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i2K99X7XpAA/Rgz2/U9ggo0FjE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5.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6" name="Shape 56"/>
        <p:cNvGrpSpPr/>
        <p:nvPr/>
      </p:nvGrpSpPr>
      <p:grpSpPr>
        <a:xfrm>
          <a:off x="0" y="0"/>
          <a:ext cx="0" cy="0"/>
          <a:chOff x="0" y="0"/>
          <a:chExt cx="0" cy="0"/>
        </a:xfrm>
      </p:grpSpPr>
      <p:sp>
        <p:nvSpPr>
          <p:cNvPr id="57" name="Google Shape;5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62" name="Shape 62"/>
        <p:cNvGrpSpPr/>
        <p:nvPr/>
      </p:nvGrpSpPr>
      <p:grpSpPr>
        <a:xfrm>
          <a:off x="0" y="0"/>
          <a:ext cx="0" cy="0"/>
          <a:chOff x="0" y="0"/>
          <a:chExt cx="0" cy="0"/>
        </a:xfrm>
      </p:grpSpPr>
      <p:sp>
        <p:nvSpPr>
          <p:cNvPr id="63" name="Google Shape;63;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0" name="Shape 70"/>
        <p:cNvGrpSpPr/>
        <p:nvPr/>
      </p:nvGrpSpPr>
      <p:grpSpPr>
        <a:xfrm>
          <a:off x="0" y="0"/>
          <a:ext cx="0" cy="0"/>
          <a:chOff x="0" y="0"/>
          <a:chExt cx="0" cy="0"/>
        </a:xfrm>
      </p:grpSpPr>
      <p:sp>
        <p:nvSpPr>
          <p:cNvPr id="71" name="Google Shape;71;p15"/>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5"/>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5"/>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4" name="Google Shape;74;p15"/>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5"/>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6" name="Google Shape;76;p15"/>
          <p:cNvSpPr/>
          <p:nvPr>
            <p:ph idx="2" type="pic"/>
          </p:nvPr>
        </p:nvSpPr>
        <p:spPr>
          <a:xfrm>
            <a:off x="6981063" y="1310656"/>
            <a:ext cx="5210937" cy="4208604"/>
          </a:xfrm>
          <a:prstGeom prst="rect">
            <a:avLst/>
          </a:prstGeom>
          <a:solidFill>
            <a:srgbClr val="CCCCCC"/>
          </a:solidFill>
          <a:ln>
            <a:noFill/>
          </a:ln>
        </p:spPr>
      </p:sp>
      <p:pic>
        <p:nvPicPr>
          <p:cNvPr id="77" name="Google Shape;77;p15"/>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9" name="Google Shape;79;p15"/>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0" name="Shape 80"/>
        <p:cNvGrpSpPr/>
        <p:nvPr/>
      </p:nvGrpSpPr>
      <p:grpSpPr>
        <a:xfrm>
          <a:off x="0" y="0"/>
          <a:ext cx="0" cy="0"/>
          <a:chOff x="0" y="0"/>
          <a:chExt cx="0" cy="0"/>
        </a:xfrm>
      </p:grpSpPr>
      <p:sp>
        <p:nvSpPr>
          <p:cNvPr id="81" name="Google Shape;81;p16"/>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16"/>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6"/>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6"/>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8" name="Google Shape;88;p16"/>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6"/>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0" name="Shape 90"/>
        <p:cNvGrpSpPr/>
        <p:nvPr/>
      </p:nvGrpSpPr>
      <p:grpSpPr>
        <a:xfrm>
          <a:off x="0" y="0"/>
          <a:ext cx="0" cy="0"/>
          <a:chOff x="0" y="0"/>
          <a:chExt cx="0" cy="0"/>
        </a:xfrm>
      </p:grpSpPr>
      <p:sp>
        <p:nvSpPr>
          <p:cNvPr id="91" name="Google Shape;91;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8" name="Shape 98"/>
        <p:cNvGrpSpPr/>
        <p:nvPr/>
      </p:nvGrpSpPr>
      <p:grpSpPr>
        <a:xfrm>
          <a:off x="0" y="0"/>
          <a:ext cx="0" cy="0"/>
          <a:chOff x="0" y="0"/>
          <a:chExt cx="0" cy="0"/>
        </a:xfrm>
      </p:grpSpPr>
      <p:sp>
        <p:nvSpPr>
          <p:cNvPr id="99" name="Google Shape;99;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 name="Google Shape;10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6" name="Shape 106"/>
        <p:cNvGrpSpPr/>
        <p:nvPr/>
      </p:nvGrpSpPr>
      <p:grpSpPr>
        <a:xfrm>
          <a:off x="0" y="0"/>
          <a:ext cx="0" cy="0"/>
          <a:chOff x="0" y="0"/>
          <a:chExt cx="0" cy="0"/>
        </a:xfrm>
      </p:grpSpPr>
      <p:sp>
        <p:nvSpPr>
          <p:cNvPr id="107" name="Google Shape;107;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9" name="Google Shape;10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2" name="Google Shape;112;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14" name="Shape 114"/>
        <p:cNvGrpSpPr/>
        <p:nvPr/>
      </p:nvGrpSpPr>
      <p:grpSpPr>
        <a:xfrm>
          <a:off x="0" y="0"/>
          <a:ext cx="0" cy="0"/>
          <a:chOff x="0" y="0"/>
          <a:chExt cx="0" cy="0"/>
        </a:xfrm>
      </p:grpSpPr>
      <p:sp>
        <p:nvSpPr>
          <p:cNvPr id="115" name="Google Shape;11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1" name="Google Shape;121;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23" name="Shape 123"/>
        <p:cNvGrpSpPr/>
        <p:nvPr/>
      </p:nvGrpSpPr>
      <p:grpSpPr>
        <a:xfrm>
          <a:off x="0" y="0"/>
          <a:ext cx="0" cy="0"/>
          <a:chOff x="0" y="0"/>
          <a:chExt cx="0" cy="0"/>
        </a:xfrm>
      </p:grpSpPr>
      <p:sp>
        <p:nvSpPr>
          <p:cNvPr id="124" name="Google Shape;124;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 name="Google Shape;128;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34" name="Shape 134"/>
        <p:cNvGrpSpPr/>
        <p:nvPr/>
      </p:nvGrpSpPr>
      <p:grpSpPr>
        <a:xfrm>
          <a:off x="0" y="0"/>
          <a:ext cx="0" cy="0"/>
          <a:chOff x="0" y="0"/>
          <a:chExt cx="0" cy="0"/>
        </a:xfrm>
      </p:grpSpPr>
      <p:sp>
        <p:nvSpPr>
          <p:cNvPr id="135" name="Google Shape;135;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3"/>
          <p:cNvSpPr/>
          <p:nvPr>
            <p:ph idx="2" type="pic"/>
          </p:nvPr>
        </p:nvSpPr>
        <p:spPr>
          <a:xfrm>
            <a:off x="5183188" y="987425"/>
            <a:ext cx="6172200" cy="4873625"/>
          </a:xfrm>
          <a:prstGeom prst="rect">
            <a:avLst/>
          </a:prstGeom>
          <a:noFill/>
          <a:ln>
            <a:noFill/>
          </a:ln>
        </p:spPr>
      </p:sp>
      <p:sp>
        <p:nvSpPr>
          <p:cNvPr id="144" name="Google Shape;144;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16.png"/><Relationship Id="rId2" Type="http://schemas.openxmlformats.org/officeDocument/2006/relationships/image" Target="../media/image2.jpg"/><Relationship Id="rId3" Type="http://schemas.openxmlformats.org/officeDocument/2006/relationships/image" Target="../media/image5.png"/><Relationship Id="rId4" Type="http://schemas.openxmlformats.org/officeDocument/2006/relationships/image" Target="../media/image6.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1.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1"/>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1"/>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1"/>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1"/>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1"/>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1"/>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1"/>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1"/>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1"/>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1"/>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1"/>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1"/>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1"/>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1"/>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1"/>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1"/>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1"/>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1"/>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1"/>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1"/>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1"/>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1"/>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11"/>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11"/>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11"/>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11"/>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11"/>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0.jp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Clr>
                <a:schemeClr val="accent1"/>
              </a:buClr>
              <a:buSzPct val="100000"/>
              <a:buFont typeface="Noto Sans Symbols"/>
              <a:buNone/>
            </a:pPr>
            <a:r>
              <a:rPr b="1" lang="en-US" sz="5100">
                <a:solidFill>
                  <a:srgbClr val="6B4C2C"/>
                </a:solidFill>
                <a:latin typeface="Calibri"/>
                <a:ea typeface="Calibri"/>
                <a:cs typeface="Calibri"/>
                <a:sym typeface="Calibri"/>
              </a:rPr>
              <a:t>STEM for inclusive schools</a:t>
            </a:r>
            <a:br>
              <a:rPr b="1" lang="en-US" sz="4500">
                <a:solidFill>
                  <a:srgbClr val="595959"/>
                </a:solidFill>
                <a:latin typeface="Calibri"/>
                <a:ea typeface="Calibri"/>
                <a:cs typeface="Calibri"/>
                <a:sym typeface="Calibri"/>
              </a:rPr>
            </a:br>
            <a:endParaRPr b="1" sz="1600">
              <a:solidFill>
                <a:srgbClr val="595959"/>
              </a:solidFill>
              <a:latin typeface="Calibri"/>
              <a:ea typeface="Calibri"/>
              <a:cs typeface="Calibri"/>
              <a:sym typeface="Calibri"/>
            </a:endParaRPr>
          </a:p>
          <a:p>
            <a:pPr indent="0" lvl="0" marL="0" marR="0" rtl="0" algn="l">
              <a:lnSpc>
                <a:spcPct val="120000"/>
              </a:lnSpc>
              <a:spcBef>
                <a:spcPts val="1000"/>
              </a:spcBef>
              <a:spcAft>
                <a:spcPts val="0"/>
              </a:spcAft>
              <a:buClr>
                <a:schemeClr val="accent1"/>
              </a:buClr>
              <a:buSzPct val="100000"/>
              <a:buFont typeface="Noto Sans Symbols"/>
              <a:buNone/>
            </a:pPr>
            <a:r>
              <a:rPr b="1" lang="en-US" sz="2800">
                <a:solidFill>
                  <a:srgbClr val="595959"/>
                </a:solidFill>
                <a:latin typeface="Calibri"/>
                <a:ea typeface="Calibri"/>
                <a:cs typeface="Calibri"/>
                <a:sym typeface="Calibri"/>
              </a:rPr>
              <a:t>Learning – Teaching – Training - Activity – LTTA 1</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Inclusive Learning Models and Use of Digital Technologies in STEM</a:t>
            </a:r>
            <a:br>
              <a:rPr b="1" lang="en-US" sz="2800">
                <a:solidFill>
                  <a:srgbClr val="595959"/>
                </a:solidFill>
                <a:latin typeface="Calibri"/>
                <a:ea typeface="Calibri"/>
                <a:cs typeface="Calibri"/>
                <a:sym typeface="Calibri"/>
              </a:rPr>
            </a:br>
            <a:r>
              <a:rPr b="1" lang="en-US" sz="2300">
                <a:solidFill>
                  <a:srgbClr val="595959"/>
                </a:solidFill>
                <a:latin typeface="Calibri"/>
                <a:ea typeface="Calibri"/>
                <a:cs typeface="Calibri"/>
                <a:sym typeface="Calibri"/>
              </a:rPr>
              <a:t>3rd - 7th of June 2024 </a:t>
            </a:r>
            <a:br>
              <a:rPr b="1" lang="en-US" sz="3400">
                <a:solidFill>
                  <a:srgbClr val="595959"/>
                </a:solidFill>
                <a:latin typeface="Calibri"/>
                <a:ea typeface="Calibri"/>
                <a:cs typeface="Calibri"/>
                <a:sym typeface="Calibri"/>
              </a:rPr>
            </a:br>
            <a:endParaRPr b="1" sz="40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en-US" sz="3800">
                <a:solidFill>
                  <a:srgbClr val="595959"/>
                </a:solidFill>
                <a:latin typeface="Calibri"/>
                <a:ea typeface="Calibri"/>
                <a:cs typeface="Calibri"/>
                <a:sym typeface="Calibri"/>
              </a:rPr>
              <a:t>Welcome to participants / Getting to know each other</a:t>
            </a:r>
            <a:br>
              <a:rPr b="1" lang="en-US" sz="3200">
                <a:solidFill>
                  <a:srgbClr val="595959"/>
                </a:solidFill>
                <a:latin typeface="Calibri"/>
                <a:ea typeface="Calibri"/>
                <a:cs typeface="Calibri"/>
                <a:sym typeface="Calibri"/>
              </a:rPr>
            </a:br>
            <a:r>
              <a:rPr b="1" lang="en-US" sz="3200">
                <a:solidFill>
                  <a:srgbClr val="595959"/>
                </a:solidFill>
                <a:latin typeface="Calibri"/>
                <a:ea typeface="Calibri"/>
                <a:cs typeface="Calibri"/>
                <a:sym typeface="Calibri"/>
              </a:rPr>
              <a:t>3</a:t>
            </a:r>
            <a:r>
              <a:rPr b="1" baseline="30000" lang="en-US" sz="3200">
                <a:solidFill>
                  <a:srgbClr val="595959"/>
                </a:solidFill>
                <a:latin typeface="Calibri"/>
                <a:ea typeface="Calibri"/>
                <a:cs typeface="Calibri"/>
                <a:sym typeface="Calibri"/>
              </a:rPr>
              <a:t>rd</a:t>
            </a:r>
            <a:r>
              <a:rPr b="1" lang="en-US" sz="3200">
                <a:solidFill>
                  <a:srgbClr val="595959"/>
                </a:solidFill>
                <a:latin typeface="Calibri"/>
                <a:ea typeface="Calibri"/>
                <a:cs typeface="Calibri"/>
                <a:sym typeface="Calibri"/>
              </a:rPr>
              <a:t> of June 2024</a:t>
            </a:r>
            <a:endParaRPr/>
          </a:p>
          <a:p>
            <a:pPr indent="0" lvl="0" marL="0" marR="0" rtl="0" algn="l">
              <a:spcBef>
                <a:spcPts val="1000"/>
              </a:spcBef>
              <a:spcAft>
                <a:spcPts val="0"/>
              </a:spcAft>
              <a:buClr>
                <a:schemeClr val="accent1"/>
              </a:buClr>
              <a:buSzPct val="100000"/>
              <a:buFont typeface="Noto Sans Symbols"/>
              <a:buNone/>
            </a:pPr>
            <a:r>
              <a:t/>
            </a: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en-US" sz="3200">
                <a:solidFill>
                  <a:srgbClr val="595959"/>
                </a:solidFill>
                <a:latin typeface="Calibri"/>
                <a:ea typeface="Calibri"/>
                <a:cs typeface="Calibri"/>
                <a:sym typeface="Calibri"/>
              </a:rPr>
              <a:t>Presentation of the leading partner:</a:t>
            </a:r>
            <a:br>
              <a:rPr b="1" lang="en-US" sz="3200">
                <a:solidFill>
                  <a:srgbClr val="595959"/>
                </a:solidFill>
                <a:latin typeface="Calibri"/>
                <a:ea typeface="Calibri"/>
                <a:cs typeface="Calibri"/>
                <a:sym typeface="Calibri"/>
              </a:rPr>
            </a:br>
            <a:r>
              <a:rPr b="1" lang="en-US" sz="3200">
                <a:solidFill>
                  <a:srgbClr val="595959"/>
                </a:solidFill>
                <a:latin typeface="Calibri"/>
                <a:ea typeface="Calibri"/>
                <a:cs typeface="Calibri"/>
                <a:sym typeface="Calibri"/>
              </a:rPr>
              <a:t>University of Paderborn</a:t>
            </a:r>
            <a:endParaRPr sz="32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206477" y="457200"/>
            <a:ext cx="11985523" cy="1600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b="1" lang="en-US" sz="4800"/>
              <a:t>Welcome to the project </a:t>
            </a:r>
            <a:br>
              <a:rPr b="1" lang="en-US" sz="4800"/>
            </a:br>
            <a:r>
              <a:rPr b="1" lang="en-US" sz="4800"/>
              <a:t>STEM for inclusive Schools</a:t>
            </a:r>
            <a:endParaRPr b="1" sz="4800"/>
          </a:p>
        </p:txBody>
      </p:sp>
      <p:pic>
        <p:nvPicPr>
          <p:cNvPr id="181" name="Google Shape;181;p2"/>
          <p:cNvPicPr preferRelativeResize="0"/>
          <p:nvPr/>
        </p:nvPicPr>
        <p:blipFill rotWithShape="1">
          <a:blip r:embed="rId3">
            <a:alphaModFix/>
          </a:blip>
          <a:srcRect b="0" l="0" r="0" t="0"/>
          <a:stretch/>
        </p:blipFill>
        <p:spPr>
          <a:xfrm>
            <a:off x="4947210" y="2084439"/>
            <a:ext cx="3831412" cy="33862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sp>
        <p:nvSpPr>
          <p:cNvPr id="187" name="Google Shape;187;p3"/>
          <p:cNvSpPr txBox="1"/>
          <p:nvPr/>
        </p:nvSpPr>
        <p:spPr>
          <a:xfrm>
            <a:off x="1097279" y="399606"/>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Clr>
                <a:srgbClr val="3F3F3F"/>
              </a:buClr>
              <a:buSzPts val="3200"/>
              <a:buFont typeface="Calibri"/>
              <a:buNone/>
            </a:pPr>
            <a:r>
              <a:rPr b="1" lang="en-US" sz="3200">
                <a:solidFill>
                  <a:srgbClr val="3F3F3F"/>
                </a:solidFill>
                <a:latin typeface="Calibri"/>
                <a:ea typeface="Calibri"/>
                <a:cs typeface="Calibri"/>
                <a:sym typeface="Calibri"/>
              </a:rPr>
              <a:t>Welcome to the Project </a:t>
            </a:r>
            <a:endParaRPr/>
          </a:p>
          <a:p>
            <a:pPr indent="0" lvl="0" marL="0" marR="0" rtl="0" algn="l">
              <a:lnSpc>
                <a:spcPct val="85000"/>
              </a:lnSpc>
              <a:spcBef>
                <a:spcPts val="0"/>
              </a:spcBef>
              <a:spcAft>
                <a:spcPts val="0"/>
              </a:spcAft>
              <a:buClr>
                <a:srgbClr val="3F3F3F"/>
              </a:buClr>
              <a:buSzPts val="3200"/>
              <a:buFont typeface="Calibri"/>
              <a:buNone/>
            </a:pPr>
            <a:r>
              <a:t/>
            </a:r>
            <a:endParaRPr b="1" sz="3200">
              <a:solidFill>
                <a:srgbClr val="3F3F3F"/>
              </a:solidFill>
              <a:latin typeface="Calibri"/>
              <a:ea typeface="Calibri"/>
              <a:cs typeface="Calibri"/>
              <a:sym typeface="Calibri"/>
            </a:endParaRPr>
          </a:p>
          <a:p>
            <a:pPr indent="0" lvl="0" marL="0" marR="0" rtl="0" algn="l">
              <a:lnSpc>
                <a:spcPct val="85000"/>
              </a:lnSpc>
              <a:spcBef>
                <a:spcPts val="0"/>
              </a:spcBef>
              <a:spcAft>
                <a:spcPts val="0"/>
              </a:spcAft>
              <a:buClr>
                <a:srgbClr val="3F3F3F"/>
              </a:buClr>
              <a:buSzPts val="3200"/>
              <a:buFont typeface="Calibri"/>
              <a:buNone/>
            </a:pPr>
            <a:r>
              <a:rPr b="1" lang="en-US" sz="3200">
                <a:solidFill>
                  <a:srgbClr val="3F3F3F"/>
                </a:solidFill>
                <a:latin typeface="Calibri"/>
                <a:ea typeface="Calibri"/>
                <a:cs typeface="Calibri"/>
                <a:sym typeface="Calibri"/>
              </a:rPr>
              <a:t>STEM for inclusive schools</a:t>
            </a:r>
            <a:endParaRPr b="1" sz="3200">
              <a:solidFill>
                <a:srgbClr val="3F3F3F"/>
              </a:solidFill>
              <a:latin typeface="Calibri"/>
              <a:ea typeface="Calibri"/>
              <a:cs typeface="Calibri"/>
              <a:sym typeface="Calibri"/>
            </a:endParaRPr>
          </a:p>
        </p:txBody>
      </p:sp>
      <p:sp>
        <p:nvSpPr>
          <p:cNvPr id="188" name="Google Shape;188;p3"/>
          <p:cNvSpPr txBox="1"/>
          <p:nvPr/>
        </p:nvSpPr>
        <p:spPr>
          <a:xfrm>
            <a:off x="1096963" y="1610437"/>
            <a:ext cx="10058400" cy="4258552"/>
          </a:xfrm>
          <a:prstGeom prst="rect">
            <a:avLst/>
          </a:prstGeom>
          <a:noFill/>
          <a:ln>
            <a:noFill/>
          </a:ln>
        </p:spPr>
        <p:txBody>
          <a:bodyPr anchorCtr="0" anchor="t" bIns="45700" lIns="91425" spcFirstLastPara="1" rIns="91425" wrap="square" tIns="45700">
            <a:normAutofit/>
          </a:bodyPr>
          <a:lstStyle/>
          <a:p>
            <a:pPr indent="0" lvl="1" marL="457200" marR="0" rtl="0" algn="l">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A short information  concerning:</a:t>
            </a:r>
            <a:endParaRPr/>
          </a:p>
        </p:txBody>
      </p:sp>
      <p:sp>
        <p:nvSpPr>
          <p:cNvPr id="189" name="Google Shape;189;p3"/>
          <p:cNvSpPr txBox="1"/>
          <p:nvPr/>
        </p:nvSpPr>
        <p:spPr>
          <a:xfrm>
            <a:off x="2267986" y="4696111"/>
            <a:ext cx="8408084" cy="769441"/>
          </a:xfrm>
          <a:prstGeom prst="rect">
            <a:avLst/>
          </a:prstGeom>
          <a:gradFill>
            <a:gsLst>
              <a:gs pos="0">
                <a:srgbClr val="B17F71"/>
              </a:gs>
              <a:gs pos="48000">
                <a:srgbClr val="D9BBB4"/>
              </a:gs>
              <a:gs pos="100000">
                <a:srgbClr val="F5E0DA"/>
              </a:gs>
            </a:gsLst>
            <a:lin ang="16200000" scaled="0"/>
          </a:gradFill>
          <a:ln cap="flat" cmpd="sng" w="12700">
            <a:solidFill>
              <a:schemeClr val="accent2"/>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200">
                <a:solidFill>
                  <a:srgbClr val="002769"/>
                </a:solidFill>
                <a:latin typeface="Calibri"/>
                <a:ea typeface="Calibri"/>
                <a:cs typeface="Calibri"/>
                <a:sym typeface="Calibri"/>
              </a:rPr>
              <a:t>Chair of Business, Human Resource Education and Evaluation Research Prof. Dr. Marc Beutner</a:t>
            </a:r>
            <a:endParaRPr/>
          </a:p>
        </p:txBody>
      </p:sp>
      <p:pic>
        <p:nvPicPr>
          <p:cNvPr id="190" name="Google Shape;190;p3"/>
          <p:cNvPicPr preferRelativeResize="0"/>
          <p:nvPr/>
        </p:nvPicPr>
        <p:blipFill rotWithShape="1">
          <a:blip r:embed="rId4">
            <a:alphaModFix/>
          </a:blip>
          <a:srcRect b="0" l="0" r="0" t="0"/>
          <a:stretch/>
        </p:blipFill>
        <p:spPr>
          <a:xfrm>
            <a:off x="3631726" y="2153816"/>
            <a:ext cx="4936648" cy="2174508"/>
          </a:xfrm>
          <a:prstGeom prst="rect">
            <a:avLst/>
          </a:prstGeom>
          <a:gradFill>
            <a:gsLst>
              <a:gs pos="0">
                <a:schemeClr val="lt1"/>
              </a:gs>
              <a:gs pos="50000">
                <a:srgbClr val="FAFAFA"/>
              </a:gs>
              <a:gs pos="100000">
                <a:srgbClr val="CECECE"/>
              </a:gs>
            </a:gsLst>
            <a:lin ang="5400000" scaled="0"/>
          </a:grad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
          <p:cNvSpPr txBox="1"/>
          <p:nvPr/>
        </p:nvSpPr>
        <p:spPr>
          <a:xfrm>
            <a:off x="2267986" y="4696111"/>
            <a:ext cx="8408084" cy="769441"/>
          </a:xfrm>
          <a:prstGeom prst="rect">
            <a:avLst/>
          </a:prstGeom>
          <a:gradFill>
            <a:gsLst>
              <a:gs pos="0">
                <a:srgbClr val="B17F71"/>
              </a:gs>
              <a:gs pos="48000">
                <a:srgbClr val="D9BBB4"/>
              </a:gs>
              <a:gs pos="100000">
                <a:srgbClr val="F5E0DA"/>
              </a:gs>
            </a:gsLst>
            <a:lin ang="16200000" scaled="0"/>
          </a:gradFill>
          <a:ln cap="flat" cmpd="sng" w="12700">
            <a:solidFill>
              <a:schemeClr val="accent2"/>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200">
                <a:solidFill>
                  <a:srgbClr val="002769"/>
                </a:solidFill>
                <a:latin typeface="Calibri"/>
                <a:ea typeface="Calibri"/>
                <a:cs typeface="Calibri"/>
                <a:sym typeface="Calibri"/>
              </a:rPr>
              <a:t>Chair of Business, Human Resource Education and Evaluation Research Prof. Dr. Marc Beutner</a:t>
            </a:r>
            <a:endParaRPr/>
          </a:p>
        </p:txBody>
      </p:sp>
      <p:pic>
        <p:nvPicPr>
          <p:cNvPr id="196" name="Google Shape;196;p4"/>
          <p:cNvPicPr preferRelativeResize="0"/>
          <p:nvPr/>
        </p:nvPicPr>
        <p:blipFill rotWithShape="1">
          <a:blip r:embed="rId3">
            <a:alphaModFix/>
          </a:blip>
          <a:srcRect b="0" l="0" r="0" t="0"/>
          <a:stretch/>
        </p:blipFill>
        <p:spPr>
          <a:xfrm>
            <a:off x="3631726" y="2153816"/>
            <a:ext cx="4936648" cy="2174508"/>
          </a:xfrm>
          <a:prstGeom prst="rect">
            <a:avLst/>
          </a:prstGeom>
          <a:gradFill>
            <a:gsLst>
              <a:gs pos="0">
                <a:schemeClr val="lt1"/>
              </a:gs>
              <a:gs pos="50000">
                <a:srgbClr val="FAFAFA"/>
              </a:gs>
              <a:gs pos="100000">
                <a:srgbClr val="CECECE"/>
              </a:gs>
            </a:gsLst>
            <a:lin ang="5400000" scaled="0"/>
          </a:gradFill>
          <a:ln>
            <a:noFill/>
          </a:ln>
        </p:spPr>
      </p:pic>
      <p:pic>
        <p:nvPicPr>
          <p:cNvPr id="197" name="Google Shape;197;p4"/>
          <p:cNvPicPr preferRelativeResize="0"/>
          <p:nvPr/>
        </p:nvPicPr>
        <p:blipFill rotWithShape="1">
          <a:blip r:embed="rId4">
            <a:alphaModFix/>
          </a:blip>
          <a:srcRect b="0" l="0" r="0" t="0"/>
          <a:stretch/>
        </p:blipFill>
        <p:spPr>
          <a:xfrm>
            <a:off x="1492408" y="6463196"/>
            <a:ext cx="1339569" cy="294501"/>
          </a:xfrm>
          <a:prstGeom prst="rect">
            <a:avLst/>
          </a:prstGeom>
          <a:noFill/>
          <a:ln>
            <a:noFill/>
          </a:ln>
        </p:spPr>
      </p:pic>
      <p:pic>
        <p:nvPicPr>
          <p:cNvPr id="198" name="Google Shape;198;p4"/>
          <p:cNvPicPr preferRelativeResize="0"/>
          <p:nvPr/>
        </p:nvPicPr>
        <p:blipFill rotWithShape="1">
          <a:blip r:embed="rId5">
            <a:alphaModFix/>
          </a:blip>
          <a:srcRect b="0" l="0" r="0" t="0"/>
          <a:stretch/>
        </p:blipFill>
        <p:spPr>
          <a:xfrm>
            <a:off x="1283667" y="1392448"/>
            <a:ext cx="1968638" cy="2812339"/>
          </a:xfrm>
          <a:prstGeom prst="rect">
            <a:avLst/>
          </a:prstGeom>
          <a:noFill/>
          <a:ln>
            <a:noFill/>
          </a:ln>
        </p:spPr>
      </p:pic>
      <p:sp>
        <p:nvSpPr>
          <p:cNvPr id="199" name="Google Shape;199;p4"/>
          <p:cNvSpPr txBox="1"/>
          <p:nvPr/>
        </p:nvSpPr>
        <p:spPr>
          <a:xfrm>
            <a:off x="1097279" y="399606"/>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Clr>
                <a:srgbClr val="3F3F3F"/>
              </a:buClr>
              <a:buSzPts val="3200"/>
              <a:buFont typeface="Calibri"/>
              <a:buNone/>
            </a:pPr>
            <a:r>
              <a:rPr b="1" lang="en-US" sz="3200">
                <a:solidFill>
                  <a:srgbClr val="3F3F3F"/>
                </a:solidFill>
                <a:latin typeface="Calibri"/>
                <a:ea typeface="Calibri"/>
                <a:cs typeface="Calibri"/>
                <a:sym typeface="Calibri"/>
              </a:rPr>
              <a:t>The department and the chair</a:t>
            </a:r>
            <a:endParaRPr b="1" sz="3200">
              <a:solidFill>
                <a:srgbClr val="3F3F3F"/>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5"/>
          <p:cNvSpPr txBox="1"/>
          <p:nvPr/>
        </p:nvSpPr>
        <p:spPr>
          <a:xfrm>
            <a:off x="1097279" y="282388"/>
            <a:ext cx="8599675" cy="64545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262626"/>
              </a:buClr>
              <a:buSzPts val="3200"/>
              <a:buFont typeface="Calibri"/>
              <a:buNone/>
            </a:pPr>
            <a:r>
              <a:rPr b="1" lang="en-US" sz="3200">
                <a:solidFill>
                  <a:srgbClr val="262626"/>
                </a:solidFill>
                <a:latin typeface="Calibri"/>
                <a:ea typeface="Calibri"/>
                <a:cs typeface="Calibri"/>
                <a:sym typeface="Calibri"/>
              </a:rPr>
              <a:t>The Chair in portrait</a:t>
            </a:r>
            <a:endParaRPr/>
          </a:p>
        </p:txBody>
      </p:sp>
      <p:pic>
        <p:nvPicPr>
          <p:cNvPr id="205" name="Google Shape;205;p5"/>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sp>
        <p:nvSpPr>
          <p:cNvPr id="206" name="Google Shape;206;p5"/>
          <p:cNvSpPr txBox="1"/>
          <p:nvPr/>
        </p:nvSpPr>
        <p:spPr>
          <a:xfrm>
            <a:off x="746131" y="5223793"/>
            <a:ext cx="1168632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Tim Eickels, Ilona Petsch, Sebastian Koppius, Jennifer Schneider, Elmar Janssen, Prof. Dr. Marc Beutner, Niclas Grüttner, Helene Lindenthal, Annette Steffens</a:t>
            </a:r>
            <a:endParaRPr/>
          </a:p>
        </p:txBody>
      </p:sp>
      <p:pic>
        <p:nvPicPr>
          <p:cNvPr id="207" name="Google Shape;207;p5"/>
          <p:cNvPicPr preferRelativeResize="0"/>
          <p:nvPr/>
        </p:nvPicPr>
        <p:blipFill rotWithShape="1">
          <a:blip r:embed="rId4">
            <a:alphaModFix/>
          </a:blip>
          <a:srcRect b="0" l="0" r="0" t="0"/>
          <a:stretch/>
        </p:blipFill>
        <p:spPr>
          <a:xfrm>
            <a:off x="1097279" y="1634207"/>
            <a:ext cx="10702462" cy="33445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descr="20000236.jpg" id="212" name="Google Shape;212;p6"/>
          <p:cNvPicPr preferRelativeResize="0"/>
          <p:nvPr/>
        </p:nvPicPr>
        <p:blipFill rotWithShape="1">
          <a:blip r:embed="rId3">
            <a:alphaModFix/>
          </a:blip>
          <a:srcRect b="0" l="0" r="0" t="0"/>
          <a:stretch/>
        </p:blipFill>
        <p:spPr>
          <a:xfrm>
            <a:off x="2020529" y="132058"/>
            <a:ext cx="8020598" cy="5354785"/>
          </a:xfrm>
          <a:prstGeom prst="rect">
            <a:avLst/>
          </a:prstGeom>
          <a:noFill/>
          <a:ln>
            <a:noFill/>
          </a:ln>
        </p:spPr>
      </p:pic>
      <p:sp>
        <p:nvSpPr>
          <p:cNvPr id="213" name="Google Shape;213;p6"/>
          <p:cNvSpPr/>
          <p:nvPr/>
        </p:nvSpPr>
        <p:spPr>
          <a:xfrm>
            <a:off x="9333204" y="5544394"/>
            <a:ext cx="2858796"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(University of Paderborn,</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Picture from Patrick Kleibold, 14.06.2013) </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2000"/>
                                        <p:tgtEl>
                                          <p:spTgt spid="212"/>
                                        </p:tgtEl>
                                      </p:cBhvr>
                                    </p:animEffect>
                                  </p:childTnLst>
                                </p:cTn>
                              </p:par>
                            </p:childTnLst>
                          </p:cTn>
                        </p:par>
                        <p:par>
                          <p:cTn fill="hold">
                            <p:stCondLst>
                              <p:cond delay="2000"/>
                            </p:stCondLst>
                            <p:childTnLst>
                              <p:par>
                                <p:cTn fill="hold" nodeType="after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7"/>
          <p:cNvSpPr txBox="1"/>
          <p:nvPr/>
        </p:nvSpPr>
        <p:spPr>
          <a:xfrm>
            <a:off x="1898955" y="1259175"/>
            <a:ext cx="8530094" cy="4339650"/>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rPr lang="en-US" sz="1200">
                <a:solidFill>
                  <a:srgbClr val="000000"/>
                </a:solidFill>
                <a:latin typeface="Calibri"/>
                <a:ea typeface="Calibri"/>
                <a:cs typeface="Calibri"/>
                <a:sym typeface="Calibri"/>
              </a:rPr>
              <a:t> Q-Building, University of Paderborn - Referat Presse und Kommunikation, 27.09.2013</a:t>
            </a:r>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19" name="Google Shape;219;p7"/>
          <p:cNvSpPr txBox="1"/>
          <p:nvPr/>
        </p:nvSpPr>
        <p:spPr>
          <a:xfrm>
            <a:off x="1917812" y="274638"/>
            <a:ext cx="7679342" cy="1143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3600"/>
              <a:buFont typeface="Calibri"/>
              <a:buNone/>
            </a:pPr>
            <a:r>
              <a:rPr lang="en-US" sz="3600">
                <a:solidFill>
                  <a:srgbClr val="000000"/>
                </a:solidFill>
                <a:latin typeface="Calibri"/>
                <a:ea typeface="Calibri"/>
                <a:cs typeface="Calibri"/>
                <a:sym typeface="Calibri"/>
              </a:rPr>
              <a:t>The University of Paderborn</a:t>
            </a:r>
            <a:endParaRPr sz="3600">
              <a:solidFill>
                <a:srgbClr val="262626"/>
              </a:solidFill>
              <a:latin typeface="Calibri"/>
              <a:ea typeface="Calibri"/>
              <a:cs typeface="Calibri"/>
              <a:sym typeface="Calibri"/>
            </a:endParaRPr>
          </a:p>
        </p:txBody>
      </p:sp>
      <p:sp>
        <p:nvSpPr>
          <p:cNvPr id="220" name="Google Shape;220;p7"/>
          <p:cNvSpPr txBox="1"/>
          <p:nvPr/>
        </p:nvSpPr>
        <p:spPr>
          <a:xfrm>
            <a:off x="7605900" y="1823984"/>
            <a:ext cx="2823149" cy="352233"/>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US" sz="1800">
                <a:solidFill>
                  <a:schemeClr val="dk1"/>
                </a:solidFill>
                <a:latin typeface="Calibri"/>
                <a:ea typeface="Calibri"/>
                <a:cs typeface="Calibri"/>
                <a:sym typeface="Calibri"/>
              </a:rPr>
              <a:t>5 </a:t>
            </a:r>
            <a:r>
              <a:rPr lang="en-US" sz="1800">
                <a:solidFill>
                  <a:schemeClr val="dk1"/>
                </a:solidFill>
                <a:latin typeface="Calibri"/>
                <a:ea typeface="Calibri"/>
                <a:cs typeface="Calibri"/>
                <a:sym typeface="Calibri"/>
              </a:rPr>
              <a:t>faculties</a:t>
            </a:r>
            <a:endParaRPr sz="1600">
              <a:solidFill>
                <a:schemeClr val="dk1"/>
              </a:solidFill>
              <a:latin typeface="Calibri"/>
              <a:ea typeface="Calibri"/>
              <a:cs typeface="Calibri"/>
              <a:sym typeface="Calibri"/>
            </a:endParaRPr>
          </a:p>
        </p:txBody>
      </p:sp>
      <p:pic>
        <p:nvPicPr>
          <p:cNvPr descr="Unbenannt-3" id="221" name="Google Shape;221;p7"/>
          <p:cNvPicPr preferRelativeResize="0"/>
          <p:nvPr/>
        </p:nvPicPr>
        <p:blipFill rotWithShape="1">
          <a:blip r:embed="rId3">
            <a:alphaModFix/>
          </a:blip>
          <a:srcRect b="0" l="0" r="0" t="0"/>
          <a:stretch/>
        </p:blipFill>
        <p:spPr>
          <a:xfrm>
            <a:off x="7315683" y="1890037"/>
            <a:ext cx="226446" cy="216706"/>
          </a:xfrm>
          <a:prstGeom prst="rect">
            <a:avLst/>
          </a:prstGeom>
          <a:noFill/>
          <a:ln>
            <a:noFill/>
          </a:ln>
        </p:spPr>
      </p:pic>
      <p:pic>
        <p:nvPicPr>
          <p:cNvPr descr="zza 27.09.2013" id="222" name="Google Shape;222;p7"/>
          <p:cNvPicPr preferRelativeResize="0"/>
          <p:nvPr/>
        </p:nvPicPr>
        <p:blipFill rotWithShape="1">
          <a:blip r:embed="rId4">
            <a:alphaModFix/>
          </a:blip>
          <a:srcRect b="0" l="0" r="0" t="0"/>
          <a:stretch/>
        </p:blipFill>
        <p:spPr>
          <a:xfrm>
            <a:off x="2079548" y="1575934"/>
            <a:ext cx="5055542" cy="3372995"/>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23" name="Google Shape;223;p7"/>
          <p:cNvSpPr txBox="1"/>
          <p:nvPr/>
        </p:nvSpPr>
        <p:spPr>
          <a:xfrm>
            <a:off x="7605900" y="2238850"/>
            <a:ext cx="2823149" cy="605294"/>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US" sz="1800">
                <a:solidFill>
                  <a:schemeClr val="dk1"/>
                </a:solidFill>
                <a:latin typeface="Calibri"/>
                <a:ea typeface="Calibri"/>
                <a:cs typeface="Calibri"/>
                <a:sym typeface="Calibri"/>
              </a:rPr>
              <a:t>About 65 </a:t>
            </a:r>
            <a:r>
              <a:rPr lang="en-US" sz="1800">
                <a:solidFill>
                  <a:schemeClr val="dk1"/>
                </a:solidFill>
                <a:latin typeface="Calibri"/>
                <a:ea typeface="Calibri"/>
                <a:cs typeface="Calibri"/>
                <a:sym typeface="Calibri"/>
              </a:rPr>
              <a:t>different degree programmes</a:t>
            </a:r>
            <a:endParaRPr sz="1600">
              <a:solidFill>
                <a:schemeClr val="dk1"/>
              </a:solidFill>
              <a:latin typeface="Calibri"/>
              <a:ea typeface="Calibri"/>
              <a:cs typeface="Calibri"/>
              <a:sym typeface="Calibri"/>
            </a:endParaRPr>
          </a:p>
        </p:txBody>
      </p:sp>
      <p:pic>
        <p:nvPicPr>
          <p:cNvPr descr="Unbenannt-3" id="224" name="Google Shape;224;p7"/>
          <p:cNvPicPr preferRelativeResize="0"/>
          <p:nvPr/>
        </p:nvPicPr>
        <p:blipFill rotWithShape="1">
          <a:blip r:embed="rId3">
            <a:alphaModFix/>
          </a:blip>
          <a:srcRect b="0" l="0" r="0" t="0"/>
          <a:stretch/>
        </p:blipFill>
        <p:spPr>
          <a:xfrm>
            <a:off x="7315683" y="2304904"/>
            <a:ext cx="226446" cy="216706"/>
          </a:xfrm>
          <a:prstGeom prst="rect">
            <a:avLst/>
          </a:prstGeom>
          <a:noFill/>
          <a:ln>
            <a:noFill/>
          </a:ln>
        </p:spPr>
      </p:pic>
      <p:sp>
        <p:nvSpPr>
          <p:cNvPr id="225" name="Google Shape;225;p7"/>
          <p:cNvSpPr txBox="1"/>
          <p:nvPr/>
        </p:nvSpPr>
        <p:spPr>
          <a:xfrm>
            <a:off x="7605900" y="2910198"/>
            <a:ext cx="2823149" cy="348813"/>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US" sz="1800">
                <a:solidFill>
                  <a:schemeClr val="dk1"/>
                </a:solidFill>
                <a:latin typeface="Calibri"/>
                <a:ea typeface="Calibri"/>
                <a:cs typeface="Calibri"/>
                <a:sym typeface="Calibri"/>
              </a:rPr>
              <a:t>19.076 </a:t>
            </a:r>
            <a:r>
              <a:rPr lang="en-US" sz="1800">
                <a:solidFill>
                  <a:schemeClr val="dk1"/>
                </a:solidFill>
                <a:latin typeface="Calibri"/>
                <a:ea typeface="Calibri"/>
                <a:cs typeface="Calibri"/>
                <a:sym typeface="Calibri"/>
              </a:rPr>
              <a:t>students 2022</a:t>
            </a:r>
            <a:r>
              <a:rPr b="1" lang="en-US" sz="1800">
                <a:solidFill>
                  <a:schemeClr val="dk1"/>
                </a:solidFill>
                <a:latin typeface="Calibri"/>
                <a:ea typeface="Calibri"/>
                <a:cs typeface="Calibri"/>
                <a:sym typeface="Calibri"/>
              </a:rPr>
              <a:t> </a:t>
            </a:r>
            <a:endParaRPr b="1" sz="1600">
              <a:solidFill>
                <a:schemeClr val="dk1"/>
              </a:solidFill>
              <a:latin typeface="Calibri"/>
              <a:ea typeface="Calibri"/>
              <a:cs typeface="Calibri"/>
              <a:sym typeface="Calibri"/>
            </a:endParaRPr>
          </a:p>
        </p:txBody>
      </p:sp>
      <p:pic>
        <p:nvPicPr>
          <p:cNvPr descr="Unbenannt-3" id="226" name="Google Shape;226;p7"/>
          <p:cNvPicPr preferRelativeResize="0"/>
          <p:nvPr/>
        </p:nvPicPr>
        <p:blipFill rotWithShape="1">
          <a:blip r:embed="rId3">
            <a:alphaModFix/>
          </a:blip>
          <a:srcRect b="0" l="0" r="0" t="0"/>
          <a:stretch/>
        </p:blipFill>
        <p:spPr>
          <a:xfrm>
            <a:off x="7315683" y="2976252"/>
            <a:ext cx="226446" cy="216706"/>
          </a:xfrm>
          <a:prstGeom prst="rect">
            <a:avLst/>
          </a:prstGeom>
          <a:noFill/>
          <a:ln>
            <a:noFill/>
          </a:ln>
        </p:spPr>
      </p:pic>
      <p:sp>
        <p:nvSpPr>
          <p:cNvPr id="227" name="Google Shape;227;p7"/>
          <p:cNvSpPr txBox="1"/>
          <p:nvPr/>
        </p:nvSpPr>
        <p:spPr>
          <a:xfrm>
            <a:off x="7605899" y="3328521"/>
            <a:ext cx="2906396" cy="348813"/>
          </a:xfrm>
          <a:prstGeom prst="rect">
            <a:avLst/>
          </a:prstGeom>
          <a:noFill/>
          <a:ln>
            <a:noFill/>
          </a:ln>
        </p:spPr>
        <p:txBody>
          <a:bodyPr anchorCtr="0" anchor="t" bIns="45700" lIns="91425" spcFirstLastPara="1" rIns="91425" wrap="square" tIns="45700">
            <a:spAutoFit/>
          </a:bodyPr>
          <a:lstStyle/>
          <a:p>
            <a:pPr indent="0" lvl="0" marL="0" marR="0" rtl="0" algn="l">
              <a:lnSpc>
                <a:spcPct val="111111"/>
              </a:lnSpc>
              <a:spcBef>
                <a:spcPts val="0"/>
              </a:spcBef>
              <a:spcAft>
                <a:spcPts val="0"/>
              </a:spcAft>
              <a:buNone/>
            </a:pPr>
            <a:r>
              <a:rPr b="1" lang="en-US" sz="1800">
                <a:solidFill>
                  <a:schemeClr val="dk1"/>
                </a:solidFill>
                <a:latin typeface="Calibri"/>
                <a:ea typeface="Calibri"/>
                <a:cs typeface="Calibri"/>
                <a:sym typeface="Calibri"/>
              </a:rPr>
              <a:t>2.646 </a:t>
            </a:r>
            <a:r>
              <a:rPr lang="en-US" sz="1800">
                <a:solidFill>
                  <a:schemeClr val="dk1"/>
                </a:solidFill>
                <a:latin typeface="Calibri"/>
                <a:ea typeface="Calibri"/>
                <a:cs typeface="Calibri"/>
                <a:sym typeface="Calibri"/>
              </a:rPr>
              <a:t>staff members 2022</a:t>
            </a:r>
            <a:endParaRPr sz="1600">
              <a:solidFill>
                <a:schemeClr val="dk1"/>
              </a:solidFill>
              <a:latin typeface="Calibri"/>
              <a:ea typeface="Calibri"/>
              <a:cs typeface="Calibri"/>
              <a:sym typeface="Calibri"/>
            </a:endParaRPr>
          </a:p>
        </p:txBody>
      </p:sp>
      <p:pic>
        <p:nvPicPr>
          <p:cNvPr descr="Unbenannt-3" id="228" name="Google Shape;228;p7"/>
          <p:cNvPicPr preferRelativeResize="0"/>
          <p:nvPr/>
        </p:nvPicPr>
        <p:blipFill rotWithShape="1">
          <a:blip r:embed="rId3">
            <a:alphaModFix/>
          </a:blip>
          <a:srcRect b="0" l="0" r="0" t="0"/>
          <a:stretch/>
        </p:blipFill>
        <p:spPr>
          <a:xfrm>
            <a:off x="7315683" y="3394575"/>
            <a:ext cx="226446" cy="21670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Research foci and fields of activity</a:t>
            </a:r>
            <a:endParaRPr/>
          </a:p>
        </p:txBody>
      </p:sp>
      <p:sp>
        <p:nvSpPr>
          <p:cNvPr id="234" name="Google Shape;234;p8"/>
          <p:cNvSpPr txBox="1"/>
          <p:nvPr>
            <p:ph idx="1" type="body"/>
          </p:nvPr>
        </p:nvSpPr>
        <p:spPr>
          <a:xfrm>
            <a:off x="1096963" y="1610437"/>
            <a:ext cx="10058400" cy="4258552"/>
          </a:xfrm>
          <a:prstGeom prst="rect">
            <a:avLst/>
          </a:prstGeom>
          <a:noFill/>
          <a:ln>
            <a:noFill/>
          </a:ln>
        </p:spPr>
        <p:txBody>
          <a:bodyPr anchorCtr="0" anchor="t" bIns="45700" lIns="91425" spcFirstLastPara="1" rIns="91425" wrap="square" tIns="45700">
            <a:normAutofit fontScale="92500" lnSpcReduction="10000"/>
          </a:bodyPr>
          <a:lstStyle/>
          <a:p>
            <a:pPr indent="-228600" lvl="1" marL="685800" rtl="0" algn="l">
              <a:lnSpc>
                <a:spcPct val="90000"/>
              </a:lnSpc>
              <a:spcBef>
                <a:spcPts val="0"/>
              </a:spcBef>
              <a:spcAft>
                <a:spcPts val="0"/>
              </a:spcAft>
              <a:buClr>
                <a:schemeClr val="dk1"/>
              </a:buClr>
              <a:buSzPct val="100000"/>
              <a:buFont typeface="Arial"/>
              <a:buChar char="•"/>
            </a:pPr>
            <a:r>
              <a:rPr lang="en-US" sz="2400">
                <a:latin typeface="Arial"/>
                <a:ea typeface="Arial"/>
                <a:cs typeface="Arial"/>
                <a:sym typeface="Arial"/>
              </a:rPr>
              <a:t>Youth education, Adult education, vocational education and</a:t>
            </a:r>
            <a:br>
              <a:rPr lang="en-US" sz="2400">
                <a:latin typeface="Arial"/>
                <a:ea typeface="Arial"/>
                <a:cs typeface="Arial"/>
                <a:sym typeface="Arial"/>
              </a:rPr>
            </a:br>
            <a:r>
              <a:rPr lang="en-US" sz="2400">
                <a:latin typeface="Arial"/>
                <a:ea typeface="Arial"/>
                <a:cs typeface="Arial"/>
                <a:sym typeface="Arial"/>
              </a:rPr>
              <a:t>vocational teacher education </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Education of students in the first phase (university phase) of teacher education in the field of adult education, vocational education and training</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Connection of teaching activities and research </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School education with focus on general and vocational schools</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European VET – Cultural differences and similarities</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Game-based-learning, Serious Games</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eLearning, mLearning</a:t>
            </a:r>
            <a:endParaRPr sz="2400">
              <a:latin typeface="Arial"/>
              <a:ea typeface="Arial"/>
              <a:cs typeface="Arial"/>
              <a:sym typeface="Arial"/>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Entrepreneurship Education and Career Orientation</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Evaluation in education and evaluation research</a:t>
            </a:r>
            <a:endParaRPr/>
          </a:p>
          <a:p>
            <a:pPr indent="-228600" lvl="1" marL="685800" rtl="0" algn="l">
              <a:lnSpc>
                <a:spcPct val="90000"/>
              </a:lnSpc>
              <a:spcBef>
                <a:spcPts val="500"/>
              </a:spcBef>
              <a:spcAft>
                <a:spcPts val="0"/>
              </a:spcAft>
              <a:buClr>
                <a:schemeClr val="dk1"/>
              </a:buClr>
              <a:buSzPct val="100000"/>
              <a:buFont typeface="Arial"/>
              <a:buChar char="•"/>
            </a:pPr>
            <a:r>
              <a:rPr lang="en-US" sz="2400">
                <a:latin typeface="Arial"/>
                <a:ea typeface="Arial"/>
                <a:cs typeface="Arial"/>
                <a:sym typeface="Arial"/>
              </a:rPr>
              <a:t>Pedagogy, didactic and curricular approaches and designs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Nice to have you here. </a:t>
            </a:r>
            <a:br>
              <a:rPr b="1" lang="en-US"/>
            </a:br>
            <a:r>
              <a:rPr b="1" lang="en-US"/>
              <a:t>Please introduce yourselves</a:t>
            </a:r>
            <a:endParaRPr/>
          </a:p>
        </p:txBody>
      </p:sp>
      <p:pic>
        <p:nvPicPr>
          <p:cNvPr descr="Gruppe von Männern Silhouette" id="240" name="Google Shape;240;p9"/>
          <p:cNvPicPr preferRelativeResize="0"/>
          <p:nvPr/>
        </p:nvPicPr>
        <p:blipFill rotWithShape="1">
          <a:blip r:embed="rId3">
            <a:alphaModFix/>
          </a:blip>
          <a:srcRect b="0" l="0" r="0" t="0"/>
          <a:stretch/>
        </p:blipFill>
        <p:spPr>
          <a:xfrm>
            <a:off x="3564193" y="2789237"/>
            <a:ext cx="2286000" cy="2286000"/>
          </a:xfrm>
          <a:prstGeom prst="rect">
            <a:avLst/>
          </a:prstGeom>
          <a:noFill/>
          <a:ln>
            <a:noFill/>
          </a:ln>
        </p:spPr>
      </p:pic>
      <p:sp>
        <p:nvSpPr>
          <p:cNvPr id="241" name="Google Shape;241;p9"/>
          <p:cNvSpPr txBox="1"/>
          <p:nvPr/>
        </p:nvSpPr>
        <p:spPr>
          <a:xfrm>
            <a:off x="6341809" y="3192076"/>
            <a:ext cx="35414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9"/>
          <p:cNvSpPr/>
          <p:nvPr/>
        </p:nvSpPr>
        <p:spPr>
          <a:xfrm>
            <a:off x="6580762" y="2206871"/>
            <a:ext cx="2655651" cy="1561289"/>
          </a:xfrm>
          <a:prstGeom prst="wedgeRoundRectCallout">
            <a:avLst>
              <a:gd fmla="val -53434" name="adj1"/>
              <a:gd fmla="val 64369" name="adj2"/>
              <a:gd fmla="val 16667" name="adj3"/>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Some information about you as a person and about your organisation</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0"/>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