
<file path=[Content_Types].xml><?xml version="1.0" encoding="utf-8"?>
<Types xmlns="http://schemas.openxmlformats.org/package/2006/content-types">
  <Default ContentType="image/jpeg" Extension="jpg"/>
  <Default ContentType="application/vnd.openxmlformats-officedocument.vmlDrawing" Extension="vml"/>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oleObject" PartName="/ppt/embeddings/oleObject3.bin"/>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guZ1bUWky2tfWR+8TJL6QS7If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customschemas.google.com/relationships/presentationmetadata" Target="metadata"/><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17.png"/><Relationship Id="rId3"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 Id="rId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1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64" name="Shape 64"/>
        <p:cNvGrpSpPr/>
        <p:nvPr/>
      </p:nvGrpSpPr>
      <p:grpSpPr>
        <a:xfrm>
          <a:off x="0" y="0"/>
          <a:ext cx="0" cy="0"/>
          <a:chOff x="0" y="0"/>
          <a:chExt cx="0" cy="0"/>
        </a:xfrm>
      </p:grpSpPr>
      <p:sp>
        <p:nvSpPr>
          <p:cNvPr id="65" name="Google Shape;6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0" name="Shape 70"/>
        <p:cNvGrpSpPr/>
        <p:nvPr/>
      </p:nvGrpSpPr>
      <p:grpSpPr>
        <a:xfrm>
          <a:off x="0" y="0"/>
          <a:ext cx="0" cy="0"/>
          <a:chOff x="0" y="0"/>
          <a:chExt cx="0" cy="0"/>
        </a:xfrm>
      </p:grpSpPr>
      <p:sp>
        <p:nvSpPr>
          <p:cNvPr id="71" name="Google Shape;71;p13"/>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4" name="Google Shape;74;p13"/>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3"/>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6" name="Google Shape;76;p13"/>
          <p:cNvSpPr/>
          <p:nvPr>
            <p:ph idx="2" type="pic"/>
          </p:nvPr>
        </p:nvSpPr>
        <p:spPr>
          <a:xfrm>
            <a:off x="6981063" y="1310656"/>
            <a:ext cx="5210937" cy="4208604"/>
          </a:xfrm>
          <a:prstGeom prst="rect">
            <a:avLst/>
          </a:prstGeom>
          <a:solidFill>
            <a:srgbClr val="CCCCCC"/>
          </a:solidFill>
          <a:ln>
            <a:noFill/>
          </a:ln>
        </p:spPr>
      </p:sp>
      <p:pic>
        <p:nvPicPr>
          <p:cNvPr id="77" name="Google Shape;77;p13"/>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8" name="Google Shape;78;p13"/>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9" name="Google Shape;79;p13"/>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0" name="Shape 80"/>
        <p:cNvGrpSpPr/>
        <p:nvPr/>
      </p:nvGrpSpPr>
      <p:grpSpPr>
        <a:xfrm>
          <a:off x="0" y="0"/>
          <a:ext cx="0" cy="0"/>
          <a:chOff x="0" y="0"/>
          <a:chExt cx="0" cy="0"/>
        </a:xfrm>
      </p:grpSpPr>
      <p:sp>
        <p:nvSpPr>
          <p:cNvPr id="81" name="Google Shape;81;p14"/>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14"/>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4"/>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4" name="Google Shape;84;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14"/>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8" name="Google Shape;88;p14"/>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14"/>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90" name="Shape 90"/>
        <p:cNvGrpSpPr/>
        <p:nvPr/>
      </p:nvGrpSpPr>
      <p:grpSpPr>
        <a:xfrm>
          <a:off x="0" y="0"/>
          <a:ext cx="0" cy="0"/>
          <a:chOff x="0" y="0"/>
          <a:chExt cx="0" cy="0"/>
        </a:xfrm>
      </p:grpSpPr>
      <p:sp>
        <p:nvSpPr>
          <p:cNvPr id="91" name="Google Shape;91;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 name="Google Shape;9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8" name="Shape 98"/>
        <p:cNvGrpSpPr/>
        <p:nvPr/>
      </p:nvGrpSpPr>
      <p:grpSpPr>
        <a:xfrm>
          <a:off x="0" y="0"/>
          <a:ext cx="0" cy="0"/>
          <a:chOff x="0" y="0"/>
          <a:chExt cx="0" cy="0"/>
        </a:xfrm>
      </p:grpSpPr>
      <p:sp>
        <p:nvSpPr>
          <p:cNvPr id="99" name="Google Shape;99;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 name="Google Shape;10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6" name="Shape 106"/>
        <p:cNvGrpSpPr/>
        <p:nvPr/>
      </p:nvGrpSpPr>
      <p:grpSpPr>
        <a:xfrm>
          <a:off x="0" y="0"/>
          <a:ext cx="0" cy="0"/>
          <a:chOff x="0" y="0"/>
          <a:chExt cx="0" cy="0"/>
        </a:xfrm>
      </p:grpSpPr>
      <p:sp>
        <p:nvSpPr>
          <p:cNvPr id="107" name="Google Shape;107;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9" name="Google Shape;10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2" name="Google Shape;112;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14" name="Shape 114"/>
        <p:cNvGrpSpPr/>
        <p:nvPr/>
      </p:nvGrpSpPr>
      <p:grpSpPr>
        <a:xfrm>
          <a:off x="0" y="0"/>
          <a:ext cx="0" cy="0"/>
          <a:chOff x="0" y="0"/>
          <a:chExt cx="0" cy="0"/>
        </a:xfrm>
      </p:grpSpPr>
      <p:sp>
        <p:nvSpPr>
          <p:cNvPr id="115" name="Google Shape;115;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1" name="Google Shape;121;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23" name="Shape 123"/>
        <p:cNvGrpSpPr/>
        <p:nvPr/>
      </p:nvGrpSpPr>
      <p:grpSpPr>
        <a:xfrm>
          <a:off x="0" y="0"/>
          <a:ext cx="0" cy="0"/>
          <a:chOff x="0" y="0"/>
          <a:chExt cx="0" cy="0"/>
        </a:xfrm>
      </p:grpSpPr>
      <p:sp>
        <p:nvSpPr>
          <p:cNvPr id="124" name="Google Shape;124;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 name="Google Shape;128;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34" name="Shape 134"/>
        <p:cNvGrpSpPr/>
        <p:nvPr/>
      </p:nvGrpSpPr>
      <p:grpSpPr>
        <a:xfrm>
          <a:off x="0" y="0"/>
          <a:ext cx="0" cy="0"/>
          <a:chOff x="0" y="0"/>
          <a:chExt cx="0" cy="0"/>
        </a:xfrm>
      </p:grpSpPr>
      <p:sp>
        <p:nvSpPr>
          <p:cNvPr id="135" name="Google Shape;13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1"/>
          <p:cNvSpPr/>
          <p:nvPr>
            <p:ph idx="2" type="pic"/>
          </p:nvPr>
        </p:nvSpPr>
        <p:spPr>
          <a:xfrm>
            <a:off x="5183188" y="987425"/>
            <a:ext cx="6172200" cy="4873625"/>
          </a:xfrm>
          <a:prstGeom prst="rect">
            <a:avLst/>
          </a:prstGeom>
          <a:noFill/>
          <a:ln>
            <a:noFill/>
          </a:ln>
        </p:spPr>
      </p:sp>
      <p:sp>
        <p:nvSpPr>
          <p:cNvPr id="144" name="Google Shape;144;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5.png"/><Relationship Id="rId2" Type="http://schemas.openxmlformats.org/officeDocument/2006/relationships/image" Target="../media/image3.jpg"/><Relationship Id="rId3" Type="http://schemas.openxmlformats.org/officeDocument/2006/relationships/image" Target="../media/image2.png"/><Relationship Id="rId4" Type="http://schemas.openxmlformats.org/officeDocument/2006/relationships/image" Target="../media/image14.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1.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9"/>
          <p:cNvGrpSpPr/>
          <p:nvPr/>
        </p:nvGrpSpPr>
        <p:grpSpPr>
          <a:xfrm>
            <a:off x="1" y="228600"/>
            <a:ext cx="1996775" cy="6638628"/>
            <a:chOff x="2487613" y="285750"/>
            <a:chExt cx="2428875" cy="5654676"/>
          </a:xfrm>
        </p:grpSpPr>
        <p:sp>
          <p:nvSpPr>
            <p:cNvPr id="16" name="Google Shape;16;p9"/>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9"/>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9"/>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9"/>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9"/>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9"/>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9"/>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9"/>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9"/>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9"/>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9"/>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9"/>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9"/>
          <p:cNvGrpSpPr/>
          <p:nvPr/>
        </p:nvGrpSpPr>
        <p:grpSpPr>
          <a:xfrm>
            <a:off x="27222" y="-786"/>
            <a:ext cx="1539072" cy="6854039"/>
            <a:chOff x="6627813" y="194833"/>
            <a:chExt cx="1952625" cy="5678918"/>
          </a:xfrm>
        </p:grpSpPr>
        <p:sp>
          <p:nvSpPr>
            <p:cNvPr id="29" name="Google Shape;29;p9"/>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9"/>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9"/>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9"/>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9"/>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9"/>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9"/>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9"/>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9"/>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9"/>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9"/>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9"/>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9"/>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s>
</file>

<file path=ppt/slides/_rels/slide2.xml.rels><?xml version="1.0" encoding="UTF-8" standalone="yes"?><Relationships xmlns="http://schemas.openxmlformats.org/package/2006/relationships"><Relationship Id="rId11" Type="http://schemas.openxmlformats.org/officeDocument/2006/relationships/oleObject" Target="../embeddings/oleObject3.bin"/><Relationship Id="rId10" Type="http://schemas.openxmlformats.org/officeDocument/2006/relationships/image" Target="../media/image6.png"/><Relationship Id="rId13" Type="http://schemas.openxmlformats.org/officeDocument/2006/relationships/image" Target="../media/image12.png"/><Relationship Id="rId12" Type="http://schemas.openxmlformats.org/officeDocument/2006/relationships/oleObject" Target="../embeddings/oleObject3.bin"/><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vmlDrawing" Target="../drawings/vmlDrawing1.vml"/><Relationship Id="rId4" Type="http://schemas.openxmlformats.org/officeDocument/2006/relationships/oleObject" Target="../embeddings/oleObject1.bin"/><Relationship Id="rId9" Type="http://schemas.openxmlformats.org/officeDocument/2006/relationships/image" Target="../media/image17.png"/><Relationship Id="rId15" Type="http://schemas.openxmlformats.org/officeDocument/2006/relationships/image" Target="../media/image14.png"/><Relationship Id="rId14" Type="http://schemas.openxmlformats.org/officeDocument/2006/relationships/image" Target="../media/image19.png"/><Relationship Id="rId5" Type="http://schemas.openxmlformats.org/officeDocument/2006/relationships/oleObject" Target="../embeddings/oleObject1.bin"/><Relationship Id="rId6" Type="http://schemas.openxmlformats.org/officeDocument/2006/relationships/image" Target="../media/image8.png"/><Relationship Id="rId7" Type="http://schemas.openxmlformats.org/officeDocument/2006/relationships/oleObject" Target="../embeddings/oleObject2.bin"/><Relationship Id="rId8"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3.jpg"/><Relationship Id="rId5"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15.png"/><Relationship Id="rId5"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jpg"/><Relationship Id="rId4" Type="http://schemas.openxmlformats.org/officeDocument/2006/relationships/image" Target="../media/image11.png"/><Relationship Id="rId5"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Clr>
                <a:schemeClr val="accent1"/>
              </a:buClr>
              <a:buSzPts val="3200"/>
              <a:buFont typeface="Noto Sans Symbols"/>
              <a:buNone/>
            </a:pPr>
            <a:r>
              <a:rPr b="1" lang="en-US" sz="3200">
                <a:solidFill>
                  <a:srgbClr val="6B4C2C"/>
                </a:solidFill>
                <a:latin typeface="Calibri"/>
                <a:ea typeface="Calibri"/>
                <a:cs typeface="Calibri"/>
                <a:sym typeface="Calibri"/>
              </a:rPr>
              <a:t>STEM for</a:t>
            </a:r>
            <a:br>
              <a:rPr b="1" lang="en-US" sz="3200">
                <a:solidFill>
                  <a:srgbClr val="6B4C2C"/>
                </a:solidFill>
                <a:latin typeface="Calibri"/>
                <a:ea typeface="Calibri"/>
                <a:cs typeface="Calibri"/>
                <a:sym typeface="Calibri"/>
              </a:rPr>
            </a:br>
            <a:r>
              <a:rPr b="1" lang="en-US" sz="3200">
                <a:solidFill>
                  <a:srgbClr val="6B4C2C"/>
                </a:solidFill>
                <a:latin typeface="Calibri"/>
                <a:ea typeface="Calibri"/>
                <a:cs typeface="Calibri"/>
                <a:sym typeface="Calibri"/>
              </a:rPr>
              <a:t>inclusive schools</a:t>
            </a:r>
            <a:br>
              <a:rPr b="1" lang="en-US"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800"/>
              <a:buFont typeface="Noto Sans Symbols"/>
              <a:buNone/>
            </a:pPr>
            <a:r>
              <a:rPr b="1" lang="en-US" sz="2800">
                <a:solidFill>
                  <a:srgbClr val="595959"/>
                </a:solidFill>
                <a:latin typeface="Calibri"/>
                <a:ea typeface="Calibri"/>
                <a:cs typeface="Calibri"/>
                <a:sym typeface="Calibri"/>
              </a:rPr>
              <a:t>Transnational Partner Meeting - TPM 1</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The Kick-off-Meeting</a:t>
            </a:r>
            <a:br>
              <a:rPr b="1" lang="en-US" sz="2800">
                <a:solidFill>
                  <a:srgbClr val="595959"/>
                </a:solidFill>
                <a:latin typeface="Calibri"/>
                <a:ea typeface="Calibri"/>
                <a:cs typeface="Calibri"/>
                <a:sym typeface="Calibri"/>
              </a:rPr>
            </a:br>
            <a:r>
              <a:rPr b="1" lang="en-US" sz="1600">
                <a:solidFill>
                  <a:srgbClr val="595959"/>
                </a:solidFill>
                <a:latin typeface="Calibri"/>
                <a:ea typeface="Calibri"/>
                <a:cs typeface="Calibri"/>
                <a:sym typeface="Calibri"/>
              </a:rPr>
              <a:t>11</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to the 13</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of March 2024</a:t>
            </a:r>
            <a:br>
              <a:rPr b="1" lang="en-US"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400"/>
              <a:buFont typeface="Noto Sans Symbols"/>
              <a:buNone/>
            </a:pPr>
            <a:r>
              <a:rPr b="1" lang="en-US" sz="2400">
                <a:solidFill>
                  <a:srgbClr val="595959"/>
                </a:solidFill>
                <a:latin typeface="Calibri"/>
                <a:ea typeface="Calibri"/>
                <a:cs typeface="Calibri"/>
                <a:sym typeface="Calibri"/>
              </a:rPr>
              <a:t>A warm welcome</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12th of March 2024</a:t>
            </a:r>
            <a:endParaRPr/>
          </a:p>
          <a:p>
            <a:pPr indent="0" lvl="0" marL="0" marR="0" rtl="0" algn="l">
              <a:spcBef>
                <a:spcPts val="1000"/>
              </a:spcBef>
              <a:spcAft>
                <a:spcPts val="0"/>
              </a:spcAft>
              <a:buClr>
                <a:schemeClr val="accent1"/>
              </a:buClr>
              <a:buSzPts val="6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000"/>
              <a:buFont typeface="Noto Sans Symbols"/>
              <a:buNone/>
            </a:pPr>
            <a:r>
              <a:rPr b="1" lang="en-US" sz="2000">
                <a:solidFill>
                  <a:srgbClr val="595959"/>
                </a:solidFill>
                <a:latin typeface="Calibri"/>
                <a:ea typeface="Calibri"/>
                <a:cs typeface="Calibri"/>
                <a:sym typeface="Calibri"/>
              </a:rPr>
              <a:t>Presentation of the leading partner:</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type="title"/>
          </p:nvPr>
        </p:nvSpPr>
        <p:spPr>
          <a:xfrm>
            <a:off x="423404" y="-13677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800"/>
              <a:buFont typeface="Calibri"/>
              <a:buNone/>
            </a:pPr>
            <a:r>
              <a:rPr lang="en-US" sz="3800"/>
              <a:t>Welcome, dear  STEM for inclusive schools partners!</a:t>
            </a:r>
            <a:endParaRPr sz="3800"/>
          </a:p>
        </p:txBody>
      </p:sp>
      <p:sp>
        <p:nvSpPr>
          <p:cNvPr id="181" name="Google Shape;181;p2"/>
          <p:cNvSpPr/>
          <p:nvPr/>
        </p:nvSpPr>
        <p:spPr>
          <a:xfrm>
            <a:off x="2066076" y="3629323"/>
            <a:ext cx="2113936" cy="1189703"/>
          </a:xfrm>
          <a:prstGeom prst="flowChartMagneticTape">
            <a:avLst/>
          </a:prstGeom>
          <a:solidFill>
            <a:srgbClr val="00206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Willkommen</a:t>
            </a:r>
            <a:endParaRPr sz="1800">
              <a:solidFill>
                <a:schemeClr val="lt1"/>
              </a:solidFill>
              <a:latin typeface="Calibri"/>
              <a:ea typeface="Calibri"/>
              <a:cs typeface="Calibri"/>
              <a:sym typeface="Calibri"/>
            </a:endParaRPr>
          </a:p>
        </p:txBody>
      </p:sp>
      <p:sp>
        <p:nvSpPr>
          <p:cNvPr id="182" name="Google Shape;182;p2"/>
          <p:cNvSpPr/>
          <p:nvPr/>
        </p:nvSpPr>
        <p:spPr>
          <a:xfrm>
            <a:off x="2426324" y="1172852"/>
            <a:ext cx="2384041" cy="1189703"/>
          </a:xfrm>
          <a:prstGeom prst="flowChartMagneticTape">
            <a:avLst/>
          </a:prstGeom>
          <a:solidFill>
            <a:srgbClr val="0070C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Bem-vindo</a:t>
            </a:r>
            <a:endParaRPr sz="1800">
              <a:solidFill>
                <a:schemeClr val="lt1"/>
              </a:solidFill>
              <a:latin typeface="Calibri"/>
              <a:ea typeface="Calibri"/>
              <a:cs typeface="Calibri"/>
              <a:sym typeface="Calibri"/>
            </a:endParaRPr>
          </a:p>
        </p:txBody>
      </p:sp>
      <p:sp>
        <p:nvSpPr>
          <p:cNvPr id="183" name="Google Shape;183;p2"/>
          <p:cNvSpPr/>
          <p:nvPr/>
        </p:nvSpPr>
        <p:spPr>
          <a:xfrm flipH="1">
            <a:off x="4417919" y="4748921"/>
            <a:ext cx="2113936" cy="1189703"/>
          </a:xfrm>
          <a:prstGeom prst="flowChartMagneticTape">
            <a:avLst/>
          </a:prstGeom>
          <a:solidFill>
            <a:srgbClr val="FF00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Hoş geldiniz</a:t>
            </a:r>
            <a:endParaRPr sz="1800">
              <a:solidFill>
                <a:schemeClr val="lt1"/>
              </a:solidFill>
              <a:latin typeface="Calibri"/>
              <a:ea typeface="Calibri"/>
              <a:cs typeface="Calibri"/>
              <a:sym typeface="Calibri"/>
            </a:endParaRPr>
          </a:p>
        </p:txBody>
      </p:sp>
      <p:sp>
        <p:nvSpPr>
          <p:cNvPr id="184" name="Google Shape;184;p2"/>
          <p:cNvSpPr/>
          <p:nvPr/>
        </p:nvSpPr>
        <p:spPr>
          <a:xfrm flipH="1">
            <a:off x="9439828" y="1757762"/>
            <a:ext cx="2113936" cy="1189703"/>
          </a:xfrm>
          <a:prstGeom prst="flowChartMagneticTape">
            <a:avLst/>
          </a:prstGeom>
          <a:solidFill>
            <a:srgbClr val="00B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Powitanie</a:t>
            </a:r>
            <a:endParaRPr sz="1800">
              <a:solidFill>
                <a:schemeClr val="lt1"/>
              </a:solidFill>
              <a:latin typeface="Calibri"/>
              <a:ea typeface="Calibri"/>
              <a:cs typeface="Calibri"/>
              <a:sym typeface="Calibri"/>
            </a:endParaRPr>
          </a:p>
        </p:txBody>
      </p:sp>
      <p:sp>
        <p:nvSpPr>
          <p:cNvPr id="185" name="Google Shape;185;p2"/>
          <p:cNvSpPr/>
          <p:nvPr/>
        </p:nvSpPr>
        <p:spPr>
          <a:xfrm flipH="1">
            <a:off x="8637638" y="3637914"/>
            <a:ext cx="2113936" cy="1189703"/>
          </a:xfrm>
          <a:prstGeom prst="flowChartMagneticTape">
            <a:avLst/>
          </a:prstGeom>
          <a:solidFill>
            <a:srgbClr val="FFC0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Bine ați venit</a:t>
            </a:r>
            <a:endParaRPr sz="1800">
              <a:solidFill>
                <a:schemeClr val="lt1"/>
              </a:solidFill>
              <a:latin typeface="Calibri"/>
              <a:ea typeface="Calibri"/>
              <a:cs typeface="Calibri"/>
              <a:sym typeface="Calibri"/>
            </a:endParaRPr>
          </a:p>
        </p:txBody>
      </p:sp>
      <p:graphicFrame>
        <p:nvGraphicFramePr>
          <p:cNvPr id="186" name="Google Shape;186;p2"/>
          <p:cNvGraphicFramePr/>
          <p:nvPr/>
        </p:nvGraphicFramePr>
        <p:xfrm>
          <a:off x="10409042" y="3928496"/>
          <a:ext cx="1676460" cy="1117640"/>
        </p:xfrm>
        <a:graphic>
          <a:graphicData uri="http://schemas.openxmlformats.org/presentationml/2006/ole">
            <mc:AlternateContent>
              <mc:Choice Requires="v">
                <p:oleObj r:id="rId4" imgH="1117640" imgW="1676460" progId="Paint.Picture" spid="_x0000_s1">
                  <p:embed/>
                </p:oleObj>
              </mc:Choice>
              <mc:Fallback>
                <p:oleObj r:id="rId5" imgH="1117640" imgW="1676460" progId="Paint.Picture">
                  <p:embed/>
                  <p:pic>
                    <p:nvPicPr>
                      <p:cNvPr id="186" name="Google Shape;186;p2"/>
                      <p:cNvPicPr preferRelativeResize="0"/>
                      <p:nvPr/>
                    </p:nvPicPr>
                    <p:blipFill rotWithShape="1">
                      <a:blip r:embed="rId6">
                        <a:alphaModFix/>
                      </a:blip>
                      <a:srcRect b="0" l="0" r="0" t="0"/>
                      <a:stretch/>
                    </p:blipFill>
                    <p:spPr>
                      <a:xfrm>
                        <a:off x="10409042" y="3928496"/>
                        <a:ext cx="1676460" cy="1117640"/>
                      </a:xfrm>
                      <a:prstGeom prst="rect">
                        <a:avLst/>
                      </a:prstGeom>
                      <a:noFill/>
                      <a:ln>
                        <a:noFill/>
                      </a:ln>
                    </p:spPr>
                  </p:pic>
                </p:oleObj>
              </mc:Fallback>
            </mc:AlternateContent>
          </a:graphicData>
        </a:graphic>
      </p:graphicFrame>
      <p:graphicFrame>
        <p:nvGraphicFramePr>
          <p:cNvPr id="187" name="Google Shape;187;p2"/>
          <p:cNvGraphicFramePr/>
          <p:nvPr/>
        </p:nvGraphicFramePr>
        <p:xfrm>
          <a:off x="6219621" y="4824088"/>
          <a:ext cx="1676460" cy="1117640"/>
        </p:xfrm>
        <a:graphic>
          <a:graphicData uri="http://schemas.openxmlformats.org/presentationml/2006/ole">
            <mc:AlternateContent>
              <mc:Choice Requires="v">
                <p:oleObj r:id="rId7" imgH="1117640" imgW="1676460" progId="Paint.Picture" spid="_x0000_s2">
                  <p:embed/>
                </p:oleObj>
              </mc:Choice>
              <mc:Fallback>
                <p:oleObj r:id="rId8" imgH="1117640" imgW="1676460" progId="Paint.Picture">
                  <p:embed/>
                  <p:pic>
                    <p:nvPicPr>
                      <p:cNvPr id="187" name="Google Shape;187;p2"/>
                      <p:cNvPicPr preferRelativeResize="0"/>
                      <p:nvPr/>
                    </p:nvPicPr>
                    <p:blipFill rotWithShape="1">
                      <a:blip r:embed="rId9">
                        <a:alphaModFix/>
                      </a:blip>
                      <a:srcRect b="0" l="0" r="0" t="0"/>
                      <a:stretch/>
                    </p:blipFill>
                    <p:spPr>
                      <a:xfrm>
                        <a:off x="6219621" y="4824088"/>
                        <a:ext cx="1676460" cy="1117640"/>
                      </a:xfrm>
                      <a:prstGeom prst="rect">
                        <a:avLst/>
                      </a:prstGeom>
                      <a:noFill/>
                      <a:ln>
                        <a:noFill/>
                      </a:ln>
                    </p:spPr>
                  </p:pic>
                </p:oleObj>
              </mc:Fallback>
            </mc:AlternateContent>
          </a:graphicData>
        </a:graphic>
      </p:graphicFrame>
      <p:pic>
        <p:nvPicPr>
          <p:cNvPr id="188" name="Google Shape;188;p2"/>
          <p:cNvPicPr preferRelativeResize="0"/>
          <p:nvPr/>
        </p:nvPicPr>
        <p:blipFill rotWithShape="1">
          <a:blip r:embed="rId10">
            <a:alphaModFix/>
          </a:blip>
          <a:srcRect b="0" l="0" r="0" t="0"/>
          <a:stretch/>
        </p:blipFill>
        <p:spPr>
          <a:xfrm>
            <a:off x="8679147" y="962032"/>
            <a:ext cx="1817649" cy="1136031"/>
          </a:xfrm>
          <a:prstGeom prst="rect">
            <a:avLst/>
          </a:prstGeom>
          <a:noFill/>
          <a:ln>
            <a:noFill/>
          </a:ln>
        </p:spPr>
      </p:pic>
      <p:graphicFrame>
        <p:nvGraphicFramePr>
          <p:cNvPr id="189" name="Google Shape;189;p2"/>
          <p:cNvGraphicFramePr/>
          <p:nvPr/>
        </p:nvGraphicFramePr>
        <p:xfrm>
          <a:off x="1196822" y="909669"/>
          <a:ext cx="1733568" cy="1155712"/>
        </p:xfrm>
        <a:graphic>
          <a:graphicData uri="http://schemas.openxmlformats.org/presentationml/2006/ole">
            <mc:AlternateContent>
              <mc:Choice Requires="v">
                <p:oleObj r:id="rId11" imgH="1155712" imgW="1733568" progId="Paint.Picture" spid="_x0000_s3">
                  <p:embed/>
                </p:oleObj>
              </mc:Choice>
              <mc:Fallback>
                <p:oleObj r:id="rId12" imgH="1155712" imgW="1733568" progId="Paint.Picture">
                  <p:embed/>
                  <p:pic>
                    <p:nvPicPr>
                      <p:cNvPr id="189" name="Google Shape;189;p2"/>
                      <p:cNvPicPr preferRelativeResize="0"/>
                      <p:nvPr/>
                    </p:nvPicPr>
                    <p:blipFill rotWithShape="1">
                      <a:blip r:embed="rId13">
                        <a:alphaModFix/>
                      </a:blip>
                      <a:srcRect b="0" l="0" r="0" t="0"/>
                      <a:stretch/>
                    </p:blipFill>
                    <p:spPr>
                      <a:xfrm>
                        <a:off x="1196822" y="909669"/>
                        <a:ext cx="1733568" cy="1155712"/>
                      </a:xfrm>
                      <a:prstGeom prst="rect">
                        <a:avLst/>
                      </a:prstGeom>
                      <a:noFill/>
                      <a:ln>
                        <a:noFill/>
                      </a:ln>
                    </p:spPr>
                  </p:pic>
                </p:oleObj>
              </mc:Fallback>
            </mc:AlternateContent>
          </a:graphicData>
        </a:graphic>
      </p:graphicFrame>
      <p:pic>
        <p:nvPicPr>
          <p:cNvPr id="190" name="Google Shape;190;p2"/>
          <p:cNvPicPr preferRelativeResize="0"/>
          <p:nvPr/>
        </p:nvPicPr>
        <p:blipFill rotWithShape="1">
          <a:blip r:embed="rId14">
            <a:alphaModFix/>
          </a:blip>
          <a:srcRect b="0" l="0" r="0" t="0"/>
          <a:stretch/>
        </p:blipFill>
        <p:spPr>
          <a:xfrm>
            <a:off x="944728" y="2889165"/>
            <a:ext cx="1865062" cy="1117640"/>
          </a:xfrm>
          <a:prstGeom prst="rect">
            <a:avLst/>
          </a:prstGeom>
          <a:noFill/>
          <a:ln>
            <a:noFill/>
          </a:ln>
        </p:spPr>
      </p:pic>
      <p:sp>
        <p:nvSpPr>
          <p:cNvPr id="191" name="Google Shape;191;p2"/>
          <p:cNvSpPr txBox="1"/>
          <p:nvPr/>
        </p:nvSpPr>
        <p:spPr>
          <a:xfrm>
            <a:off x="1765909" y="4896663"/>
            <a:ext cx="30894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Universität Paderborn, DE</a:t>
            </a:r>
            <a:endParaRPr/>
          </a:p>
        </p:txBody>
      </p:sp>
      <p:sp>
        <p:nvSpPr>
          <p:cNvPr id="192" name="Google Shape;192;p2"/>
          <p:cNvSpPr txBox="1"/>
          <p:nvPr/>
        </p:nvSpPr>
        <p:spPr>
          <a:xfrm>
            <a:off x="2591718" y="2398128"/>
            <a:ext cx="30894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Sucessos Creativos, PT</a:t>
            </a:r>
            <a:endParaRPr/>
          </a:p>
        </p:txBody>
      </p:sp>
      <p:sp>
        <p:nvSpPr>
          <p:cNvPr id="193" name="Google Shape;193;p2"/>
          <p:cNvSpPr txBox="1"/>
          <p:nvPr/>
        </p:nvSpPr>
        <p:spPr>
          <a:xfrm>
            <a:off x="4136461" y="5895775"/>
            <a:ext cx="40201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Inovatif ve Girisimci Toplum Dernegi, TR</a:t>
            </a:r>
            <a:endParaRPr/>
          </a:p>
        </p:txBody>
      </p:sp>
      <p:sp>
        <p:nvSpPr>
          <p:cNvPr id="194" name="Google Shape;194;p2"/>
          <p:cNvSpPr/>
          <p:nvPr/>
        </p:nvSpPr>
        <p:spPr>
          <a:xfrm>
            <a:off x="9037688" y="2914412"/>
            <a:ext cx="318098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SIEC Badawcza Lukasiewicz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Instytut Technologii Ekspoatacji</a:t>
            </a:r>
            <a:endParaRPr sz="1800">
              <a:solidFill>
                <a:schemeClr val="dk1"/>
              </a:solidFill>
              <a:latin typeface="Calibri"/>
              <a:ea typeface="Calibri"/>
              <a:cs typeface="Calibri"/>
              <a:sym typeface="Calibri"/>
            </a:endParaRPr>
          </a:p>
        </p:txBody>
      </p:sp>
      <p:sp>
        <p:nvSpPr>
          <p:cNvPr id="195" name="Google Shape;195;p2"/>
          <p:cNvSpPr txBox="1"/>
          <p:nvPr/>
        </p:nvSpPr>
        <p:spPr>
          <a:xfrm>
            <a:off x="8679147" y="5100594"/>
            <a:ext cx="3539523"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Scoala Gimnaziala Nr. 7 Galati, RO</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Universitatea Dunarea de Jos</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din Galati, RO</a:t>
            </a:r>
            <a:endParaRPr sz="1800">
              <a:solidFill>
                <a:schemeClr val="dk1"/>
              </a:solidFill>
              <a:latin typeface="Calibri"/>
              <a:ea typeface="Calibri"/>
              <a:cs typeface="Calibri"/>
              <a:sym typeface="Calibri"/>
            </a:endParaRPr>
          </a:p>
        </p:txBody>
      </p:sp>
      <p:pic>
        <p:nvPicPr>
          <p:cNvPr id="196" name="Google Shape;196;p2"/>
          <p:cNvPicPr preferRelativeResize="0"/>
          <p:nvPr/>
        </p:nvPicPr>
        <p:blipFill rotWithShape="1">
          <a:blip r:embed="rId15">
            <a:alphaModFix/>
          </a:blip>
          <a:srcRect b="0" l="0" r="0" t="0"/>
          <a:stretch/>
        </p:blipFill>
        <p:spPr>
          <a:xfrm>
            <a:off x="4809858" y="1381681"/>
            <a:ext cx="3827780" cy="33830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
          <p:cNvSpPr txBox="1"/>
          <p:nvPr/>
        </p:nvSpPr>
        <p:spPr>
          <a:xfrm>
            <a:off x="2267986" y="4696111"/>
            <a:ext cx="8408084" cy="769441"/>
          </a:xfrm>
          <a:prstGeom prst="rect">
            <a:avLst/>
          </a:prstGeom>
          <a:gradFill>
            <a:gsLst>
              <a:gs pos="0">
                <a:srgbClr val="B17F71"/>
              </a:gs>
              <a:gs pos="48000">
                <a:srgbClr val="D9BBB4"/>
              </a:gs>
              <a:gs pos="100000">
                <a:srgbClr val="F5E0DA"/>
              </a:gs>
            </a:gsLst>
            <a:lin ang="16200000" scaled="0"/>
          </a:gradFill>
          <a:ln cap="flat" cmpd="sng" w="12700">
            <a:solidFill>
              <a:schemeClr val="accent2"/>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200">
                <a:solidFill>
                  <a:srgbClr val="002769"/>
                </a:solidFill>
                <a:latin typeface="Calibri"/>
                <a:ea typeface="Calibri"/>
                <a:cs typeface="Calibri"/>
                <a:sym typeface="Calibri"/>
              </a:rPr>
              <a:t>Chair of Business, Human Resource Education and Evaluation Research Prof. Dr. Marc Beutner</a:t>
            </a:r>
            <a:endParaRPr/>
          </a:p>
        </p:txBody>
      </p:sp>
      <p:pic>
        <p:nvPicPr>
          <p:cNvPr id="202" name="Google Shape;202;p3"/>
          <p:cNvPicPr preferRelativeResize="0"/>
          <p:nvPr/>
        </p:nvPicPr>
        <p:blipFill rotWithShape="1">
          <a:blip r:embed="rId3">
            <a:alphaModFix/>
          </a:blip>
          <a:srcRect b="0" l="0" r="0" t="0"/>
          <a:stretch/>
        </p:blipFill>
        <p:spPr>
          <a:xfrm>
            <a:off x="3631726" y="2153816"/>
            <a:ext cx="4936648" cy="2174508"/>
          </a:xfrm>
          <a:prstGeom prst="rect">
            <a:avLst/>
          </a:prstGeom>
          <a:gradFill>
            <a:gsLst>
              <a:gs pos="0">
                <a:schemeClr val="lt1"/>
              </a:gs>
              <a:gs pos="50000">
                <a:srgbClr val="FAFAFA"/>
              </a:gs>
              <a:gs pos="100000">
                <a:srgbClr val="CECECE"/>
              </a:gs>
            </a:gsLst>
            <a:lin ang="5400000" scaled="0"/>
          </a:gradFill>
          <a:ln>
            <a:noFill/>
          </a:ln>
        </p:spPr>
      </p:pic>
      <p:pic>
        <p:nvPicPr>
          <p:cNvPr id="203" name="Google Shape;203;p3"/>
          <p:cNvPicPr preferRelativeResize="0"/>
          <p:nvPr/>
        </p:nvPicPr>
        <p:blipFill rotWithShape="1">
          <a:blip r:embed="rId4">
            <a:alphaModFix/>
          </a:blip>
          <a:srcRect b="0" l="0" r="0" t="0"/>
          <a:stretch/>
        </p:blipFill>
        <p:spPr>
          <a:xfrm>
            <a:off x="1492408" y="6463196"/>
            <a:ext cx="1339569" cy="294501"/>
          </a:xfrm>
          <a:prstGeom prst="rect">
            <a:avLst/>
          </a:prstGeom>
          <a:noFill/>
          <a:ln>
            <a:noFill/>
          </a:ln>
        </p:spPr>
      </p:pic>
      <p:pic>
        <p:nvPicPr>
          <p:cNvPr id="204" name="Google Shape;204;p3"/>
          <p:cNvPicPr preferRelativeResize="0"/>
          <p:nvPr/>
        </p:nvPicPr>
        <p:blipFill rotWithShape="1">
          <a:blip r:embed="rId5">
            <a:alphaModFix/>
          </a:blip>
          <a:srcRect b="0" l="0" r="0" t="0"/>
          <a:stretch/>
        </p:blipFill>
        <p:spPr>
          <a:xfrm>
            <a:off x="1283667" y="1392448"/>
            <a:ext cx="1968638" cy="2812339"/>
          </a:xfrm>
          <a:prstGeom prst="rect">
            <a:avLst/>
          </a:prstGeom>
          <a:noFill/>
          <a:ln>
            <a:noFill/>
          </a:ln>
        </p:spPr>
      </p:pic>
      <p:sp>
        <p:nvSpPr>
          <p:cNvPr id="205" name="Google Shape;205;p3"/>
          <p:cNvSpPr txBox="1"/>
          <p:nvPr/>
        </p:nvSpPr>
        <p:spPr>
          <a:xfrm>
            <a:off x="1097279" y="399606"/>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Clr>
                <a:srgbClr val="3F3F3F"/>
              </a:buClr>
              <a:buSzPts val="3200"/>
              <a:buFont typeface="Calibri"/>
              <a:buNone/>
            </a:pPr>
            <a:r>
              <a:rPr b="1" lang="en-US" sz="3200">
                <a:solidFill>
                  <a:srgbClr val="3F3F3F"/>
                </a:solidFill>
                <a:latin typeface="Calibri"/>
                <a:ea typeface="Calibri"/>
                <a:cs typeface="Calibri"/>
                <a:sym typeface="Calibri"/>
              </a:rPr>
              <a:t>The department and the chair</a:t>
            </a:r>
            <a:endParaRPr b="1" sz="3200">
              <a:solidFill>
                <a:srgbClr val="3F3F3F"/>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4"/>
          <p:cNvPicPr preferRelativeResize="0"/>
          <p:nvPr/>
        </p:nvPicPr>
        <p:blipFill rotWithShape="1">
          <a:blip r:embed="rId3">
            <a:alphaModFix/>
          </a:blip>
          <a:srcRect b="0" l="0" r="0" t="0"/>
          <a:stretch/>
        </p:blipFill>
        <p:spPr>
          <a:xfrm>
            <a:off x="1917935" y="1927959"/>
            <a:ext cx="8769742" cy="2290451"/>
          </a:xfrm>
          <a:prstGeom prst="rect">
            <a:avLst/>
          </a:prstGeom>
          <a:noFill/>
          <a:ln>
            <a:noFill/>
          </a:ln>
        </p:spPr>
      </p:pic>
      <p:sp>
        <p:nvSpPr>
          <p:cNvPr id="211" name="Google Shape;211;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12" name="Google Shape;212;p4"/>
          <p:cNvSpPr txBox="1"/>
          <p:nvPr/>
        </p:nvSpPr>
        <p:spPr>
          <a:xfrm>
            <a:off x="838200" y="365125"/>
            <a:ext cx="5009707" cy="623703"/>
          </a:xfrm>
          <a:prstGeom prst="rect">
            <a:avLst/>
          </a:prstGeom>
          <a:solidFill>
            <a:srgbClr val="F3CC5F"/>
          </a:solidFill>
          <a:ln>
            <a:noFill/>
          </a:ln>
        </p:spPr>
        <p:txBody>
          <a:bodyPr anchorCtr="0" anchor="ctr" bIns="45700" lIns="91425" spcFirstLastPara="1" rIns="91425" wrap="square" tIns="45700">
            <a:normAutofit fontScale="90000" lnSpcReduction="1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5"/>
          <p:cNvPicPr preferRelativeResize="0"/>
          <p:nvPr/>
        </p:nvPicPr>
        <p:blipFill rotWithShape="1">
          <a:blip r:embed="rId3">
            <a:alphaModFix/>
          </a:blip>
          <a:srcRect b="0" l="0" r="0" t="0"/>
          <a:stretch/>
        </p:blipFill>
        <p:spPr>
          <a:xfrm>
            <a:off x="1492408" y="6463196"/>
            <a:ext cx="1339569" cy="294501"/>
          </a:xfrm>
          <a:prstGeom prst="rect">
            <a:avLst/>
          </a:prstGeom>
          <a:noFill/>
          <a:ln>
            <a:noFill/>
          </a:ln>
        </p:spPr>
      </p:pic>
      <p:pic>
        <p:nvPicPr>
          <p:cNvPr id="218" name="Google Shape;218;p5"/>
          <p:cNvPicPr preferRelativeResize="0"/>
          <p:nvPr/>
        </p:nvPicPr>
        <p:blipFill rotWithShape="1">
          <a:blip r:embed="rId4">
            <a:alphaModFix/>
          </a:blip>
          <a:srcRect b="0" l="0" r="0" t="0"/>
          <a:stretch/>
        </p:blipFill>
        <p:spPr>
          <a:xfrm>
            <a:off x="3419706" y="95692"/>
            <a:ext cx="5979474" cy="6193374"/>
          </a:xfrm>
          <a:prstGeom prst="rect">
            <a:avLst/>
          </a:prstGeom>
          <a:noFill/>
          <a:ln>
            <a:noFill/>
          </a:ln>
        </p:spPr>
      </p:pic>
      <p:sp>
        <p:nvSpPr>
          <p:cNvPr id="219" name="Google Shape;219;p5"/>
          <p:cNvSpPr txBox="1"/>
          <p:nvPr/>
        </p:nvSpPr>
        <p:spPr>
          <a:xfrm>
            <a:off x="838201" y="365126"/>
            <a:ext cx="1954620" cy="1208494"/>
          </a:xfrm>
          <a:prstGeom prst="rect">
            <a:avLst/>
          </a:prstGeom>
          <a:solidFill>
            <a:srgbClr val="F3CC5F"/>
          </a:solidFill>
          <a:ln>
            <a:noFill/>
          </a:ln>
        </p:spPr>
        <p:txBody>
          <a:bodyPr anchorCtr="0" anchor="t" bIns="45700" lIns="91425" spcFirstLastPara="1" rIns="91425" wrap="square" tIns="45700">
            <a:normAutofit fontScale="9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pic>
        <p:nvPicPr>
          <p:cNvPr id="220" name="Google Shape;220;p5"/>
          <p:cNvPicPr preferRelativeResize="0"/>
          <p:nvPr/>
        </p:nvPicPr>
        <p:blipFill rotWithShape="1">
          <a:blip r:embed="rId5">
            <a:alphaModFix/>
          </a:blip>
          <a:srcRect b="90056" l="2709" r="55285" t="928"/>
          <a:stretch/>
        </p:blipFill>
        <p:spPr>
          <a:xfrm>
            <a:off x="382787" y="2090620"/>
            <a:ext cx="2952000" cy="59723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6"/>
          <p:cNvPicPr preferRelativeResize="0"/>
          <p:nvPr/>
        </p:nvPicPr>
        <p:blipFill rotWithShape="1">
          <a:blip r:embed="rId3">
            <a:alphaModFix/>
          </a:blip>
          <a:srcRect b="0" l="0" r="0" t="0"/>
          <a:stretch/>
        </p:blipFill>
        <p:spPr>
          <a:xfrm>
            <a:off x="1492408" y="6463196"/>
            <a:ext cx="1339569" cy="294501"/>
          </a:xfrm>
          <a:prstGeom prst="rect">
            <a:avLst/>
          </a:prstGeom>
          <a:noFill/>
          <a:ln>
            <a:noFill/>
          </a:ln>
        </p:spPr>
      </p:pic>
      <p:pic>
        <p:nvPicPr>
          <p:cNvPr id="226" name="Google Shape;226;p6"/>
          <p:cNvPicPr preferRelativeResize="0"/>
          <p:nvPr/>
        </p:nvPicPr>
        <p:blipFill rotWithShape="1">
          <a:blip r:embed="rId4">
            <a:alphaModFix/>
          </a:blip>
          <a:srcRect b="90056" l="2709" r="55285" t="928"/>
          <a:stretch/>
        </p:blipFill>
        <p:spPr>
          <a:xfrm>
            <a:off x="382787" y="2090620"/>
            <a:ext cx="2952000" cy="597239"/>
          </a:xfrm>
          <a:prstGeom prst="rect">
            <a:avLst/>
          </a:prstGeom>
          <a:noFill/>
          <a:ln>
            <a:noFill/>
          </a:ln>
        </p:spPr>
      </p:pic>
      <p:sp>
        <p:nvSpPr>
          <p:cNvPr id="227" name="Google Shape;227;p6"/>
          <p:cNvSpPr txBox="1"/>
          <p:nvPr/>
        </p:nvSpPr>
        <p:spPr>
          <a:xfrm>
            <a:off x="838201" y="365126"/>
            <a:ext cx="1954620" cy="1208494"/>
          </a:xfrm>
          <a:prstGeom prst="rect">
            <a:avLst/>
          </a:prstGeom>
          <a:solidFill>
            <a:srgbClr val="F3CC5F"/>
          </a:solidFill>
          <a:ln>
            <a:noFill/>
          </a:ln>
        </p:spPr>
        <p:txBody>
          <a:bodyPr anchorCtr="0" anchor="t" bIns="45700" lIns="91425" spcFirstLastPara="1" rIns="91425" wrap="square" tIns="45700">
            <a:normAutofit fontScale="9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pic>
        <p:nvPicPr>
          <p:cNvPr id="228" name="Google Shape;228;p6"/>
          <p:cNvPicPr preferRelativeResize="0"/>
          <p:nvPr/>
        </p:nvPicPr>
        <p:blipFill rotWithShape="1">
          <a:blip r:embed="rId5">
            <a:alphaModFix/>
          </a:blip>
          <a:srcRect b="-12157" l="0" r="0" t="6629"/>
          <a:stretch/>
        </p:blipFill>
        <p:spPr>
          <a:xfrm>
            <a:off x="3484123" y="35695"/>
            <a:ext cx="5373092" cy="707257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7"/>
          <p:cNvPicPr preferRelativeResize="0"/>
          <p:nvPr/>
        </p:nvPicPr>
        <p:blipFill rotWithShape="1">
          <a:blip r:embed="rId3">
            <a:alphaModFix/>
          </a:blip>
          <a:srcRect b="0" l="0" r="0" t="0"/>
          <a:stretch/>
        </p:blipFill>
        <p:spPr>
          <a:xfrm>
            <a:off x="2499658" y="2853324"/>
            <a:ext cx="6968681" cy="1514395"/>
          </a:xfrm>
          <a:prstGeom prst="rect">
            <a:avLst/>
          </a:prstGeom>
          <a:noFill/>
          <a:ln>
            <a:noFill/>
          </a:ln>
        </p:spPr>
      </p:pic>
      <p:sp>
        <p:nvSpPr>
          <p:cNvPr id="234" name="Google Shape;234;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35" name="Google Shape;235;p7"/>
          <p:cNvSpPr txBox="1"/>
          <p:nvPr/>
        </p:nvSpPr>
        <p:spPr>
          <a:xfrm>
            <a:off x="838200" y="365125"/>
            <a:ext cx="5009707" cy="623703"/>
          </a:xfrm>
          <a:prstGeom prst="rect">
            <a:avLst/>
          </a:prstGeom>
          <a:solidFill>
            <a:srgbClr val="F3CC5F"/>
          </a:solidFill>
          <a:ln>
            <a:noFill/>
          </a:ln>
        </p:spPr>
        <p:txBody>
          <a:bodyPr anchorCtr="0" anchor="ctr" bIns="45700" lIns="91425" spcFirstLastPara="1" rIns="91425" wrap="square" tIns="45700">
            <a:normAutofit fontScale="90000" lnSpcReduction="1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8"/>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marc.beutner@uni-paderborn.de</a:t>
            </a:r>
            <a:endParaRPr/>
          </a:p>
        </p:txBody>
      </p:sp>
      <p:sp>
        <p:nvSpPr>
          <p:cNvPr id="241" name="Google Shape;241;p8"/>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42" name="Google Shape;242;p8"/>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