
<file path=[Content_Types].xml><?xml version="1.0" encoding="utf-8"?>
<Types xmlns="http://schemas.openxmlformats.org/package/2006/content-types">
  <Default ContentType="image/jpeg" Extension="jpg"/>
  <Default ContentType="application/vnd.openxmlformats-officedocument.vmlDrawing" Extension="vml"/>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oleObject" PartName="/ppt/embeddings/oleObject3.bin"/>
  <Override ContentType="application/vnd.openxmlformats-officedocument.oleObject" PartName="/ppt/embeddings/oleObject2.bin"/>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3" roundtripDataSignature="AMtx7mirtW7ENSUl3pNe/a1NKrkqGFDaw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customschemas.google.com/relationships/presentationmetadata" Target="metadata"/><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8.png"/><Relationship Id="rId3" Type="http://schemas.openxmlformats.org/officeDocument/2006/relationships/image" Target="../media/image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16.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7" name="Shape 47"/>
        <p:cNvGrpSpPr/>
        <p:nvPr/>
      </p:nvGrpSpPr>
      <p:grpSpPr>
        <a:xfrm>
          <a:off x="0" y="0"/>
          <a:ext cx="0" cy="0"/>
          <a:chOff x="0" y="0"/>
          <a:chExt cx="0" cy="0"/>
        </a:xfrm>
      </p:grpSpPr>
      <p:sp>
        <p:nvSpPr>
          <p:cNvPr id="48" name="Google Shape;48;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 name="Google Shape;50;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 name="Google Shape;51;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4" name="Google Shape;54;p1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chemeClr val="lt1"/>
                </a:solidFill>
                <a:latin typeface="Calibri"/>
                <a:ea typeface="Calibri"/>
                <a:cs typeface="Calibri"/>
                <a:sym typeface="Calibri"/>
              </a:rPr>
              <a:t>-</a:t>
            </a:r>
            <a:fld id="{00000000-1234-1234-1234-123412341234}" type="slidenum">
              <a:rPr b="0" i="0" lang="en-US" sz="1500" u="none" cap="none" strike="noStrike">
                <a:solidFill>
                  <a:schemeClr val="lt1"/>
                </a:solidFill>
                <a:latin typeface="Calibri"/>
                <a:ea typeface="Calibri"/>
                <a:cs typeface="Calibri"/>
                <a:sym typeface="Calibri"/>
              </a:rPr>
              <a:t>‹#›</a:t>
            </a:fld>
            <a:r>
              <a:rPr b="0" i="0" lang="en-US"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6" name="Shape 56"/>
        <p:cNvGrpSpPr/>
        <p:nvPr/>
      </p:nvGrpSpPr>
      <p:grpSpPr>
        <a:xfrm>
          <a:off x="0" y="0"/>
          <a:ext cx="0" cy="0"/>
          <a:chOff x="0" y="0"/>
          <a:chExt cx="0" cy="0"/>
        </a:xfrm>
      </p:grpSpPr>
      <p:sp>
        <p:nvSpPr>
          <p:cNvPr id="57" name="Google Shape;57;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2" name="Google Shape;62;p1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64" name="Shape 64"/>
        <p:cNvGrpSpPr/>
        <p:nvPr/>
      </p:nvGrpSpPr>
      <p:grpSpPr>
        <a:xfrm>
          <a:off x="0" y="0"/>
          <a:ext cx="0" cy="0"/>
          <a:chOff x="0" y="0"/>
          <a:chExt cx="0" cy="0"/>
        </a:xfrm>
      </p:grpSpPr>
      <p:sp>
        <p:nvSpPr>
          <p:cNvPr id="65" name="Google Shape;65;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8" name="Google Shape;68;p1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mit Bild" showMasterSp="0">
  <p:cSld name="Titelfolie mit Bild">
    <p:spTree>
      <p:nvGrpSpPr>
        <p:cNvPr id="70" name="Shape 70"/>
        <p:cNvGrpSpPr/>
        <p:nvPr/>
      </p:nvGrpSpPr>
      <p:grpSpPr>
        <a:xfrm>
          <a:off x="0" y="0"/>
          <a:ext cx="0" cy="0"/>
          <a:chOff x="0" y="0"/>
          <a:chExt cx="0" cy="0"/>
        </a:xfrm>
      </p:grpSpPr>
      <p:sp>
        <p:nvSpPr>
          <p:cNvPr id="71" name="Google Shape;71;p13"/>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 name="Google Shape;73;p13"/>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sp>
        <p:nvSpPr>
          <p:cNvPr id="74" name="Google Shape;74;p13"/>
          <p:cNvSpPr txBox="1"/>
          <p:nvPr>
            <p:ph type="ctrTitle"/>
          </p:nvPr>
        </p:nvSpPr>
        <p:spPr>
          <a:xfrm>
            <a:off x="1104900" y="2292094"/>
            <a:ext cx="5734050" cy="221969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3"/>
          <p:cNvSpPr txBox="1"/>
          <p:nvPr>
            <p:ph idx="1" type="subTitle"/>
          </p:nvPr>
        </p:nvSpPr>
        <p:spPr>
          <a:xfrm>
            <a:off x="1104900" y="4511784"/>
            <a:ext cx="5734050" cy="95556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6" name="Google Shape;76;p13"/>
          <p:cNvSpPr/>
          <p:nvPr>
            <p:ph idx="2" type="pic"/>
          </p:nvPr>
        </p:nvSpPr>
        <p:spPr>
          <a:xfrm>
            <a:off x="6981063" y="1310656"/>
            <a:ext cx="5210937" cy="4208604"/>
          </a:xfrm>
          <a:prstGeom prst="rect">
            <a:avLst/>
          </a:prstGeom>
          <a:solidFill>
            <a:srgbClr val="CCCCCC"/>
          </a:solidFill>
          <a:ln>
            <a:noFill/>
          </a:ln>
        </p:spPr>
      </p:sp>
      <p:pic>
        <p:nvPicPr>
          <p:cNvPr id="77" name="Google Shape;77;p13"/>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78" name="Google Shape;78;p13"/>
          <p:cNvSpPr txBox="1"/>
          <p:nvPr/>
        </p:nvSpPr>
        <p:spPr>
          <a:xfrm>
            <a:off x="4376057" y="6360042"/>
            <a:ext cx="5340977"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alibri"/>
              <a:ea typeface="Calibri"/>
              <a:cs typeface="Calibri"/>
              <a:sym typeface="Calibri"/>
            </a:endParaRPr>
          </a:p>
        </p:txBody>
      </p:sp>
      <p:pic>
        <p:nvPicPr>
          <p:cNvPr id="79" name="Google Shape;79;p13"/>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80" name="Shape 80"/>
        <p:cNvGrpSpPr/>
        <p:nvPr/>
      </p:nvGrpSpPr>
      <p:grpSpPr>
        <a:xfrm>
          <a:off x="0" y="0"/>
          <a:ext cx="0" cy="0"/>
          <a:chOff x="0" y="0"/>
          <a:chExt cx="0" cy="0"/>
        </a:xfrm>
      </p:grpSpPr>
      <p:sp>
        <p:nvSpPr>
          <p:cNvPr id="81" name="Google Shape;81;p14"/>
          <p:cNvSpPr/>
          <p:nvPr/>
        </p:nvSpPr>
        <p:spPr>
          <a:xfrm>
            <a:off x="9448800" y="15605"/>
            <a:ext cx="2743200" cy="6051176"/>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 name="Google Shape;82;p14"/>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14"/>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4" name="Google Shape;84;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7" name="Google Shape;87;p14"/>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en-US" sz="3600">
                <a:solidFill>
                  <a:schemeClr val="dk1"/>
                </a:solidFill>
                <a:latin typeface="Calibri"/>
                <a:ea typeface="Calibri"/>
                <a:cs typeface="Calibri"/>
                <a:sym typeface="Calibri"/>
              </a:rPr>
              <a:t>STEM</a:t>
            </a:r>
            <a:br>
              <a:rPr b="1" lang="en-US" sz="3600">
                <a:solidFill>
                  <a:schemeClr val="dk1"/>
                </a:solidFill>
                <a:latin typeface="Calibri"/>
                <a:ea typeface="Calibri"/>
                <a:cs typeface="Calibri"/>
                <a:sym typeface="Calibri"/>
              </a:rPr>
            </a:br>
            <a:r>
              <a:rPr b="1" lang="en-US" sz="3600">
                <a:solidFill>
                  <a:schemeClr val="dk1"/>
                </a:solidFill>
                <a:latin typeface="Calibri"/>
                <a:ea typeface="Calibri"/>
                <a:cs typeface="Calibri"/>
                <a:sym typeface="Calibri"/>
              </a:rPr>
              <a:t>for inclusive schools</a:t>
            </a:r>
            <a:endParaRPr/>
          </a:p>
        </p:txBody>
      </p:sp>
      <p:sp>
        <p:nvSpPr>
          <p:cNvPr id="88" name="Google Shape;88;p14"/>
          <p:cNvSpPr txBox="1"/>
          <p:nvPr>
            <p:ph idx="2" type="body"/>
          </p:nvPr>
        </p:nvSpPr>
        <p:spPr>
          <a:xfrm>
            <a:off x="9476849" y="3794379"/>
            <a:ext cx="3200400" cy="141360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9" name="Google Shape;89;p14"/>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90" name="Shape 90"/>
        <p:cNvGrpSpPr/>
        <p:nvPr/>
      </p:nvGrpSpPr>
      <p:grpSpPr>
        <a:xfrm>
          <a:off x="0" y="0"/>
          <a:ext cx="0" cy="0"/>
          <a:chOff x="0" y="0"/>
          <a:chExt cx="0" cy="0"/>
        </a:xfrm>
      </p:grpSpPr>
      <p:sp>
        <p:nvSpPr>
          <p:cNvPr id="91" name="Google Shape;91;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3" name="Google Shape;93;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6" name="Google Shape;96;p1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98" name="Shape 98"/>
        <p:cNvGrpSpPr/>
        <p:nvPr/>
      </p:nvGrpSpPr>
      <p:grpSpPr>
        <a:xfrm>
          <a:off x="0" y="0"/>
          <a:ext cx="0" cy="0"/>
          <a:chOff x="0" y="0"/>
          <a:chExt cx="0" cy="0"/>
        </a:xfrm>
      </p:grpSpPr>
      <p:sp>
        <p:nvSpPr>
          <p:cNvPr id="99" name="Google Shape;99;p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1" name="Google Shape;10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4" name="Google Shape;104;p1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106" name="Shape 106"/>
        <p:cNvGrpSpPr/>
        <p:nvPr/>
      </p:nvGrpSpPr>
      <p:grpSpPr>
        <a:xfrm>
          <a:off x="0" y="0"/>
          <a:ext cx="0" cy="0"/>
          <a:chOff x="0" y="0"/>
          <a:chExt cx="0" cy="0"/>
        </a:xfrm>
      </p:grpSpPr>
      <p:sp>
        <p:nvSpPr>
          <p:cNvPr id="107" name="Google Shape;107;p1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1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9" name="Google Shape;109;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2" name="Google Shape;112;p1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14" name="Shape 114"/>
        <p:cNvGrpSpPr/>
        <p:nvPr/>
      </p:nvGrpSpPr>
      <p:grpSpPr>
        <a:xfrm>
          <a:off x="0" y="0"/>
          <a:ext cx="0" cy="0"/>
          <a:chOff x="0" y="0"/>
          <a:chExt cx="0" cy="0"/>
        </a:xfrm>
      </p:grpSpPr>
      <p:sp>
        <p:nvSpPr>
          <p:cNvPr id="115" name="Google Shape;115;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1" name="Google Shape;121;p1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23" name="Shape 123"/>
        <p:cNvGrpSpPr/>
        <p:nvPr/>
      </p:nvGrpSpPr>
      <p:grpSpPr>
        <a:xfrm>
          <a:off x="0" y="0"/>
          <a:ext cx="0" cy="0"/>
          <a:chOff x="0" y="0"/>
          <a:chExt cx="0" cy="0"/>
        </a:xfrm>
      </p:grpSpPr>
      <p:sp>
        <p:nvSpPr>
          <p:cNvPr id="124" name="Google Shape;124;p1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 name="Google Shape;125;p1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6" name="Google Shape;126;p1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1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8" name="Google Shape;128;p1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2" name="Google Shape;132;p1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34" name="Shape 134"/>
        <p:cNvGrpSpPr/>
        <p:nvPr/>
      </p:nvGrpSpPr>
      <p:grpSpPr>
        <a:xfrm>
          <a:off x="0" y="0"/>
          <a:ext cx="0" cy="0"/>
          <a:chOff x="0" y="0"/>
          <a:chExt cx="0" cy="0"/>
        </a:xfrm>
      </p:grpSpPr>
      <p:sp>
        <p:nvSpPr>
          <p:cNvPr id="135" name="Google Shape;135;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9" name="Google Shape;139;p2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41" name="Shape 141"/>
        <p:cNvGrpSpPr/>
        <p:nvPr/>
      </p:nvGrpSpPr>
      <p:grpSpPr>
        <a:xfrm>
          <a:off x="0" y="0"/>
          <a:ext cx="0" cy="0"/>
          <a:chOff x="0" y="0"/>
          <a:chExt cx="0" cy="0"/>
        </a:xfrm>
      </p:grpSpPr>
      <p:sp>
        <p:nvSpPr>
          <p:cNvPr id="142" name="Google Shape;142;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21"/>
          <p:cNvSpPr/>
          <p:nvPr>
            <p:ph idx="2" type="pic"/>
          </p:nvPr>
        </p:nvSpPr>
        <p:spPr>
          <a:xfrm>
            <a:off x="5183188" y="987425"/>
            <a:ext cx="6172200" cy="4873625"/>
          </a:xfrm>
          <a:prstGeom prst="rect">
            <a:avLst/>
          </a:prstGeom>
          <a:noFill/>
          <a:ln>
            <a:noFill/>
          </a:ln>
        </p:spPr>
      </p:sp>
      <p:sp>
        <p:nvSpPr>
          <p:cNvPr id="144" name="Google Shape;144;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5" name="Google Shape;145;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8" name="Google Shape;148;p2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50" name="Shape 150"/>
        <p:cNvGrpSpPr/>
        <p:nvPr/>
      </p:nvGrpSpPr>
      <p:grpSpPr>
        <a:xfrm>
          <a:off x="0" y="0"/>
          <a:ext cx="0" cy="0"/>
          <a:chOff x="0" y="0"/>
          <a:chExt cx="0" cy="0"/>
        </a:xfrm>
      </p:grpSpPr>
      <p:sp>
        <p:nvSpPr>
          <p:cNvPr id="151" name="Google Shape;15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56" name="Google Shape;156;p2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58" name="Shape 158"/>
        <p:cNvGrpSpPr/>
        <p:nvPr/>
      </p:nvGrpSpPr>
      <p:grpSpPr>
        <a:xfrm>
          <a:off x="0" y="0"/>
          <a:ext cx="0" cy="0"/>
          <a:chOff x="0" y="0"/>
          <a:chExt cx="0" cy="0"/>
        </a:xfrm>
      </p:grpSpPr>
      <p:sp>
        <p:nvSpPr>
          <p:cNvPr id="159" name="Google Shape;159;p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64" name="Google Shape;164;p2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19.png"/><Relationship Id="rId2" Type="http://schemas.openxmlformats.org/officeDocument/2006/relationships/image" Target="../media/image5.jpg"/><Relationship Id="rId3" Type="http://schemas.openxmlformats.org/officeDocument/2006/relationships/image" Target="../media/image16.png"/><Relationship Id="rId4" Type="http://schemas.openxmlformats.org/officeDocument/2006/relationships/image" Target="../media/image3.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7" Type="http://schemas.openxmlformats.org/officeDocument/2006/relationships/slideLayout" Target="../slideLayouts/slideLayout13.xml"/><Relationship Id="rId16" Type="http://schemas.openxmlformats.org/officeDocument/2006/relationships/slideLayout" Target="../slideLayouts/slideLayout12.xml"/><Relationship Id="rId5" Type="http://schemas.openxmlformats.org/officeDocument/2006/relationships/slideLayout" Target="../slideLayouts/slideLayout1.xml"/><Relationship Id="rId19" Type="http://schemas.openxmlformats.org/officeDocument/2006/relationships/theme" Target="../theme/theme2.xml"/><Relationship Id="rId6" Type="http://schemas.openxmlformats.org/officeDocument/2006/relationships/slideLayout" Target="../slideLayouts/slideLayout2.xml"/><Relationship Id="rId18" Type="http://schemas.openxmlformats.org/officeDocument/2006/relationships/slideLayout" Target="../slideLayouts/slideLayout14.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5" name="Google Shape;15;p9"/>
          <p:cNvGrpSpPr/>
          <p:nvPr/>
        </p:nvGrpSpPr>
        <p:grpSpPr>
          <a:xfrm>
            <a:off x="1" y="228600"/>
            <a:ext cx="1996775" cy="6638628"/>
            <a:chOff x="2487613" y="285750"/>
            <a:chExt cx="2428875" cy="5654676"/>
          </a:xfrm>
        </p:grpSpPr>
        <p:sp>
          <p:nvSpPr>
            <p:cNvPr id="16" name="Google Shape;16;p9"/>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9"/>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9"/>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9"/>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9"/>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9"/>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9"/>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9"/>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9"/>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9"/>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9"/>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9"/>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 name="Google Shape;28;p9"/>
          <p:cNvGrpSpPr/>
          <p:nvPr/>
        </p:nvGrpSpPr>
        <p:grpSpPr>
          <a:xfrm>
            <a:off x="27222" y="-786"/>
            <a:ext cx="1539072" cy="6854039"/>
            <a:chOff x="6627813" y="194833"/>
            <a:chExt cx="1952625" cy="5678918"/>
          </a:xfrm>
        </p:grpSpPr>
        <p:sp>
          <p:nvSpPr>
            <p:cNvPr id="29" name="Google Shape;29;p9"/>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9"/>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9"/>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9"/>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9"/>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9"/>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9"/>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9"/>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9"/>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9"/>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 name="Google Shape;42;p9"/>
          <p:cNvPicPr preferRelativeResize="0"/>
          <p:nvPr/>
        </p:nvPicPr>
        <p:blipFill rotWithShape="1">
          <a:blip r:embed="rId1">
            <a:alphaModFix/>
          </a:blip>
          <a:srcRect b="0" l="0" r="0" t="0"/>
          <a:stretch/>
        </p:blipFill>
        <p:spPr>
          <a:xfrm>
            <a:off x="253355" y="5295298"/>
            <a:ext cx="2509612" cy="1673074"/>
          </a:xfrm>
          <a:prstGeom prst="rect">
            <a:avLst/>
          </a:prstGeom>
          <a:noFill/>
          <a:ln>
            <a:noFill/>
          </a:ln>
        </p:spPr>
      </p:pic>
      <p:pic>
        <p:nvPicPr>
          <p:cNvPr id="43" name="Google Shape;43;p9"/>
          <p:cNvPicPr preferRelativeResize="0"/>
          <p:nvPr/>
        </p:nvPicPr>
        <p:blipFill rotWithShape="1">
          <a:blip r:embed="rId2">
            <a:alphaModFix/>
          </a:blip>
          <a:srcRect b="0" l="0" r="0" t="0"/>
          <a:stretch/>
        </p:blipFill>
        <p:spPr>
          <a:xfrm>
            <a:off x="2769343" y="6371409"/>
            <a:ext cx="1061484" cy="400384"/>
          </a:xfrm>
          <a:prstGeom prst="rect">
            <a:avLst/>
          </a:prstGeom>
          <a:noFill/>
          <a:ln>
            <a:noFill/>
          </a:ln>
        </p:spPr>
      </p:pic>
      <p:sp>
        <p:nvSpPr>
          <p:cNvPr id="44" name="Google Shape;44;p9"/>
          <p:cNvSpPr txBox="1"/>
          <p:nvPr/>
        </p:nvSpPr>
        <p:spPr>
          <a:xfrm>
            <a:off x="4193224" y="6266872"/>
            <a:ext cx="501552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en-US" sz="9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45" name="Google Shape;45;p9"/>
          <p:cNvPicPr preferRelativeResize="0"/>
          <p:nvPr/>
        </p:nvPicPr>
        <p:blipFill rotWithShape="1">
          <a:blip r:embed="rId3">
            <a:alphaModFix/>
          </a:blip>
          <a:srcRect b="0" l="0" r="0" t="0"/>
          <a:stretch/>
        </p:blipFill>
        <p:spPr>
          <a:xfrm>
            <a:off x="9585046" y="6244739"/>
            <a:ext cx="1987550" cy="567690"/>
          </a:xfrm>
          <a:prstGeom prst="rect">
            <a:avLst/>
          </a:prstGeom>
          <a:noFill/>
          <a:ln>
            <a:noFill/>
          </a:ln>
        </p:spPr>
      </p:pic>
      <p:pic>
        <p:nvPicPr>
          <p:cNvPr id="46" name="Google Shape;46;p9"/>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1" Type="http://schemas.openxmlformats.org/officeDocument/2006/relationships/oleObject" Target="../embeddings/oleObject3.bin"/><Relationship Id="rId10" Type="http://schemas.openxmlformats.org/officeDocument/2006/relationships/image" Target="../media/image12.png"/><Relationship Id="rId13" Type="http://schemas.openxmlformats.org/officeDocument/2006/relationships/image" Target="../media/image17.png"/><Relationship Id="rId12" Type="http://schemas.openxmlformats.org/officeDocument/2006/relationships/oleObject" Target="../embeddings/oleObject3.bin"/><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vmlDrawing" Target="../drawings/vmlDrawing1.vml"/><Relationship Id="rId4" Type="http://schemas.openxmlformats.org/officeDocument/2006/relationships/oleObject" Target="../embeddings/oleObject1.bin"/><Relationship Id="rId9" Type="http://schemas.openxmlformats.org/officeDocument/2006/relationships/image" Target="../media/image8.png"/><Relationship Id="rId15" Type="http://schemas.openxmlformats.org/officeDocument/2006/relationships/image" Target="../media/image3.png"/><Relationship Id="rId14" Type="http://schemas.openxmlformats.org/officeDocument/2006/relationships/image" Target="../media/image2.png"/><Relationship Id="rId5" Type="http://schemas.openxmlformats.org/officeDocument/2006/relationships/oleObject" Target="../embeddings/oleObject1.bin"/><Relationship Id="rId6" Type="http://schemas.openxmlformats.org/officeDocument/2006/relationships/image" Target="../media/image15.png"/><Relationship Id="rId7" Type="http://schemas.openxmlformats.org/officeDocument/2006/relationships/oleObject" Target="../embeddings/oleObject2.bin"/><Relationship Id="rId8"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8.jp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8.jp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8.jpg"/><Relationship Id="rId4" Type="http://schemas.openxmlformats.org/officeDocument/2006/relationships/image" Target="../media/image20.png"/><Relationship Id="rId5" Type="http://schemas.openxmlformats.org/officeDocument/2006/relationships/image" Target="../media/image22.png"/><Relationship Id="rId6"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
          <p:cNvSpPr txBox="1"/>
          <p:nvPr>
            <p:ph idx="2" type="body"/>
          </p:nvPr>
        </p:nvSpPr>
        <p:spPr>
          <a:xfrm>
            <a:off x="457199" y="183382"/>
            <a:ext cx="3455581" cy="3999113"/>
          </a:xfrm>
          <a:prstGeom prst="rect">
            <a:avLst/>
          </a:prstGeom>
          <a:solidFill>
            <a:srgbClr val="F3CC5F"/>
          </a:solid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rPr b="1" i="1" lang="en-US"/>
              <a:t>Reference Number:</a:t>
            </a:r>
            <a:br>
              <a:rPr b="1" i="1" lang="en-US"/>
            </a:br>
            <a:r>
              <a:rPr lang="en-US"/>
              <a:t>2023-1-DE03-KA220-SCH-000151162</a:t>
            </a:r>
            <a:endParaRPr/>
          </a:p>
          <a:p>
            <a:pPr indent="0" lvl="0" marL="0" rtl="0" algn="l">
              <a:lnSpc>
                <a:spcPct val="90000"/>
              </a:lnSpc>
              <a:spcBef>
                <a:spcPts val="1000"/>
              </a:spcBef>
              <a:spcAft>
                <a:spcPts val="0"/>
              </a:spcAft>
              <a:buClr>
                <a:schemeClr val="dk1"/>
              </a:buClr>
              <a:buSzPts val="1600"/>
              <a:buNone/>
            </a:pPr>
            <a:r>
              <a:rPr b="1" lang="en-US"/>
              <a:t>Duration: </a:t>
            </a:r>
            <a:br>
              <a:rPr b="1" lang="en-US"/>
            </a:br>
            <a:r>
              <a:rPr b="1" lang="en-US"/>
              <a:t>03.09.2023 to 02.03.2026</a:t>
            </a:r>
            <a:br>
              <a:rPr b="1" lang="en-US"/>
            </a:br>
            <a:r>
              <a:rPr b="1" lang="en-US"/>
              <a:t>(30 months) </a:t>
            </a:r>
            <a:endParaRPr/>
          </a:p>
        </p:txBody>
      </p:sp>
      <p:sp>
        <p:nvSpPr>
          <p:cNvPr id="171" name="Google Shape;171;p1"/>
          <p:cNvSpPr txBox="1"/>
          <p:nvPr>
            <p:ph type="title"/>
          </p:nvPr>
        </p:nvSpPr>
        <p:spPr>
          <a:xfrm>
            <a:off x="457199" y="183383"/>
            <a:ext cx="3854280" cy="255981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6B4C2C"/>
              </a:buClr>
              <a:buSzPct val="100000"/>
              <a:buFont typeface="Calibri"/>
              <a:buNone/>
            </a:pPr>
            <a:r>
              <a:rPr b="1" lang="en-US" sz="4000">
                <a:solidFill>
                  <a:srgbClr val="6B4C2C"/>
                </a:solidFill>
              </a:rPr>
              <a:t>STEM for</a:t>
            </a:r>
            <a:br>
              <a:rPr b="1" lang="en-US" sz="4000">
                <a:solidFill>
                  <a:srgbClr val="6B4C2C"/>
                </a:solidFill>
              </a:rPr>
            </a:br>
            <a:r>
              <a:rPr b="1" lang="en-US" sz="4000">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p:nvPr>
            <p:ph idx="1" type="body"/>
          </p:nvPr>
        </p:nvSpPr>
        <p:spPr>
          <a:xfrm>
            <a:off x="4619379" y="594359"/>
            <a:ext cx="6492240" cy="5257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4220680" y="183382"/>
            <a:ext cx="6698332" cy="4455292"/>
          </a:xfrm>
          <a:prstGeom prst="rect">
            <a:avLst/>
          </a:prstGeom>
          <a:noFill/>
          <a:ln>
            <a:noFill/>
          </a:ln>
        </p:spPr>
        <p:txBody>
          <a:bodyPr anchorCtr="0" anchor="t" bIns="45700" lIns="91425" spcFirstLastPara="1" rIns="91425" wrap="square" tIns="45700">
            <a:normAutofit lnSpcReduction="10000"/>
          </a:bodyPr>
          <a:lstStyle/>
          <a:p>
            <a:pPr indent="0" lvl="0" marL="0" marR="0" rtl="0" algn="l">
              <a:spcBef>
                <a:spcPts val="0"/>
              </a:spcBef>
              <a:spcAft>
                <a:spcPts val="0"/>
              </a:spcAft>
              <a:buClr>
                <a:schemeClr val="accent1"/>
              </a:buClr>
              <a:buSzPts val="3200"/>
              <a:buFont typeface="Noto Sans Symbols"/>
              <a:buNone/>
            </a:pPr>
            <a:r>
              <a:rPr b="1" lang="en-US" sz="3200">
                <a:solidFill>
                  <a:srgbClr val="6B4C2C"/>
                </a:solidFill>
                <a:latin typeface="Calibri"/>
                <a:ea typeface="Calibri"/>
                <a:cs typeface="Calibri"/>
                <a:sym typeface="Calibri"/>
              </a:rPr>
              <a:t>STEM for</a:t>
            </a:r>
            <a:br>
              <a:rPr b="1" lang="en-US" sz="3200">
                <a:solidFill>
                  <a:srgbClr val="6B4C2C"/>
                </a:solidFill>
                <a:latin typeface="Calibri"/>
                <a:ea typeface="Calibri"/>
                <a:cs typeface="Calibri"/>
                <a:sym typeface="Calibri"/>
              </a:rPr>
            </a:br>
            <a:r>
              <a:rPr b="1" lang="en-US" sz="3200">
                <a:solidFill>
                  <a:srgbClr val="6B4C2C"/>
                </a:solidFill>
                <a:latin typeface="Calibri"/>
                <a:ea typeface="Calibri"/>
                <a:cs typeface="Calibri"/>
                <a:sym typeface="Calibri"/>
              </a:rPr>
              <a:t>inclusive schools</a:t>
            </a:r>
            <a:br>
              <a:rPr b="1" lang="en-US" sz="3000">
                <a:solidFill>
                  <a:srgbClr val="595959"/>
                </a:solidFill>
                <a:latin typeface="Calibri"/>
                <a:ea typeface="Calibri"/>
                <a:cs typeface="Calibri"/>
                <a:sym typeface="Calibri"/>
              </a:rPr>
            </a:br>
            <a:endParaRPr b="1" sz="11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800"/>
              <a:buFont typeface="Noto Sans Symbols"/>
              <a:buNone/>
            </a:pPr>
            <a:r>
              <a:rPr b="1" lang="en-US" sz="2800">
                <a:solidFill>
                  <a:srgbClr val="595959"/>
                </a:solidFill>
                <a:latin typeface="Calibri"/>
                <a:ea typeface="Calibri"/>
                <a:cs typeface="Calibri"/>
                <a:sym typeface="Calibri"/>
              </a:rPr>
              <a:t>Transnational Partner Meeting - TPM 2</a:t>
            </a:r>
            <a:br>
              <a:rPr b="1" lang="en-US" sz="2800">
                <a:solidFill>
                  <a:srgbClr val="595959"/>
                </a:solidFill>
                <a:latin typeface="Calibri"/>
                <a:ea typeface="Calibri"/>
                <a:cs typeface="Calibri"/>
                <a:sym typeface="Calibri"/>
              </a:rPr>
            </a:br>
            <a:r>
              <a:rPr b="1" lang="en-US" sz="2800">
                <a:solidFill>
                  <a:srgbClr val="595959"/>
                </a:solidFill>
                <a:latin typeface="Calibri"/>
                <a:ea typeface="Calibri"/>
                <a:cs typeface="Calibri"/>
                <a:sym typeface="Calibri"/>
              </a:rPr>
              <a:t>Pedagogical Conference – Poland - Radom</a:t>
            </a:r>
            <a:br>
              <a:rPr b="1" lang="en-US" sz="2800">
                <a:solidFill>
                  <a:srgbClr val="595959"/>
                </a:solidFill>
                <a:latin typeface="Calibri"/>
                <a:ea typeface="Calibri"/>
                <a:cs typeface="Calibri"/>
                <a:sym typeface="Calibri"/>
              </a:rPr>
            </a:br>
            <a:r>
              <a:rPr b="1" lang="en-US" sz="1600">
                <a:solidFill>
                  <a:srgbClr val="595959"/>
                </a:solidFill>
                <a:latin typeface="Calibri"/>
                <a:ea typeface="Calibri"/>
                <a:cs typeface="Calibri"/>
                <a:sym typeface="Calibri"/>
              </a:rPr>
              <a:t>3</a:t>
            </a:r>
            <a:r>
              <a:rPr b="1" baseline="30000" lang="en-US" sz="1600">
                <a:solidFill>
                  <a:srgbClr val="595959"/>
                </a:solidFill>
                <a:latin typeface="Calibri"/>
                <a:ea typeface="Calibri"/>
                <a:cs typeface="Calibri"/>
                <a:sym typeface="Calibri"/>
              </a:rPr>
              <a:t>rd</a:t>
            </a:r>
            <a:r>
              <a:rPr b="1" lang="en-US" sz="1600">
                <a:solidFill>
                  <a:srgbClr val="595959"/>
                </a:solidFill>
                <a:latin typeface="Calibri"/>
                <a:ea typeface="Calibri"/>
                <a:cs typeface="Calibri"/>
                <a:sym typeface="Calibri"/>
              </a:rPr>
              <a:t> to the 5</a:t>
            </a:r>
            <a:r>
              <a:rPr b="1" baseline="30000" lang="en-US" sz="1600">
                <a:solidFill>
                  <a:srgbClr val="595959"/>
                </a:solidFill>
                <a:latin typeface="Calibri"/>
                <a:ea typeface="Calibri"/>
                <a:cs typeface="Calibri"/>
                <a:sym typeface="Calibri"/>
              </a:rPr>
              <a:t>th</a:t>
            </a:r>
            <a:r>
              <a:rPr b="1" lang="en-US" sz="1600">
                <a:solidFill>
                  <a:srgbClr val="595959"/>
                </a:solidFill>
                <a:latin typeface="Calibri"/>
                <a:ea typeface="Calibri"/>
                <a:cs typeface="Calibri"/>
                <a:sym typeface="Calibri"/>
              </a:rPr>
              <a:t> of September 2024</a:t>
            </a:r>
            <a:br>
              <a:rPr b="1" lang="en-US" sz="2000">
                <a:solidFill>
                  <a:srgbClr val="595959"/>
                </a:solidFill>
                <a:latin typeface="Calibri"/>
                <a:ea typeface="Calibri"/>
                <a:cs typeface="Calibri"/>
                <a:sym typeface="Calibri"/>
              </a:rPr>
            </a:br>
            <a:endParaRPr b="1" sz="28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400"/>
              <a:buFont typeface="Noto Sans Symbols"/>
              <a:buNone/>
            </a:pPr>
            <a:r>
              <a:rPr b="1" lang="en-US" sz="2400">
                <a:solidFill>
                  <a:srgbClr val="595959"/>
                </a:solidFill>
                <a:latin typeface="Calibri"/>
                <a:ea typeface="Calibri"/>
                <a:cs typeface="Calibri"/>
                <a:sym typeface="Calibri"/>
              </a:rPr>
              <a:t>A warm welcome</a:t>
            </a:r>
            <a:br>
              <a:rPr b="1" lang="en-US" sz="2000">
                <a:solidFill>
                  <a:srgbClr val="595959"/>
                </a:solidFill>
                <a:latin typeface="Calibri"/>
                <a:ea typeface="Calibri"/>
                <a:cs typeface="Calibri"/>
                <a:sym typeface="Calibri"/>
              </a:rPr>
            </a:br>
            <a:r>
              <a:rPr b="1" lang="en-US" sz="2000">
                <a:solidFill>
                  <a:srgbClr val="595959"/>
                </a:solidFill>
                <a:latin typeface="Calibri"/>
                <a:ea typeface="Calibri"/>
                <a:cs typeface="Calibri"/>
                <a:sym typeface="Calibri"/>
              </a:rPr>
              <a:t>4th of September 2024</a:t>
            </a:r>
            <a:endParaRPr/>
          </a:p>
          <a:p>
            <a:pPr indent="0" lvl="0" marL="0" marR="0" rtl="0" algn="l">
              <a:spcBef>
                <a:spcPts val="1000"/>
              </a:spcBef>
              <a:spcAft>
                <a:spcPts val="0"/>
              </a:spcAft>
              <a:buClr>
                <a:schemeClr val="accent1"/>
              </a:buClr>
              <a:buSzPts val="600"/>
              <a:buFont typeface="Noto Sans Symbols"/>
              <a:buNone/>
            </a:pPr>
            <a:r>
              <a:t/>
            </a:r>
            <a:endParaRPr b="1" sz="6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000"/>
              <a:buFont typeface="Noto Sans Symbols"/>
              <a:buNone/>
            </a:pPr>
            <a:r>
              <a:rPr b="1" lang="en-US" sz="2000">
                <a:solidFill>
                  <a:srgbClr val="595959"/>
                </a:solidFill>
                <a:latin typeface="Calibri"/>
                <a:ea typeface="Calibri"/>
                <a:cs typeface="Calibri"/>
                <a:sym typeface="Calibri"/>
              </a:rPr>
              <a:t>Presentation of the leading partner:</a:t>
            </a:r>
            <a:br>
              <a:rPr b="1" lang="en-US" sz="2000">
                <a:solidFill>
                  <a:srgbClr val="595959"/>
                </a:solidFill>
                <a:latin typeface="Calibri"/>
                <a:ea typeface="Calibri"/>
                <a:cs typeface="Calibri"/>
                <a:sym typeface="Calibri"/>
              </a:rPr>
            </a:br>
            <a:r>
              <a:rPr b="1" lang="en-US" sz="2000">
                <a:solidFill>
                  <a:srgbClr val="595959"/>
                </a:solidFill>
                <a:latin typeface="Calibri"/>
                <a:ea typeface="Calibri"/>
                <a:cs typeface="Calibri"/>
                <a:sym typeface="Calibri"/>
              </a:rPr>
              <a:t>University of Paderborn</a:t>
            </a:r>
            <a:endParaRPr sz="2000">
              <a:solidFill>
                <a:srgbClr val="595959"/>
              </a:solidFill>
              <a:latin typeface="Calibri"/>
              <a:ea typeface="Calibri"/>
              <a:cs typeface="Calibri"/>
              <a:sym typeface="Calibri"/>
            </a:endParaRPr>
          </a:p>
        </p:txBody>
      </p:sp>
      <p:pic>
        <p:nvPicPr>
          <p:cNvPr id="175" name="Google Shape;175;p1"/>
          <p:cNvPicPr preferRelativeResize="0"/>
          <p:nvPr/>
        </p:nvPicPr>
        <p:blipFill rotWithShape="1">
          <a:blip r:embed="rId3">
            <a:alphaModFix/>
          </a:blip>
          <a:srcRect b="0" l="0" r="0" t="0"/>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
          <p:cNvSpPr txBox="1"/>
          <p:nvPr>
            <p:ph type="title"/>
          </p:nvPr>
        </p:nvSpPr>
        <p:spPr>
          <a:xfrm>
            <a:off x="423404" y="-13677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800"/>
              <a:buFont typeface="Calibri"/>
              <a:buNone/>
            </a:pPr>
            <a:r>
              <a:rPr lang="en-US" sz="3800"/>
              <a:t>Welcome, dear  STEM for inclusive schools partners!</a:t>
            </a:r>
            <a:endParaRPr sz="3800"/>
          </a:p>
        </p:txBody>
      </p:sp>
      <p:sp>
        <p:nvSpPr>
          <p:cNvPr id="181" name="Google Shape;181;p2"/>
          <p:cNvSpPr/>
          <p:nvPr/>
        </p:nvSpPr>
        <p:spPr>
          <a:xfrm>
            <a:off x="2066076" y="3629323"/>
            <a:ext cx="2113936" cy="1189703"/>
          </a:xfrm>
          <a:prstGeom prst="flowChartMagneticTape">
            <a:avLst/>
          </a:prstGeom>
          <a:solidFill>
            <a:srgbClr val="00206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Willkommen</a:t>
            </a:r>
            <a:endParaRPr sz="1800">
              <a:solidFill>
                <a:schemeClr val="lt1"/>
              </a:solidFill>
              <a:latin typeface="Calibri"/>
              <a:ea typeface="Calibri"/>
              <a:cs typeface="Calibri"/>
              <a:sym typeface="Calibri"/>
            </a:endParaRPr>
          </a:p>
        </p:txBody>
      </p:sp>
      <p:sp>
        <p:nvSpPr>
          <p:cNvPr id="182" name="Google Shape;182;p2"/>
          <p:cNvSpPr/>
          <p:nvPr/>
        </p:nvSpPr>
        <p:spPr>
          <a:xfrm>
            <a:off x="2426324" y="1172852"/>
            <a:ext cx="2384041" cy="1189703"/>
          </a:xfrm>
          <a:prstGeom prst="flowChartMagneticTape">
            <a:avLst/>
          </a:prstGeom>
          <a:solidFill>
            <a:srgbClr val="0070C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Bem-vindo</a:t>
            </a:r>
            <a:endParaRPr sz="1800">
              <a:solidFill>
                <a:schemeClr val="lt1"/>
              </a:solidFill>
              <a:latin typeface="Calibri"/>
              <a:ea typeface="Calibri"/>
              <a:cs typeface="Calibri"/>
              <a:sym typeface="Calibri"/>
            </a:endParaRPr>
          </a:p>
        </p:txBody>
      </p:sp>
      <p:sp>
        <p:nvSpPr>
          <p:cNvPr id="183" name="Google Shape;183;p2"/>
          <p:cNvSpPr/>
          <p:nvPr/>
        </p:nvSpPr>
        <p:spPr>
          <a:xfrm flipH="1">
            <a:off x="4417919" y="4748921"/>
            <a:ext cx="2113936" cy="1189703"/>
          </a:xfrm>
          <a:prstGeom prst="flowChartMagneticTape">
            <a:avLst/>
          </a:prstGeom>
          <a:solidFill>
            <a:srgbClr val="FF000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Hoş geldiniz</a:t>
            </a:r>
            <a:endParaRPr sz="1800">
              <a:solidFill>
                <a:schemeClr val="lt1"/>
              </a:solidFill>
              <a:latin typeface="Calibri"/>
              <a:ea typeface="Calibri"/>
              <a:cs typeface="Calibri"/>
              <a:sym typeface="Calibri"/>
            </a:endParaRPr>
          </a:p>
        </p:txBody>
      </p:sp>
      <p:sp>
        <p:nvSpPr>
          <p:cNvPr id="184" name="Google Shape;184;p2"/>
          <p:cNvSpPr/>
          <p:nvPr/>
        </p:nvSpPr>
        <p:spPr>
          <a:xfrm flipH="1">
            <a:off x="9439828" y="1757762"/>
            <a:ext cx="2113936" cy="1189703"/>
          </a:xfrm>
          <a:prstGeom prst="flowChartMagneticTape">
            <a:avLst/>
          </a:prstGeom>
          <a:solidFill>
            <a:srgbClr val="00B05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Powitanie</a:t>
            </a:r>
            <a:endParaRPr sz="1800">
              <a:solidFill>
                <a:schemeClr val="lt1"/>
              </a:solidFill>
              <a:latin typeface="Calibri"/>
              <a:ea typeface="Calibri"/>
              <a:cs typeface="Calibri"/>
              <a:sym typeface="Calibri"/>
            </a:endParaRPr>
          </a:p>
        </p:txBody>
      </p:sp>
      <p:sp>
        <p:nvSpPr>
          <p:cNvPr id="185" name="Google Shape;185;p2"/>
          <p:cNvSpPr/>
          <p:nvPr/>
        </p:nvSpPr>
        <p:spPr>
          <a:xfrm flipH="1">
            <a:off x="8637638" y="3637914"/>
            <a:ext cx="2113936" cy="1189703"/>
          </a:xfrm>
          <a:prstGeom prst="flowChartMagneticTape">
            <a:avLst/>
          </a:prstGeom>
          <a:solidFill>
            <a:srgbClr val="FFC00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Bine ați venit</a:t>
            </a:r>
            <a:endParaRPr sz="1800">
              <a:solidFill>
                <a:schemeClr val="lt1"/>
              </a:solidFill>
              <a:latin typeface="Calibri"/>
              <a:ea typeface="Calibri"/>
              <a:cs typeface="Calibri"/>
              <a:sym typeface="Calibri"/>
            </a:endParaRPr>
          </a:p>
        </p:txBody>
      </p:sp>
      <p:graphicFrame>
        <p:nvGraphicFramePr>
          <p:cNvPr id="186" name="Google Shape;186;p2"/>
          <p:cNvGraphicFramePr/>
          <p:nvPr/>
        </p:nvGraphicFramePr>
        <p:xfrm>
          <a:off x="10409042" y="3928496"/>
          <a:ext cx="1676460" cy="1117640"/>
        </p:xfrm>
        <a:graphic>
          <a:graphicData uri="http://schemas.openxmlformats.org/presentationml/2006/ole">
            <mc:AlternateContent>
              <mc:Choice Requires="v">
                <p:oleObj r:id="rId4" imgH="1117640" imgW="1676460" progId="Paint.Picture" spid="_x0000_s1">
                  <p:embed/>
                </p:oleObj>
              </mc:Choice>
              <mc:Fallback>
                <p:oleObj r:id="rId5" imgH="1117640" imgW="1676460" progId="Paint.Picture">
                  <p:embed/>
                  <p:pic>
                    <p:nvPicPr>
                      <p:cNvPr id="186" name="Google Shape;186;p2"/>
                      <p:cNvPicPr preferRelativeResize="0"/>
                      <p:nvPr/>
                    </p:nvPicPr>
                    <p:blipFill rotWithShape="1">
                      <a:blip r:embed="rId6">
                        <a:alphaModFix/>
                      </a:blip>
                      <a:srcRect b="0" l="0" r="0" t="0"/>
                      <a:stretch/>
                    </p:blipFill>
                    <p:spPr>
                      <a:xfrm>
                        <a:off x="10409042" y="3928496"/>
                        <a:ext cx="1676460" cy="1117640"/>
                      </a:xfrm>
                      <a:prstGeom prst="rect">
                        <a:avLst/>
                      </a:prstGeom>
                      <a:noFill/>
                      <a:ln>
                        <a:noFill/>
                      </a:ln>
                    </p:spPr>
                  </p:pic>
                </p:oleObj>
              </mc:Fallback>
            </mc:AlternateContent>
          </a:graphicData>
        </a:graphic>
      </p:graphicFrame>
      <p:graphicFrame>
        <p:nvGraphicFramePr>
          <p:cNvPr id="187" name="Google Shape;187;p2"/>
          <p:cNvGraphicFramePr/>
          <p:nvPr/>
        </p:nvGraphicFramePr>
        <p:xfrm>
          <a:off x="6219621" y="4824088"/>
          <a:ext cx="1676460" cy="1117640"/>
        </p:xfrm>
        <a:graphic>
          <a:graphicData uri="http://schemas.openxmlformats.org/presentationml/2006/ole">
            <mc:AlternateContent>
              <mc:Choice Requires="v">
                <p:oleObj r:id="rId7" imgH="1117640" imgW="1676460" progId="Paint.Picture" spid="_x0000_s2">
                  <p:embed/>
                </p:oleObj>
              </mc:Choice>
              <mc:Fallback>
                <p:oleObj r:id="rId8" imgH="1117640" imgW="1676460" progId="Paint.Picture">
                  <p:embed/>
                  <p:pic>
                    <p:nvPicPr>
                      <p:cNvPr id="187" name="Google Shape;187;p2"/>
                      <p:cNvPicPr preferRelativeResize="0"/>
                      <p:nvPr/>
                    </p:nvPicPr>
                    <p:blipFill rotWithShape="1">
                      <a:blip r:embed="rId9">
                        <a:alphaModFix/>
                      </a:blip>
                      <a:srcRect b="0" l="0" r="0" t="0"/>
                      <a:stretch/>
                    </p:blipFill>
                    <p:spPr>
                      <a:xfrm>
                        <a:off x="6219621" y="4824088"/>
                        <a:ext cx="1676460" cy="1117640"/>
                      </a:xfrm>
                      <a:prstGeom prst="rect">
                        <a:avLst/>
                      </a:prstGeom>
                      <a:noFill/>
                      <a:ln>
                        <a:noFill/>
                      </a:ln>
                    </p:spPr>
                  </p:pic>
                </p:oleObj>
              </mc:Fallback>
            </mc:AlternateContent>
          </a:graphicData>
        </a:graphic>
      </p:graphicFrame>
      <p:pic>
        <p:nvPicPr>
          <p:cNvPr id="188" name="Google Shape;188;p2"/>
          <p:cNvPicPr preferRelativeResize="0"/>
          <p:nvPr/>
        </p:nvPicPr>
        <p:blipFill rotWithShape="1">
          <a:blip r:embed="rId10">
            <a:alphaModFix/>
          </a:blip>
          <a:srcRect b="0" l="0" r="0" t="0"/>
          <a:stretch/>
        </p:blipFill>
        <p:spPr>
          <a:xfrm>
            <a:off x="8679147" y="962032"/>
            <a:ext cx="1817649" cy="1136031"/>
          </a:xfrm>
          <a:prstGeom prst="rect">
            <a:avLst/>
          </a:prstGeom>
          <a:noFill/>
          <a:ln>
            <a:noFill/>
          </a:ln>
        </p:spPr>
      </p:pic>
      <p:graphicFrame>
        <p:nvGraphicFramePr>
          <p:cNvPr id="189" name="Google Shape;189;p2"/>
          <p:cNvGraphicFramePr/>
          <p:nvPr/>
        </p:nvGraphicFramePr>
        <p:xfrm>
          <a:off x="1196822" y="909669"/>
          <a:ext cx="1733568" cy="1155712"/>
        </p:xfrm>
        <a:graphic>
          <a:graphicData uri="http://schemas.openxmlformats.org/presentationml/2006/ole">
            <mc:AlternateContent>
              <mc:Choice Requires="v">
                <p:oleObj r:id="rId11" imgH="1155712" imgW="1733568" progId="Paint.Picture" spid="_x0000_s3">
                  <p:embed/>
                </p:oleObj>
              </mc:Choice>
              <mc:Fallback>
                <p:oleObj r:id="rId12" imgH="1155712" imgW="1733568" progId="Paint.Picture">
                  <p:embed/>
                  <p:pic>
                    <p:nvPicPr>
                      <p:cNvPr id="189" name="Google Shape;189;p2"/>
                      <p:cNvPicPr preferRelativeResize="0"/>
                      <p:nvPr/>
                    </p:nvPicPr>
                    <p:blipFill rotWithShape="1">
                      <a:blip r:embed="rId13">
                        <a:alphaModFix/>
                      </a:blip>
                      <a:srcRect b="0" l="0" r="0" t="0"/>
                      <a:stretch/>
                    </p:blipFill>
                    <p:spPr>
                      <a:xfrm>
                        <a:off x="1196822" y="909669"/>
                        <a:ext cx="1733568" cy="1155712"/>
                      </a:xfrm>
                      <a:prstGeom prst="rect">
                        <a:avLst/>
                      </a:prstGeom>
                      <a:noFill/>
                      <a:ln>
                        <a:noFill/>
                      </a:ln>
                    </p:spPr>
                  </p:pic>
                </p:oleObj>
              </mc:Fallback>
            </mc:AlternateContent>
          </a:graphicData>
        </a:graphic>
      </p:graphicFrame>
      <p:pic>
        <p:nvPicPr>
          <p:cNvPr id="190" name="Google Shape;190;p2"/>
          <p:cNvPicPr preferRelativeResize="0"/>
          <p:nvPr/>
        </p:nvPicPr>
        <p:blipFill rotWithShape="1">
          <a:blip r:embed="rId14">
            <a:alphaModFix/>
          </a:blip>
          <a:srcRect b="0" l="0" r="0" t="0"/>
          <a:stretch/>
        </p:blipFill>
        <p:spPr>
          <a:xfrm>
            <a:off x="944728" y="2889165"/>
            <a:ext cx="1865062" cy="1117640"/>
          </a:xfrm>
          <a:prstGeom prst="rect">
            <a:avLst/>
          </a:prstGeom>
          <a:noFill/>
          <a:ln>
            <a:noFill/>
          </a:ln>
        </p:spPr>
      </p:pic>
      <p:sp>
        <p:nvSpPr>
          <p:cNvPr id="191" name="Google Shape;191;p2"/>
          <p:cNvSpPr txBox="1"/>
          <p:nvPr/>
        </p:nvSpPr>
        <p:spPr>
          <a:xfrm>
            <a:off x="1765909" y="4896663"/>
            <a:ext cx="30894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Universität Paderborn, DE</a:t>
            </a:r>
            <a:endParaRPr/>
          </a:p>
        </p:txBody>
      </p:sp>
      <p:sp>
        <p:nvSpPr>
          <p:cNvPr id="192" name="Google Shape;192;p2"/>
          <p:cNvSpPr txBox="1"/>
          <p:nvPr/>
        </p:nvSpPr>
        <p:spPr>
          <a:xfrm>
            <a:off x="2591718" y="2398128"/>
            <a:ext cx="30894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Sucessos Creativos, PT</a:t>
            </a:r>
            <a:endParaRPr/>
          </a:p>
        </p:txBody>
      </p:sp>
      <p:sp>
        <p:nvSpPr>
          <p:cNvPr id="193" name="Google Shape;193;p2"/>
          <p:cNvSpPr txBox="1"/>
          <p:nvPr/>
        </p:nvSpPr>
        <p:spPr>
          <a:xfrm>
            <a:off x="4136461" y="5895775"/>
            <a:ext cx="402017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Inovatif ve Girisimci Toplum Dernegi, TR</a:t>
            </a:r>
            <a:endParaRPr/>
          </a:p>
        </p:txBody>
      </p:sp>
      <p:sp>
        <p:nvSpPr>
          <p:cNvPr id="194" name="Google Shape;194;p2"/>
          <p:cNvSpPr/>
          <p:nvPr/>
        </p:nvSpPr>
        <p:spPr>
          <a:xfrm>
            <a:off x="9037688" y="2914412"/>
            <a:ext cx="318098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SIEC Badawcza Lukasiewicz –</a:t>
            </a:r>
            <a:br>
              <a:rPr lang="en-US" sz="1800">
                <a:solidFill>
                  <a:schemeClr val="dk1"/>
                </a:solidFill>
                <a:latin typeface="Arial"/>
                <a:ea typeface="Arial"/>
                <a:cs typeface="Arial"/>
                <a:sym typeface="Arial"/>
              </a:rPr>
            </a:br>
            <a:r>
              <a:rPr lang="en-US" sz="1800">
                <a:solidFill>
                  <a:schemeClr val="dk1"/>
                </a:solidFill>
                <a:latin typeface="Arial"/>
                <a:ea typeface="Arial"/>
                <a:cs typeface="Arial"/>
                <a:sym typeface="Arial"/>
              </a:rPr>
              <a:t>Instytut Technologii Ekspoatacji</a:t>
            </a:r>
            <a:endParaRPr sz="1800">
              <a:solidFill>
                <a:schemeClr val="dk1"/>
              </a:solidFill>
              <a:latin typeface="Calibri"/>
              <a:ea typeface="Calibri"/>
              <a:cs typeface="Calibri"/>
              <a:sym typeface="Calibri"/>
            </a:endParaRPr>
          </a:p>
        </p:txBody>
      </p:sp>
      <p:sp>
        <p:nvSpPr>
          <p:cNvPr id="195" name="Google Shape;195;p2"/>
          <p:cNvSpPr txBox="1"/>
          <p:nvPr/>
        </p:nvSpPr>
        <p:spPr>
          <a:xfrm>
            <a:off x="8679147" y="5100594"/>
            <a:ext cx="3539523"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Scoala Gimnaziala Nr. 7 Galati, RO</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Universitatea Dunarea de Jos</a:t>
            </a:r>
            <a:br>
              <a:rPr lang="en-US" sz="1800">
                <a:solidFill>
                  <a:schemeClr val="dk1"/>
                </a:solidFill>
                <a:latin typeface="Calibri"/>
                <a:ea typeface="Calibri"/>
                <a:cs typeface="Calibri"/>
                <a:sym typeface="Calibri"/>
              </a:rPr>
            </a:br>
            <a:r>
              <a:rPr lang="en-US" sz="1800">
                <a:solidFill>
                  <a:schemeClr val="dk1"/>
                </a:solidFill>
                <a:latin typeface="Calibri"/>
                <a:ea typeface="Calibri"/>
                <a:cs typeface="Calibri"/>
                <a:sym typeface="Calibri"/>
              </a:rPr>
              <a:t>din Galati, RO</a:t>
            </a:r>
            <a:endParaRPr sz="1800">
              <a:solidFill>
                <a:schemeClr val="dk1"/>
              </a:solidFill>
              <a:latin typeface="Calibri"/>
              <a:ea typeface="Calibri"/>
              <a:cs typeface="Calibri"/>
              <a:sym typeface="Calibri"/>
            </a:endParaRPr>
          </a:p>
        </p:txBody>
      </p:sp>
      <p:pic>
        <p:nvPicPr>
          <p:cNvPr id="196" name="Google Shape;196;p2"/>
          <p:cNvPicPr preferRelativeResize="0"/>
          <p:nvPr/>
        </p:nvPicPr>
        <p:blipFill rotWithShape="1">
          <a:blip r:embed="rId15">
            <a:alphaModFix/>
          </a:blip>
          <a:srcRect b="0" l="0" r="0" t="0"/>
          <a:stretch/>
        </p:blipFill>
        <p:spPr>
          <a:xfrm>
            <a:off x="4809858" y="1381681"/>
            <a:ext cx="3827780" cy="338305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202" name="Google Shape;202;p3"/>
          <p:cNvSpPr txBox="1"/>
          <p:nvPr/>
        </p:nvSpPr>
        <p:spPr>
          <a:xfrm>
            <a:off x="838200" y="365125"/>
            <a:ext cx="5009707" cy="623703"/>
          </a:xfrm>
          <a:prstGeom prst="rect">
            <a:avLst/>
          </a:prstGeom>
          <a:solidFill>
            <a:srgbClr val="F3CC5F"/>
          </a:solidFill>
          <a:ln>
            <a:noFill/>
          </a:ln>
        </p:spPr>
        <p:txBody>
          <a:bodyPr anchorCtr="0" anchor="ctr" bIns="45700" lIns="91425" spcFirstLastPara="1" rIns="91425" wrap="square" tIns="45700">
            <a:normAutofit fontScale="90000" lnSpcReduction="10000"/>
          </a:bodyPr>
          <a:lstStyle/>
          <a:p>
            <a:pPr indent="0" lvl="0" marL="0" marR="0" rtl="0" algn="ctr">
              <a:lnSpc>
                <a:spcPct val="90000"/>
              </a:lnSpc>
              <a:spcBef>
                <a:spcPts val="0"/>
              </a:spcBef>
              <a:spcAft>
                <a:spcPts val="0"/>
              </a:spcAft>
              <a:buClr>
                <a:schemeClr val="dk1"/>
              </a:buClr>
              <a:buSzPct val="100000"/>
              <a:buFont typeface="Calibri"/>
              <a:buNone/>
            </a:pPr>
            <a:r>
              <a:rPr lang="en-US" sz="4400">
                <a:solidFill>
                  <a:schemeClr val="dk1"/>
                </a:solidFill>
                <a:latin typeface="Calibri"/>
                <a:ea typeface="Calibri"/>
                <a:cs typeface="Calibri"/>
                <a:sym typeface="Calibri"/>
              </a:rPr>
              <a:t>Meeting Agenda</a:t>
            </a:r>
            <a:endParaRPr sz="4400">
              <a:solidFill>
                <a:schemeClr val="dk1"/>
              </a:solidFill>
              <a:latin typeface="Calibri"/>
              <a:ea typeface="Calibri"/>
              <a:cs typeface="Calibri"/>
              <a:sym typeface="Calibri"/>
            </a:endParaRPr>
          </a:p>
        </p:txBody>
      </p:sp>
      <p:pic>
        <p:nvPicPr>
          <p:cNvPr id="203" name="Google Shape;203;p3"/>
          <p:cNvPicPr preferRelativeResize="0"/>
          <p:nvPr/>
        </p:nvPicPr>
        <p:blipFill rotWithShape="1">
          <a:blip r:embed="rId3">
            <a:alphaModFix/>
          </a:blip>
          <a:srcRect b="0" l="0" r="0" t="0"/>
          <a:stretch/>
        </p:blipFill>
        <p:spPr>
          <a:xfrm>
            <a:off x="3286106" y="1943101"/>
            <a:ext cx="6882450" cy="19153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4"/>
          <p:cNvPicPr preferRelativeResize="0"/>
          <p:nvPr/>
        </p:nvPicPr>
        <p:blipFill rotWithShape="1">
          <a:blip r:embed="rId3">
            <a:alphaModFix/>
          </a:blip>
          <a:srcRect b="0" l="0" r="0" t="0"/>
          <a:stretch/>
        </p:blipFill>
        <p:spPr>
          <a:xfrm>
            <a:off x="1492408" y="6463196"/>
            <a:ext cx="1339569" cy="294501"/>
          </a:xfrm>
          <a:prstGeom prst="rect">
            <a:avLst/>
          </a:prstGeom>
          <a:noFill/>
          <a:ln>
            <a:noFill/>
          </a:ln>
        </p:spPr>
      </p:pic>
      <p:sp>
        <p:nvSpPr>
          <p:cNvPr id="209" name="Google Shape;209;p4"/>
          <p:cNvSpPr txBox="1"/>
          <p:nvPr/>
        </p:nvSpPr>
        <p:spPr>
          <a:xfrm>
            <a:off x="838201" y="365126"/>
            <a:ext cx="1954620" cy="1208494"/>
          </a:xfrm>
          <a:prstGeom prst="rect">
            <a:avLst/>
          </a:prstGeom>
          <a:solidFill>
            <a:srgbClr val="F3CC5F"/>
          </a:solidFill>
          <a:ln>
            <a:noFill/>
          </a:ln>
        </p:spPr>
        <p:txBody>
          <a:bodyPr anchorCtr="0" anchor="t" bIns="45700" lIns="91425" spcFirstLastPara="1" rIns="91425" wrap="square" tIns="45700">
            <a:normAutofit fontScale="90000"/>
          </a:bodyPr>
          <a:lstStyle/>
          <a:p>
            <a:pPr indent="0" lvl="0" marL="0" marR="0" rtl="0" algn="ctr">
              <a:lnSpc>
                <a:spcPct val="90000"/>
              </a:lnSpc>
              <a:spcBef>
                <a:spcPts val="0"/>
              </a:spcBef>
              <a:spcAft>
                <a:spcPts val="0"/>
              </a:spcAft>
              <a:buClr>
                <a:schemeClr val="dk1"/>
              </a:buClr>
              <a:buSzPct val="100000"/>
              <a:buFont typeface="Calibri"/>
              <a:buNone/>
            </a:pPr>
            <a:r>
              <a:rPr lang="en-US" sz="4400">
                <a:solidFill>
                  <a:schemeClr val="dk1"/>
                </a:solidFill>
                <a:latin typeface="Calibri"/>
                <a:ea typeface="Calibri"/>
                <a:cs typeface="Calibri"/>
                <a:sym typeface="Calibri"/>
              </a:rPr>
              <a:t>Meeting Agenda</a:t>
            </a:r>
            <a:endParaRPr sz="4400">
              <a:solidFill>
                <a:schemeClr val="dk1"/>
              </a:solidFill>
              <a:latin typeface="Calibri"/>
              <a:ea typeface="Calibri"/>
              <a:cs typeface="Calibri"/>
              <a:sym typeface="Calibri"/>
            </a:endParaRPr>
          </a:p>
        </p:txBody>
      </p:sp>
      <p:pic>
        <p:nvPicPr>
          <p:cNvPr id="210" name="Google Shape;210;p4"/>
          <p:cNvPicPr preferRelativeResize="0"/>
          <p:nvPr/>
        </p:nvPicPr>
        <p:blipFill rotWithShape="1">
          <a:blip r:embed="rId4">
            <a:alphaModFix/>
          </a:blip>
          <a:srcRect b="0" l="0" r="0" t="0"/>
          <a:stretch/>
        </p:blipFill>
        <p:spPr>
          <a:xfrm>
            <a:off x="3703112" y="104141"/>
            <a:ext cx="6306302" cy="609542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id="215" name="Google Shape;215;p5"/>
          <p:cNvPicPr preferRelativeResize="0"/>
          <p:nvPr/>
        </p:nvPicPr>
        <p:blipFill rotWithShape="1">
          <a:blip r:embed="rId3">
            <a:alphaModFix/>
          </a:blip>
          <a:srcRect b="0" l="0" r="0" t="0"/>
          <a:stretch/>
        </p:blipFill>
        <p:spPr>
          <a:xfrm>
            <a:off x="1492408" y="6463196"/>
            <a:ext cx="1339569" cy="294501"/>
          </a:xfrm>
          <a:prstGeom prst="rect">
            <a:avLst/>
          </a:prstGeom>
          <a:noFill/>
          <a:ln>
            <a:noFill/>
          </a:ln>
        </p:spPr>
      </p:pic>
      <p:sp>
        <p:nvSpPr>
          <p:cNvPr id="216" name="Google Shape;216;p5"/>
          <p:cNvSpPr txBox="1"/>
          <p:nvPr/>
        </p:nvSpPr>
        <p:spPr>
          <a:xfrm>
            <a:off x="838201" y="365126"/>
            <a:ext cx="1954620" cy="1208494"/>
          </a:xfrm>
          <a:prstGeom prst="rect">
            <a:avLst/>
          </a:prstGeom>
          <a:solidFill>
            <a:srgbClr val="F3CC5F"/>
          </a:solidFill>
          <a:ln>
            <a:noFill/>
          </a:ln>
        </p:spPr>
        <p:txBody>
          <a:bodyPr anchorCtr="0" anchor="t" bIns="45700" lIns="91425" spcFirstLastPara="1" rIns="91425" wrap="square" tIns="45700">
            <a:normAutofit fontScale="90000"/>
          </a:bodyPr>
          <a:lstStyle/>
          <a:p>
            <a:pPr indent="0" lvl="0" marL="0" marR="0" rtl="0" algn="ctr">
              <a:lnSpc>
                <a:spcPct val="90000"/>
              </a:lnSpc>
              <a:spcBef>
                <a:spcPts val="0"/>
              </a:spcBef>
              <a:spcAft>
                <a:spcPts val="0"/>
              </a:spcAft>
              <a:buClr>
                <a:schemeClr val="dk1"/>
              </a:buClr>
              <a:buSzPct val="100000"/>
              <a:buFont typeface="Calibri"/>
              <a:buNone/>
            </a:pPr>
            <a:r>
              <a:rPr lang="en-US" sz="4400">
                <a:solidFill>
                  <a:schemeClr val="dk1"/>
                </a:solidFill>
                <a:latin typeface="Calibri"/>
                <a:ea typeface="Calibri"/>
                <a:cs typeface="Calibri"/>
                <a:sym typeface="Calibri"/>
              </a:rPr>
              <a:t>Meeting Agenda</a:t>
            </a:r>
            <a:endParaRPr sz="4400">
              <a:solidFill>
                <a:schemeClr val="dk1"/>
              </a:solidFill>
              <a:latin typeface="Calibri"/>
              <a:ea typeface="Calibri"/>
              <a:cs typeface="Calibri"/>
              <a:sym typeface="Calibri"/>
            </a:endParaRPr>
          </a:p>
        </p:txBody>
      </p:sp>
      <p:pic>
        <p:nvPicPr>
          <p:cNvPr id="217" name="Google Shape;217;p5"/>
          <p:cNvPicPr preferRelativeResize="0"/>
          <p:nvPr/>
        </p:nvPicPr>
        <p:blipFill rotWithShape="1">
          <a:blip r:embed="rId4">
            <a:alphaModFix/>
          </a:blip>
          <a:srcRect b="0" l="0" r="0" t="0"/>
          <a:stretch/>
        </p:blipFill>
        <p:spPr>
          <a:xfrm>
            <a:off x="2999015" y="365126"/>
            <a:ext cx="6618513" cy="572756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6"/>
          <p:cNvSpPr/>
          <p:nvPr/>
        </p:nvSpPr>
        <p:spPr>
          <a:xfrm>
            <a:off x="3390900" y="159872"/>
            <a:ext cx="5610225" cy="5793447"/>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id="223" name="Google Shape;223;p6"/>
          <p:cNvPicPr preferRelativeResize="0"/>
          <p:nvPr/>
        </p:nvPicPr>
        <p:blipFill rotWithShape="1">
          <a:blip r:embed="rId3">
            <a:alphaModFix/>
          </a:blip>
          <a:srcRect b="0" l="0" r="0" t="0"/>
          <a:stretch/>
        </p:blipFill>
        <p:spPr>
          <a:xfrm>
            <a:off x="1492408" y="6463196"/>
            <a:ext cx="1339569" cy="294501"/>
          </a:xfrm>
          <a:prstGeom prst="rect">
            <a:avLst/>
          </a:prstGeom>
          <a:noFill/>
          <a:ln>
            <a:noFill/>
          </a:ln>
        </p:spPr>
      </p:pic>
      <p:sp>
        <p:nvSpPr>
          <p:cNvPr id="224" name="Google Shape;224;p6"/>
          <p:cNvSpPr txBox="1"/>
          <p:nvPr/>
        </p:nvSpPr>
        <p:spPr>
          <a:xfrm>
            <a:off x="838201" y="365126"/>
            <a:ext cx="1954620" cy="1208494"/>
          </a:xfrm>
          <a:prstGeom prst="rect">
            <a:avLst/>
          </a:prstGeom>
          <a:solidFill>
            <a:srgbClr val="F3CC5F"/>
          </a:solidFill>
          <a:ln>
            <a:noFill/>
          </a:ln>
        </p:spPr>
        <p:txBody>
          <a:bodyPr anchorCtr="0" anchor="t" bIns="45700" lIns="91425" spcFirstLastPara="1" rIns="91425" wrap="square" tIns="45700">
            <a:normAutofit fontScale="90000"/>
          </a:bodyPr>
          <a:lstStyle/>
          <a:p>
            <a:pPr indent="0" lvl="0" marL="0" marR="0" rtl="0" algn="ctr">
              <a:lnSpc>
                <a:spcPct val="90000"/>
              </a:lnSpc>
              <a:spcBef>
                <a:spcPts val="0"/>
              </a:spcBef>
              <a:spcAft>
                <a:spcPts val="0"/>
              </a:spcAft>
              <a:buClr>
                <a:schemeClr val="dk1"/>
              </a:buClr>
              <a:buSzPct val="100000"/>
              <a:buFont typeface="Calibri"/>
              <a:buNone/>
            </a:pPr>
            <a:r>
              <a:rPr lang="en-US" sz="4400">
                <a:solidFill>
                  <a:schemeClr val="dk1"/>
                </a:solidFill>
                <a:latin typeface="Calibri"/>
                <a:ea typeface="Calibri"/>
                <a:cs typeface="Calibri"/>
                <a:sym typeface="Calibri"/>
              </a:rPr>
              <a:t>Meeting Agenda</a:t>
            </a:r>
            <a:endParaRPr sz="4400">
              <a:solidFill>
                <a:schemeClr val="dk1"/>
              </a:solidFill>
              <a:latin typeface="Calibri"/>
              <a:ea typeface="Calibri"/>
              <a:cs typeface="Calibri"/>
              <a:sym typeface="Calibri"/>
            </a:endParaRPr>
          </a:p>
        </p:txBody>
      </p:sp>
      <p:pic>
        <p:nvPicPr>
          <p:cNvPr id="225" name="Google Shape;225;p6"/>
          <p:cNvPicPr preferRelativeResize="0"/>
          <p:nvPr/>
        </p:nvPicPr>
        <p:blipFill rotWithShape="1">
          <a:blip r:embed="rId4">
            <a:alphaModFix/>
          </a:blip>
          <a:srcRect b="0" l="0" r="0" t="0"/>
          <a:stretch/>
        </p:blipFill>
        <p:spPr>
          <a:xfrm>
            <a:off x="3465451" y="1102756"/>
            <a:ext cx="5332716" cy="2821543"/>
          </a:xfrm>
          <a:prstGeom prst="rect">
            <a:avLst/>
          </a:prstGeom>
          <a:noFill/>
          <a:ln>
            <a:noFill/>
          </a:ln>
        </p:spPr>
      </p:pic>
      <p:pic>
        <p:nvPicPr>
          <p:cNvPr id="226" name="Google Shape;226;p6"/>
          <p:cNvPicPr preferRelativeResize="0"/>
          <p:nvPr/>
        </p:nvPicPr>
        <p:blipFill rotWithShape="1">
          <a:blip r:embed="rId5">
            <a:alphaModFix/>
          </a:blip>
          <a:srcRect b="0" l="0" r="0" t="0"/>
          <a:stretch/>
        </p:blipFill>
        <p:spPr>
          <a:xfrm>
            <a:off x="3541651" y="3924299"/>
            <a:ext cx="5068949" cy="1877036"/>
          </a:xfrm>
          <a:prstGeom prst="rect">
            <a:avLst/>
          </a:prstGeom>
          <a:noFill/>
          <a:ln>
            <a:noFill/>
          </a:ln>
        </p:spPr>
      </p:pic>
      <p:pic>
        <p:nvPicPr>
          <p:cNvPr id="227" name="Google Shape;227;p6"/>
          <p:cNvPicPr preferRelativeResize="0"/>
          <p:nvPr/>
        </p:nvPicPr>
        <p:blipFill rotWithShape="1">
          <a:blip r:embed="rId6">
            <a:alphaModFix/>
          </a:blip>
          <a:srcRect b="0" l="0" r="0" t="0"/>
          <a:stretch/>
        </p:blipFill>
        <p:spPr>
          <a:xfrm>
            <a:off x="3465451" y="169203"/>
            <a:ext cx="5298249" cy="100237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233" name="Google Shape;233;p7"/>
          <p:cNvSpPr txBox="1"/>
          <p:nvPr/>
        </p:nvSpPr>
        <p:spPr>
          <a:xfrm>
            <a:off x="838200" y="365125"/>
            <a:ext cx="5009707" cy="623703"/>
          </a:xfrm>
          <a:prstGeom prst="rect">
            <a:avLst/>
          </a:prstGeom>
          <a:solidFill>
            <a:srgbClr val="F3CC5F"/>
          </a:solidFill>
          <a:ln>
            <a:noFill/>
          </a:ln>
        </p:spPr>
        <p:txBody>
          <a:bodyPr anchorCtr="0" anchor="ctr" bIns="45700" lIns="91425" spcFirstLastPara="1" rIns="91425" wrap="square" tIns="45700">
            <a:normAutofit fontScale="90000" lnSpcReduction="10000"/>
          </a:bodyPr>
          <a:lstStyle/>
          <a:p>
            <a:pPr indent="0" lvl="0" marL="0" marR="0" rtl="0" algn="ctr">
              <a:lnSpc>
                <a:spcPct val="90000"/>
              </a:lnSpc>
              <a:spcBef>
                <a:spcPts val="0"/>
              </a:spcBef>
              <a:spcAft>
                <a:spcPts val="0"/>
              </a:spcAft>
              <a:buClr>
                <a:schemeClr val="dk1"/>
              </a:buClr>
              <a:buSzPct val="100000"/>
              <a:buFont typeface="Calibri"/>
              <a:buNone/>
            </a:pPr>
            <a:r>
              <a:rPr lang="en-US" sz="4400">
                <a:solidFill>
                  <a:schemeClr val="dk1"/>
                </a:solidFill>
                <a:latin typeface="Calibri"/>
                <a:ea typeface="Calibri"/>
                <a:cs typeface="Calibri"/>
                <a:sym typeface="Calibri"/>
              </a:rPr>
              <a:t>Meeting Agenda</a:t>
            </a:r>
            <a:endParaRPr sz="4400">
              <a:solidFill>
                <a:schemeClr val="dk1"/>
              </a:solidFill>
              <a:latin typeface="Calibri"/>
              <a:ea typeface="Calibri"/>
              <a:cs typeface="Calibri"/>
              <a:sym typeface="Calibri"/>
            </a:endParaRPr>
          </a:p>
        </p:txBody>
      </p:sp>
      <p:pic>
        <p:nvPicPr>
          <p:cNvPr id="234" name="Google Shape;234;p7"/>
          <p:cNvPicPr preferRelativeResize="0"/>
          <p:nvPr/>
        </p:nvPicPr>
        <p:blipFill rotWithShape="1">
          <a:blip r:embed="rId3">
            <a:alphaModFix/>
          </a:blip>
          <a:srcRect b="0" l="0" r="0" t="0"/>
          <a:stretch/>
        </p:blipFill>
        <p:spPr>
          <a:xfrm>
            <a:off x="3306899" y="2724096"/>
            <a:ext cx="6643152" cy="194315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8"/>
          <p:cNvSpPr txBox="1"/>
          <p:nvPr/>
        </p:nvSpPr>
        <p:spPr>
          <a:xfrm>
            <a:off x="6502523" y="2414726"/>
            <a:ext cx="4378975" cy="93564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Prof. Dr. Marc Beutner</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Tel:	+49 (0) 52 51 / 60 - 23 67</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Fax:	+49 (0) 52 51 / 60 - 35 63</a:t>
            </a:r>
            <a:endParaRPr/>
          </a:p>
          <a:p>
            <a:pPr indent="0" lvl="0" marL="0" marR="0" rtl="0" algn="l">
              <a:lnSpc>
                <a:spcPct val="100000"/>
              </a:lnSpc>
              <a:spcBef>
                <a:spcPts val="0"/>
              </a:spcBef>
              <a:spcAft>
                <a:spcPts val="0"/>
              </a:spcAft>
              <a:buNone/>
            </a:pPr>
            <a:r>
              <a:rPr lang="en-US" sz="1600">
                <a:solidFill>
                  <a:schemeClr val="dk1"/>
                </a:solidFill>
                <a:latin typeface="Calibri"/>
                <a:ea typeface="Calibri"/>
                <a:cs typeface="Calibri"/>
                <a:sym typeface="Calibri"/>
              </a:rPr>
              <a:t>E-Mail:	marc.beutner@uni-paderborn.de</a:t>
            </a:r>
            <a:endParaRPr/>
          </a:p>
        </p:txBody>
      </p:sp>
      <p:sp>
        <p:nvSpPr>
          <p:cNvPr id="240" name="Google Shape;240;p8"/>
          <p:cNvSpPr txBox="1"/>
          <p:nvPr/>
        </p:nvSpPr>
        <p:spPr>
          <a:xfrm>
            <a:off x="1192568" y="2414726"/>
            <a:ext cx="4496910" cy="14747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Universität Paderborn</a:t>
            </a:r>
            <a:endParaRPr/>
          </a:p>
          <a:p>
            <a:pPr indent="0" lvl="0" marL="0" marR="0" rtl="0" algn="l">
              <a:lnSpc>
                <a:spcPct val="99583"/>
              </a:lnSpc>
              <a:spcBef>
                <a:spcPts val="0"/>
              </a:spcBef>
              <a:spcAft>
                <a:spcPts val="0"/>
              </a:spcAft>
              <a:buNone/>
            </a:pPr>
            <a:r>
              <a:rPr b="1" lang="en-US" sz="1600">
                <a:solidFill>
                  <a:schemeClr val="dk1"/>
                </a:solidFill>
                <a:latin typeface="Calibri"/>
                <a:ea typeface="Calibri"/>
                <a:cs typeface="Calibri"/>
                <a:sym typeface="Calibri"/>
              </a:rPr>
              <a:t>Department Wirtschaftspädagogik Lehrstuhl Wirtschaftspädagogik II Warburger Str. 100</a:t>
            </a:r>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33098 Paderborn</a:t>
            </a:r>
            <a:endParaRPr/>
          </a:p>
          <a:p>
            <a:pPr indent="0" lvl="0" marL="0" marR="0" rtl="0" algn="l">
              <a:lnSpc>
                <a:spcPct val="106666"/>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http://www.upb.de/wipaed</a:t>
            </a:r>
            <a:endParaRPr b="1" sz="1600">
              <a:solidFill>
                <a:schemeClr val="dk1"/>
              </a:solidFill>
              <a:latin typeface="Calibri"/>
              <a:ea typeface="Calibri"/>
              <a:cs typeface="Calibri"/>
              <a:sym typeface="Calibri"/>
            </a:endParaRPr>
          </a:p>
        </p:txBody>
      </p:sp>
      <p:sp>
        <p:nvSpPr>
          <p:cNvPr id="241" name="Google Shape;241;p8"/>
          <p:cNvSpPr/>
          <p:nvPr/>
        </p:nvSpPr>
        <p:spPr>
          <a:xfrm>
            <a:off x="1100251" y="1319669"/>
            <a:ext cx="165865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5234E"/>
              </a:buClr>
              <a:buSzPts val="3600"/>
              <a:buFont typeface="Noto Sans Symbols"/>
              <a:buNone/>
            </a:pPr>
            <a:r>
              <a:rPr b="1" lang="en-US" sz="3600">
                <a:solidFill>
                  <a:srgbClr val="05234E"/>
                </a:solidFill>
                <a:latin typeface="Calibri"/>
                <a:ea typeface="Calibri"/>
                <a:cs typeface="Calibri"/>
                <a:sym typeface="Calibri"/>
              </a:rPr>
              <a:t>Contact</a:t>
            </a:r>
            <a:endParaRPr b="1" sz="3600">
              <a:solidFill>
                <a:srgbClr val="05234E"/>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