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89" r:id="rId2"/>
    <p:sldId id="263" r:id="rId3"/>
    <p:sldId id="262" r:id="rId4"/>
    <p:sldId id="375" r:id="rId5"/>
    <p:sldId id="264" r:id="rId6"/>
    <p:sldId id="265" r:id="rId7"/>
    <p:sldId id="376" r:id="rId8"/>
    <p:sldId id="369" r:id="rId9"/>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A22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79" d="100"/>
          <a:sy n="79" d="100"/>
        </p:scale>
        <p:origin x="773" y="43"/>
      </p:cViewPr>
      <p:guideLst/>
    </p:cSldViewPr>
  </p:slideViewPr>
  <p:notesTextViewPr>
    <p:cViewPr>
      <p:scale>
        <a:sx n="1" d="1"/>
        <a:sy n="1" d="1"/>
      </p:scale>
      <p:origin x="0" y="0"/>
    </p:cViewPr>
  </p:notesTextViewPr>
  <p:notesViewPr>
    <p:cSldViewPr snapToGrid="0">
      <p:cViewPr varScale="1">
        <p:scale>
          <a:sx n="52" d="100"/>
          <a:sy n="52" d="100"/>
        </p:scale>
        <p:origin x="1482" y="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D7D79CE-6660-4D8C-9731-BC88E3CE04AF}" type="datetimeFigureOut">
              <a:rPr lang="de-DE" smtClean="0"/>
              <a:t>28.05.2024</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DF6C365-065F-40B7-B388-81580B3A4D5F}" type="slidenum">
              <a:rPr lang="de-DE" smtClean="0"/>
              <a:t>‹Nr.›</a:t>
            </a:fld>
            <a:endParaRPr lang="de-DE"/>
          </a:p>
        </p:txBody>
      </p:sp>
    </p:spTree>
    <p:extLst>
      <p:ext uri="{BB962C8B-B14F-4D97-AF65-F5344CB8AC3E}">
        <p14:creationId xmlns:p14="http://schemas.microsoft.com/office/powerpoint/2010/main" val="30428396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3" name="Google Shape;233;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7" name="Google Shape;217;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7" name="Google Shape;217;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962224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2" name="Google Shape;242;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Google Shape;258;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9" name="Google Shape;259;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Titelfolie">
    <p:spTree>
      <p:nvGrpSpPr>
        <p:cNvPr id="1" name=""/>
        <p:cNvGrpSpPr/>
        <p:nvPr/>
      </p:nvGrpSpPr>
      <p:grpSpPr>
        <a:xfrm>
          <a:off x="0" y="0"/>
          <a:ext cx="0" cy="0"/>
          <a:chOff x="0" y="0"/>
          <a:chExt cx="0" cy="0"/>
        </a:xfrm>
      </p:grpSpPr>
      <p:sp>
        <p:nvSpPr>
          <p:cNvPr id="39" name="Rechteck 38">
            <a:extLst>
              <a:ext uri="{FF2B5EF4-FFF2-40B4-BE49-F238E27FC236}">
                <a16:creationId xmlns:a16="http://schemas.microsoft.com/office/drawing/2014/main" id="{83A92672-EACA-4FAE-BFDB-0AC4EE7465E3}"/>
              </a:ext>
            </a:extLst>
          </p:cNvPr>
          <p:cNvSpPr/>
          <p:nvPr userDrawn="1"/>
        </p:nvSpPr>
        <p:spPr>
          <a:xfrm>
            <a:off x="9448800" y="15605"/>
            <a:ext cx="2743200" cy="605117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a:extLst>
              <a:ext uri="{FF2B5EF4-FFF2-40B4-BE49-F238E27FC236}">
                <a16:creationId xmlns:a16="http://schemas.microsoft.com/office/drawing/2014/main" id="{D5FED752-401B-48BA-8A43-BFC758FF41DE}"/>
              </a:ext>
            </a:extLst>
          </p:cNvPr>
          <p:cNvSpPr>
            <a:spLocks noGrp="1"/>
          </p:cNvSpPr>
          <p:nvPr>
            <p:ph type="ctrTitle"/>
          </p:nvPr>
        </p:nvSpPr>
        <p:spPr>
          <a:xfrm>
            <a:off x="1524000" y="1122363"/>
            <a:ext cx="7546822"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DB5F3EBC-6AE2-4E2A-B5F4-0CE03FD83047}"/>
              </a:ext>
            </a:extLst>
          </p:cNvPr>
          <p:cNvSpPr>
            <a:spLocks noGrp="1"/>
          </p:cNvSpPr>
          <p:nvPr>
            <p:ph type="subTitle" idx="1"/>
          </p:nvPr>
        </p:nvSpPr>
        <p:spPr>
          <a:xfrm>
            <a:off x="1524000" y="3602038"/>
            <a:ext cx="754682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48A17936-DD37-43CD-A8E3-2339C0533D34}"/>
              </a:ext>
            </a:extLst>
          </p:cNvPr>
          <p:cNvSpPr>
            <a:spLocks noGrp="1"/>
          </p:cNvSpPr>
          <p:nvPr>
            <p:ph type="dt" sz="half" idx="10"/>
          </p:nvPr>
        </p:nvSpPr>
        <p:spPr/>
        <p:txBody>
          <a:bodyPr/>
          <a:lstStyle/>
          <a:p>
            <a:fld id="{62BE17BA-177C-48D2-B5AC-84A013790F4E}" type="datetimeFigureOut">
              <a:rPr lang="de-DE" smtClean="0"/>
              <a:t>28.05.2024</a:t>
            </a:fld>
            <a:endParaRPr lang="de-DE"/>
          </a:p>
        </p:txBody>
      </p:sp>
      <p:sp>
        <p:nvSpPr>
          <p:cNvPr id="5" name="Fußzeilenplatzhalter 4">
            <a:extLst>
              <a:ext uri="{FF2B5EF4-FFF2-40B4-BE49-F238E27FC236}">
                <a16:creationId xmlns:a16="http://schemas.microsoft.com/office/drawing/2014/main" id="{686A3327-8881-4218-B4F3-1C4D42F00A4A}"/>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65E90346-8AF9-42A3-A556-7C06D7A47872}"/>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37" name="Titel 1">
            <a:extLst>
              <a:ext uri="{FF2B5EF4-FFF2-40B4-BE49-F238E27FC236}">
                <a16:creationId xmlns:a16="http://schemas.microsoft.com/office/drawing/2014/main" id="{0AC433EA-EF30-4FEF-9C59-A7DF3C79EEAF}"/>
              </a:ext>
            </a:extLst>
          </p:cNvPr>
          <p:cNvSpPr txBox="1">
            <a:spLocks/>
          </p:cNvSpPr>
          <p:nvPr userDrawn="1"/>
        </p:nvSpPr>
        <p:spPr>
          <a:xfrm>
            <a:off x="9496196" y="1615915"/>
            <a:ext cx="2845177" cy="190912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r>
              <a:rPr lang="en-US" sz="3600" b="1" dirty="0"/>
              <a:t>STEM</a:t>
            </a:r>
            <a:br>
              <a:rPr lang="en-US" sz="3600" b="1" dirty="0"/>
            </a:br>
            <a:r>
              <a:rPr lang="en-US" sz="3600" b="1" dirty="0"/>
              <a:t>for inclusive schools</a:t>
            </a:r>
          </a:p>
        </p:txBody>
      </p:sp>
      <p:sp>
        <p:nvSpPr>
          <p:cNvPr id="38" name="Textplatzhalter 3">
            <a:extLst>
              <a:ext uri="{FF2B5EF4-FFF2-40B4-BE49-F238E27FC236}">
                <a16:creationId xmlns:a16="http://schemas.microsoft.com/office/drawing/2014/main" id="{10F3F08C-0F4C-4B80-A9A4-F99ADD86D21D}"/>
              </a:ext>
            </a:extLst>
          </p:cNvPr>
          <p:cNvSpPr>
            <a:spLocks noGrp="1"/>
          </p:cNvSpPr>
          <p:nvPr>
            <p:ph type="body" sz="half" idx="2" hasCustomPrompt="1"/>
          </p:nvPr>
        </p:nvSpPr>
        <p:spPr>
          <a:xfrm>
            <a:off x="9476849" y="3794379"/>
            <a:ext cx="3200400" cy="1413608"/>
          </a:xfrm>
        </p:spPr>
        <p:txBody>
          <a:bodyPr>
            <a:noAutofit/>
          </a:bodyPr>
          <a:lstStyle>
            <a:lvl1pPr marL="0" indent="0">
              <a:buNone/>
              <a:defRPr sz="1800"/>
            </a:lvl1pPr>
          </a:lstStyle>
          <a:p>
            <a:r>
              <a:rPr lang="en-US" b="1" i="1" dirty="0"/>
              <a:t>Reference Number:</a:t>
            </a:r>
            <a:br>
              <a:rPr lang="en-US" b="1" i="1" dirty="0"/>
            </a:br>
            <a:r>
              <a:rPr lang="fr-FR" dirty="0"/>
              <a:t>2023-1-DE02-KA220-SCH-00000000 </a:t>
            </a:r>
          </a:p>
          <a:p>
            <a:r>
              <a:rPr lang="de-DE" b="1" dirty="0"/>
              <a:t>Duration: </a:t>
            </a:r>
          </a:p>
          <a:p>
            <a:r>
              <a:rPr lang="de-DE" dirty="0"/>
              <a:t>03.09.2023 - 02.03.2026</a:t>
            </a:r>
            <a:br>
              <a:rPr lang="de-DE" dirty="0"/>
            </a:br>
            <a:r>
              <a:rPr lang="de-DE" dirty="0"/>
              <a:t>(30 </a:t>
            </a:r>
            <a:r>
              <a:rPr lang="de-DE" dirty="0" err="1"/>
              <a:t>months</a:t>
            </a:r>
            <a:r>
              <a:rPr lang="de-DE" dirty="0"/>
              <a:t>)</a:t>
            </a:r>
            <a:endParaRPr lang="de-DE" b="1" dirty="0"/>
          </a:p>
          <a:p>
            <a:endParaRPr lang="de-DE" b="1" dirty="0"/>
          </a:p>
        </p:txBody>
      </p:sp>
      <p:pic>
        <p:nvPicPr>
          <p:cNvPr id="41" name="Grafik 40">
            <a:extLst>
              <a:ext uri="{FF2B5EF4-FFF2-40B4-BE49-F238E27FC236}">
                <a16:creationId xmlns:a16="http://schemas.microsoft.com/office/drawing/2014/main" id="{A5048D36-4601-416B-A253-50708FB33E0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93469" y="148745"/>
            <a:ext cx="1453861" cy="1284947"/>
          </a:xfrm>
          <a:prstGeom prst="rect">
            <a:avLst/>
          </a:prstGeom>
        </p:spPr>
      </p:pic>
    </p:spTree>
    <p:extLst>
      <p:ext uri="{BB962C8B-B14F-4D97-AF65-F5344CB8AC3E}">
        <p14:creationId xmlns:p14="http://schemas.microsoft.com/office/powerpoint/2010/main" val="24947905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5FED752-401B-48BA-8A43-BFC758FF41DE}"/>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DB5F3EBC-6AE2-4E2A-B5F4-0CE03FD8304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48A17936-DD37-43CD-A8E3-2339C0533D34}"/>
              </a:ext>
            </a:extLst>
          </p:cNvPr>
          <p:cNvSpPr>
            <a:spLocks noGrp="1"/>
          </p:cNvSpPr>
          <p:nvPr>
            <p:ph type="dt" sz="half" idx="10"/>
          </p:nvPr>
        </p:nvSpPr>
        <p:spPr/>
        <p:txBody>
          <a:bodyPr/>
          <a:lstStyle/>
          <a:p>
            <a:fld id="{62BE17BA-177C-48D2-B5AC-84A013790F4E}" type="datetimeFigureOut">
              <a:rPr lang="de-DE" smtClean="0"/>
              <a:t>28.05.2024</a:t>
            </a:fld>
            <a:endParaRPr lang="de-DE"/>
          </a:p>
        </p:txBody>
      </p:sp>
      <p:sp>
        <p:nvSpPr>
          <p:cNvPr id="5" name="Fußzeilenplatzhalter 4">
            <a:extLst>
              <a:ext uri="{FF2B5EF4-FFF2-40B4-BE49-F238E27FC236}">
                <a16:creationId xmlns:a16="http://schemas.microsoft.com/office/drawing/2014/main" id="{686A3327-8881-4218-B4F3-1C4D42F00A4A}"/>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65E90346-8AF9-42A3-A556-7C06D7A47872}"/>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7" name="Freeform 6">
            <a:extLst>
              <a:ext uri="{FF2B5EF4-FFF2-40B4-BE49-F238E27FC236}">
                <a16:creationId xmlns:a16="http://schemas.microsoft.com/office/drawing/2014/main" id="{C76980BF-DC61-4247-B81D-77CFDA6C18AD}"/>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8" name="Textfeld 7">
            <a:extLst>
              <a:ext uri="{FF2B5EF4-FFF2-40B4-BE49-F238E27FC236}">
                <a16:creationId xmlns:a16="http://schemas.microsoft.com/office/drawing/2014/main" id="{676A8F74-35DF-46EA-A8BF-4F4C01C7E1BC}"/>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t>‹Nr.›</a:t>
            </a:fld>
            <a:r>
              <a:rPr lang="de-DE" sz="1500" dirty="0">
                <a:solidFill>
                  <a:schemeClr val="bg1"/>
                </a:solidFill>
              </a:rPr>
              <a:t>-</a:t>
            </a:r>
          </a:p>
        </p:txBody>
      </p:sp>
    </p:spTree>
    <p:extLst>
      <p:ext uri="{BB962C8B-B14F-4D97-AF65-F5344CB8AC3E}">
        <p14:creationId xmlns:p14="http://schemas.microsoft.com/office/powerpoint/2010/main" val="32561876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5FED752-401B-48BA-8A43-BFC758FF41DE}"/>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DB5F3EBC-6AE2-4E2A-B5F4-0CE03FD8304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48A17936-DD37-43CD-A8E3-2339C0533D34}"/>
              </a:ext>
            </a:extLst>
          </p:cNvPr>
          <p:cNvSpPr>
            <a:spLocks noGrp="1"/>
          </p:cNvSpPr>
          <p:nvPr>
            <p:ph type="dt" sz="half" idx="10"/>
          </p:nvPr>
        </p:nvSpPr>
        <p:spPr/>
        <p:txBody>
          <a:bodyPr/>
          <a:lstStyle/>
          <a:p>
            <a:fld id="{62BE17BA-177C-48D2-B5AC-84A013790F4E}" type="datetimeFigureOut">
              <a:rPr lang="de-DE" smtClean="0"/>
              <a:t>28.05.2024</a:t>
            </a:fld>
            <a:endParaRPr lang="de-DE"/>
          </a:p>
        </p:txBody>
      </p:sp>
      <p:sp>
        <p:nvSpPr>
          <p:cNvPr id="5" name="Fußzeilenplatzhalter 4">
            <a:extLst>
              <a:ext uri="{FF2B5EF4-FFF2-40B4-BE49-F238E27FC236}">
                <a16:creationId xmlns:a16="http://schemas.microsoft.com/office/drawing/2014/main" id="{686A3327-8881-4218-B4F3-1C4D42F00A4A}"/>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65E90346-8AF9-42A3-A556-7C06D7A47872}"/>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7" name="Freeform 6">
            <a:extLst>
              <a:ext uri="{FF2B5EF4-FFF2-40B4-BE49-F238E27FC236}">
                <a16:creationId xmlns:a16="http://schemas.microsoft.com/office/drawing/2014/main" id="{28658800-80D6-4E35-9F3A-DF3E0057F9E8}"/>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8" name="Textfeld 7">
            <a:extLst>
              <a:ext uri="{FF2B5EF4-FFF2-40B4-BE49-F238E27FC236}">
                <a16:creationId xmlns:a16="http://schemas.microsoft.com/office/drawing/2014/main" id="{7287E79F-9986-46CB-8751-80DFE4635615}"/>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t>‹Nr.›</a:t>
            </a:fld>
            <a:r>
              <a:rPr lang="de-DE" sz="1500" dirty="0">
                <a:solidFill>
                  <a:schemeClr val="bg1"/>
                </a:solidFill>
              </a:rPr>
              <a:t>-</a:t>
            </a:r>
          </a:p>
        </p:txBody>
      </p:sp>
    </p:spTree>
    <p:extLst>
      <p:ext uri="{BB962C8B-B14F-4D97-AF65-F5344CB8AC3E}">
        <p14:creationId xmlns:p14="http://schemas.microsoft.com/office/powerpoint/2010/main" val="42359940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0F337D7-7A79-4B01-86A7-5E900A73171C}"/>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94DE445A-24B0-4BB6-8E99-FEA84BB63738}"/>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630844B8-14D0-46EB-8A0C-5921E63CECA4}"/>
              </a:ext>
            </a:extLst>
          </p:cNvPr>
          <p:cNvSpPr>
            <a:spLocks noGrp="1"/>
          </p:cNvSpPr>
          <p:nvPr>
            <p:ph type="dt" sz="half" idx="10"/>
          </p:nvPr>
        </p:nvSpPr>
        <p:spPr/>
        <p:txBody>
          <a:bodyPr/>
          <a:lstStyle/>
          <a:p>
            <a:fld id="{62BE17BA-177C-48D2-B5AC-84A013790F4E}" type="datetimeFigureOut">
              <a:rPr lang="de-DE" smtClean="0"/>
              <a:t>28.05.2024</a:t>
            </a:fld>
            <a:endParaRPr lang="de-DE"/>
          </a:p>
        </p:txBody>
      </p:sp>
      <p:sp>
        <p:nvSpPr>
          <p:cNvPr id="5" name="Fußzeilenplatzhalter 4">
            <a:extLst>
              <a:ext uri="{FF2B5EF4-FFF2-40B4-BE49-F238E27FC236}">
                <a16:creationId xmlns:a16="http://schemas.microsoft.com/office/drawing/2014/main" id="{4498B0C7-F072-4036-8AEE-5B0E4B616F0F}"/>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55A5F5FE-8333-4384-A3B3-A9C93E43AD02}"/>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7" name="Freeform 6">
            <a:extLst>
              <a:ext uri="{FF2B5EF4-FFF2-40B4-BE49-F238E27FC236}">
                <a16:creationId xmlns:a16="http://schemas.microsoft.com/office/drawing/2014/main" id="{F7C3FF1E-9DD0-4C84-870D-029BFC5D5DD6}"/>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8" name="Textfeld 7">
            <a:extLst>
              <a:ext uri="{FF2B5EF4-FFF2-40B4-BE49-F238E27FC236}">
                <a16:creationId xmlns:a16="http://schemas.microsoft.com/office/drawing/2014/main" id="{13BFB9B4-D9C7-47D9-A125-DA36A4393CCB}"/>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t>‹Nr.›</a:t>
            </a:fld>
            <a:r>
              <a:rPr lang="de-DE" sz="1500" dirty="0">
                <a:solidFill>
                  <a:schemeClr val="bg1"/>
                </a:solidFill>
              </a:rPr>
              <a:t>-</a:t>
            </a:r>
          </a:p>
        </p:txBody>
      </p:sp>
    </p:spTree>
    <p:extLst>
      <p:ext uri="{BB962C8B-B14F-4D97-AF65-F5344CB8AC3E}">
        <p14:creationId xmlns:p14="http://schemas.microsoft.com/office/powerpoint/2010/main" val="6404244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80E5024-2F4D-414B-96BD-E1E55F2D270E}"/>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1F9D48B7-C08A-4E7E-98B8-BE88E23FB09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A3C5FC6D-49C9-4201-BFD3-9BD05F439CE2}"/>
              </a:ext>
            </a:extLst>
          </p:cNvPr>
          <p:cNvSpPr>
            <a:spLocks noGrp="1"/>
          </p:cNvSpPr>
          <p:nvPr>
            <p:ph type="dt" sz="half" idx="10"/>
          </p:nvPr>
        </p:nvSpPr>
        <p:spPr/>
        <p:txBody>
          <a:bodyPr/>
          <a:lstStyle/>
          <a:p>
            <a:fld id="{62BE17BA-177C-48D2-B5AC-84A013790F4E}" type="datetimeFigureOut">
              <a:rPr lang="de-DE" smtClean="0"/>
              <a:t>28.05.2024</a:t>
            </a:fld>
            <a:endParaRPr lang="de-DE"/>
          </a:p>
        </p:txBody>
      </p:sp>
      <p:sp>
        <p:nvSpPr>
          <p:cNvPr id="5" name="Fußzeilenplatzhalter 4">
            <a:extLst>
              <a:ext uri="{FF2B5EF4-FFF2-40B4-BE49-F238E27FC236}">
                <a16:creationId xmlns:a16="http://schemas.microsoft.com/office/drawing/2014/main" id="{CDAD1636-5CE2-45D1-9189-89ACEAD65D77}"/>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8807A5D4-6580-4A34-B3F4-449706AABD15}"/>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7" name="Freeform 6">
            <a:extLst>
              <a:ext uri="{FF2B5EF4-FFF2-40B4-BE49-F238E27FC236}">
                <a16:creationId xmlns:a16="http://schemas.microsoft.com/office/drawing/2014/main" id="{020F9106-124D-402D-A21C-FA0EEB6C9208}"/>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8" name="Textfeld 7">
            <a:extLst>
              <a:ext uri="{FF2B5EF4-FFF2-40B4-BE49-F238E27FC236}">
                <a16:creationId xmlns:a16="http://schemas.microsoft.com/office/drawing/2014/main" id="{4924885F-290A-4D8E-99F1-0137613A8DE8}"/>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t>‹Nr.›</a:t>
            </a:fld>
            <a:r>
              <a:rPr lang="de-DE" sz="1500" dirty="0">
                <a:solidFill>
                  <a:schemeClr val="bg1"/>
                </a:solidFill>
              </a:rPr>
              <a:t>-</a:t>
            </a:r>
          </a:p>
        </p:txBody>
      </p:sp>
    </p:spTree>
    <p:extLst>
      <p:ext uri="{BB962C8B-B14F-4D97-AF65-F5344CB8AC3E}">
        <p14:creationId xmlns:p14="http://schemas.microsoft.com/office/powerpoint/2010/main" val="12674708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B1E46A9-643C-4704-B05E-93DD2882E962}"/>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0A43BBD0-9D8D-4592-9B69-E5633263345A}"/>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2045AA8B-B42D-4113-B46E-1DEDED9FE34C}"/>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FA84DB43-4964-4522-AE92-13E0467B0E86}"/>
              </a:ext>
            </a:extLst>
          </p:cNvPr>
          <p:cNvSpPr>
            <a:spLocks noGrp="1"/>
          </p:cNvSpPr>
          <p:nvPr>
            <p:ph type="dt" sz="half" idx="10"/>
          </p:nvPr>
        </p:nvSpPr>
        <p:spPr/>
        <p:txBody>
          <a:bodyPr/>
          <a:lstStyle/>
          <a:p>
            <a:fld id="{62BE17BA-177C-48D2-B5AC-84A013790F4E}" type="datetimeFigureOut">
              <a:rPr lang="de-DE" smtClean="0"/>
              <a:t>28.05.2024</a:t>
            </a:fld>
            <a:endParaRPr lang="de-DE"/>
          </a:p>
        </p:txBody>
      </p:sp>
      <p:sp>
        <p:nvSpPr>
          <p:cNvPr id="6" name="Fußzeilenplatzhalter 5">
            <a:extLst>
              <a:ext uri="{FF2B5EF4-FFF2-40B4-BE49-F238E27FC236}">
                <a16:creationId xmlns:a16="http://schemas.microsoft.com/office/drawing/2014/main" id="{76800FFA-AC30-4E86-A29C-7209B11238FC}"/>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F8C9049D-7060-4572-B6EA-FF390AE9B266}"/>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8" name="Freeform 6">
            <a:extLst>
              <a:ext uri="{FF2B5EF4-FFF2-40B4-BE49-F238E27FC236}">
                <a16:creationId xmlns:a16="http://schemas.microsoft.com/office/drawing/2014/main" id="{4D032445-E48F-46BE-B8E2-264D674615A0}"/>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9" name="Textfeld 8">
            <a:extLst>
              <a:ext uri="{FF2B5EF4-FFF2-40B4-BE49-F238E27FC236}">
                <a16:creationId xmlns:a16="http://schemas.microsoft.com/office/drawing/2014/main" id="{9B1BC009-AF18-4F34-B9D2-F0D217CC8CF1}"/>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t>‹Nr.›</a:t>
            </a:fld>
            <a:r>
              <a:rPr lang="de-DE" sz="1500" dirty="0">
                <a:solidFill>
                  <a:schemeClr val="bg1"/>
                </a:solidFill>
              </a:rPr>
              <a:t>-</a:t>
            </a:r>
          </a:p>
        </p:txBody>
      </p:sp>
    </p:spTree>
    <p:extLst>
      <p:ext uri="{BB962C8B-B14F-4D97-AF65-F5344CB8AC3E}">
        <p14:creationId xmlns:p14="http://schemas.microsoft.com/office/powerpoint/2010/main" val="28681017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6DC06CF-7DD0-476C-A853-676888122D9F}"/>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9EFF389A-4296-4B28-AF2F-99E7F19F26B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022DB226-C580-4C08-9D22-6B219E095F92}"/>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47FCFE42-4461-4371-8883-4D471854C47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6F9D6B8F-470D-4F45-A381-1E7854DEFB85}"/>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1AFB6807-5E28-419D-AD2C-FBE072952E43}"/>
              </a:ext>
            </a:extLst>
          </p:cNvPr>
          <p:cNvSpPr>
            <a:spLocks noGrp="1"/>
          </p:cNvSpPr>
          <p:nvPr>
            <p:ph type="dt" sz="half" idx="10"/>
          </p:nvPr>
        </p:nvSpPr>
        <p:spPr/>
        <p:txBody>
          <a:bodyPr/>
          <a:lstStyle/>
          <a:p>
            <a:fld id="{62BE17BA-177C-48D2-B5AC-84A013790F4E}" type="datetimeFigureOut">
              <a:rPr lang="de-DE" smtClean="0"/>
              <a:t>28.05.2024</a:t>
            </a:fld>
            <a:endParaRPr lang="de-DE"/>
          </a:p>
        </p:txBody>
      </p:sp>
      <p:sp>
        <p:nvSpPr>
          <p:cNvPr id="8" name="Fußzeilenplatzhalter 7">
            <a:extLst>
              <a:ext uri="{FF2B5EF4-FFF2-40B4-BE49-F238E27FC236}">
                <a16:creationId xmlns:a16="http://schemas.microsoft.com/office/drawing/2014/main" id="{270671F6-46B5-403F-888F-682339CC7981}"/>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CCE78A19-A69C-4420-A3B9-C1D365C2AC72}"/>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10" name="Freeform 6">
            <a:extLst>
              <a:ext uri="{FF2B5EF4-FFF2-40B4-BE49-F238E27FC236}">
                <a16:creationId xmlns:a16="http://schemas.microsoft.com/office/drawing/2014/main" id="{D7A5C4EC-4288-4628-8EF1-2B9C5751AACD}"/>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11" name="Textfeld 10">
            <a:extLst>
              <a:ext uri="{FF2B5EF4-FFF2-40B4-BE49-F238E27FC236}">
                <a16:creationId xmlns:a16="http://schemas.microsoft.com/office/drawing/2014/main" id="{5C635E68-28B6-4847-85C6-998532965AA1}"/>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t>‹Nr.›</a:t>
            </a:fld>
            <a:r>
              <a:rPr lang="de-DE" sz="1500" dirty="0">
                <a:solidFill>
                  <a:schemeClr val="bg1"/>
                </a:solidFill>
              </a:rPr>
              <a:t>-</a:t>
            </a:r>
          </a:p>
        </p:txBody>
      </p:sp>
    </p:spTree>
    <p:extLst>
      <p:ext uri="{BB962C8B-B14F-4D97-AF65-F5344CB8AC3E}">
        <p14:creationId xmlns:p14="http://schemas.microsoft.com/office/powerpoint/2010/main" val="2445496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3D2502C-EA79-4057-93C6-26C9EA320068}"/>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28EA3154-FAD6-43CC-BFBF-F8284B4E7D9E}"/>
              </a:ext>
            </a:extLst>
          </p:cNvPr>
          <p:cNvSpPr>
            <a:spLocks noGrp="1"/>
          </p:cNvSpPr>
          <p:nvPr>
            <p:ph type="dt" sz="half" idx="10"/>
          </p:nvPr>
        </p:nvSpPr>
        <p:spPr/>
        <p:txBody>
          <a:bodyPr/>
          <a:lstStyle/>
          <a:p>
            <a:fld id="{62BE17BA-177C-48D2-B5AC-84A013790F4E}" type="datetimeFigureOut">
              <a:rPr lang="de-DE" smtClean="0"/>
              <a:t>28.05.2024</a:t>
            </a:fld>
            <a:endParaRPr lang="de-DE"/>
          </a:p>
        </p:txBody>
      </p:sp>
      <p:sp>
        <p:nvSpPr>
          <p:cNvPr id="4" name="Fußzeilenplatzhalter 3">
            <a:extLst>
              <a:ext uri="{FF2B5EF4-FFF2-40B4-BE49-F238E27FC236}">
                <a16:creationId xmlns:a16="http://schemas.microsoft.com/office/drawing/2014/main" id="{A5B065E6-187C-4423-A2D7-C73F027E9BD3}"/>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310A5313-9DC5-4101-AA5D-999B1442A1BB}"/>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6" name="Freeform 6">
            <a:extLst>
              <a:ext uri="{FF2B5EF4-FFF2-40B4-BE49-F238E27FC236}">
                <a16:creationId xmlns:a16="http://schemas.microsoft.com/office/drawing/2014/main" id="{D3B997FA-F8CC-4954-8EFC-96EC645810C1}"/>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7" name="Textfeld 6">
            <a:extLst>
              <a:ext uri="{FF2B5EF4-FFF2-40B4-BE49-F238E27FC236}">
                <a16:creationId xmlns:a16="http://schemas.microsoft.com/office/drawing/2014/main" id="{BF74C954-64EB-401E-B187-840858B6F07C}"/>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t>‹Nr.›</a:t>
            </a:fld>
            <a:r>
              <a:rPr lang="de-DE" sz="1500" dirty="0">
                <a:solidFill>
                  <a:schemeClr val="bg1"/>
                </a:solidFill>
              </a:rPr>
              <a:t>-</a:t>
            </a:r>
          </a:p>
        </p:txBody>
      </p:sp>
    </p:spTree>
    <p:extLst>
      <p:ext uri="{BB962C8B-B14F-4D97-AF65-F5344CB8AC3E}">
        <p14:creationId xmlns:p14="http://schemas.microsoft.com/office/powerpoint/2010/main" val="37766274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12D35AA7-A222-41A7-9C01-BA8F9CCE93EC}"/>
              </a:ext>
            </a:extLst>
          </p:cNvPr>
          <p:cNvSpPr>
            <a:spLocks noGrp="1"/>
          </p:cNvSpPr>
          <p:nvPr>
            <p:ph type="dt" sz="half" idx="10"/>
          </p:nvPr>
        </p:nvSpPr>
        <p:spPr/>
        <p:txBody>
          <a:bodyPr/>
          <a:lstStyle/>
          <a:p>
            <a:fld id="{62BE17BA-177C-48D2-B5AC-84A013790F4E}" type="datetimeFigureOut">
              <a:rPr lang="de-DE" smtClean="0"/>
              <a:t>28.05.2024</a:t>
            </a:fld>
            <a:endParaRPr lang="de-DE"/>
          </a:p>
        </p:txBody>
      </p:sp>
      <p:sp>
        <p:nvSpPr>
          <p:cNvPr id="3" name="Fußzeilenplatzhalter 2">
            <a:extLst>
              <a:ext uri="{FF2B5EF4-FFF2-40B4-BE49-F238E27FC236}">
                <a16:creationId xmlns:a16="http://schemas.microsoft.com/office/drawing/2014/main" id="{B1FC4FE6-9712-4C36-8219-0365F175D18C}"/>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98EFB74E-0BB3-4FA8-9E9A-D0C17339CDD9}"/>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5" name="Freeform 6">
            <a:extLst>
              <a:ext uri="{FF2B5EF4-FFF2-40B4-BE49-F238E27FC236}">
                <a16:creationId xmlns:a16="http://schemas.microsoft.com/office/drawing/2014/main" id="{ABE5A4D6-DD77-4F82-BD97-2978515EA42E}"/>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Textfeld 5">
            <a:extLst>
              <a:ext uri="{FF2B5EF4-FFF2-40B4-BE49-F238E27FC236}">
                <a16:creationId xmlns:a16="http://schemas.microsoft.com/office/drawing/2014/main" id="{3B2AAE39-84C0-4869-8EFF-281333D0D523}"/>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t>‹Nr.›</a:t>
            </a:fld>
            <a:r>
              <a:rPr lang="de-DE" sz="1500" dirty="0">
                <a:solidFill>
                  <a:schemeClr val="bg1"/>
                </a:solidFill>
              </a:rPr>
              <a:t>-</a:t>
            </a:r>
          </a:p>
        </p:txBody>
      </p:sp>
    </p:spTree>
    <p:extLst>
      <p:ext uri="{BB962C8B-B14F-4D97-AF65-F5344CB8AC3E}">
        <p14:creationId xmlns:p14="http://schemas.microsoft.com/office/powerpoint/2010/main" val="25360401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DC004B0-14C0-4000-9861-2DF7092C8DB9}"/>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AB2E4B14-71F7-4B2C-AECF-60CE0343726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F8283B2D-BF9B-4684-A1F1-C42F180E12D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3054B87A-97F8-4D88-B451-4D2729509475}"/>
              </a:ext>
            </a:extLst>
          </p:cNvPr>
          <p:cNvSpPr>
            <a:spLocks noGrp="1"/>
          </p:cNvSpPr>
          <p:nvPr>
            <p:ph type="dt" sz="half" idx="10"/>
          </p:nvPr>
        </p:nvSpPr>
        <p:spPr/>
        <p:txBody>
          <a:bodyPr/>
          <a:lstStyle/>
          <a:p>
            <a:fld id="{62BE17BA-177C-48D2-B5AC-84A013790F4E}" type="datetimeFigureOut">
              <a:rPr lang="de-DE" smtClean="0"/>
              <a:t>28.05.2024</a:t>
            </a:fld>
            <a:endParaRPr lang="de-DE"/>
          </a:p>
        </p:txBody>
      </p:sp>
      <p:sp>
        <p:nvSpPr>
          <p:cNvPr id="6" name="Fußzeilenplatzhalter 5">
            <a:extLst>
              <a:ext uri="{FF2B5EF4-FFF2-40B4-BE49-F238E27FC236}">
                <a16:creationId xmlns:a16="http://schemas.microsoft.com/office/drawing/2014/main" id="{7EFD95D5-9FAA-4702-9F22-9D8D68611851}"/>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FCEAE51E-E02A-4C5C-AEE8-CC64648BCC9F}"/>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8" name="Freeform 6">
            <a:extLst>
              <a:ext uri="{FF2B5EF4-FFF2-40B4-BE49-F238E27FC236}">
                <a16:creationId xmlns:a16="http://schemas.microsoft.com/office/drawing/2014/main" id="{BABA82E9-BA93-44FE-8170-DF2ECD9517A8}"/>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9" name="Textfeld 8">
            <a:extLst>
              <a:ext uri="{FF2B5EF4-FFF2-40B4-BE49-F238E27FC236}">
                <a16:creationId xmlns:a16="http://schemas.microsoft.com/office/drawing/2014/main" id="{13EC0162-387C-4730-A1AC-9C500DC43991}"/>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t>‹Nr.›</a:t>
            </a:fld>
            <a:r>
              <a:rPr lang="de-DE" sz="1500" dirty="0">
                <a:solidFill>
                  <a:schemeClr val="bg1"/>
                </a:solidFill>
              </a:rPr>
              <a:t>-</a:t>
            </a:r>
          </a:p>
        </p:txBody>
      </p:sp>
    </p:spTree>
    <p:extLst>
      <p:ext uri="{BB962C8B-B14F-4D97-AF65-F5344CB8AC3E}">
        <p14:creationId xmlns:p14="http://schemas.microsoft.com/office/powerpoint/2010/main" val="33015166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D9E2F6F-352D-4511-8EEA-6FB148AECF0F}"/>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E4BA5FEB-D586-4766-970C-688697D2431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325D89EC-D2B0-4611-9060-8741812B2EB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F98B7E81-6680-44EC-9077-D37551D4ED18}"/>
              </a:ext>
            </a:extLst>
          </p:cNvPr>
          <p:cNvSpPr>
            <a:spLocks noGrp="1"/>
          </p:cNvSpPr>
          <p:nvPr>
            <p:ph type="dt" sz="half" idx="10"/>
          </p:nvPr>
        </p:nvSpPr>
        <p:spPr/>
        <p:txBody>
          <a:bodyPr/>
          <a:lstStyle/>
          <a:p>
            <a:fld id="{62BE17BA-177C-48D2-B5AC-84A013790F4E}" type="datetimeFigureOut">
              <a:rPr lang="de-DE" smtClean="0"/>
              <a:t>28.05.2024</a:t>
            </a:fld>
            <a:endParaRPr lang="de-DE"/>
          </a:p>
        </p:txBody>
      </p:sp>
      <p:sp>
        <p:nvSpPr>
          <p:cNvPr id="6" name="Fußzeilenplatzhalter 5">
            <a:extLst>
              <a:ext uri="{FF2B5EF4-FFF2-40B4-BE49-F238E27FC236}">
                <a16:creationId xmlns:a16="http://schemas.microsoft.com/office/drawing/2014/main" id="{1A4622A9-22E1-4EFA-8791-8215531ACEAE}"/>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B6A1B552-3621-4EEF-9238-57FB5627CFCE}"/>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8" name="Freeform 6">
            <a:extLst>
              <a:ext uri="{FF2B5EF4-FFF2-40B4-BE49-F238E27FC236}">
                <a16:creationId xmlns:a16="http://schemas.microsoft.com/office/drawing/2014/main" id="{4560C1F8-AC7D-433E-BE3D-43D6FC3212BA}"/>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9" name="Textfeld 8">
            <a:extLst>
              <a:ext uri="{FF2B5EF4-FFF2-40B4-BE49-F238E27FC236}">
                <a16:creationId xmlns:a16="http://schemas.microsoft.com/office/drawing/2014/main" id="{815CBEBF-DD8A-4B65-AA31-D2C2F24EB2D9}"/>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t>‹Nr.›</a:t>
            </a:fld>
            <a:r>
              <a:rPr lang="de-DE" sz="1500" dirty="0">
                <a:solidFill>
                  <a:schemeClr val="bg1"/>
                </a:solidFill>
              </a:rPr>
              <a:t>-</a:t>
            </a:r>
          </a:p>
        </p:txBody>
      </p:sp>
    </p:spTree>
    <p:extLst>
      <p:ext uri="{BB962C8B-B14F-4D97-AF65-F5344CB8AC3E}">
        <p14:creationId xmlns:p14="http://schemas.microsoft.com/office/powerpoint/2010/main" val="27700643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D8EA4D1-9CF9-4BBF-8E05-6520163C139A}"/>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1AFDB838-DE0E-4C51-B557-8713D540DF79}"/>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6CB4E41F-E764-424A-BB79-5C429457FCA2}"/>
              </a:ext>
            </a:extLst>
          </p:cNvPr>
          <p:cNvSpPr>
            <a:spLocks noGrp="1"/>
          </p:cNvSpPr>
          <p:nvPr>
            <p:ph type="dt" sz="half" idx="10"/>
          </p:nvPr>
        </p:nvSpPr>
        <p:spPr/>
        <p:txBody>
          <a:bodyPr/>
          <a:lstStyle/>
          <a:p>
            <a:fld id="{62BE17BA-177C-48D2-B5AC-84A013790F4E}" type="datetimeFigureOut">
              <a:rPr lang="de-DE" smtClean="0"/>
              <a:t>28.05.2024</a:t>
            </a:fld>
            <a:endParaRPr lang="de-DE"/>
          </a:p>
        </p:txBody>
      </p:sp>
      <p:sp>
        <p:nvSpPr>
          <p:cNvPr id="5" name="Fußzeilenplatzhalter 4">
            <a:extLst>
              <a:ext uri="{FF2B5EF4-FFF2-40B4-BE49-F238E27FC236}">
                <a16:creationId xmlns:a16="http://schemas.microsoft.com/office/drawing/2014/main" id="{4014A8DB-027F-45F6-856F-D6394F18ACDA}"/>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9F8A8F2C-6B0B-484B-8B1B-FD5CB40E6A12}"/>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7" name="Freeform 6">
            <a:extLst>
              <a:ext uri="{FF2B5EF4-FFF2-40B4-BE49-F238E27FC236}">
                <a16:creationId xmlns:a16="http://schemas.microsoft.com/office/drawing/2014/main" id="{469859F6-BD32-4A43-92D6-1CEBE320B9FE}"/>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8" name="Textfeld 7">
            <a:extLst>
              <a:ext uri="{FF2B5EF4-FFF2-40B4-BE49-F238E27FC236}">
                <a16:creationId xmlns:a16="http://schemas.microsoft.com/office/drawing/2014/main" id="{70B2C301-6BE2-4DB1-BD3F-76BD33418B22}"/>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t>‹Nr.›</a:t>
            </a:fld>
            <a:r>
              <a:rPr lang="de-DE" sz="1500" dirty="0">
                <a:solidFill>
                  <a:schemeClr val="bg1"/>
                </a:solidFill>
              </a:rPr>
              <a:t>-</a:t>
            </a:r>
          </a:p>
        </p:txBody>
      </p:sp>
    </p:spTree>
    <p:extLst>
      <p:ext uri="{BB962C8B-B14F-4D97-AF65-F5344CB8AC3E}">
        <p14:creationId xmlns:p14="http://schemas.microsoft.com/office/powerpoint/2010/main" val="25154086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4BF9A853-CFD9-4CC7-B5D6-5F55AB0E76F5}"/>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B0FC7C3C-035C-4CB3-9ABD-EB5BEF2A08DF}"/>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300015F4-C384-410C-816B-9AA74945E442}"/>
              </a:ext>
            </a:extLst>
          </p:cNvPr>
          <p:cNvSpPr>
            <a:spLocks noGrp="1"/>
          </p:cNvSpPr>
          <p:nvPr>
            <p:ph type="dt" sz="half" idx="10"/>
          </p:nvPr>
        </p:nvSpPr>
        <p:spPr/>
        <p:txBody>
          <a:bodyPr/>
          <a:lstStyle/>
          <a:p>
            <a:fld id="{62BE17BA-177C-48D2-B5AC-84A013790F4E}" type="datetimeFigureOut">
              <a:rPr lang="de-DE" smtClean="0"/>
              <a:t>28.05.2024</a:t>
            </a:fld>
            <a:endParaRPr lang="de-DE"/>
          </a:p>
        </p:txBody>
      </p:sp>
      <p:sp>
        <p:nvSpPr>
          <p:cNvPr id="5" name="Fußzeilenplatzhalter 4">
            <a:extLst>
              <a:ext uri="{FF2B5EF4-FFF2-40B4-BE49-F238E27FC236}">
                <a16:creationId xmlns:a16="http://schemas.microsoft.com/office/drawing/2014/main" id="{2199BE87-0DDE-4112-AACB-B9C92378F8FA}"/>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AA9FEFEA-6CB7-47A9-8C72-67DFDD304C20}"/>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7" name="Freeform 6">
            <a:extLst>
              <a:ext uri="{FF2B5EF4-FFF2-40B4-BE49-F238E27FC236}">
                <a16:creationId xmlns:a16="http://schemas.microsoft.com/office/drawing/2014/main" id="{8F01C781-1A33-46E9-8F73-6B9EB2ED9545}"/>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8" name="Textfeld 7">
            <a:extLst>
              <a:ext uri="{FF2B5EF4-FFF2-40B4-BE49-F238E27FC236}">
                <a16:creationId xmlns:a16="http://schemas.microsoft.com/office/drawing/2014/main" id="{BE6D26DF-1AA8-4ADC-866B-5533FBF5A6A5}"/>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t>‹Nr.›</a:t>
            </a:fld>
            <a:r>
              <a:rPr lang="de-DE" sz="1500" dirty="0">
                <a:solidFill>
                  <a:schemeClr val="bg1"/>
                </a:solidFill>
              </a:rPr>
              <a:t>-</a:t>
            </a:r>
          </a:p>
        </p:txBody>
      </p:sp>
    </p:spTree>
    <p:extLst>
      <p:ext uri="{BB962C8B-B14F-4D97-AF65-F5344CB8AC3E}">
        <p14:creationId xmlns:p14="http://schemas.microsoft.com/office/powerpoint/2010/main" val="15570384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cSld name="Titelfolie mit Bild">
    <p:spTree>
      <p:nvGrpSpPr>
        <p:cNvPr id="1" name=""/>
        <p:cNvGrpSpPr/>
        <p:nvPr/>
      </p:nvGrpSpPr>
      <p:grpSpPr>
        <a:xfrm>
          <a:off x="0" y="0"/>
          <a:ext cx="0" cy="0"/>
          <a:chOff x="0" y="0"/>
          <a:chExt cx="0" cy="0"/>
        </a:xfrm>
      </p:grpSpPr>
      <p:sp>
        <p:nvSpPr>
          <p:cNvPr id="19" name="Rectangle 6">
            <a:extLst>
              <a:ext uri="{FF2B5EF4-FFF2-40B4-BE49-F238E27FC236}">
                <a16:creationId xmlns:a16="http://schemas.microsoft.com/office/drawing/2014/main" id="{6448C9EC-C3E1-4F5A-94AF-C149CD41BDF3}"/>
              </a:ext>
            </a:extLst>
          </p:cNvPr>
          <p:cNvSpPr/>
          <p:nvPr userDrawn="1"/>
        </p:nvSpPr>
        <p:spPr>
          <a:xfrm>
            <a:off x="1" y="6237586"/>
            <a:ext cx="12191999" cy="6204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Rectangle 8">
            <a:extLst>
              <a:ext uri="{FF2B5EF4-FFF2-40B4-BE49-F238E27FC236}">
                <a16:creationId xmlns:a16="http://schemas.microsoft.com/office/drawing/2014/main" id="{91C87DB6-1D4E-4694-9905-4E1B9F63E468}"/>
              </a:ext>
            </a:extLst>
          </p:cNvPr>
          <p:cNvSpPr/>
          <p:nvPr userDrawn="1"/>
        </p:nvSpPr>
        <p:spPr>
          <a:xfrm>
            <a:off x="0" y="617102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22" name="Grafik 21">
            <a:extLst>
              <a:ext uri="{FF2B5EF4-FFF2-40B4-BE49-F238E27FC236}">
                <a16:creationId xmlns:a16="http://schemas.microsoft.com/office/drawing/2014/main" id="{1229CAE1-65AE-42F6-B84F-37838C1387E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4945" y="6281603"/>
            <a:ext cx="1061484" cy="400384"/>
          </a:xfrm>
          <a:prstGeom prst="rect">
            <a:avLst/>
          </a:prstGeom>
        </p:spPr>
      </p:pic>
      <p:sp>
        <p:nvSpPr>
          <p:cNvPr id="2" name="Titel 1"/>
          <p:cNvSpPr>
            <a:spLocks noGrp="1"/>
          </p:cNvSpPr>
          <p:nvPr>
            <p:ph type="ctrTitle"/>
          </p:nvPr>
        </p:nvSpPr>
        <p:spPr>
          <a:xfrm>
            <a:off x="1104900" y="2292094"/>
            <a:ext cx="5734050" cy="2219691"/>
          </a:xfrm>
        </p:spPr>
        <p:txBody>
          <a:bodyPr rtlCol="0" anchor="ctr">
            <a:normAutofit/>
          </a:bodyPr>
          <a:lstStyle>
            <a:lvl1pPr algn="l" rtl="0">
              <a:defRPr sz="4000" cap="all" baseline="0"/>
            </a:lvl1pPr>
          </a:lstStyle>
          <a:p>
            <a:pPr rtl="0"/>
            <a:endParaRPr lang="de-DE" noProof="0" dirty="0"/>
          </a:p>
        </p:txBody>
      </p:sp>
      <p:sp>
        <p:nvSpPr>
          <p:cNvPr id="3" name="Untertitel 2"/>
          <p:cNvSpPr>
            <a:spLocks noGrp="1"/>
          </p:cNvSpPr>
          <p:nvPr>
            <p:ph type="subTitle" idx="1"/>
          </p:nvPr>
        </p:nvSpPr>
        <p:spPr>
          <a:xfrm>
            <a:off x="1104900" y="4511784"/>
            <a:ext cx="5734050" cy="955565"/>
          </a:xfrm>
        </p:spPr>
        <p:txBody>
          <a:bodyPr rtlCol="0">
            <a:normAutofit/>
          </a:bodyPr>
          <a:lstStyle>
            <a:lvl1pPr marL="0" indent="0" algn="l" rtl="0">
              <a:spcBef>
                <a:spcPts val="0"/>
              </a:spcBef>
              <a:buNone/>
              <a:defRPr sz="1800"/>
            </a:lvl1pPr>
            <a:lvl2pPr marL="457200" indent="0" algn="ctr" rtl="0">
              <a:buNone/>
              <a:defRPr sz="2000"/>
            </a:lvl2pPr>
            <a:lvl3pPr marL="914400" indent="0" algn="ctr" rtl="0">
              <a:buNone/>
              <a:defRPr sz="1800"/>
            </a:lvl3pPr>
            <a:lvl4pPr marL="1371600" indent="0" algn="ctr" rtl="0">
              <a:buNone/>
              <a:defRPr sz="1600"/>
            </a:lvl4pPr>
            <a:lvl5pPr marL="1828800" indent="0" algn="ctr" rtl="0">
              <a:buNone/>
              <a:defRPr sz="1600"/>
            </a:lvl5pPr>
            <a:lvl6pPr marL="2286000" indent="0" algn="ctr" rtl="0">
              <a:buNone/>
              <a:defRPr sz="1600"/>
            </a:lvl6pPr>
            <a:lvl7pPr marL="2743200" indent="0" algn="ctr" rtl="0">
              <a:buNone/>
              <a:defRPr sz="1600"/>
            </a:lvl7pPr>
            <a:lvl8pPr marL="3200400" indent="0" algn="ctr" rtl="0">
              <a:buNone/>
              <a:defRPr sz="1600"/>
            </a:lvl8pPr>
            <a:lvl9pPr marL="3657600" indent="0" algn="ctr" rtl="0">
              <a:buNone/>
              <a:defRPr sz="1600"/>
            </a:lvl9pPr>
          </a:lstStyle>
          <a:p>
            <a:pPr rtl="0"/>
            <a:endParaRPr lang="en-US" dirty="0"/>
          </a:p>
        </p:txBody>
      </p:sp>
      <p:sp>
        <p:nvSpPr>
          <p:cNvPr id="11" name="Bildplatzhalter 10"/>
          <p:cNvSpPr>
            <a:spLocks noGrp="1"/>
          </p:cNvSpPr>
          <p:nvPr>
            <p:ph type="pic" sz="quarter" idx="13"/>
          </p:nvPr>
        </p:nvSpPr>
        <p:spPr>
          <a:xfrm>
            <a:off x="6981063" y="1310656"/>
            <a:ext cx="5210937" cy="4208604"/>
          </a:xfrm>
          <a:solidFill>
            <a:schemeClr val="tx1">
              <a:lumMod val="20000"/>
              <a:lumOff val="80000"/>
            </a:schemeClr>
          </a:solidFill>
        </p:spPr>
        <p:txBody>
          <a:bodyPr tIns="1005840" rtlCol="0"/>
          <a:lstStyle>
            <a:lvl1pPr marL="0" indent="0" algn="ctr" rtl="0">
              <a:buNone/>
              <a:defRPr/>
            </a:lvl1pPr>
          </a:lstStyle>
          <a:p>
            <a:pPr rtl="0"/>
            <a:r>
              <a:rPr lang="de-DE" noProof="0" dirty="0"/>
              <a:t>Bild durch Klicken auf Symbol hinzufügen</a:t>
            </a:r>
          </a:p>
        </p:txBody>
      </p:sp>
      <p:pic>
        <p:nvPicPr>
          <p:cNvPr id="13" name="Grafik 12">
            <a:extLst>
              <a:ext uri="{FF2B5EF4-FFF2-40B4-BE49-F238E27FC236}">
                <a16:creationId xmlns:a16="http://schemas.microsoft.com/office/drawing/2014/main" id="{B27CEBE5-58AB-4F2D-B994-5256965C8598}"/>
              </a:ext>
            </a:extLst>
          </p:cNvPr>
          <p:cNvPicPr/>
          <p:nvPr userDrawn="1"/>
        </p:nvPicPr>
        <p:blipFill>
          <a:blip r:embed="rId3"/>
          <a:stretch>
            <a:fillRect/>
          </a:stretch>
        </p:blipFill>
        <p:spPr>
          <a:xfrm>
            <a:off x="10099505" y="6266872"/>
            <a:ext cx="1987550" cy="567690"/>
          </a:xfrm>
          <a:prstGeom prst="rect">
            <a:avLst/>
          </a:prstGeom>
        </p:spPr>
      </p:pic>
      <p:sp>
        <p:nvSpPr>
          <p:cNvPr id="17" name="Untertitel 2">
            <a:extLst>
              <a:ext uri="{FF2B5EF4-FFF2-40B4-BE49-F238E27FC236}">
                <a16:creationId xmlns:a16="http://schemas.microsoft.com/office/drawing/2014/main" id="{B51E1108-269B-49FE-B399-5753E0E425DE}"/>
              </a:ext>
            </a:extLst>
          </p:cNvPr>
          <p:cNvSpPr txBox="1">
            <a:spLocks/>
          </p:cNvSpPr>
          <p:nvPr userDrawn="1"/>
        </p:nvSpPr>
        <p:spPr>
          <a:xfrm>
            <a:off x="4376057" y="6360042"/>
            <a:ext cx="5340977" cy="818408"/>
          </a:xfrm>
          <a:prstGeom prst="rect">
            <a:avLst/>
          </a:prstGeom>
        </p:spPr>
        <p:txBody>
          <a:bodyPr vert="horz" lIns="91440" tIns="45720" rIns="91440" bIns="45720" rtlCol="0" anchor="t">
            <a:normAutofit/>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pPr algn="ctr"/>
            <a:r>
              <a:rPr lang="en-US" sz="900" dirty="0">
                <a:solidFill>
                  <a:schemeClr val="bg1"/>
                </a:solidFill>
              </a:rPr>
              <a:t>The European Commission support for the production of this publication does not constitute an endorsement of the contents which reflects the views only of the authors, and the Commission cannot be held responsible for any use which may be made of the information contained therein.</a:t>
            </a:r>
            <a:endParaRPr lang="de-DE" sz="900" dirty="0">
              <a:solidFill>
                <a:schemeClr val="bg1"/>
              </a:solidFill>
            </a:endParaRPr>
          </a:p>
          <a:p>
            <a:pPr algn="ctr"/>
            <a:endParaRPr lang="en-GB" sz="2000" dirty="0">
              <a:solidFill>
                <a:schemeClr val="bg1"/>
              </a:solidFill>
            </a:endParaRPr>
          </a:p>
        </p:txBody>
      </p:sp>
      <p:pic>
        <p:nvPicPr>
          <p:cNvPr id="14" name="Grafik 13">
            <a:extLst>
              <a:ext uri="{FF2B5EF4-FFF2-40B4-BE49-F238E27FC236}">
                <a16:creationId xmlns:a16="http://schemas.microsoft.com/office/drawing/2014/main" id="{A1B2B38C-3932-4AE1-AA0D-7D638B88D97F}"/>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710917" y="94130"/>
            <a:ext cx="1453861" cy="1284947"/>
          </a:xfrm>
          <a:prstGeom prst="rect">
            <a:avLst/>
          </a:prstGeom>
        </p:spPr>
      </p:pic>
    </p:spTree>
    <p:extLst>
      <p:ext uri="{BB962C8B-B14F-4D97-AF65-F5344CB8AC3E}">
        <p14:creationId xmlns:p14="http://schemas.microsoft.com/office/powerpoint/2010/main" val="3492870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jpe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image" Target="../media/image4.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bg2">
                <a:tint val="93000"/>
                <a:satMod val="150000"/>
                <a:shade val="98000"/>
                <a:alpha val="90000"/>
                <a:lumMod val="45000"/>
                <a:lumOff val="55000"/>
              </a:schemeClr>
            </a:gs>
            <a:gs pos="72000">
              <a:schemeClr val="bg2">
                <a:tint val="98000"/>
                <a:satMod val="130000"/>
                <a:shade val="90000"/>
                <a:lumMod val="103000"/>
              </a:schemeClr>
            </a:gs>
            <a:gs pos="100000">
              <a:schemeClr val="bg2">
                <a:lumMod val="90000"/>
              </a:schemeClr>
            </a:gs>
          </a:gsLst>
          <a:lin ang="5400000" scaled="0"/>
          <a:tileRect/>
        </a:gradFill>
        <a:effectLst/>
      </p:bgPr>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57280D3F-6699-4993-B9BC-4D631D8BD47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85CCF093-3596-48C1-BEC7-11177AC355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C9E369B9-2BBD-4CE0-BB49-DA1A3B237CC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2BE17BA-177C-48D2-B5AC-84A013790F4E}" type="datetimeFigureOut">
              <a:rPr lang="de-DE" smtClean="0"/>
              <a:t>28.05.2024</a:t>
            </a:fld>
            <a:endParaRPr lang="de-DE"/>
          </a:p>
        </p:txBody>
      </p:sp>
      <p:sp>
        <p:nvSpPr>
          <p:cNvPr id="5" name="Fußzeilenplatzhalter 4">
            <a:extLst>
              <a:ext uri="{FF2B5EF4-FFF2-40B4-BE49-F238E27FC236}">
                <a16:creationId xmlns:a16="http://schemas.microsoft.com/office/drawing/2014/main" id="{9915E230-566A-435B-B096-C61EFFD165F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a:extLst>
              <a:ext uri="{FF2B5EF4-FFF2-40B4-BE49-F238E27FC236}">
                <a16:creationId xmlns:a16="http://schemas.microsoft.com/office/drawing/2014/main" id="{AE72BFC5-6DE7-4837-8DDF-A23D415CF7B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FB58AF7-D341-4546-AF6A-8BB6CB9539DF}" type="slidenum">
              <a:rPr lang="de-DE" smtClean="0"/>
              <a:t>‹Nr.›</a:t>
            </a:fld>
            <a:endParaRPr lang="de-DE"/>
          </a:p>
        </p:txBody>
      </p:sp>
      <p:grpSp>
        <p:nvGrpSpPr>
          <p:cNvPr id="7" name="Group 22">
            <a:extLst>
              <a:ext uri="{FF2B5EF4-FFF2-40B4-BE49-F238E27FC236}">
                <a16:creationId xmlns:a16="http://schemas.microsoft.com/office/drawing/2014/main" id="{02EF0F1D-0720-411F-9786-A8B1CB08CA01}"/>
              </a:ext>
            </a:extLst>
          </p:cNvPr>
          <p:cNvGrpSpPr/>
          <p:nvPr userDrawn="1"/>
        </p:nvGrpSpPr>
        <p:grpSpPr>
          <a:xfrm>
            <a:off x="1" y="228600"/>
            <a:ext cx="1996775" cy="6638628"/>
            <a:chOff x="2487613" y="285750"/>
            <a:chExt cx="2428875" cy="5654676"/>
          </a:xfrm>
        </p:grpSpPr>
        <p:sp>
          <p:nvSpPr>
            <p:cNvPr id="8" name="Freeform 11">
              <a:extLst>
                <a:ext uri="{FF2B5EF4-FFF2-40B4-BE49-F238E27FC236}">
                  <a16:creationId xmlns:a16="http://schemas.microsoft.com/office/drawing/2014/main" id="{7B690288-A7B5-4FC7-9CF9-B3228105846B}"/>
                </a:ext>
              </a:extLst>
            </p:cNvPr>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9" name="Freeform 12">
              <a:extLst>
                <a:ext uri="{FF2B5EF4-FFF2-40B4-BE49-F238E27FC236}">
                  <a16:creationId xmlns:a16="http://schemas.microsoft.com/office/drawing/2014/main" id="{6A1251A1-B8AA-417C-B53B-FE4CCACEF8AF}"/>
                </a:ext>
              </a:extLst>
            </p:cNvPr>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10" name="Freeform 13">
              <a:extLst>
                <a:ext uri="{FF2B5EF4-FFF2-40B4-BE49-F238E27FC236}">
                  <a16:creationId xmlns:a16="http://schemas.microsoft.com/office/drawing/2014/main" id="{028E5F54-41FC-4517-8960-CC7EB72B7F58}"/>
                </a:ext>
              </a:extLst>
            </p:cNvPr>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11" name="Freeform 14">
              <a:extLst>
                <a:ext uri="{FF2B5EF4-FFF2-40B4-BE49-F238E27FC236}">
                  <a16:creationId xmlns:a16="http://schemas.microsoft.com/office/drawing/2014/main" id="{5617BABF-82C0-4DE3-B844-4972EA65DD6B}"/>
                </a:ext>
              </a:extLst>
            </p:cNvPr>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12" name="Freeform 15">
              <a:extLst>
                <a:ext uri="{FF2B5EF4-FFF2-40B4-BE49-F238E27FC236}">
                  <a16:creationId xmlns:a16="http://schemas.microsoft.com/office/drawing/2014/main" id="{3EBF5400-3C2C-4790-8D11-EA6B20F3977E}"/>
                </a:ext>
              </a:extLst>
            </p:cNvPr>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13" name="Freeform 16">
              <a:extLst>
                <a:ext uri="{FF2B5EF4-FFF2-40B4-BE49-F238E27FC236}">
                  <a16:creationId xmlns:a16="http://schemas.microsoft.com/office/drawing/2014/main" id="{7A9BEE81-FB23-47F3-BC14-7B56C980B270}"/>
                </a:ext>
              </a:extLst>
            </p:cNvPr>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14" name="Freeform 17">
              <a:extLst>
                <a:ext uri="{FF2B5EF4-FFF2-40B4-BE49-F238E27FC236}">
                  <a16:creationId xmlns:a16="http://schemas.microsoft.com/office/drawing/2014/main" id="{68463286-ED3B-4E13-BB70-54D39FD46A03}"/>
                </a:ext>
              </a:extLst>
            </p:cNvPr>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15" name="Freeform 18">
              <a:extLst>
                <a:ext uri="{FF2B5EF4-FFF2-40B4-BE49-F238E27FC236}">
                  <a16:creationId xmlns:a16="http://schemas.microsoft.com/office/drawing/2014/main" id="{B5F7F4E6-8280-4EF3-9A58-F56BCAB62441}"/>
                </a:ext>
              </a:extLst>
            </p:cNvPr>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16" name="Freeform 19">
              <a:extLst>
                <a:ext uri="{FF2B5EF4-FFF2-40B4-BE49-F238E27FC236}">
                  <a16:creationId xmlns:a16="http://schemas.microsoft.com/office/drawing/2014/main" id="{C534228C-857D-4819-A17F-94403A30D2FD}"/>
                </a:ext>
              </a:extLst>
            </p:cNvPr>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17" name="Freeform 20">
              <a:extLst>
                <a:ext uri="{FF2B5EF4-FFF2-40B4-BE49-F238E27FC236}">
                  <a16:creationId xmlns:a16="http://schemas.microsoft.com/office/drawing/2014/main" id="{50BC4C6E-E9BF-490D-88E4-D0B36D675AC0}"/>
                </a:ext>
              </a:extLst>
            </p:cNvPr>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18" name="Freeform 21">
              <a:extLst>
                <a:ext uri="{FF2B5EF4-FFF2-40B4-BE49-F238E27FC236}">
                  <a16:creationId xmlns:a16="http://schemas.microsoft.com/office/drawing/2014/main" id="{F6D58F3C-706D-4FB7-A8A8-EB22C5CE6365}"/>
                </a:ext>
              </a:extLst>
            </p:cNvPr>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19" name="Freeform 22">
              <a:extLst>
                <a:ext uri="{FF2B5EF4-FFF2-40B4-BE49-F238E27FC236}">
                  <a16:creationId xmlns:a16="http://schemas.microsoft.com/office/drawing/2014/main" id="{DEE79FB9-3442-47F7-BA67-E0D8345CB061}"/>
                </a:ext>
              </a:extLst>
            </p:cNvPr>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20" name="Group 9">
            <a:extLst>
              <a:ext uri="{FF2B5EF4-FFF2-40B4-BE49-F238E27FC236}">
                <a16:creationId xmlns:a16="http://schemas.microsoft.com/office/drawing/2014/main" id="{681D2EFC-B312-4F7A-BF61-21BB8DA1BCC2}"/>
              </a:ext>
            </a:extLst>
          </p:cNvPr>
          <p:cNvGrpSpPr/>
          <p:nvPr userDrawn="1"/>
        </p:nvGrpSpPr>
        <p:grpSpPr>
          <a:xfrm>
            <a:off x="27222" y="-786"/>
            <a:ext cx="1539072" cy="6854039"/>
            <a:chOff x="6627813" y="194833"/>
            <a:chExt cx="1952625" cy="5678918"/>
          </a:xfrm>
        </p:grpSpPr>
        <p:sp>
          <p:nvSpPr>
            <p:cNvPr id="21" name="Freeform 27">
              <a:extLst>
                <a:ext uri="{FF2B5EF4-FFF2-40B4-BE49-F238E27FC236}">
                  <a16:creationId xmlns:a16="http://schemas.microsoft.com/office/drawing/2014/main" id="{6E73E7E7-46FD-4397-95F2-51EC13396D4D}"/>
                </a:ext>
              </a:extLst>
            </p:cNvPr>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22" name="Freeform 28">
              <a:extLst>
                <a:ext uri="{FF2B5EF4-FFF2-40B4-BE49-F238E27FC236}">
                  <a16:creationId xmlns:a16="http://schemas.microsoft.com/office/drawing/2014/main" id="{01FBF612-CB64-4C12-9587-2345B7631BB6}"/>
                </a:ext>
              </a:extLst>
            </p:cNvPr>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23" name="Freeform 29">
              <a:extLst>
                <a:ext uri="{FF2B5EF4-FFF2-40B4-BE49-F238E27FC236}">
                  <a16:creationId xmlns:a16="http://schemas.microsoft.com/office/drawing/2014/main" id="{5C3FB766-678D-4FD3-BD61-90B135712B5C}"/>
                </a:ext>
              </a:extLst>
            </p:cNvPr>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24" name="Freeform 30">
              <a:extLst>
                <a:ext uri="{FF2B5EF4-FFF2-40B4-BE49-F238E27FC236}">
                  <a16:creationId xmlns:a16="http://schemas.microsoft.com/office/drawing/2014/main" id="{078C7CA7-77F7-4B70-9741-D3999142EBBD}"/>
                </a:ext>
              </a:extLst>
            </p:cNvPr>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25" name="Freeform 31">
              <a:extLst>
                <a:ext uri="{FF2B5EF4-FFF2-40B4-BE49-F238E27FC236}">
                  <a16:creationId xmlns:a16="http://schemas.microsoft.com/office/drawing/2014/main" id="{FF179409-0CFC-4662-B3C2-EE2A4EC2944D}"/>
                </a:ext>
              </a:extLst>
            </p:cNvPr>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26" name="Freeform 32">
              <a:extLst>
                <a:ext uri="{FF2B5EF4-FFF2-40B4-BE49-F238E27FC236}">
                  <a16:creationId xmlns:a16="http://schemas.microsoft.com/office/drawing/2014/main" id="{DF04BC54-1950-4844-8839-228F61F062C9}"/>
                </a:ext>
              </a:extLst>
            </p:cNvPr>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27" name="Freeform 33">
              <a:extLst>
                <a:ext uri="{FF2B5EF4-FFF2-40B4-BE49-F238E27FC236}">
                  <a16:creationId xmlns:a16="http://schemas.microsoft.com/office/drawing/2014/main" id="{1FBD8527-197D-44F1-933D-070225B710B2}"/>
                </a:ext>
              </a:extLst>
            </p:cNvPr>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28" name="Freeform 34">
              <a:extLst>
                <a:ext uri="{FF2B5EF4-FFF2-40B4-BE49-F238E27FC236}">
                  <a16:creationId xmlns:a16="http://schemas.microsoft.com/office/drawing/2014/main" id="{CC9DE3DE-8F54-4EA7-9539-EABDB583ABD5}"/>
                </a:ext>
              </a:extLst>
            </p:cNvPr>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29" name="Freeform 35">
              <a:extLst>
                <a:ext uri="{FF2B5EF4-FFF2-40B4-BE49-F238E27FC236}">
                  <a16:creationId xmlns:a16="http://schemas.microsoft.com/office/drawing/2014/main" id="{71145B58-8784-4A44-B57E-8A538679C680}"/>
                </a:ext>
              </a:extLst>
            </p:cNvPr>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30" name="Freeform 36">
              <a:extLst>
                <a:ext uri="{FF2B5EF4-FFF2-40B4-BE49-F238E27FC236}">
                  <a16:creationId xmlns:a16="http://schemas.microsoft.com/office/drawing/2014/main" id="{1288D6FC-78D8-42F0-B106-8F845FA6F5C3}"/>
                </a:ext>
              </a:extLst>
            </p:cNvPr>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31" name="Freeform 37">
              <a:extLst>
                <a:ext uri="{FF2B5EF4-FFF2-40B4-BE49-F238E27FC236}">
                  <a16:creationId xmlns:a16="http://schemas.microsoft.com/office/drawing/2014/main" id="{D92CACA3-20A0-439B-AE92-C6360158C947}"/>
                </a:ext>
              </a:extLst>
            </p:cNvPr>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32" name="Freeform 38">
              <a:extLst>
                <a:ext uri="{FF2B5EF4-FFF2-40B4-BE49-F238E27FC236}">
                  <a16:creationId xmlns:a16="http://schemas.microsoft.com/office/drawing/2014/main" id="{ED12603C-6EFB-44B6-9AE6-A4871B23217B}"/>
                </a:ext>
              </a:extLst>
            </p:cNvPr>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33" name="Rectangle 6">
            <a:extLst>
              <a:ext uri="{FF2B5EF4-FFF2-40B4-BE49-F238E27FC236}">
                <a16:creationId xmlns:a16="http://schemas.microsoft.com/office/drawing/2014/main" id="{32B0F353-EB1C-4363-8216-9A9C5C22881E}"/>
              </a:ext>
            </a:extLst>
          </p:cNvPr>
          <p:cNvSpPr/>
          <p:nvPr userDrawn="1"/>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pic>
        <p:nvPicPr>
          <p:cNvPr id="34" name="Grafik 33">
            <a:extLst>
              <a:ext uri="{FF2B5EF4-FFF2-40B4-BE49-F238E27FC236}">
                <a16:creationId xmlns:a16="http://schemas.microsoft.com/office/drawing/2014/main" id="{E90BF813-6D80-42BE-BCDB-43794DCC7CB7}"/>
              </a:ext>
            </a:extLst>
          </p:cNvPr>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253355" y="5295298"/>
            <a:ext cx="2509612" cy="1673074"/>
          </a:xfrm>
          <a:prstGeom prst="rect">
            <a:avLst/>
          </a:prstGeom>
        </p:spPr>
      </p:pic>
      <p:pic>
        <p:nvPicPr>
          <p:cNvPr id="37" name="Grafik 36">
            <a:extLst>
              <a:ext uri="{FF2B5EF4-FFF2-40B4-BE49-F238E27FC236}">
                <a16:creationId xmlns:a16="http://schemas.microsoft.com/office/drawing/2014/main" id="{2A17D643-A446-4A80-B020-F2BE559E4EB6}"/>
              </a:ext>
            </a:extLst>
          </p:cNvPr>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2769343" y="6371409"/>
            <a:ext cx="1061484" cy="400384"/>
          </a:xfrm>
          <a:prstGeom prst="rect">
            <a:avLst/>
          </a:prstGeom>
        </p:spPr>
      </p:pic>
      <p:sp>
        <p:nvSpPr>
          <p:cNvPr id="38" name="Untertitel 2">
            <a:extLst>
              <a:ext uri="{FF2B5EF4-FFF2-40B4-BE49-F238E27FC236}">
                <a16:creationId xmlns:a16="http://schemas.microsoft.com/office/drawing/2014/main" id="{6A847AF2-7B87-4D0C-B24C-300790F37F0F}"/>
              </a:ext>
            </a:extLst>
          </p:cNvPr>
          <p:cNvSpPr txBox="1">
            <a:spLocks/>
          </p:cNvSpPr>
          <p:nvPr userDrawn="1"/>
        </p:nvSpPr>
        <p:spPr>
          <a:xfrm>
            <a:off x="4193224" y="6266872"/>
            <a:ext cx="5015522" cy="818408"/>
          </a:xfrm>
          <a:prstGeom prst="rect">
            <a:avLst/>
          </a:prstGeom>
        </p:spPr>
        <p:txBody>
          <a:bodyPr vert="horz" lIns="91440" tIns="45720" rIns="91440" bIns="45720" rtlCol="0" anchor="t">
            <a:normAutofit/>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pPr algn="ctr"/>
            <a:r>
              <a:rPr lang="en-US" sz="900" dirty="0"/>
              <a:t>The European Commission support for the production of this publication does not constitute an endorsement of the contents which reflects the views only of the authors, and the Commission cannot be held responsible for any use which may be made of the information contained therein.</a:t>
            </a:r>
            <a:endParaRPr lang="de-DE" sz="900" dirty="0"/>
          </a:p>
          <a:p>
            <a:pPr algn="ctr"/>
            <a:endParaRPr lang="en-GB" sz="2000" dirty="0">
              <a:solidFill>
                <a:srgbClr val="1F497D"/>
              </a:solidFill>
            </a:endParaRPr>
          </a:p>
        </p:txBody>
      </p:sp>
      <p:pic>
        <p:nvPicPr>
          <p:cNvPr id="39" name="Grafik 38">
            <a:extLst>
              <a:ext uri="{FF2B5EF4-FFF2-40B4-BE49-F238E27FC236}">
                <a16:creationId xmlns:a16="http://schemas.microsoft.com/office/drawing/2014/main" id="{20D680C8-D9E9-4D4C-9114-8169B16F9215}"/>
              </a:ext>
            </a:extLst>
          </p:cNvPr>
          <p:cNvPicPr/>
          <p:nvPr userDrawn="1"/>
        </p:nvPicPr>
        <p:blipFill>
          <a:blip r:embed="rId18"/>
          <a:stretch>
            <a:fillRect/>
          </a:stretch>
        </p:blipFill>
        <p:spPr>
          <a:xfrm>
            <a:off x="9585046" y="6244739"/>
            <a:ext cx="1987550" cy="567690"/>
          </a:xfrm>
          <a:prstGeom prst="rect">
            <a:avLst/>
          </a:prstGeom>
        </p:spPr>
      </p:pic>
      <p:pic>
        <p:nvPicPr>
          <p:cNvPr id="41" name="Grafik 40">
            <a:extLst>
              <a:ext uri="{FF2B5EF4-FFF2-40B4-BE49-F238E27FC236}">
                <a16:creationId xmlns:a16="http://schemas.microsoft.com/office/drawing/2014/main" id="{32621813-3AF1-4736-B252-75F4D6CBCAD6}"/>
              </a:ext>
            </a:extLst>
          </p:cNvPr>
          <p:cNvPicPr>
            <a:picLocks noChangeAspect="1"/>
          </p:cNvPicPr>
          <p:nvPr userDrawn="1"/>
        </p:nvPicPr>
        <p:blipFill>
          <a:blip r:embed="rId19">
            <a:extLst>
              <a:ext uri="{28A0092B-C50C-407E-A947-70E740481C1C}">
                <a14:useLocalDpi xmlns:a14="http://schemas.microsoft.com/office/drawing/2010/main" val="0"/>
              </a:ext>
            </a:extLst>
          </a:blip>
          <a:stretch>
            <a:fillRect/>
          </a:stretch>
        </p:blipFill>
        <p:spPr>
          <a:xfrm>
            <a:off x="10710917" y="94130"/>
            <a:ext cx="1453861" cy="1284947"/>
          </a:xfrm>
          <a:prstGeom prst="rect">
            <a:avLst/>
          </a:prstGeom>
        </p:spPr>
      </p:pic>
    </p:spTree>
    <p:extLst>
      <p:ext uri="{BB962C8B-B14F-4D97-AF65-F5344CB8AC3E}">
        <p14:creationId xmlns:p14="http://schemas.microsoft.com/office/powerpoint/2010/main" val="3260165428"/>
      </p:ext>
    </p:extLst>
  </p:cSld>
  <p:clrMap bg1="lt1" tx1="dk1" bg2="lt2" tx2="dk2" accent1="accent1" accent2="accent2" accent3="accent3" accent4="accent4" accent5="accent5" accent6="accent6" hlink="hlink" folHlink="folHlink"/>
  <p:sldLayoutIdLst>
    <p:sldLayoutId id="2147483661" r:id="rId1"/>
    <p:sldLayoutId id="2147483660"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platzhalter 3">
            <a:extLst>
              <a:ext uri="{FF2B5EF4-FFF2-40B4-BE49-F238E27FC236}">
                <a16:creationId xmlns:a16="http://schemas.microsoft.com/office/drawing/2014/main" id="{445F444D-6F84-444E-8423-2332A5B64263}"/>
              </a:ext>
            </a:extLst>
          </p:cNvPr>
          <p:cNvSpPr>
            <a:spLocks noGrp="1"/>
          </p:cNvSpPr>
          <p:nvPr>
            <p:ph type="body" sz="half" idx="2"/>
          </p:nvPr>
        </p:nvSpPr>
        <p:spPr>
          <a:xfrm>
            <a:off x="457199" y="183382"/>
            <a:ext cx="3455581" cy="3999113"/>
          </a:xfrm>
          <a:solidFill>
            <a:schemeClr val="bg2">
              <a:lumMod val="75000"/>
            </a:schemeClr>
          </a:solidFill>
        </p:spPr>
        <p:txBody>
          <a:bodyPr>
            <a:normAutofit lnSpcReduction="10000"/>
          </a:bodyPr>
          <a:lstStyle/>
          <a:p>
            <a:endParaRPr lang="en-US" b="1" i="1" dirty="0"/>
          </a:p>
          <a:p>
            <a:endParaRPr lang="en-US" b="1" i="1" dirty="0"/>
          </a:p>
          <a:p>
            <a:endParaRPr lang="en-US" b="1" i="1" dirty="0"/>
          </a:p>
          <a:p>
            <a:endParaRPr lang="en-US" b="1" i="1" dirty="0"/>
          </a:p>
          <a:p>
            <a:endParaRPr lang="en-US" b="1" i="1" dirty="0"/>
          </a:p>
          <a:p>
            <a:endParaRPr lang="en-US" b="1" i="1" dirty="0"/>
          </a:p>
          <a:p>
            <a:endParaRPr lang="en-US" b="1" i="1" dirty="0"/>
          </a:p>
          <a:p>
            <a:endParaRPr lang="en-US" b="1" i="1" dirty="0"/>
          </a:p>
          <a:p>
            <a:r>
              <a:rPr lang="en-US" b="1" i="1" dirty="0"/>
              <a:t>Reference Number:</a:t>
            </a:r>
            <a:br>
              <a:rPr lang="en-US" b="1" i="1" dirty="0"/>
            </a:br>
            <a:r>
              <a:rPr lang="de-DE" dirty="0"/>
              <a:t>2023-1-DE03-KA220-SCH-000151162</a:t>
            </a:r>
          </a:p>
          <a:p>
            <a:r>
              <a:rPr lang="de-DE" b="1" dirty="0"/>
              <a:t>Duration: </a:t>
            </a:r>
            <a:br>
              <a:rPr lang="de-DE" b="1" dirty="0"/>
            </a:br>
            <a:r>
              <a:rPr lang="de-DE" b="1" dirty="0"/>
              <a:t>03.09.2023 to 02.03.2026</a:t>
            </a:r>
            <a:br>
              <a:rPr lang="de-DE" b="1" dirty="0"/>
            </a:br>
            <a:r>
              <a:rPr lang="de-DE" b="1" dirty="0"/>
              <a:t>(30 </a:t>
            </a:r>
            <a:r>
              <a:rPr lang="en-GB" b="1" dirty="0"/>
              <a:t>months</a:t>
            </a:r>
            <a:r>
              <a:rPr lang="de-DE" b="1" dirty="0"/>
              <a:t>) </a:t>
            </a:r>
          </a:p>
        </p:txBody>
      </p:sp>
      <p:sp>
        <p:nvSpPr>
          <p:cNvPr id="2" name="Titel 1">
            <a:extLst>
              <a:ext uri="{FF2B5EF4-FFF2-40B4-BE49-F238E27FC236}">
                <a16:creationId xmlns:a16="http://schemas.microsoft.com/office/drawing/2014/main" id="{7D9A5EC6-C8A9-436A-A069-FA6B69A1E808}"/>
              </a:ext>
            </a:extLst>
          </p:cNvPr>
          <p:cNvSpPr>
            <a:spLocks noGrp="1"/>
          </p:cNvSpPr>
          <p:nvPr>
            <p:ph type="title"/>
          </p:nvPr>
        </p:nvSpPr>
        <p:spPr>
          <a:xfrm>
            <a:off x="457199" y="183383"/>
            <a:ext cx="3854280" cy="2559817"/>
          </a:xfrm>
        </p:spPr>
        <p:txBody>
          <a:bodyPr>
            <a:normAutofit fontScale="90000"/>
          </a:bodyPr>
          <a:lstStyle/>
          <a:p>
            <a:r>
              <a:rPr lang="en-US" sz="4000" b="1" dirty="0">
                <a:solidFill>
                  <a:schemeClr val="accent4">
                    <a:lumMod val="50000"/>
                  </a:schemeClr>
                </a:solidFill>
              </a:rPr>
              <a:t>STEM for</a:t>
            </a:r>
            <a:br>
              <a:rPr lang="en-US" sz="4000" b="1" dirty="0">
                <a:solidFill>
                  <a:schemeClr val="accent4">
                    <a:lumMod val="50000"/>
                  </a:schemeClr>
                </a:solidFill>
              </a:rPr>
            </a:br>
            <a:r>
              <a:rPr lang="en-US" sz="4000" b="1" dirty="0">
                <a:solidFill>
                  <a:schemeClr val="accent4">
                    <a:lumMod val="50000"/>
                  </a:schemeClr>
                </a:solidFill>
              </a:rPr>
              <a:t>inclusive schools</a:t>
            </a:r>
            <a:br>
              <a:rPr lang="en-US" dirty="0"/>
            </a:br>
            <a:br>
              <a:rPr lang="en-US" sz="1700" dirty="0"/>
            </a:br>
            <a:r>
              <a:rPr lang="en-US" sz="1800" dirty="0"/>
              <a:t>School Education</a:t>
            </a:r>
            <a:br>
              <a:rPr lang="en-US" sz="1800" dirty="0"/>
            </a:br>
            <a:r>
              <a:rPr lang="en-US" sz="1800" dirty="0"/>
              <a:t>ERASMUS+</a:t>
            </a:r>
            <a:br>
              <a:rPr lang="en-US" sz="1800" dirty="0"/>
            </a:br>
            <a:br>
              <a:rPr lang="en-US" sz="1800" dirty="0"/>
            </a:br>
            <a:r>
              <a:rPr lang="en-US" sz="1800" dirty="0"/>
              <a:t>KA220-NW-23-30-151162</a:t>
            </a:r>
            <a:br>
              <a:rPr lang="en-US" sz="1800" dirty="0"/>
            </a:br>
            <a:r>
              <a:rPr lang="en-US" sz="1800" dirty="0"/>
              <a:t>Cooperation partnerships in</a:t>
            </a:r>
            <a:br>
              <a:rPr lang="en-US" sz="1800" dirty="0"/>
            </a:br>
            <a:r>
              <a:rPr lang="en-US" sz="1800" dirty="0"/>
              <a:t>school education</a:t>
            </a:r>
            <a:endParaRPr lang="en-US" dirty="0"/>
          </a:p>
        </p:txBody>
      </p:sp>
      <p:sp>
        <p:nvSpPr>
          <p:cNvPr id="3" name="Inhaltsplatzhalter 2">
            <a:extLst>
              <a:ext uri="{FF2B5EF4-FFF2-40B4-BE49-F238E27FC236}">
                <a16:creationId xmlns:a16="http://schemas.microsoft.com/office/drawing/2014/main" id="{1A7B7185-57EC-45F2-8C25-1C15CE431D16}"/>
              </a:ext>
            </a:extLst>
          </p:cNvPr>
          <p:cNvSpPr>
            <a:spLocks noGrp="1"/>
          </p:cNvSpPr>
          <p:nvPr>
            <p:ph idx="1"/>
          </p:nvPr>
        </p:nvSpPr>
        <p:spPr>
          <a:xfrm>
            <a:off x="4619379" y="594359"/>
            <a:ext cx="6492240" cy="5257800"/>
          </a:xfrm>
        </p:spPr>
        <p:txBody>
          <a:bodyPr/>
          <a:lstStyle/>
          <a:p>
            <a:pPr marL="0" indent="0">
              <a:buNone/>
            </a:pPr>
            <a:r>
              <a:rPr lang="de-DE" dirty="0"/>
              <a:t> </a:t>
            </a:r>
            <a:br>
              <a:rPr lang="de-DE" dirty="0"/>
            </a:br>
            <a:endParaRPr lang="de-DE" dirty="0"/>
          </a:p>
        </p:txBody>
      </p:sp>
      <p:sp>
        <p:nvSpPr>
          <p:cNvPr id="5" name="Untertitel 2">
            <a:extLst>
              <a:ext uri="{FF2B5EF4-FFF2-40B4-BE49-F238E27FC236}">
                <a16:creationId xmlns:a16="http://schemas.microsoft.com/office/drawing/2014/main" id="{90F75D2D-1863-45BA-B0CE-09CEB6304E67}"/>
              </a:ext>
            </a:extLst>
          </p:cNvPr>
          <p:cNvSpPr txBox="1">
            <a:spLocks/>
          </p:cNvSpPr>
          <p:nvPr/>
        </p:nvSpPr>
        <p:spPr>
          <a:xfrm>
            <a:off x="4311479" y="5580116"/>
            <a:ext cx="6400800" cy="818408"/>
          </a:xfrm>
          <a:prstGeom prst="rect">
            <a:avLst/>
          </a:prstGeom>
        </p:spPr>
        <p:txBody>
          <a:bodyPr vert="horz" lIns="91440" tIns="45720" rIns="91440" bIns="45720" rtlCol="0" anchor="t">
            <a:normAutofit/>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pPr algn="ctr"/>
            <a:r>
              <a:rPr lang="en-GB" dirty="0"/>
              <a:t>Chair of Business and Human Resource Education II</a:t>
            </a:r>
            <a:br>
              <a:rPr lang="en-GB" dirty="0"/>
            </a:br>
            <a:r>
              <a:rPr lang="en-GB" dirty="0" err="1"/>
              <a:t>Prof.</a:t>
            </a:r>
            <a:r>
              <a:rPr lang="en-GB" dirty="0"/>
              <a:t> </a:t>
            </a:r>
            <a:r>
              <a:rPr lang="en-GB" dirty="0" err="1"/>
              <a:t>Dr.</a:t>
            </a:r>
            <a:r>
              <a:rPr lang="en-GB" dirty="0"/>
              <a:t> Marc Beutner</a:t>
            </a:r>
          </a:p>
        </p:txBody>
      </p:sp>
      <p:sp>
        <p:nvSpPr>
          <p:cNvPr id="6" name="Subtítulo 2">
            <a:extLst>
              <a:ext uri="{FF2B5EF4-FFF2-40B4-BE49-F238E27FC236}">
                <a16:creationId xmlns:a16="http://schemas.microsoft.com/office/drawing/2014/main" id="{634A0BAB-2933-4C76-9D93-8028CB547A08}"/>
              </a:ext>
            </a:extLst>
          </p:cNvPr>
          <p:cNvSpPr txBox="1">
            <a:spLocks/>
          </p:cNvSpPr>
          <p:nvPr/>
        </p:nvSpPr>
        <p:spPr>
          <a:xfrm>
            <a:off x="3996943" y="183382"/>
            <a:ext cx="7514122" cy="4455292"/>
          </a:xfrm>
          <a:prstGeom prst="rect">
            <a:avLst/>
          </a:prstGeom>
        </p:spPr>
        <p:txBody>
          <a:bodyPr vert="horz" lIns="91440" tIns="45720" rIns="91440" bIns="45720" rtlCol="0" anchor="t">
            <a:normAutofit fontScale="70000" lnSpcReduction="20000"/>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r>
              <a:rPr lang="en-US" sz="5100" b="1" dirty="0">
                <a:solidFill>
                  <a:schemeClr val="accent4">
                    <a:lumMod val="50000"/>
                  </a:schemeClr>
                </a:solidFill>
              </a:rPr>
              <a:t>STEM for inclusive schools</a:t>
            </a:r>
            <a:br>
              <a:rPr lang="en-US" sz="4500" b="1" dirty="0"/>
            </a:br>
            <a:endParaRPr lang="en-US" sz="1600" b="1" dirty="0"/>
          </a:p>
          <a:p>
            <a:pPr>
              <a:lnSpc>
                <a:spcPct val="120000"/>
              </a:lnSpc>
            </a:pPr>
            <a:r>
              <a:rPr lang="en-US" sz="2800" b="1" dirty="0"/>
              <a:t>Learning – Teaching – Training - Activity – LTTA 1</a:t>
            </a:r>
            <a:br>
              <a:rPr lang="en-US" sz="2800" b="1" dirty="0"/>
            </a:br>
            <a:r>
              <a:rPr lang="en-GB" sz="2800" b="1" dirty="0"/>
              <a:t>Inclusive Learning Models and Use of Digital Technologies in STEM</a:t>
            </a:r>
            <a:br>
              <a:rPr lang="en-US" sz="2800" b="1" dirty="0"/>
            </a:br>
            <a:r>
              <a:rPr lang="en-GB" sz="2300" b="1" dirty="0"/>
              <a:t>3rd - 7th of June 2024 </a:t>
            </a:r>
            <a:br>
              <a:rPr lang="en-US" sz="3400" b="1" dirty="0"/>
            </a:br>
            <a:endParaRPr lang="en-US" sz="4000" b="1" dirty="0"/>
          </a:p>
          <a:p>
            <a:r>
              <a:rPr lang="en-US" sz="3800" b="1" dirty="0"/>
              <a:t>Insights in the current status of the STEM4inclusive project</a:t>
            </a:r>
          </a:p>
          <a:p>
            <a:br>
              <a:rPr lang="en-US" sz="3200" b="1" dirty="0"/>
            </a:br>
            <a:r>
              <a:rPr lang="en-US" sz="3200" b="1" dirty="0"/>
              <a:t>3</a:t>
            </a:r>
            <a:r>
              <a:rPr lang="en-US" sz="3200" b="1" baseline="30000" dirty="0"/>
              <a:t>rd</a:t>
            </a:r>
            <a:r>
              <a:rPr lang="en-US" sz="3200" b="1" dirty="0"/>
              <a:t> of June 2024</a:t>
            </a:r>
          </a:p>
          <a:p>
            <a:endParaRPr lang="en-US" sz="1100" b="1" dirty="0"/>
          </a:p>
          <a:p>
            <a:r>
              <a:rPr lang="en-US" sz="3200" b="1" dirty="0"/>
              <a:t>Presentation of the leading partner:</a:t>
            </a:r>
            <a:br>
              <a:rPr lang="en-US" sz="3200" b="1" dirty="0"/>
            </a:br>
            <a:r>
              <a:rPr lang="en-US" sz="3200" b="1" dirty="0"/>
              <a:t>University of Paderborn</a:t>
            </a:r>
            <a:endParaRPr lang="pt-PT" sz="3200" dirty="0"/>
          </a:p>
        </p:txBody>
      </p:sp>
      <p:pic>
        <p:nvPicPr>
          <p:cNvPr id="10" name="Grafik 9">
            <a:extLst>
              <a:ext uri="{FF2B5EF4-FFF2-40B4-BE49-F238E27FC236}">
                <a16:creationId xmlns:a16="http://schemas.microsoft.com/office/drawing/2014/main" id="{7C96C7E5-7607-4811-A9C0-47670EC6F2D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97782" y="4667848"/>
            <a:ext cx="2228194" cy="912268"/>
          </a:xfrm>
          <a:prstGeom prst="rect">
            <a:avLst/>
          </a:prstGeom>
        </p:spPr>
      </p:pic>
    </p:spTree>
    <p:extLst>
      <p:ext uri="{BB962C8B-B14F-4D97-AF65-F5344CB8AC3E}">
        <p14:creationId xmlns:p14="http://schemas.microsoft.com/office/powerpoint/2010/main" val="37667395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sp>
        <p:nvSpPr>
          <p:cNvPr id="235" name="Google Shape;235;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Calibri"/>
              <a:buNone/>
            </a:pPr>
            <a:r>
              <a:rPr lang="en-US" sz="4000"/>
              <a:t>Workpackages of STEM for inclusive schools</a:t>
            </a:r>
            <a:endParaRPr sz="4000"/>
          </a:p>
        </p:txBody>
      </p:sp>
      <p:sp>
        <p:nvSpPr>
          <p:cNvPr id="236" name="Google Shape;236;p8"/>
          <p:cNvSpPr/>
          <p:nvPr/>
        </p:nvSpPr>
        <p:spPr>
          <a:xfrm>
            <a:off x="1981199" y="1564598"/>
            <a:ext cx="8132957" cy="922124"/>
          </a:xfrm>
          <a:prstGeom prst="roundRect">
            <a:avLst>
              <a:gd name="adj" fmla="val 16667"/>
            </a:avLst>
          </a:prstGeom>
          <a:solidFill>
            <a:schemeClr val="accent1"/>
          </a:solidFill>
          <a:ln w="19050" cap="flat" cmpd="sng">
            <a:solidFill>
              <a:srgbClr val="AF762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a:solidFill>
                  <a:schemeClr val="dk1"/>
                </a:solidFill>
                <a:latin typeface="Calibri"/>
                <a:ea typeface="Calibri"/>
                <a:cs typeface="Calibri"/>
                <a:sym typeface="Calibri"/>
              </a:rPr>
              <a:t>WP 1 – PROJECT MANAGEMENT</a:t>
            </a:r>
            <a:endParaRPr/>
          </a:p>
        </p:txBody>
      </p:sp>
      <p:sp>
        <p:nvSpPr>
          <p:cNvPr id="237" name="Google Shape;237;p8"/>
          <p:cNvSpPr/>
          <p:nvPr/>
        </p:nvSpPr>
        <p:spPr>
          <a:xfrm>
            <a:off x="2356623" y="2631398"/>
            <a:ext cx="8132957" cy="922124"/>
          </a:xfrm>
          <a:prstGeom prst="roundRect">
            <a:avLst>
              <a:gd name="adj" fmla="val 16667"/>
            </a:avLst>
          </a:prstGeom>
          <a:solidFill>
            <a:schemeClr val="accent1"/>
          </a:solidFill>
          <a:ln w="19050" cap="flat" cmpd="sng">
            <a:solidFill>
              <a:srgbClr val="AF762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a:solidFill>
                  <a:schemeClr val="dk1"/>
                </a:solidFill>
                <a:latin typeface="Calibri"/>
                <a:ea typeface="Calibri"/>
                <a:cs typeface="Calibri"/>
                <a:sym typeface="Calibri"/>
              </a:rPr>
              <a:t>WP 2 – STEM ACTIVITIES DESIGN AND OER</a:t>
            </a:r>
            <a:endParaRPr/>
          </a:p>
        </p:txBody>
      </p:sp>
      <p:sp>
        <p:nvSpPr>
          <p:cNvPr id="238" name="Google Shape;238;p8"/>
          <p:cNvSpPr/>
          <p:nvPr/>
        </p:nvSpPr>
        <p:spPr>
          <a:xfrm>
            <a:off x="2698595" y="3698198"/>
            <a:ext cx="8132957" cy="922124"/>
          </a:xfrm>
          <a:prstGeom prst="roundRect">
            <a:avLst>
              <a:gd name="adj" fmla="val 16667"/>
            </a:avLst>
          </a:prstGeom>
          <a:solidFill>
            <a:schemeClr val="accent1"/>
          </a:solidFill>
          <a:ln w="19050" cap="flat" cmpd="sng">
            <a:solidFill>
              <a:srgbClr val="AF762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a:solidFill>
                  <a:schemeClr val="dk1"/>
                </a:solidFill>
                <a:latin typeface="Calibri"/>
                <a:ea typeface="Calibri"/>
                <a:cs typeface="Calibri"/>
                <a:sym typeface="Calibri"/>
              </a:rPr>
              <a:t>WP 3 – TOOLKIT AND DIGITAL TOOL FOR MEASUREMENT AND</a:t>
            </a:r>
            <a:endParaRPr/>
          </a:p>
          <a:p>
            <a:pPr marL="0" marR="0" lvl="0" indent="0" algn="ctr" rtl="0">
              <a:spcBef>
                <a:spcPts val="0"/>
              </a:spcBef>
              <a:spcAft>
                <a:spcPts val="0"/>
              </a:spcAft>
              <a:buNone/>
            </a:pPr>
            <a:r>
              <a:rPr lang="en-US" sz="2400">
                <a:solidFill>
                  <a:schemeClr val="dk1"/>
                </a:solidFill>
                <a:latin typeface="Calibri"/>
                <a:ea typeface="Calibri"/>
                <a:cs typeface="Calibri"/>
                <a:sym typeface="Calibri"/>
              </a:rPr>
              <a:t>EVALUATION</a:t>
            </a:r>
            <a:endParaRPr/>
          </a:p>
        </p:txBody>
      </p:sp>
      <p:sp>
        <p:nvSpPr>
          <p:cNvPr id="239" name="Google Shape;239;p8"/>
          <p:cNvSpPr/>
          <p:nvPr/>
        </p:nvSpPr>
        <p:spPr>
          <a:xfrm>
            <a:off x="3230137" y="4779576"/>
            <a:ext cx="8132957" cy="922124"/>
          </a:xfrm>
          <a:prstGeom prst="roundRect">
            <a:avLst>
              <a:gd name="adj" fmla="val 16667"/>
            </a:avLst>
          </a:prstGeom>
          <a:solidFill>
            <a:schemeClr val="accent1"/>
          </a:solidFill>
          <a:ln w="19050" cap="flat" cmpd="sng">
            <a:solidFill>
              <a:srgbClr val="AF762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a:solidFill>
                  <a:schemeClr val="dk1"/>
                </a:solidFill>
                <a:latin typeface="Calibri"/>
                <a:ea typeface="Calibri"/>
                <a:cs typeface="Calibri"/>
                <a:sym typeface="Calibri"/>
              </a:rPr>
              <a:t>WP 4 – GUIDEBOOK FOCUSED ON INCREASING STEM PARTICIPATION</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sp>
        <p:nvSpPr>
          <p:cNvPr id="219" name="Google Shape;219;p7"/>
          <p:cNvSpPr txBox="1"/>
          <p:nvPr/>
        </p:nvSpPr>
        <p:spPr>
          <a:xfrm>
            <a:off x="7453423" y="27208"/>
            <a:ext cx="3278077" cy="645459"/>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rgbClr val="262626"/>
              </a:buClr>
              <a:buSzPts val="3200"/>
              <a:buFont typeface="Calibri"/>
              <a:buNone/>
            </a:pPr>
            <a:r>
              <a:rPr lang="en-US" sz="3200" b="1">
                <a:solidFill>
                  <a:srgbClr val="262626"/>
                </a:solidFill>
                <a:latin typeface="Calibri"/>
                <a:ea typeface="Calibri"/>
                <a:cs typeface="Calibri"/>
                <a:sym typeface="Calibri"/>
              </a:rPr>
              <a:t>The WPs of</a:t>
            </a:r>
            <a:br>
              <a:rPr lang="en-US" sz="3200" b="1">
                <a:solidFill>
                  <a:srgbClr val="262626"/>
                </a:solidFill>
                <a:latin typeface="Calibri"/>
                <a:ea typeface="Calibri"/>
                <a:cs typeface="Calibri"/>
                <a:sym typeface="Calibri"/>
              </a:rPr>
            </a:br>
            <a:r>
              <a:rPr lang="en-US" sz="3200" b="1">
                <a:solidFill>
                  <a:srgbClr val="262626"/>
                </a:solidFill>
                <a:latin typeface="Calibri"/>
                <a:ea typeface="Calibri"/>
                <a:cs typeface="Calibri"/>
                <a:sym typeface="Calibri"/>
              </a:rPr>
              <a:t>STEM for inclusive schools</a:t>
            </a:r>
            <a:endParaRPr/>
          </a:p>
        </p:txBody>
      </p:sp>
      <p:sp>
        <p:nvSpPr>
          <p:cNvPr id="220" name="Google Shape;220;p7"/>
          <p:cNvSpPr/>
          <p:nvPr/>
        </p:nvSpPr>
        <p:spPr>
          <a:xfrm>
            <a:off x="42532" y="715429"/>
            <a:ext cx="3019647" cy="1186854"/>
          </a:xfrm>
          <a:prstGeom prst="hexagon">
            <a:avLst>
              <a:gd name="adj" fmla="val 25000"/>
              <a:gd name="vf" fmla="val 115470"/>
            </a:avLst>
          </a:prstGeom>
          <a:solidFill>
            <a:schemeClr val="accent1"/>
          </a:solidFill>
          <a:ln w="19050" cap="flat" cmpd="sng">
            <a:solidFill>
              <a:srgbClr val="AF762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a:solidFill>
                  <a:schemeClr val="lt1"/>
                </a:solidFill>
                <a:latin typeface="Calibri"/>
                <a:ea typeface="Calibri"/>
                <a:cs typeface="Calibri"/>
                <a:sym typeface="Calibri"/>
              </a:rPr>
              <a:t>WP2:</a:t>
            </a:r>
            <a:br>
              <a:rPr lang="en-US" sz="2400">
                <a:solidFill>
                  <a:schemeClr val="lt1"/>
                </a:solidFill>
                <a:latin typeface="Calibri"/>
                <a:ea typeface="Calibri"/>
                <a:cs typeface="Calibri"/>
                <a:sym typeface="Calibri"/>
              </a:rPr>
            </a:br>
            <a:r>
              <a:rPr lang="en-US" sz="1800" b="1" i="0" u="none" strike="noStrike">
                <a:solidFill>
                  <a:schemeClr val="lt1"/>
                </a:solidFill>
                <a:latin typeface="Arial"/>
                <a:ea typeface="Arial"/>
                <a:cs typeface="Arial"/>
                <a:sym typeface="Arial"/>
              </a:rPr>
              <a:t>STEM ACTIVITIES DESIGN AND OER</a:t>
            </a:r>
            <a:endParaRPr sz="2400">
              <a:solidFill>
                <a:schemeClr val="lt1"/>
              </a:solidFill>
              <a:latin typeface="Calibri"/>
              <a:ea typeface="Calibri"/>
              <a:cs typeface="Calibri"/>
              <a:sym typeface="Calibri"/>
            </a:endParaRPr>
          </a:p>
        </p:txBody>
      </p:sp>
      <p:sp>
        <p:nvSpPr>
          <p:cNvPr id="221" name="Google Shape;221;p7"/>
          <p:cNvSpPr/>
          <p:nvPr/>
        </p:nvSpPr>
        <p:spPr>
          <a:xfrm>
            <a:off x="1414130" y="5033404"/>
            <a:ext cx="9819315" cy="523351"/>
          </a:xfrm>
          <a:prstGeom prst="hexagon">
            <a:avLst>
              <a:gd name="adj" fmla="val 25000"/>
              <a:gd name="vf" fmla="val 115470"/>
            </a:avLst>
          </a:prstGeom>
          <a:solidFill>
            <a:schemeClr val="accent1"/>
          </a:solidFill>
          <a:ln w="19050" cap="flat" cmpd="sng">
            <a:solidFill>
              <a:srgbClr val="AF762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a:solidFill>
                  <a:schemeClr val="lt1"/>
                </a:solidFill>
                <a:latin typeface="Calibri"/>
                <a:ea typeface="Calibri"/>
                <a:cs typeface="Calibri"/>
                <a:sym typeface="Calibri"/>
              </a:rPr>
              <a:t>WP1: Project Management   -    ongoing task</a:t>
            </a:r>
            <a:endParaRPr sz="2400">
              <a:solidFill>
                <a:schemeClr val="lt1"/>
              </a:solidFill>
              <a:latin typeface="Calibri"/>
              <a:ea typeface="Calibri"/>
              <a:cs typeface="Calibri"/>
              <a:sym typeface="Calibri"/>
            </a:endParaRPr>
          </a:p>
        </p:txBody>
      </p:sp>
      <p:sp>
        <p:nvSpPr>
          <p:cNvPr id="222" name="Google Shape;222;p7"/>
          <p:cNvSpPr/>
          <p:nvPr/>
        </p:nvSpPr>
        <p:spPr>
          <a:xfrm>
            <a:off x="1835135" y="3007716"/>
            <a:ext cx="3572183" cy="1257767"/>
          </a:xfrm>
          <a:prstGeom prst="hexagon">
            <a:avLst>
              <a:gd name="adj" fmla="val 25000"/>
              <a:gd name="vf" fmla="val 115470"/>
            </a:avLst>
          </a:prstGeom>
          <a:solidFill>
            <a:schemeClr val="accent1"/>
          </a:solidFill>
          <a:ln w="19050" cap="flat" cmpd="sng">
            <a:solidFill>
              <a:srgbClr val="AF762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a:solidFill>
                  <a:schemeClr val="lt1"/>
                </a:solidFill>
                <a:latin typeface="Calibri"/>
                <a:ea typeface="Calibri"/>
                <a:cs typeface="Calibri"/>
                <a:sym typeface="Calibri"/>
              </a:rPr>
              <a:t>WP3:</a:t>
            </a:r>
            <a:br>
              <a:rPr lang="en-US" sz="2400">
                <a:solidFill>
                  <a:schemeClr val="lt1"/>
                </a:solidFill>
                <a:latin typeface="Calibri"/>
                <a:ea typeface="Calibri"/>
                <a:cs typeface="Calibri"/>
                <a:sym typeface="Calibri"/>
              </a:rPr>
            </a:br>
            <a:r>
              <a:rPr lang="en-US" sz="1800" b="1" i="0" u="none" strike="noStrike">
                <a:solidFill>
                  <a:schemeClr val="lt1"/>
                </a:solidFill>
                <a:latin typeface="Arial"/>
                <a:ea typeface="Arial"/>
                <a:cs typeface="Arial"/>
                <a:sym typeface="Arial"/>
              </a:rPr>
              <a:t>TOOLKIT AND DIGITAL TOOL FOR MEASUREMENT AND EVALUATION</a:t>
            </a:r>
            <a:endParaRPr sz="2400">
              <a:solidFill>
                <a:schemeClr val="lt1"/>
              </a:solidFill>
              <a:latin typeface="Calibri"/>
              <a:ea typeface="Calibri"/>
              <a:cs typeface="Calibri"/>
              <a:sym typeface="Calibri"/>
            </a:endParaRPr>
          </a:p>
        </p:txBody>
      </p:sp>
      <p:sp>
        <p:nvSpPr>
          <p:cNvPr id="223" name="Google Shape;223;p7"/>
          <p:cNvSpPr/>
          <p:nvPr/>
        </p:nvSpPr>
        <p:spPr>
          <a:xfrm>
            <a:off x="8621381" y="2710210"/>
            <a:ext cx="2612064" cy="1834117"/>
          </a:xfrm>
          <a:prstGeom prst="hexagon">
            <a:avLst>
              <a:gd name="adj" fmla="val 25000"/>
              <a:gd name="vf" fmla="val 115470"/>
            </a:avLst>
          </a:prstGeom>
          <a:solidFill>
            <a:schemeClr val="accent1"/>
          </a:solidFill>
          <a:ln w="19050" cap="flat" cmpd="sng">
            <a:solidFill>
              <a:srgbClr val="AF762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a:solidFill>
                  <a:schemeClr val="lt1"/>
                </a:solidFill>
                <a:latin typeface="Calibri"/>
                <a:ea typeface="Calibri"/>
                <a:cs typeface="Calibri"/>
                <a:sym typeface="Calibri"/>
              </a:rPr>
              <a:t>WP4:</a:t>
            </a:r>
            <a:br>
              <a:rPr lang="en-US" sz="2400">
                <a:solidFill>
                  <a:schemeClr val="lt1"/>
                </a:solidFill>
                <a:latin typeface="Calibri"/>
                <a:ea typeface="Calibri"/>
                <a:cs typeface="Calibri"/>
                <a:sym typeface="Calibri"/>
              </a:rPr>
            </a:br>
            <a:r>
              <a:rPr lang="en-US" sz="2400">
                <a:solidFill>
                  <a:schemeClr val="lt1"/>
                </a:solidFill>
                <a:latin typeface="Calibri"/>
                <a:ea typeface="Calibri"/>
                <a:cs typeface="Calibri"/>
                <a:sym typeface="Calibri"/>
              </a:rPr>
              <a:t>Guidebo</a:t>
            </a:r>
            <a:r>
              <a:rPr lang="en-US" sz="1800" b="1" i="0" u="none" strike="noStrike">
                <a:solidFill>
                  <a:schemeClr val="lt1"/>
                </a:solidFill>
                <a:latin typeface="Arial"/>
                <a:ea typeface="Arial"/>
                <a:cs typeface="Arial"/>
                <a:sym typeface="Arial"/>
              </a:rPr>
              <a:t>OK FOCUSED ON INCREASING STEM PARTICIPATION</a:t>
            </a:r>
            <a:endParaRPr sz="2400">
              <a:solidFill>
                <a:schemeClr val="lt1"/>
              </a:solidFill>
              <a:latin typeface="Calibri"/>
              <a:ea typeface="Calibri"/>
              <a:cs typeface="Calibri"/>
              <a:sym typeface="Calibri"/>
            </a:endParaRPr>
          </a:p>
        </p:txBody>
      </p:sp>
      <p:sp>
        <p:nvSpPr>
          <p:cNvPr id="224" name="Google Shape;224;p7"/>
          <p:cNvSpPr/>
          <p:nvPr/>
        </p:nvSpPr>
        <p:spPr>
          <a:xfrm>
            <a:off x="5118764" y="2390414"/>
            <a:ext cx="2612064" cy="1277711"/>
          </a:xfrm>
          <a:prstGeom prst="hexagon">
            <a:avLst>
              <a:gd name="adj" fmla="val 25000"/>
              <a:gd name="vf" fmla="val 115470"/>
            </a:avLst>
          </a:prstGeom>
          <a:solidFill>
            <a:srgbClr val="F6C680"/>
          </a:solidFill>
          <a:ln w="19050" cap="flat" cmpd="sng">
            <a:solidFill>
              <a:srgbClr val="AF762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600">
                <a:solidFill>
                  <a:schemeClr val="dk1"/>
                </a:solidFill>
                <a:latin typeface="Calibri"/>
                <a:ea typeface="Calibri"/>
                <a:cs typeface="Calibri"/>
                <a:sym typeface="Calibri"/>
              </a:rPr>
              <a:t>WP3a:</a:t>
            </a:r>
            <a:br>
              <a:rPr lang="en-US" sz="1600">
                <a:solidFill>
                  <a:schemeClr val="dk1"/>
                </a:solidFill>
                <a:latin typeface="Calibri"/>
                <a:ea typeface="Calibri"/>
                <a:cs typeface="Calibri"/>
                <a:sym typeface="Calibri"/>
              </a:rPr>
            </a:br>
            <a:r>
              <a:rPr lang="en-US" sz="1600" i="1">
                <a:solidFill>
                  <a:schemeClr val="dk1"/>
                </a:solidFill>
                <a:latin typeface="Calibri"/>
                <a:ea typeface="Calibri"/>
                <a:cs typeface="Calibri"/>
                <a:sym typeface="Calibri"/>
              </a:rPr>
              <a:t>Toolkit Development</a:t>
            </a:r>
            <a:endParaRPr sz="1600">
              <a:solidFill>
                <a:schemeClr val="dk1"/>
              </a:solidFill>
              <a:latin typeface="Calibri"/>
              <a:ea typeface="Calibri"/>
              <a:cs typeface="Calibri"/>
              <a:sym typeface="Calibri"/>
            </a:endParaRPr>
          </a:p>
        </p:txBody>
      </p:sp>
      <p:sp>
        <p:nvSpPr>
          <p:cNvPr id="225" name="Google Shape;225;p7"/>
          <p:cNvSpPr/>
          <p:nvPr/>
        </p:nvSpPr>
        <p:spPr>
          <a:xfrm>
            <a:off x="5118764" y="3625019"/>
            <a:ext cx="2612064" cy="1257766"/>
          </a:xfrm>
          <a:prstGeom prst="hexagon">
            <a:avLst>
              <a:gd name="adj" fmla="val 25000"/>
              <a:gd name="vf" fmla="val 115470"/>
            </a:avLst>
          </a:prstGeom>
          <a:solidFill>
            <a:srgbClr val="F6C680"/>
          </a:solidFill>
          <a:ln w="19050" cap="flat" cmpd="sng">
            <a:solidFill>
              <a:srgbClr val="AF762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600">
                <a:solidFill>
                  <a:schemeClr val="dk1"/>
                </a:solidFill>
                <a:latin typeface="Calibri"/>
                <a:ea typeface="Calibri"/>
                <a:cs typeface="Calibri"/>
                <a:sym typeface="Calibri"/>
              </a:rPr>
              <a:t>WP3b:</a:t>
            </a:r>
            <a:br>
              <a:rPr lang="en-US" sz="1600">
                <a:solidFill>
                  <a:schemeClr val="dk1"/>
                </a:solidFill>
                <a:latin typeface="Calibri"/>
                <a:ea typeface="Calibri"/>
                <a:cs typeface="Calibri"/>
                <a:sym typeface="Calibri"/>
              </a:rPr>
            </a:br>
            <a:r>
              <a:rPr lang="en-US" sz="1600" i="1">
                <a:solidFill>
                  <a:schemeClr val="dk1"/>
                </a:solidFill>
                <a:latin typeface="Calibri"/>
                <a:ea typeface="Calibri"/>
                <a:cs typeface="Calibri"/>
                <a:sym typeface="Calibri"/>
              </a:rPr>
              <a:t>Digital Tool Construction</a:t>
            </a:r>
            <a:endParaRPr sz="1600">
              <a:solidFill>
                <a:schemeClr val="dk1"/>
              </a:solidFill>
              <a:latin typeface="Calibri"/>
              <a:ea typeface="Calibri"/>
              <a:cs typeface="Calibri"/>
              <a:sym typeface="Calibri"/>
            </a:endParaRPr>
          </a:p>
        </p:txBody>
      </p:sp>
      <p:sp>
        <p:nvSpPr>
          <p:cNvPr id="226" name="Google Shape;226;p7"/>
          <p:cNvSpPr/>
          <p:nvPr/>
        </p:nvSpPr>
        <p:spPr>
          <a:xfrm rot="10800000" flipH="1">
            <a:off x="1012742" y="1923548"/>
            <a:ext cx="737043" cy="1893460"/>
          </a:xfrm>
          <a:prstGeom prst="bentArrow">
            <a:avLst>
              <a:gd name="adj1" fmla="val 25000"/>
              <a:gd name="adj2" fmla="val 25000"/>
              <a:gd name="adj3" fmla="val 25000"/>
              <a:gd name="adj4" fmla="val 43750"/>
            </a:avLst>
          </a:prstGeom>
          <a:solidFill>
            <a:srgbClr val="F6C680"/>
          </a:solidFill>
          <a:ln w="19050" cap="flat" cmpd="sng">
            <a:solidFill>
              <a:srgbClr val="AF762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227" name="Google Shape;227;p7"/>
          <p:cNvSpPr/>
          <p:nvPr/>
        </p:nvSpPr>
        <p:spPr>
          <a:xfrm>
            <a:off x="7761476" y="3387474"/>
            <a:ext cx="763922" cy="429535"/>
          </a:xfrm>
          <a:prstGeom prst="rightArrow">
            <a:avLst>
              <a:gd name="adj1" fmla="val 50000"/>
              <a:gd name="adj2" fmla="val 50000"/>
            </a:avLst>
          </a:prstGeom>
          <a:solidFill>
            <a:srgbClr val="F6C680"/>
          </a:solidFill>
          <a:ln w="19050" cap="flat" cmpd="sng">
            <a:solidFill>
              <a:srgbClr val="AF762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28" name="Google Shape;228;p7"/>
          <p:cNvSpPr/>
          <p:nvPr/>
        </p:nvSpPr>
        <p:spPr>
          <a:xfrm>
            <a:off x="2779453" y="91553"/>
            <a:ext cx="2612064" cy="1252378"/>
          </a:xfrm>
          <a:prstGeom prst="hexagon">
            <a:avLst>
              <a:gd name="adj" fmla="val 25000"/>
              <a:gd name="vf" fmla="val 115470"/>
            </a:avLst>
          </a:prstGeom>
          <a:solidFill>
            <a:srgbClr val="F6C680"/>
          </a:solidFill>
          <a:ln w="19050" cap="flat" cmpd="sng">
            <a:solidFill>
              <a:srgbClr val="AF762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600">
                <a:solidFill>
                  <a:schemeClr val="dk1"/>
                </a:solidFill>
                <a:latin typeface="Calibri"/>
                <a:ea typeface="Calibri"/>
                <a:cs typeface="Calibri"/>
                <a:sym typeface="Calibri"/>
              </a:rPr>
              <a:t>WP2a:</a:t>
            </a:r>
            <a:br>
              <a:rPr lang="en-US" sz="1600">
                <a:solidFill>
                  <a:schemeClr val="dk1"/>
                </a:solidFill>
                <a:latin typeface="Calibri"/>
                <a:ea typeface="Calibri"/>
                <a:cs typeface="Calibri"/>
                <a:sym typeface="Calibri"/>
              </a:rPr>
            </a:br>
            <a:r>
              <a:rPr lang="en-US" sz="1600" i="1">
                <a:solidFill>
                  <a:schemeClr val="dk1"/>
                </a:solidFill>
                <a:latin typeface="Calibri"/>
                <a:ea typeface="Calibri"/>
                <a:cs typeface="Calibri"/>
                <a:sym typeface="Calibri"/>
              </a:rPr>
              <a:t>Questionnaire and focus group interview questions</a:t>
            </a:r>
            <a:endParaRPr sz="1600">
              <a:solidFill>
                <a:schemeClr val="dk1"/>
              </a:solidFill>
              <a:latin typeface="Calibri"/>
              <a:ea typeface="Calibri"/>
              <a:cs typeface="Calibri"/>
              <a:sym typeface="Calibri"/>
            </a:endParaRPr>
          </a:p>
        </p:txBody>
      </p:sp>
      <p:sp>
        <p:nvSpPr>
          <p:cNvPr id="229" name="Google Shape;229;p7"/>
          <p:cNvSpPr/>
          <p:nvPr/>
        </p:nvSpPr>
        <p:spPr>
          <a:xfrm>
            <a:off x="2773988" y="1319989"/>
            <a:ext cx="2612064" cy="1111635"/>
          </a:xfrm>
          <a:prstGeom prst="hexagon">
            <a:avLst>
              <a:gd name="adj" fmla="val 25000"/>
              <a:gd name="vf" fmla="val 115470"/>
            </a:avLst>
          </a:prstGeom>
          <a:solidFill>
            <a:srgbClr val="F6C680"/>
          </a:solidFill>
          <a:ln w="19050" cap="flat" cmpd="sng">
            <a:solidFill>
              <a:srgbClr val="AF762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600">
                <a:solidFill>
                  <a:schemeClr val="dk1"/>
                </a:solidFill>
                <a:latin typeface="Calibri"/>
                <a:ea typeface="Calibri"/>
                <a:cs typeface="Calibri"/>
                <a:sym typeface="Calibri"/>
              </a:rPr>
              <a:t>WP2b:</a:t>
            </a:r>
            <a:br>
              <a:rPr lang="en-US" sz="1600">
                <a:solidFill>
                  <a:schemeClr val="dk1"/>
                </a:solidFill>
                <a:latin typeface="Calibri"/>
                <a:ea typeface="Calibri"/>
                <a:cs typeface="Calibri"/>
                <a:sym typeface="Calibri"/>
              </a:rPr>
            </a:br>
            <a:r>
              <a:rPr lang="en-US" sz="1600" i="1">
                <a:solidFill>
                  <a:schemeClr val="dk1"/>
                </a:solidFill>
                <a:latin typeface="Calibri"/>
                <a:ea typeface="Calibri"/>
                <a:cs typeface="Calibri"/>
                <a:sym typeface="Calibri"/>
              </a:rPr>
              <a:t>Course Activity Designs According to Learning Models</a:t>
            </a:r>
            <a:endParaRPr sz="1600">
              <a:solidFill>
                <a:schemeClr val="dk1"/>
              </a:solidFill>
              <a:latin typeface="Calibri"/>
              <a:ea typeface="Calibri"/>
              <a:cs typeface="Calibri"/>
              <a:sym typeface="Calibri"/>
            </a:endParaRPr>
          </a:p>
        </p:txBody>
      </p:sp>
      <p:sp>
        <p:nvSpPr>
          <p:cNvPr id="230" name="Google Shape;230;p7"/>
          <p:cNvSpPr/>
          <p:nvPr/>
        </p:nvSpPr>
        <p:spPr>
          <a:xfrm>
            <a:off x="5118764" y="747328"/>
            <a:ext cx="2612064" cy="1111635"/>
          </a:xfrm>
          <a:prstGeom prst="hexagon">
            <a:avLst>
              <a:gd name="adj" fmla="val 25000"/>
              <a:gd name="vf" fmla="val 115470"/>
            </a:avLst>
          </a:prstGeom>
          <a:solidFill>
            <a:srgbClr val="F6C680"/>
          </a:solidFill>
          <a:ln w="19050" cap="flat" cmpd="sng">
            <a:solidFill>
              <a:srgbClr val="AF762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600">
                <a:solidFill>
                  <a:schemeClr val="dk1"/>
                </a:solidFill>
                <a:latin typeface="Calibri"/>
                <a:ea typeface="Calibri"/>
                <a:cs typeface="Calibri"/>
                <a:sym typeface="Calibri"/>
              </a:rPr>
              <a:t>WP2c:</a:t>
            </a:r>
            <a:br>
              <a:rPr lang="en-US" sz="1600">
                <a:solidFill>
                  <a:schemeClr val="dk1"/>
                </a:solidFill>
                <a:latin typeface="Calibri"/>
                <a:ea typeface="Calibri"/>
                <a:cs typeface="Calibri"/>
                <a:sym typeface="Calibri"/>
              </a:rPr>
            </a:br>
            <a:r>
              <a:rPr lang="en-US" sz="1600">
                <a:solidFill>
                  <a:schemeClr val="dk1"/>
                </a:solidFill>
                <a:latin typeface="Calibri"/>
                <a:ea typeface="Calibri"/>
                <a:cs typeface="Calibri"/>
                <a:sym typeface="Calibri"/>
              </a:rPr>
              <a:t>OER design</a:t>
            </a:r>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sp>
        <p:nvSpPr>
          <p:cNvPr id="219" name="Google Shape;219;p7"/>
          <p:cNvSpPr txBox="1"/>
          <p:nvPr/>
        </p:nvSpPr>
        <p:spPr>
          <a:xfrm>
            <a:off x="7453423" y="27208"/>
            <a:ext cx="3278077" cy="645459"/>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rgbClr val="262626"/>
              </a:buClr>
              <a:buSzPts val="3200"/>
              <a:buFont typeface="Calibri"/>
              <a:buNone/>
            </a:pPr>
            <a:r>
              <a:rPr lang="en-US" sz="3200" b="1">
                <a:solidFill>
                  <a:srgbClr val="262626"/>
                </a:solidFill>
                <a:latin typeface="Calibri"/>
                <a:ea typeface="Calibri"/>
                <a:cs typeface="Calibri"/>
                <a:sym typeface="Calibri"/>
              </a:rPr>
              <a:t>The WPs of</a:t>
            </a:r>
            <a:br>
              <a:rPr lang="en-US" sz="3200" b="1">
                <a:solidFill>
                  <a:srgbClr val="262626"/>
                </a:solidFill>
                <a:latin typeface="Calibri"/>
                <a:ea typeface="Calibri"/>
                <a:cs typeface="Calibri"/>
                <a:sym typeface="Calibri"/>
              </a:rPr>
            </a:br>
            <a:r>
              <a:rPr lang="en-US" sz="3200" b="1">
                <a:solidFill>
                  <a:srgbClr val="262626"/>
                </a:solidFill>
                <a:latin typeface="Calibri"/>
                <a:ea typeface="Calibri"/>
                <a:cs typeface="Calibri"/>
                <a:sym typeface="Calibri"/>
              </a:rPr>
              <a:t>STEM for inclusive schools</a:t>
            </a:r>
            <a:endParaRPr/>
          </a:p>
        </p:txBody>
      </p:sp>
      <p:sp>
        <p:nvSpPr>
          <p:cNvPr id="220" name="Google Shape;220;p7"/>
          <p:cNvSpPr/>
          <p:nvPr/>
        </p:nvSpPr>
        <p:spPr>
          <a:xfrm>
            <a:off x="42532" y="715429"/>
            <a:ext cx="3019647" cy="1186854"/>
          </a:xfrm>
          <a:prstGeom prst="hexagon">
            <a:avLst>
              <a:gd name="adj" fmla="val 25000"/>
              <a:gd name="vf" fmla="val 115470"/>
            </a:avLst>
          </a:prstGeom>
          <a:solidFill>
            <a:srgbClr val="92D050"/>
          </a:solidFill>
          <a:ln w="19050" cap="flat" cmpd="sng">
            <a:solidFill>
              <a:srgbClr val="AF762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a:solidFill>
                  <a:schemeClr val="lt1"/>
                </a:solidFill>
                <a:latin typeface="Calibri"/>
                <a:ea typeface="Calibri"/>
                <a:cs typeface="Calibri"/>
                <a:sym typeface="Calibri"/>
              </a:rPr>
              <a:t>WP2:</a:t>
            </a:r>
            <a:br>
              <a:rPr lang="en-US" sz="2400">
                <a:solidFill>
                  <a:schemeClr val="lt1"/>
                </a:solidFill>
                <a:latin typeface="Calibri"/>
                <a:ea typeface="Calibri"/>
                <a:cs typeface="Calibri"/>
                <a:sym typeface="Calibri"/>
              </a:rPr>
            </a:br>
            <a:r>
              <a:rPr lang="en-US" sz="1800" b="1" i="0" u="none" strike="noStrike">
                <a:solidFill>
                  <a:schemeClr val="lt1"/>
                </a:solidFill>
                <a:latin typeface="Arial"/>
                <a:ea typeface="Arial"/>
                <a:cs typeface="Arial"/>
                <a:sym typeface="Arial"/>
              </a:rPr>
              <a:t>STEM ACTIVITIES DESIGN AND OER</a:t>
            </a:r>
            <a:endParaRPr sz="2400">
              <a:solidFill>
                <a:schemeClr val="lt1"/>
              </a:solidFill>
              <a:latin typeface="Calibri"/>
              <a:ea typeface="Calibri"/>
              <a:cs typeface="Calibri"/>
              <a:sym typeface="Calibri"/>
            </a:endParaRPr>
          </a:p>
        </p:txBody>
      </p:sp>
      <p:sp>
        <p:nvSpPr>
          <p:cNvPr id="221" name="Google Shape;221;p7"/>
          <p:cNvSpPr/>
          <p:nvPr/>
        </p:nvSpPr>
        <p:spPr>
          <a:xfrm>
            <a:off x="1414130" y="5033404"/>
            <a:ext cx="9819315" cy="523351"/>
          </a:xfrm>
          <a:prstGeom prst="hexagon">
            <a:avLst>
              <a:gd name="adj" fmla="val 25000"/>
              <a:gd name="vf" fmla="val 115470"/>
            </a:avLst>
          </a:prstGeom>
          <a:solidFill>
            <a:srgbClr val="FFFF00"/>
          </a:solidFill>
          <a:ln w="19050" cap="flat" cmpd="sng">
            <a:solidFill>
              <a:srgbClr val="AF762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dirty="0">
                <a:latin typeface="Calibri"/>
                <a:ea typeface="Calibri"/>
                <a:cs typeface="Calibri"/>
                <a:sym typeface="Calibri"/>
              </a:rPr>
              <a:t>WP1: Project Management   -    ongoing task</a:t>
            </a:r>
            <a:endParaRPr sz="2400" dirty="0">
              <a:latin typeface="Calibri"/>
              <a:ea typeface="Calibri"/>
              <a:cs typeface="Calibri"/>
              <a:sym typeface="Calibri"/>
            </a:endParaRPr>
          </a:p>
        </p:txBody>
      </p:sp>
      <p:sp>
        <p:nvSpPr>
          <p:cNvPr id="222" name="Google Shape;222;p7"/>
          <p:cNvSpPr/>
          <p:nvPr/>
        </p:nvSpPr>
        <p:spPr>
          <a:xfrm>
            <a:off x="1835135" y="3007716"/>
            <a:ext cx="3572183" cy="1257767"/>
          </a:xfrm>
          <a:prstGeom prst="hexagon">
            <a:avLst>
              <a:gd name="adj" fmla="val 25000"/>
              <a:gd name="vf" fmla="val 115470"/>
            </a:avLst>
          </a:prstGeom>
          <a:solidFill>
            <a:schemeClr val="accent1"/>
          </a:solidFill>
          <a:ln w="19050" cap="flat" cmpd="sng">
            <a:solidFill>
              <a:srgbClr val="AF762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000" dirty="0">
                <a:solidFill>
                  <a:schemeClr val="lt1"/>
                </a:solidFill>
                <a:latin typeface="Calibri"/>
                <a:ea typeface="Calibri"/>
                <a:cs typeface="Calibri"/>
                <a:sym typeface="Calibri"/>
              </a:rPr>
              <a:t>WP3:</a:t>
            </a:r>
            <a:br>
              <a:rPr lang="en-US" sz="2000" dirty="0">
                <a:solidFill>
                  <a:schemeClr val="lt1"/>
                </a:solidFill>
                <a:latin typeface="Calibri"/>
                <a:ea typeface="Calibri"/>
                <a:cs typeface="Calibri"/>
                <a:sym typeface="Calibri"/>
              </a:rPr>
            </a:br>
            <a:r>
              <a:rPr lang="en-US" sz="1600" b="1" i="0" u="none" strike="noStrike" dirty="0">
                <a:solidFill>
                  <a:schemeClr val="lt1"/>
                </a:solidFill>
                <a:latin typeface="Arial"/>
                <a:ea typeface="Arial"/>
                <a:cs typeface="Arial"/>
                <a:sym typeface="Arial"/>
              </a:rPr>
              <a:t>TOOLKIT AND DIGITAL TOOL FOR MEASUREMENT AND EVALUATION</a:t>
            </a:r>
            <a:endParaRPr sz="2000" dirty="0">
              <a:solidFill>
                <a:schemeClr val="lt1"/>
              </a:solidFill>
              <a:latin typeface="Calibri"/>
              <a:ea typeface="Calibri"/>
              <a:cs typeface="Calibri"/>
              <a:sym typeface="Calibri"/>
            </a:endParaRPr>
          </a:p>
        </p:txBody>
      </p:sp>
      <p:sp>
        <p:nvSpPr>
          <p:cNvPr id="223" name="Google Shape;223;p7"/>
          <p:cNvSpPr/>
          <p:nvPr/>
        </p:nvSpPr>
        <p:spPr>
          <a:xfrm>
            <a:off x="8621381" y="2710210"/>
            <a:ext cx="2612064" cy="1834117"/>
          </a:xfrm>
          <a:prstGeom prst="hexagon">
            <a:avLst>
              <a:gd name="adj" fmla="val 25000"/>
              <a:gd name="vf" fmla="val 115470"/>
            </a:avLst>
          </a:prstGeom>
          <a:solidFill>
            <a:schemeClr val="accent1"/>
          </a:solidFill>
          <a:ln w="19050" cap="flat" cmpd="sng">
            <a:solidFill>
              <a:srgbClr val="AF762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000" dirty="0">
                <a:solidFill>
                  <a:schemeClr val="lt1"/>
                </a:solidFill>
                <a:latin typeface="Calibri"/>
                <a:ea typeface="Calibri"/>
                <a:cs typeface="Calibri"/>
                <a:sym typeface="Calibri"/>
              </a:rPr>
              <a:t>WP4:</a:t>
            </a:r>
            <a:br>
              <a:rPr lang="en-US" sz="2000" dirty="0">
                <a:solidFill>
                  <a:schemeClr val="lt1"/>
                </a:solidFill>
                <a:latin typeface="Calibri"/>
                <a:ea typeface="Calibri"/>
                <a:cs typeface="Calibri"/>
                <a:sym typeface="Calibri"/>
              </a:rPr>
            </a:br>
            <a:r>
              <a:rPr lang="en-US" sz="2000" dirty="0" err="1">
                <a:solidFill>
                  <a:schemeClr val="lt1"/>
                </a:solidFill>
                <a:latin typeface="Calibri"/>
                <a:ea typeface="Calibri"/>
                <a:cs typeface="Calibri"/>
                <a:sym typeface="Calibri"/>
              </a:rPr>
              <a:t>Guidebo</a:t>
            </a:r>
            <a:r>
              <a:rPr lang="en-US" sz="1600" b="1" i="0" u="none" strike="noStrike" dirty="0" err="1">
                <a:solidFill>
                  <a:schemeClr val="lt1"/>
                </a:solidFill>
                <a:latin typeface="Arial"/>
                <a:ea typeface="Arial"/>
                <a:cs typeface="Arial"/>
                <a:sym typeface="Arial"/>
              </a:rPr>
              <a:t>OK</a:t>
            </a:r>
            <a:r>
              <a:rPr lang="en-US" sz="1600" b="1" i="0" u="none" strike="noStrike" dirty="0">
                <a:solidFill>
                  <a:schemeClr val="lt1"/>
                </a:solidFill>
                <a:latin typeface="Arial"/>
                <a:ea typeface="Arial"/>
                <a:cs typeface="Arial"/>
                <a:sym typeface="Arial"/>
              </a:rPr>
              <a:t> FOCUSED ON INCREASING STEM PARTICIPATION</a:t>
            </a:r>
            <a:endParaRPr sz="2000" dirty="0">
              <a:solidFill>
                <a:schemeClr val="lt1"/>
              </a:solidFill>
              <a:latin typeface="Calibri"/>
              <a:ea typeface="Calibri"/>
              <a:cs typeface="Calibri"/>
              <a:sym typeface="Calibri"/>
            </a:endParaRPr>
          </a:p>
        </p:txBody>
      </p:sp>
      <p:sp>
        <p:nvSpPr>
          <p:cNvPr id="224" name="Google Shape;224;p7"/>
          <p:cNvSpPr/>
          <p:nvPr/>
        </p:nvSpPr>
        <p:spPr>
          <a:xfrm>
            <a:off x="5118764" y="2390414"/>
            <a:ext cx="2612064" cy="1277711"/>
          </a:xfrm>
          <a:prstGeom prst="hexagon">
            <a:avLst>
              <a:gd name="adj" fmla="val 25000"/>
              <a:gd name="vf" fmla="val 115470"/>
            </a:avLst>
          </a:prstGeom>
          <a:solidFill>
            <a:srgbClr val="F6C680"/>
          </a:solidFill>
          <a:ln w="19050" cap="flat" cmpd="sng">
            <a:solidFill>
              <a:srgbClr val="AF762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600">
                <a:solidFill>
                  <a:schemeClr val="dk1"/>
                </a:solidFill>
                <a:latin typeface="Calibri"/>
                <a:ea typeface="Calibri"/>
                <a:cs typeface="Calibri"/>
                <a:sym typeface="Calibri"/>
              </a:rPr>
              <a:t>WP3a:</a:t>
            </a:r>
            <a:br>
              <a:rPr lang="en-US" sz="1600">
                <a:solidFill>
                  <a:schemeClr val="dk1"/>
                </a:solidFill>
                <a:latin typeface="Calibri"/>
                <a:ea typeface="Calibri"/>
                <a:cs typeface="Calibri"/>
                <a:sym typeface="Calibri"/>
              </a:rPr>
            </a:br>
            <a:r>
              <a:rPr lang="en-US" sz="1600" i="1">
                <a:solidFill>
                  <a:schemeClr val="dk1"/>
                </a:solidFill>
                <a:latin typeface="Calibri"/>
                <a:ea typeface="Calibri"/>
                <a:cs typeface="Calibri"/>
                <a:sym typeface="Calibri"/>
              </a:rPr>
              <a:t>Toolkit Development</a:t>
            </a:r>
            <a:endParaRPr sz="1600">
              <a:solidFill>
                <a:schemeClr val="dk1"/>
              </a:solidFill>
              <a:latin typeface="Calibri"/>
              <a:ea typeface="Calibri"/>
              <a:cs typeface="Calibri"/>
              <a:sym typeface="Calibri"/>
            </a:endParaRPr>
          </a:p>
        </p:txBody>
      </p:sp>
      <p:sp>
        <p:nvSpPr>
          <p:cNvPr id="225" name="Google Shape;225;p7"/>
          <p:cNvSpPr/>
          <p:nvPr/>
        </p:nvSpPr>
        <p:spPr>
          <a:xfrm>
            <a:off x="5118764" y="3625019"/>
            <a:ext cx="2612064" cy="1257766"/>
          </a:xfrm>
          <a:prstGeom prst="hexagon">
            <a:avLst>
              <a:gd name="adj" fmla="val 25000"/>
              <a:gd name="vf" fmla="val 115470"/>
            </a:avLst>
          </a:prstGeom>
          <a:solidFill>
            <a:srgbClr val="F6C680"/>
          </a:solidFill>
          <a:ln w="19050" cap="flat" cmpd="sng">
            <a:solidFill>
              <a:srgbClr val="AF762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600">
                <a:solidFill>
                  <a:schemeClr val="dk1"/>
                </a:solidFill>
                <a:latin typeface="Calibri"/>
                <a:ea typeface="Calibri"/>
                <a:cs typeface="Calibri"/>
                <a:sym typeface="Calibri"/>
              </a:rPr>
              <a:t>WP3b:</a:t>
            </a:r>
            <a:br>
              <a:rPr lang="en-US" sz="1600">
                <a:solidFill>
                  <a:schemeClr val="dk1"/>
                </a:solidFill>
                <a:latin typeface="Calibri"/>
                <a:ea typeface="Calibri"/>
                <a:cs typeface="Calibri"/>
                <a:sym typeface="Calibri"/>
              </a:rPr>
            </a:br>
            <a:r>
              <a:rPr lang="en-US" sz="1600" i="1">
                <a:solidFill>
                  <a:schemeClr val="dk1"/>
                </a:solidFill>
                <a:latin typeface="Calibri"/>
                <a:ea typeface="Calibri"/>
                <a:cs typeface="Calibri"/>
                <a:sym typeface="Calibri"/>
              </a:rPr>
              <a:t>Digital Tool Construction</a:t>
            </a:r>
            <a:endParaRPr sz="1600">
              <a:solidFill>
                <a:schemeClr val="dk1"/>
              </a:solidFill>
              <a:latin typeface="Calibri"/>
              <a:ea typeface="Calibri"/>
              <a:cs typeface="Calibri"/>
              <a:sym typeface="Calibri"/>
            </a:endParaRPr>
          </a:p>
        </p:txBody>
      </p:sp>
      <p:sp>
        <p:nvSpPr>
          <p:cNvPr id="226" name="Google Shape;226;p7"/>
          <p:cNvSpPr/>
          <p:nvPr/>
        </p:nvSpPr>
        <p:spPr>
          <a:xfrm rot="10800000" flipH="1">
            <a:off x="1012742" y="1923548"/>
            <a:ext cx="737043" cy="1893460"/>
          </a:xfrm>
          <a:prstGeom prst="bentArrow">
            <a:avLst>
              <a:gd name="adj1" fmla="val 25000"/>
              <a:gd name="adj2" fmla="val 25000"/>
              <a:gd name="adj3" fmla="val 25000"/>
              <a:gd name="adj4" fmla="val 43750"/>
            </a:avLst>
          </a:prstGeom>
          <a:solidFill>
            <a:srgbClr val="F6C680"/>
          </a:solidFill>
          <a:ln w="19050" cap="flat" cmpd="sng">
            <a:solidFill>
              <a:srgbClr val="AF762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227" name="Google Shape;227;p7"/>
          <p:cNvSpPr/>
          <p:nvPr/>
        </p:nvSpPr>
        <p:spPr>
          <a:xfrm>
            <a:off x="7761476" y="3387474"/>
            <a:ext cx="763922" cy="429535"/>
          </a:xfrm>
          <a:prstGeom prst="rightArrow">
            <a:avLst>
              <a:gd name="adj1" fmla="val 50000"/>
              <a:gd name="adj2" fmla="val 50000"/>
            </a:avLst>
          </a:prstGeom>
          <a:solidFill>
            <a:srgbClr val="F6C680"/>
          </a:solidFill>
          <a:ln w="19050" cap="flat" cmpd="sng">
            <a:solidFill>
              <a:srgbClr val="AF762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28" name="Google Shape;228;p7"/>
          <p:cNvSpPr/>
          <p:nvPr/>
        </p:nvSpPr>
        <p:spPr>
          <a:xfrm>
            <a:off x="2779453" y="91553"/>
            <a:ext cx="2612064" cy="1252378"/>
          </a:xfrm>
          <a:prstGeom prst="hexagon">
            <a:avLst>
              <a:gd name="adj" fmla="val 25000"/>
              <a:gd name="vf" fmla="val 115470"/>
            </a:avLst>
          </a:prstGeom>
          <a:solidFill>
            <a:srgbClr val="92D050"/>
          </a:solidFill>
          <a:ln w="19050" cap="flat" cmpd="sng">
            <a:solidFill>
              <a:srgbClr val="AF762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600" dirty="0">
                <a:solidFill>
                  <a:schemeClr val="dk1"/>
                </a:solidFill>
                <a:latin typeface="Calibri"/>
                <a:ea typeface="Calibri"/>
                <a:cs typeface="Calibri"/>
                <a:sym typeface="Calibri"/>
              </a:rPr>
              <a:t>WP2a:</a:t>
            </a:r>
            <a:br>
              <a:rPr lang="en-US" sz="1600" dirty="0">
                <a:solidFill>
                  <a:schemeClr val="dk1"/>
                </a:solidFill>
                <a:latin typeface="Calibri"/>
                <a:ea typeface="Calibri"/>
                <a:cs typeface="Calibri"/>
                <a:sym typeface="Calibri"/>
              </a:rPr>
            </a:br>
            <a:r>
              <a:rPr lang="en-US" sz="1600" i="1" dirty="0">
                <a:solidFill>
                  <a:schemeClr val="dk1"/>
                </a:solidFill>
                <a:latin typeface="Calibri"/>
                <a:ea typeface="Calibri"/>
                <a:cs typeface="Calibri"/>
                <a:sym typeface="Calibri"/>
              </a:rPr>
              <a:t>Questionnaire and focus group interview questions</a:t>
            </a:r>
            <a:endParaRPr sz="1600" dirty="0">
              <a:solidFill>
                <a:schemeClr val="dk1"/>
              </a:solidFill>
              <a:latin typeface="Calibri"/>
              <a:ea typeface="Calibri"/>
              <a:cs typeface="Calibri"/>
              <a:sym typeface="Calibri"/>
            </a:endParaRPr>
          </a:p>
        </p:txBody>
      </p:sp>
      <p:sp>
        <p:nvSpPr>
          <p:cNvPr id="5" name="Rechteck 4">
            <a:extLst>
              <a:ext uri="{FF2B5EF4-FFF2-40B4-BE49-F238E27FC236}">
                <a16:creationId xmlns:a16="http://schemas.microsoft.com/office/drawing/2014/main" id="{2419AF51-D628-8320-3BBC-E2A279E42DD7}"/>
              </a:ext>
            </a:extLst>
          </p:cNvPr>
          <p:cNvSpPr/>
          <p:nvPr/>
        </p:nvSpPr>
        <p:spPr>
          <a:xfrm>
            <a:off x="8268511" y="1459149"/>
            <a:ext cx="3784059" cy="1175752"/>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GB" dirty="0"/>
          </a:p>
        </p:txBody>
      </p:sp>
      <p:sp>
        <p:nvSpPr>
          <p:cNvPr id="229" name="Google Shape;229;p7"/>
          <p:cNvSpPr/>
          <p:nvPr/>
        </p:nvSpPr>
        <p:spPr>
          <a:xfrm>
            <a:off x="2773988" y="1319989"/>
            <a:ext cx="2612064" cy="1111635"/>
          </a:xfrm>
          <a:prstGeom prst="hexagon">
            <a:avLst>
              <a:gd name="adj" fmla="val 25000"/>
              <a:gd name="vf" fmla="val 115470"/>
            </a:avLst>
          </a:prstGeom>
          <a:solidFill>
            <a:srgbClr val="FFFF00"/>
          </a:solidFill>
          <a:ln w="19050" cap="flat" cmpd="sng">
            <a:solidFill>
              <a:srgbClr val="AF762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600">
                <a:solidFill>
                  <a:schemeClr val="dk1"/>
                </a:solidFill>
                <a:latin typeface="Calibri"/>
                <a:ea typeface="Calibri"/>
                <a:cs typeface="Calibri"/>
                <a:sym typeface="Calibri"/>
              </a:rPr>
              <a:t>WP2b:</a:t>
            </a:r>
            <a:br>
              <a:rPr lang="en-US" sz="1600">
                <a:solidFill>
                  <a:schemeClr val="dk1"/>
                </a:solidFill>
                <a:latin typeface="Calibri"/>
                <a:ea typeface="Calibri"/>
                <a:cs typeface="Calibri"/>
                <a:sym typeface="Calibri"/>
              </a:rPr>
            </a:br>
            <a:r>
              <a:rPr lang="en-US" sz="1600" i="1">
                <a:solidFill>
                  <a:schemeClr val="dk1"/>
                </a:solidFill>
                <a:latin typeface="Calibri"/>
                <a:ea typeface="Calibri"/>
                <a:cs typeface="Calibri"/>
                <a:sym typeface="Calibri"/>
              </a:rPr>
              <a:t>Course Activity Designs According to Learning Models</a:t>
            </a:r>
            <a:endParaRPr sz="1600">
              <a:solidFill>
                <a:schemeClr val="dk1"/>
              </a:solidFill>
              <a:latin typeface="Calibri"/>
              <a:ea typeface="Calibri"/>
              <a:cs typeface="Calibri"/>
              <a:sym typeface="Calibri"/>
            </a:endParaRPr>
          </a:p>
        </p:txBody>
      </p:sp>
      <p:sp>
        <p:nvSpPr>
          <p:cNvPr id="230" name="Google Shape;230;p7"/>
          <p:cNvSpPr/>
          <p:nvPr/>
        </p:nvSpPr>
        <p:spPr>
          <a:xfrm>
            <a:off x="5118764" y="747328"/>
            <a:ext cx="2612064" cy="1111635"/>
          </a:xfrm>
          <a:prstGeom prst="hexagon">
            <a:avLst>
              <a:gd name="adj" fmla="val 25000"/>
              <a:gd name="vf" fmla="val 115470"/>
            </a:avLst>
          </a:prstGeom>
          <a:solidFill>
            <a:srgbClr val="FFFF00"/>
          </a:solidFill>
          <a:ln w="19050" cap="flat" cmpd="sng">
            <a:solidFill>
              <a:srgbClr val="AF762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600">
                <a:solidFill>
                  <a:schemeClr val="dk1"/>
                </a:solidFill>
                <a:latin typeface="Calibri"/>
                <a:ea typeface="Calibri"/>
                <a:cs typeface="Calibri"/>
                <a:sym typeface="Calibri"/>
              </a:rPr>
              <a:t>WP2c:</a:t>
            </a:r>
            <a:br>
              <a:rPr lang="en-US" sz="1600">
                <a:solidFill>
                  <a:schemeClr val="dk1"/>
                </a:solidFill>
                <a:latin typeface="Calibri"/>
                <a:ea typeface="Calibri"/>
                <a:cs typeface="Calibri"/>
                <a:sym typeface="Calibri"/>
              </a:rPr>
            </a:br>
            <a:r>
              <a:rPr lang="en-US" sz="1600">
                <a:solidFill>
                  <a:schemeClr val="dk1"/>
                </a:solidFill>
                <a:latin typeface="Calibri"/>
                <a:ea typeface="Calibri"/>
                <a:cs typeface="Calibri"/>
                <a:sym typeface="Calibri"/>
              </a:rPr>
              <a:t>OER design</a:t>
            </a:r>
            <a:endParaRPr/>
          </a:p>
        </p:txBody>
      </p:sp>
      <p:sp>
        <p:nvSpPr>
          <p:cNvPr id="2" name="Textfeld 1">
            <a:extLst>
              <a:ext uri="{FF2B5EF4-FFF2-40B4-BE49-F238E27FC236}">
                <a16:creationId xmlns:a16="http://schemas.microsoft.com/office/drawing/2014/main" id="{FD81AECE-8C0E-559A-09F3-20F5A3FB9F8B}"/>
              </a:ext>
            </a:extLst>
          </p:cNvPr>
          <p:cNvSpPr txBox="1"/>
          <p:nvPr/>
        </p:nvSpPr>
        <p:spPr>
          <a:xfrm>
            <a:off x="8351252" y="1489631"/>
            <a:ext cx="2872321" cy="369332"/>
          </a:xfrm>
          <a:prstGeom prst="rect">
            <a:avLst/>
          </a:prstGeom>
          <a:noFill/>
        </p:spPr>
        <p:txBody>
          <a:bodyPr wrap="square" rtlCol="0">
            <a:spAutoFit/>
          </a:bodyPr>
          <a:lstStyle/>
          <a:p>
            <a:r>
              <a:rPr lang="de-DE" dirty="0"/>
              <a:t>(</a:t>
            </a:r>
            <a:r>
              <a:rPr lang="de-DE" dirty="0" err="1"/>
              <a:t>almost</a:t>
            </a:r>
            <a:r>
              <a:rPr lang="de-DE" dirty="0"/>
              <a:t>) </a:t>
            </a:r>
            <a:r>
              <a:rPr lang="de-DE" dirty="0" err="1"/>
              <a:t>finished</a:t>
            </a:r>
            <a:endParaRPr lang="en-GB" dirty="0"/>
          </a:p>
        </p:txBody>
      </p:sp>
      <p:sp>
        <p:nvSpPr>
          <p:cNvPr id="3" name="Textfeld 2">
            <a:extLst>
              <a:ext uri="{FF2B5EF4-FFF2-40B4-BE49-F238E27FC236}">
                <a16:creationId xmlns:a16="http://schemas.microsoft.com/office/drawing/2014/main" id="{054FE258-CD1D-3E66-BDED-0C6EF7D952B6}"/>
              </a:ext>
            </a:extLst>
          </p:cNvPr>
          <p:cNvSpPr txBox="1"/>
          <p:nvPr/>
        </p:nvSpPr>
        <p:spPr>
          <a:xfrm>
            <a:off x="8435379" y="1848991"/>
            <a:ext cx="2872321" cy="369332"/>
          </a:xfrm>
          <a:prstGeom prst="rect">
            <a:avLst/>
          </a:prstGeom>
          <a:noFill/>
        </p:spPr>
        <p:txBody>
          <a:bodyPr wrap="square" rtlCol="0">
            <a:spAutoFit/>
          </a:bodyPr>
          <a:lstStyle/>
          <a:p>
            <a:r>
              <a:rPr lang="de-DE" dirty="0" err="1"/>
              <a:t>ongoing</a:t>
            </a:r>
            <a:endParaRPr lang="en-GB" dirty="0"/>
          </a:p>
        </p:txBody>
      </p:sp>
      <p:sp>
        <p:nvSpPr>
          <p:cNvPr id="4" name="Textfeld 3">
            <a:extLst>
              <a:ext uri="{FF2B5EF4-FFF2-40B4-BE49-F238E27FC236}">
                <a16:creationId xmlns:a16="http://schemas.microsoft.com/office/drawing/2014/main" id="{A79FE216-11C8-951E-15CF-98B6B1EC6879}"/>
              </a:ext>
            </a:extLst>
          </p:cNvPr>
          <p:cNvSpPr txBox="1"/>
          <p:nvPr/>
        </p:nvSpPr>
        <p:spPr>
          <a:xfrm>
            <a:off x="8361124" y="2195786"/>
            <a:ext cx="2872321" cy="369332"/>
          </a:xfrm>
          <a:prstGeom prst="rect">
            <a:avLst/>
          </a:prstGeom>
          <a:noFill/>
        </p:spPr>
        <p:txBody>
          <a:bodyPr wrap="square" rtlCol="0">
            <a:spAutoFit/>
          </a:bodyPr>
          <a:lstStyle/>
          <a:p>
            <a:r>
              <a:rPr lang="de-DE" dirty="0"/>
              <a:t>open </a:t>
            </a:r>
            <a:r>
              <a:rPr lang="de-DE" dirty="0" err="1"/>
              <a:t>task</a:t>
            </a:r>
            <a:endParaRPr lang="en-GB" dirty="0"/>
          </a:p>
        </p:txBody>
      </p:sp>
      <p:sp>
        <p:nvSpPr>
          <p:cNvPr id="6" name="Rechteck 5">
            <a:extLst>
              <a:ext uri="{FF2B5EF4-FFF2-40B4-BE49-F238E27FC236}">
                <a16:creationId xmlns:a16="http://schemas.microsoft.com/office/drawing/2014/main" id="{A2E8200D-8832-84CA-FDA4-033EE831B86A}"/>
              </a:ext>
            </a:extLst>
          </p:cNvPr>
          <p:cNvSpPr/>
          <p:nvPr/>
        </p:nvSpPr>
        <p:spPr>
          <a:xfrm>
            <a:off x="10731500" y="1643974"/>
            <a:ext cx="1048696" cy="198063"/>
          </a:xfrm>
          <a:prstGeom prst="rect">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hteck 6">
            <a:extLst>
              <a:ext uri="{FF2B5EF4-FFF2-40B4-BE49-F238E27FC236}">
                <a16:creationId xmlns:a16="http://schemas.microsoft.com/office/drawing/2014/main" id="{235BF110-9510-33E1-8862-C9CCBD645877}"/>
              </a:ext>
            </a:extLst>
          </p:cNvPr>
          <p:cNvSpPr/>
          <p:nvPr/>
        </p:nvSpPr>
        <p:spPr>
          <a:xfrm>
            <a:off x="10731500" y="2021092"/>
            <a:ext cx="1048696" cy="198063"/>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hteck 7">
            <a:extLst>
              <a:ext uri="{FF2B5EF4-FFF2-40B4-BE49-F238E27FC236}">
                <a16:creationId xmlns:a16="http://schemas.microsoft.com/office/drawing/2014/main" id="{B8313CBC-5ABA-BDF7-F3F3-F7DF80CFE15A}"/>
              </a:ext>
            </a:extLst>
          </p:cNvPr>
          <p:cNvSpPr/>
          <p:nvPr/>
        </p:nvSpPr>
        <p:spPr>
          <a:xfrm>
            <a:off x="10731500" y="2386920"/>
            <a:ext cx="1048696" cy="198063"/>
          </a:xfrm>
          <a:prstGeom prst="rect">
            <a:avLst/>
          </a:prstGeom>
          <a:solidFill>
            <a:srgbClr val="F0A22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40711466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43"/>
        <p:cNvGrpSpPr/>
        <p:nvPr/>
      </p:nvGrpSpPr>
      <p:grpSpPr>
        <a:xfrm>
          <a:off x="0" y="0"/>
          <a:ext cx="0" cy="0"/>
          <a:chOff x="0" y="0"/>
          <a:chExt cx="0" cy="0"/>
        </a:xfrm>
      </p:grpSpPr>
      <p:sp>
        <p:nvSpPr>
          <p:cNvPr id="244" name="Google Shape;244;p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Calibri"/>
              <a:buNone/>
            </a:pPr>
            <a:r>
              <a:rPr lang="en-US" sz="4000"/>
              <a:t>4 Transnational Partner Meetings - TPMs</a:t>
            </a:r>
            <a:endParaRPr/>
          </a:p>
        </p:txBody>
      </p:sp>
      <p:sp>
        <p:nvSpPr>
          <p:cNvPr id="245" name="Google Shape;245;p9"/>
          <p:cNvSpPr/>
          <p:nvPr/>
        </p:nvSpPr>
        <p:spPr>
          <a:xfrm>
            <a:off x="1198749" y="1387622"/>
            <a:ext cx="3918159" cy="922124"/>
          </a:xfrm>
          <a:prstGeom prst="roundRect">
            <a:avLst>
              <a:gd name="adj" fmla="val 16667"/>
            </a:avLst>
          </a:prstGeom>
          <a:solidFill>
            <a:schemeClr val="accent1"/>
          </a:solidFill>
          <a:ln w="19050" cap="flat" cmpd="sng">
            <a:solidFill>
              <a:srgbClr val="AF762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a:solidFill>
                  <a:schemeClr val="dk1"/>
                </a:solidFill>
                <a:latin typeface="Calibri"/>
                <a:ea typeface="Calibri"/>
                <a:cs typeface="Calibri"/>
                <a:sym typeface="Calibri"/>
              </a:rPr>
              <a:t>TPM 1 – Kick-off - Romania</a:t>
            </a:r>
            <a:endParaRPr/>
          </a:p>
        </p:txBody>
      </p:sp>
      <p:sp>
        <p:nvSpPr>
          <p:cNvPr id="246" name="Google Shape;246;p9"/>
          <p:cNvSpPr/>
          <p:nvPr/>
        </p:nvSpPr>
        <p:spPr>
          <a:xfrm>
            <a:off x="1444935" y="2469170"/>
            <a:ext cx="3918159" cy="922124"/>
          </a:xfrm>
          <a:prstGeom prst="roundRect">
            <a:avLst>
              <a:gd name="adj" fmla="val 16667"/>
            </a:avLst>
          </a:prstGeom>
          <a:solidFill>
            <a:schemeClr val="accent1"/>
          </a:solidFill>
          <a:ln w="19050" cap="flat" cmpd="sng">
            <a:solidFill>
              <a:srgbClr val="AF762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a:solidFill>
                  <a:schemeClr val="dk1"/>
                </a:solidFill>
                <a:latin typeface="Calibri"/>
                <a:ea typeface="Calibri"/>
                <a:cs typeface="Calibri"/>
                <a:sym typeface="Calibri"/>
              </a:rPr>
              <a:t>TPM 2 – Progress I - Poland</a:t>
            </a:r>
            <a:endParaRPr/>
          </a:p>
        </p:txBody>
      </p:sp>
      <p:sp>
        <p:nvSpPr>
          <p:cNvPr id="247" name="Google Shape;247;p9"/>
          <p:cNvSpPr/>
          <p:nvPr/>
        </p:nvSpPr>
        <p:spPr>
          <a:xfrm>
            <a:off x="1637068" y="3509193"/>
            <a:ext cx="3918159" cy="922124"/>
          </a:xfrm>
          <a:prstGeom prst="roundRect">
            <a:avLst>
              <a:gd name="adj" fmla="val 16667"/>
            </a:avLst>
          </a:prstGeom>
          <a:solidFill>
            <a:schemeClr val="accent1"/>
          </a:solidFill>
          <a:ln w="19050" cap="flat" cmpd="sng">
            <a:solidFill>
              <a:srgbClr val="AF762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a:solidFill>
                  <a:schemeClr val="dk1"/>
                </a:solidFill>
                <a:latin typeface="Calibri"/>
                <a:ea typeface="Calibri"/>
                <a:cs typeface="Calibri"/>
                <a:sym typeface="Calibri"/>
              </a:rPr>
              <a:t>TPM 3 – Progress II - Portugal</a:t>
            </a:r>
            <a:endParaRPr/>
          </a:p>
        </p:txBody>
      </p:sp>
      <p:sp>
        <p:nvSpPr>
          <p:cNvPr id="248" name="Google Shape;248;p9"/>
          <p:cNvSpPr/>
          <p:nvPr/>
        </p:nvSpPr>
        <p:spPr>
          <a:xfrm>
            <a:off x="1810422" y="4569966"/>
            <a:ext cx="3918159" cy="922124"/>
          </a:xfrm>
          <a:prstGeom prst="roundRect">
            <a:avLst>
              <a:gd name="adj" fmla="val 16667"/>
            </a:avLst>
          </a:prstGeom>
          <a:solidFill>
            <a:schemeClr val="accent1"/>
          </a:solidFill>
          <a:ln w="19050" cap="flat" cmpd="sng">
            <a:solidFill>
              <a:srgbClr val="AF762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a:solidFill>
                  <a:schemeClr val="dk1"/>
                </a:solidFill>
                <a:latin typeface="Calibri"/>
                <a:ea typeface="Calibri"/>
                <a:cs typeface="Calibri"/>
                <a:sym typeface="Calibri"/>
              </a:rPr>
              <a:t>TPM 4 – Final - Germany</a:t>
            </a:r>
            <a:endParaRPr/>
          </a:p>
        </p:txBody>
      </p:sp>
      <p:sp>
        <p:nvSpPr>
          <p:cNvPr id="249" name="Google Shape;249;p9"/>
          <p:cNvSpPr/>
          <p:nvPr/>
        </p:nvSpPr>
        <p:spPr>
          <a:xfrm>
            <a:off x="5260316" y="1387622"/>
            <a:ext cx="2975037" cy="922124"/>
          </a:xfrm>
          <a:prstGeom prst="roundRect">
            <a:avLst>
              <a:gd name="adj" fmla="val 16667"/>
            </a:avLst>
          </a:prstGeom>
          <a:solidFill>
            <a:srgbClr val="F3CC5F"/>
          </a:solidFill>
          <a:ln w="19050" cap="flat" cmpd="sng">
            <a:solidFill>
              <a:srgbClr val="AF762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000">
                <a:solidFill>
                  <a:schemeClr val="dk1"/>
                </a:solidFill>
                <a:latin typeface="Calibri"/>
                <a:ea typeface="Calibri"/>
                <a:cs typeface="Calibri"/>
                <a:sym typeface="Calibri"/>
              </a:rPr>
              <a:t>Between</a:t>
            </a:r>
            <a:br>
              <a:rPr lang="en-US" sz="2000">
                <a:solidFill>
                  <a:schemeClr val="dk1"/>
                </a:solidFill>
                <a:latin typeface="Calibri"/>
                <a:ea typeface="Calibri"/>
                <a:cs typeface="Calibri"/>
                <a:sym typeface="Calibri"/>
              </a:rPr>
            </a:br>
            <a:r>
              <a:rPr lang="en-US" sz="2000">
                <a:solidFill>
                  <a:schemeClr val="dk1"/>
                </a:solidFill>
                <a:latin typeface="Calibri"/>
                <a:ea typeface="Calibri"/>
                <a:cs typeface="Calibri"/>
                <a:sym typeface="Calibri"/>
              </a:rPr>
              <a:t>Nov 2023 and March 2024</a:t>
            </a:r>
            <a:endParaRPr/>
          </a:p>
        </p:txBody>
      </p:sp>
      <p:sp>
        <p:nvSpPr>
          <p:cNvPr id="250" name="Google Shape;250;p9"/>
          <p:cNvSpPr/>
          <p:nvPr/>
        </p:nvSpPr>
        <p:spPr>
          <a:xfrm>
            <a:off x="5547861" y="2448420"/>
            <a:ext cx="2975037" cy="922124"/>
          </a:xfrm>
          <a:prstGeom prst="roundRect">
            <a:avLst>
              <a:gd name="adj" fmla="val 16667"/>
            </a:avLst>
          </a:prstGeom>
          <a:solidFill>
            <a:srgbClr val="F3CC5F"/>
          </a:solidFill>
          <a:ln w="19050" cap="flat" cmpd="sng">
            <a:solidFill>
              <a:srgbClr val="AF762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000">
                <a:solidFill>
                  <a:schemeClr val="dk1"/>
                </a:solidFill>
                <a:latin typeface="Calibri"/>
                <a:ea typeface="Calibri"/>
                <a:cs typeface="Calibri"/>
                <a:sym typeface="Calibri"/>
              </a:rPr>
              <a:t>Between</a:t>
            </a:r>
            <a:br>
              <a:rPr lang="en-US" sz="2000">
                <a:solidFill>
                  <a:schemeClr val="dk1"/>
                </a:solidFill>
                <a:latin typeface="Calibri"/>
                <a:ea typeface="Calibri"/>
                <a:cs typeface="Calibri"/>
                <a:sym typeface="Calibri"/>
              </a:rPr>
            </a:br>
            <a:r>
              <a:rPr lang="en-US" sz="2000">
                <a:solidFill>
                  <a:schemeClr val="dk1"/>
                </a:solidFill>
                <a:latin typeface="Calibri"/>
                <a:ea typeface="Calibri"/>
                <a:cs typeface="Calibri"/>
                <a:sym typeface="Calibri"/>
              </a:rPr>
              <a:t>July 2024 and Oct 2024</a:t>
            </a:r>
            <a:endParaRPr/>
          </a:p>
        </p:txBody>
      </p:sp>
      <p:sp>
        <p:nvSpPr>
          <p:cNvPr id="251" name="Google Shape;251;p9"/>
          <p:cNvSpPr/>
          <p:nvPr/>
        </p:nvSpPr>
        <p:spPr>
          <a:xfrm>
            <a:off x="5728581" y="3509245"/>
            <a:ext cx="2975037" cy="922124"/>
          </a:xfrm>
          <a:prstGeom prst="roundRect">
            <a:avLst>
              <a:gd name="adj" fmla="val 16667"/>
            </a:avLst>
          </a:prstGeom>
          <a:solidFill>
            <a:srgbClr val="F3CC5F"/>
          </a:solidFill>
          <a:ln w="19050" cap="flat" cmpd="sng">
            <a:solidFill>
              <a:srgbClr val="AF762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000">
                <a:solidFill>
                  <a:schemeClr val="dk1"/>
                </a:solidFill>
                <a:latin typeface="Calibri"/>
                <a:ea typeface="Calibri"/>
                <a:cs typeface="Calibri"/>
                <a:sym typeface="Calibri"/>
              </a:rPr>
              <a:t>Between</a:t>
            </a:r>
            <a:br>
              <a:rPr lang="en-US" sz="2000">
                <a:solidFill>
                  <a:schemeClr val="dk1"/>
                </a:solidFill>
                <a:latin typeface="Calibri"/>
                <a:ea typeface="Calibri"/>
                <a:cs typeface="Calibri"/>
                <a:sym typeface="Calibri"/>
              </a:rPr>
            </a:br>
            <a:r>
              <a:rPr lang="en-US" sz="2000">
                <a:solidFill>
                  <a:schemeClr val="dk1"/>
                </a:solidFill>
                <a:latin typeface="Calibri"/>
                <a:ea typeface="Calibri"/>
                <a:cs typeface="Calibri"/>
                <a:sym typeface="Calibri"/>
              </a:rPr>
              <a:t>March 2025 and May 2025</a:t>
            </a:r>
            <a:endParaRPr/>
          </a:p>
        </p:txBody>
      </p:sp>
      <p:sp>
        <p:nvSpPr>
          <p:cNvPr id="252" name="Google Shape;252;p9"/>
          <p:cNvSpPr/>
          <p:nvPr/>
        </p:nvSpPr>
        <p:spPr>
          <a:xfrm>
            <a:off x="5890813" y="4590820"/>
            <a:ext cx="2975037" cy="922124"/>
          </a:xfrm>
          <a:prstGeom prst="roundRect">
            <a:avLst>
              <a:gd name="adj" fmla="val 16667"/>
            </a:avLst>
          </a:prstGeom>
          <a:solidFill>
            <a:srgbClr val="F3CC5F"/>
          </a:solidFill>
          <a:ln w="19050" cap="flat" cmpd="sng">
            <a:solidFill>
              <a:srgbClr val="AF762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000">
                <a:solidFill>
                  <a:schemeClr val="dk1"/>
                </a:solidFill>
                <a:latin typeface="Calibri"/>
                <a:ea typeface="Calibri"/>
                <a:cs typeface="Calibri"/>
                <a:sym typeface="Calibri"/>
              </a:rPr>
              <a:t>Between</a:t>
            </a:r>
            <a:br>
              <a:rPr lang="en-US" sz="2000">
                <a:solidFill>
                  <a:schemeClr val="dk1"/>
                </a:solidFill>
                <a:latin typeface="Calibri"/>
                <a:ea typeface="Calibri"/>
                <a:cs typeface="Calibri"/>
                <a:sym typeface="Calibri"/>
              </a:rPr>
            </a:br>
            <a:r>
              <a:rPr lang="en-US" sz="2000">
                <a:solidFill>
                  <a:schemeClr val="dk1"/>
                </a:solidFill>
                <a:latin typeface="Calibri"/>
                <a:ea typeface="Calibri"/>
                <a:cs typeface="Calibri"/>
                <a:sym typeface="Calibri"/>
              </a:rPr>
              <a:t>Dec 2025 and Feb 2026</a:t>
            </a:r>
            <a:endParaRPr/>
          </a:p>
        </p:txBody>
      </p:sp>
      <p:sp>
        <p:nvSpPr>
          <p:cNvPr id="253" name="Google Shape;253;p9"/>
          <p:cNvSpPr/>
          <p:nvPr/>
        </p:nvSpPr>
        <p:spPr>
          <a:xfrm>
            <a:off x="8378763" y="1405234"/>
            <a:ext cx="2975037" cy="922124"/>
          </a:xfrm>
          <a:prstGeom prst="roundRect">
            <a:avLst>
              <a:gd name="adj" fmla="val 16667"/>
            </a:avLst>
          </a:prstGeom>
          <a:solidFill>
            <a:srgbClr val="92D050"/>
          </a:solidFill>
          <a:ln w="19050" cap="flat" cmpd="sng">
            <a:solidFill>
              <a:srgbClr val="AF762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000" b="1">
                <a:solidFill>
                  <a:srgbClr val="0C0C0C"/>
                </a:solidFill>
                <a:latin typeface="Calibri"/>
                <a:ea typeface="Calibri"/>
                <a:cs typeface="Calibri"/>
                <a:sym typeface="Calibri"/>
              </a:rPr>
              <a:t>Suggested date:</a:t>
            </a:r>
            <a:endParaRPr/>
          </a:p>
          <a:p>
            <a:pPr marL="0" marR="0" lvl="0" indent="0" algn="ctr" rtl="0">
              <a:spcBef>
                <a:spcPts val="0"/>
              </a:spcBef>
              <a:spcAft>
                <a:spcPts val="0"/>
              </a:spcAft>
              <a:buNone/>
            </a:pPr>
            <a:r>
              <a:rPr lang="en-US" sz="2000" b="1">
                <a:solidFill>
                  <a:srgbClr val="0C0C0C"/>
                </a:solidFill>
                <a:latin typeface="Calibri"/>
                <a:ea typeface="Calibri"/>
                <a:cs typeface="Calibri"/>
                <a:sym typeface="Calibri"/>
              </a:rPr>
              <a:t>16th to 18th of Jan 2024</a:t>
            </a:r>
            <a:endParaRPr/>
          </a:p>
        </p:txBody>
      </p:sp>
      <p:sp>
        <p:nvSpPr>
          <p:cNvPr id="254" name="Google Shape;254;p9"/>
          <p:cNvSpPr/>
          <p:nvPr/>
        </p:nvSpPr>
        <p:spPr>
          <a:xfrm>
            <a:off x="8707665" y="2466059"/>
            <a:ext cx="2975037" cy="922124"/>
          </a:xfrm>
          <a:prstGeom prst="roundRect">
            <a:avLst>
              <a:gd name="adj" fmla="val 16667"/>
            </a:avLst>
          </a:prstGeom>
          <a:solidFill>
            <a:srgbClr val="92D050"/>
          </a:solidFill>
          <a:ln w="19050" cap="flat" cmpd="sng">
            <a:solidFill>
              <a:srgbClr val="AF762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000" b="1">
                <a:solidFill>
                  <a:srgbClr val="0C0C0C"/>
                </a:solidFill>
                <a:latin typeface="Calibri"/>
                <a:ea typeface="Calibri"/>
                <a:cs typeface="Calibri"/>
                <a:sym typeface="Calibri"/>
              </a:rPr>
              <a:t>Suggested date:</a:t>
            </a:r>
            <a:endParaRPr/>
          </a:p>
          <a:p>
            <a:pPr marL="0" marR="0" lvl="0" indent="0" algn="ctr" rtl="0">
              <a:spcBef>
                <a:spcPts val="0"/>
              </a:spcBef>
              <a:spcAft>
                <a:spcPts val="0"/>
              </a:spcAft>
              <a:buNone/>
            </a:pPr>
            <a:r>
              <a:rPr lang="en-US" sz="2000" b="1">
                <a:solidFill>
                  <a:srgbClr val="0C0C0C"/>
                </a:solidFill>
                <a:latin typeface="Calibri"/>
                <a:ea typeface="Calibri"/>
                <a:cs typeface="Calibri"/>
                <a:sym typeface="Calibri"/>
              </a:rPr>
              <a:t>13th to 15th of Aug 2024</a:t>
            </a:r>
            <a:endParaRPr/>
          </a:p>
        </p:txBody>
      </p:sp>
      <p:sp>
        <p:nvSpPr>
          <p:cNvPr id="255" name="Google Shape;255;p9"/>
          <p:cNvSpPr/>
          <p:nvPr/>
        </p:nvSpPr>
        <p:spPr>
          <a:xfrm>
            <a:off x="8876971" y="3509193"/>
            <a:ext cx="2975037" cy="922124"/>
          </a:xfrm>
          <a:prstGeom prst="roundRect">
            <a:avLst>
              <a:gd name="adj" fmla="val 16667"/>
            </a:avLst>
          </a:prstGeom>
          <a:solidFill>
            <a:srgbClr val="92D050"/>
          </a:solidFill>
          <a:ln w="19050" cap="flat" cmpd="sng">
            <a:solidFill>
              <a:srgbClr val="AF762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000" b="1">
                <a:solidFill>
                  <a:srgbClr val="0C0C0C"/>
                </a:solidFill>
                <a:latin typeface="Calibri"/>
                <a:ea typeface="Calibri"/>
                <a:cs typeface="Calibri"/>
                <a:sym typeface="Calibri"/>
              </a:rPr>
              <a:t>Suggested date:</a:t>
            </a:r>
            <a:endParaRPr/>
          </a:p>
          <a:p>
            <a:pPr marL="0" marR="0" lvl="0" indent="0" algn="ctr" rtl="0">
              <a:spcBef>
                <a:spcPts val="0"/>
              </a:spcBef>
              <a:spcAft>
                <a:spcPts val="0"/>
              </a:spcAft>
              <a:buNone/>
            </a:pPr>
            <a:r>
              <a:rPr lang="en-US" sz="2000" b="1">
                <a:solidFill>
                  <a:srgbClr val="0C0C0C"/>
                </a:solidFill>
                <a:latin typeface="Calibri"/>
                <a:ea typeface="Calibri"/>
                <a:cs typeface="Calibri"/>
                <a:sym typeface="Calibri"/>
              </a:rPr>
              <a:t>22th to 24th of Apr 2025</a:t>
            </a:r>
            <a:endParaRPr/>
          </a:p>
        </p:txBody>
      </p:sp>
      <p:sp>
        <p:nvSpPr>
          <p:cNvPr id="256" name="Google Shape;256;p9"/>
          <p:cNvSpPr/>
          <p:nvPr/>
        </p:nvSpPr>
        <p:spPr>
          <a:xfrm>
            <a:off x="9028082" y="4561928"/>
            <a:ext cx="2975037" cy="922124"/>
          </a:xfrm>
          <a:prstGeom prst="roundRect">
            <a:avLst>
              <a:gd name="adj" fmla="val 16667"/>
            </a:avLst>
          </a:prstGeom>
          <a:solidFill>
            <a:srgbClr val="92D050"/>
          </a:solidFill>
          <a:ln w="19050" cap="flat" cmpd="sng">
            <a:solidFill>
              <a:srgbClr val="AF762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000" b="1">
                <a:solidFill>
                  <a:srgbClr val="0C0C0C"/>
                </a:solidFill>
                <a:latin typeface="Calibri"/>
                <a:ea typeface="Calibri"/>
                <a:cs typeface="Calibri"/>
                <a:sym typeface="Calibri"/>
              </a:rPr>
              <a:t>Suggested date:</a:t>
            </a:r>
            <a:endParaRPr/>
          </a:p>
          <a:p>
            <a:pPr marL="0" marR="0" lvl="0" indent="0" algn="ctr" rtl="0">
              <a:spcBef>
                <a:spcPts val="0"/>
              </a:spcBef>
              <a:spcAft>
                <a:spcPts val="0"/>
              </a:spcAft>
              <a:buNone/>
            </a:pPr>
            <a:r>
              <a:rPr lang="en-US" sz="2000" b="1">
                <a:solidFill>
                  <a:srgbClr val="0C0C0C"/>
                </a:solidFill>
                <a:latin typeface="Calibri"/>
                <a:ea typeface="Calibri"/>
                <a:cs typeface="Calibri"/>
                <a:sym typeface="Calibri"/>
              </a:rPr>
              <a:t>16th to 18th of Dec 2025</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1" name="Google Shape;261;p1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Calibri"/>
              <a:buNone/>
            </a:pPr>
            <a:r>
              <a:rPr lang="en-US" sz="4000"/>
              <a:t>3 Learning Teaching Training Activities - LTTAs</a:t>
            </a:r>
            <a:endParaRPr/>
          </a:p>
        </p:txBody>
      </p:sp>
      <p:sp>
        <p:nvSpPr>
          <p:cNvPr id="262" name="Google Shape;262;p10"/>
          <p:cNvSpPr/>
          <p:nvPr/>
        </p:nvSpPr>
        <p:spPr>
          <a:xfrm>
            <a:off x="255259" y="1651827"/>
            <a:ext cx="5107835" cy="1174120"/>
          </a:xfrm>
          <a:prstGeom prst="roundRect">
            <a:avLst>
              <a:gd name="adj" fmla="val 16667"/>
            </a:avLst>
          </a:prstGeom>
          <a:solidFill>
            <a:schemeClr val="accent1"/>
          </a:solidFill>
          <a:ln w="19050" cap="flat" cmpd="sng">
            <a:solidFill>
              <a:srgbClr val="AF762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000">
                <a:solidFill>
                  <a:schemeClr val="dk1"/>
                </a:solidFill>
                <a:latin typeface="Calibri"/>
                <a:ea typeface="Calibri"/>
                <a:cs typeface="Calibri"/>
                <a:sym typeface="Calibri"/>
              </a:rPr>
              <a:t>LTTA 1 – Inclusive Learning Models and Use of Digital Technologies in STEM – Germany</a:t>
            </a:r>
            <a:endParaRPr/>
          </a:p>
        </p:txBody>
      </p:sp>
      <p:sp>
        <p:nvSpPr>
          <p:cNvPr id="263" name="Google Shape;263;p10"/>
          <p:cNvSpPr/>
          <p:nvPr/>
        </p:nvSpPr>
        <p:spPr>
          <a:xfrm>
            <a:off x="501445" y="3028340"/>
            <a:ext cx="5107835" cy="1174120"/>
          </a:xfrm>
          <a:prstGeom prst="roundRect">
            <a:avLst>
              <a:gd name="adj" fmla="val 16667"/>
            </a:avLst>
          </a:prstGeom>
          <a:solidFill>
            <a:schemeClr val="accent1"/>
          </a:solidFill>
          <a:ln w="19050" cap="flat" cmpd="sng">
            <a:solidFill>
              <a:srgbClr val="AF762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000">
                <a:solidFill>
                  <a:schemeClr val="dk1"/>
                </a:solidFill>
                <a:latin typeface="Calibri"/>
                <a:ea typeface="Calibri"/>
                <a:cs typeface="Calibri"/>
                <a:sym typeface="Calibri"/>
              </a:rPr>
              <a:t>LTTA 2 – Methods and Techniques for</a:t>
            </a:r>
            <a:endParaRPr/>
          </a:p>
          <a:p>
            <a:pPr marL="0" marR="0" lvl="0" indent="0" algn="ctr" rtl="0">
              <a:spcBef>
                <a:spcPts val="0"/>
              </a:spcBef>
              <a:spcAft>
                <a:spcPts val="0"/>
              </a:spcAft>
              <a:buNone/>
            </a:pPr>
            <a:r>
              <a:rPr lang="en-US" sz="2000">
                <a:solidFill>
                  <a:schemeClr val="dk1"/>
                </a:solidFill>
                <a:latin typeface="Calibri"/>
                <a:ea typeface="Calibri"/>
                <a:cs typeface="Calibri"/>
                <a:sym typeface="Calibri"/>
              </a:rPr>
              <a:t>Measuring and Evaluating Transversal Skills and Learning Outcomes – Romania Uni</a:t>
            </a:r>
            <a:endParaRPr/>
          </a:p>
        </p:txBody>
      </p:sp>
      <p:sp>
        <p:nvSpPr>
          <p:cNvPr id="264" name="Google Shape;264;p10"/>
          <p:cNvSpPr/>
          <p:nvPr/>
        </p:nvSpPr>
        <p:spPr>
          <a:xfrm>
            <a:off x="5506502" y="1651827"/>
            <a:ext cx="2975037" cy="1174120"/>
          </a:xfrm>
          <a:prstGeom prst="roundRect">
            <a:avLst>
              <a:gd name="adj" fmla="val 16667"/>
            </a:avLst>
          </a:prstGeom>
          <a:solidFill>
            <a:srgbClr val="F3CC5F"/>
          </a:solidFill>
          <a:ln w="19050" cap="flat" cmpd="sng">
            <a:solidFill>
              <a:srgbClr val="AF762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000">
                <a:solidFill>
                  <a:schemeClr val="dk1"/>
                </a:solidFill>
                <a:latin typeface="Calibri"/>
                <a:ea typeface="Calibri"/>
                <a:cs typeface="Calibri"/>
                <a:sym typeface="Calibri"/>
              </a:rPr>
              <a:t>Between</a:t>
            </a:r>
            <a:br>
              <a:rPr lang="en-US" sz="2000">
                <a:solidFill>
                  <a:schemeClr val="dk1"/>
                </a:solidFill>
                <a:latin typeface="Calibri"/>
                <a:ea typeface="Calibri"/>
                <a:cs typeface="Calibri"/>
                <a:sym typeface="Calibri"/>
              </a:rPr>
            </a:br>
            <a:r>
              <a:rPr lang="en-US" sz="2000">
                <a:solidFill>
                  <a:schemeClr val="dk1"/>
                </a:solidFill>
                <a:latin typeface="Calibri"/>
                <a:ea typeface="Calibri"/>
                <a:cs typeface="Calibri"/>
                <a:sym typeface="Calibri"/>
              </a:rPr>
              <a:t>Feb 2024 and June 2024</a:t>
            </a:r>
            <a:endParaRPr/>
          </a:p>
        </p:txBody>
      </p:sp>
      <p:sp>
        <p:nvSpPr>
          <p:cNvPr id="265" name="Google Shape;265;p10"/>
          <p:cNvSpPr/>
          <p:nvPr/>
        </p:nvSpPr>
        <p:spPr>
          <a:xfrm>
            <a:off x="5794047" y="3007590"/>
            <a:ext cx="2975037" cy="1174120"/>
          </a:xfrm>
          <a:prstGeom prst="roundRect">
            <a:avLst>
              <a:gd name="adj" fmla="val 16667"/>
            </a:avLst>
          </a:prstGeom>
          <a:solidFill>
            <a:srgbClr val="F3CC5F"/>
          </a:solidFill>
          <a:ln w="19050" cap="flat" cmpd="sng">
            <a:solidFill>
              <a:srgbClr val="AF762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000">
                <a:solidFill>
                  <a:schemeClr val="dk1"/>
                </a:solidFill>
                <a:latin typeface="Calibri"/>
                <a:ea typeface="Calibri"/>
                <a:cs typeface="Calibri"/>
                <a:sym typeface="Calibri"/>
              </a:rPr>
              <a:t>Between</a:t>
            </a:r>
            <a:br>
              <a:rPr lang="en-US" sz="2000">
                <a:solidFill>
                  <a:schemeClr val="dk1"/>
                </a:solidFill>
                <a:latin typeface="Calibri"/>
                <a:ea typeface="Calibri"/>
                <a:cs typeface="Calibri"/>
                <a:sym typeface="Calibri"/>
              </a:rPr>
            </a:br>
            <a:r>
              <a:rPr lang="en-US" sz="2000">
                <a:solidFill>
                  <a:schemeClr val="dk1"/>
                </a:solidFill>
                <a:latin typeface="Calibri"/>
                <a:ea typeface="Calibri"/>
                <a:cs typeface="Calibri"/>
                <a:sym typeface="Calibri"/>
              </a:rPr>
              <a:t>Oct 2024 and Dec 2024</a:t>
            </a:r>
            <a:endParaRPr/>
          </a:p>
        </p:txBody>
      </p:sp>
      <p:sp>
        <p:nvSpPr>
          <p:cNvPr id="266" name="Google Shape;266;p10"/>
          <p:cNvSpPr/>
          <p:nvPr/>
        </p:nvSpPr>
        <p:spPr>
          <a:xfrm>
            <a:off x="8624949" y="1669439"/>
            <a:ext cx="2975037" cy="1174120"/>
          </a:xfrm>
          <a:prstGeom prst="roundRect">
            <a:avLst>
              <a:gd name="adj" fmla="val 16667"/>
            </a:avLst>
          </a:prstGeom>
          <a:solidFill>
            <a:srgbClr val="92D050"/>
          </a:solidFill>
          <a:ln w="19050" cap="flat" cmpd="sng">
            <a:solidFill>
              <a:srgbClr val="AF762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000" b="1">
                <a:solidFill>
                  <a:srgbClr val="0C0C0C"/>
                </a:solidFill>
                <a:latin typeface="Calibri"/>
                <a:ea typeface="Calibri"/>
                <a:cs typeface="Calibri"/>
                <a:sym typeface="Calibri"/>
              </a:rPr>
              <a:t>Suggested date:</a:t>
            </a:r>
            <a:endParaRPr/>
          </a:p>
          <a:p>
            <a:pPr marL="0" marR="0" lvl="0" indent="0" algn="ctr" rtl="0">
              <a:spcBef>
                <a:spcPts val="0"/>
              </a:spcBef>
              <a:spcAft>
                <a:spcPts val="0"/>
              </a:spcAft>
              <a:buNone/>
            </a:pPr>
            <a:r>
              <a:rPr lang="en-US" sz="2000" b="1">
                <a:solidFill>
                  <a:srgbClr val="0C0C0C"/>
                </a:solidFill>
                <a:latin typeface="Calibri"/>
                <a:ea typeface="Calibri"/>
                <a:cs typeface="Calibri"/>
                <a:sym typeface="Calibri"/>
              </a:rPr>
              <a:t>8th to 12th of April 2024</a:t>
            </a:r>
            <a:endParaRPr/>
          </a:p>
        </p:txBody>
      </p:sp>
      <p:sp>
        <p:nvSpPr>
          <p:cNvPr id="267" name="Google Shape;267;p10"/>
          <p:cNvSpPr/>
          <p:nvPr/>
        </p:nvSpPr>
        <p:spPr>
          <a:xfrm>
            <a:off x="1774723" y="4324492"/>
            <a:ext cx="5107835" cy="1174120"/>
          </a:xfrm>
          <a:prstGeom prst="roundRect">
            <a:avLst>
              <a:gd name="adj" fmla="val 16667"/>
            </a:avLst>
          </a:prstGeom>
          <a:solidFill>
            <a:schemeClr val="accent1"/>
          </a:solidFill>
          <a:ln w="19050" cap="flat" cmpd="sng">
            <a:solidFill>
              <a:srgbClr val="AF762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000">
                <a:solidFill>
                  <a:schemeClr val="dk1"/>
                </a:solidFill>
                <a:latin typeface="Calibri"/>
                <a:ea typeface="Calibri"/>
                <a:cs typeface="Calibri"/>
                <a:sym typeface="Calibri"/>
              </a:rPr>
              <a:t>LTTA 3 – LTTA - Strategies and approaches to increase participation in STEM – Romania Soala</a:t>
            </a:r>
            <a:endParaRPr sz="2000">
              <a:solidFill>
                <a:schemeClr val="dk1"/>
              </a:solidFill>
              <a:latin typeface="Calibri"/>
              <a:ea typeface="Calibri"/>
              <a:cs typeface="Calibri"/>
              <a:sym typeface="Calibri"/>
            </a:endParaRPr>
          </a:p>
        </p:txBody>
      </p:sp>
      <p:sp>
        <p:nvSpPr>
          <p:cNvPr id="268" name="Google Shape;268;p10"/>
          <p:cNvSpPr/>
          <p:nvPr/>
        </p:nvSpPr>
        <p:spPr>
          <a:xfrm>
            <a:off x="7137430" y="4324492"/>
            <a:ext cx="2975037" cy="1174120"/>
          </a:xfrm>
          <a:prstGeom prst="roundRect">
            <a:avLst>
              <a:gd name="adj" fmla="val 16667"/>
            </a:avLst>
          </a:prstGeom>
          <a:solidFill>
            <a:srgbClr val="F3CC5F"/>
          </a:solidFill>
          <a:ln w="19050" cap="flat" cmpd="sng">
            <a:solidFill>
              <a:srgbClr val="AF762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000">
                <a:solidFill>
                  <a:schemeClr val="dk1"/>
                </a:solidFill>
                <a:latin typeface="Calibri"/>
                <a:ea typeface="Calibri"/>
                <a:cs typeface="Calibri"/>
                <a:sym typeface="Calibri"/>
              </a:rPr>
              <a:t>Between</a:t>
            </a:r>
            <a:br>
              <a:rPr lang="en-US" sz="2000">
                <a:solidFill>
                  <a:schemeClr val="dk1"/>
                </a:solidFill>
                <a:latin typeface="Calibri"/>
                <a:ea typeface="Calibri"/>
                <a:cs typeface="Calibri"/>
                <a:sym typeface="Calibri"/>
              </a:rPr>
            </a:br>
            <a:r>
              <a:rPr lang="en-US" sz="2000">
                <a:solidFill>
                  <a:schemeClr val="dk1"/>
                </a:solidFill>
                <a:latin typeface="Calibri"/>
                <a:ea typeface="Calibri"/>
                <a:cs typeface="Calibri"/>
                <a:sym typeface="Calibri"/>
              </a:rPr>
              <a:t>May 2025 and Jul 2025</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2D0FD88-A2D8-B7A8-ED95-739487E00CFC}"/>
              </a:ext>
            </a:extLst>
          </p:cNvPr>
          <p:cNvSpPr>
            <a:spLocks noGrp="1"/>
          </p:cNvSpPr>
          <p:nvPr>
            <p:ph type="title"/>
          </p:nvPr>
        </p:nvSpPr>
        <p:spPr/>
        <p:txBody>
          <a:bodyPr/>
          <a:lstStyle/>
          <a:p>
            <a:pPr algn="ctr"/>
            <a:r>
              <a:rPr lang="de-DE" dirty="0"/>
              <a:t>Questions / Discussions</a:t>
            </a:r>
            <a:endParaRPr lang="en-GB" dirty="0"/>
          </a:p>
        </p:txBody>
      </p:sp>
      <p:pic>
        <p:nvPicPr>
          <p:cNvPr id="5" name="Inhaltsplatzhalter 4" descr="Gruppenbrainstorming Silhouette">
            <a:extLst>
              <a:ext uri="{FF2B5EF4-FFF2-40B4-BE49-F238E27FC236}">
                <a16:creationId xmlns:a16="http://schemas.microsoft.com/office/drawing/2014/main" id="{7086B61E-8D18-B9CA-CAC3-7A14C933540F}"/>
              </a:ext>
            </a:extLst>
          </p:cNvPr>
          <p:cNvPicPr>
            <a:picLocks noGrp="1" noChangeAspect="1"/>
          </p:cNvPicPr>
          <p:nvPr>
            <p:ph idx="1"/>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734231" y="2020093"/>
            <a:ext cx="3485535" cy="3485535"/>
          </a:xfrm>
        </p:spPr>
      </p:pic>
    </p:spTree>
    <p:extLst>
      <p:ext uri="{BB962C8B-B14F-4D97-AF65-F5344CB8AC3E}">
        <p14:creationId xmlns:p14="http://schemas.microsoft.com/office/powerpoint/2010/main" val="15544741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47">
            <a:extLst>
              <a:ext uri="{FF2B5EF4-FFF2-40B4-BE49-F238E27FC236}">
                <a16:creationId xmlns:a16="http://schemas.microsoft.com/office/drawing/2014/main" id="{05B4E27D-D6F3-4CCC-A25B-575B936EE109}"/>
              </a:ext>
            </a:extLst>
          </p:cNvPr>
          <p:cNvSpPr txBox="1"/>
          <p:nvPr/>
        </p:nvSpPr>
        <p:spPr>
          <a:xfrm>
            <a:off x="6502523" y="2414726"/>
            <a:ext cx="4378975" cy="935641"/>
          </a:xfrm>
          <a:prstGeom prst="rect">
            <a:avLst/>
          </a:prstGeom>
          <a:noFill/>
        </p:spPr>
        <p:txBody>
          <a:bodyPr wrap="square" lIns="0" tIns="0" rIns="0" bIns="0" rtlCol="0">
            <a:spAutoFit/>
          </a:bodyPr>
          <a:lstStyle/>
          <a:p>
            <a:pPr marL="0">
              <a:lnSpc>
                <a:spcPct val="100000"/>
              </a:lnSpc>
            </a:pPr>
            <a:r>
              <a:rPr lang="en-US" altLang="zh-CN" sz="1600" b="1" spc="-69" dirty="0">
                <a:ea typeface="Times New Roman"/>
              </a:rPr>
              <a:t>Prof.</a:t>
            </a:r>
            <a:r>
              <a:rPr lang="en-US" altLang="zh-CN" sz="1600" b="1" spc="-44" dirty="0">
                <a:cs typeface="Times New Roman"/>
              </a:rPr>
              <a:t> </a:t>
            </a:r>
            <a:r>
              <a:rPr lang="en-US" altLang="zh-CN" sz="1600" b="1" spc="-80" dirty="0">
                <a:ea typeface="Times New Roman"/>
              </a:rPr>
              <a:t>Dr.</a:t>
            </a:r>
            <a:r>
              <a:rPr lang="en-US" altLang="zh-CN" sz="1600" b="1" spc="-44" dirty="0">
                <a:cs typeface="Times New Roman"/>
              </a:rPr>
              <a:t> </a:t>
            </a:r>
            <a:r>
              <a:rPr lang="en-US" altLang="zh-CN" sz="1600" b="1" spc="-94" dirty="0">
                <a:ea typeface="Times New Roman"/>
              </a:rPr>
              <a:t>Marc</a:t>
            </a:r>
            <a:r>
              <a:rPr lang="en-US" altLang="zh-CN" sz="1600" b="1" spc="-50" dirty="0">
                <a:cs typeface="Times New Roman"/>
              </a:rPr>
              <a:t> </a:t>
            </a:r>
            <a:r>
              <a:rPr lang="en-US" altLang="zh-CN" sz="1600" b="1" spc="-80" dirty="0">
                <a:ea typeface="Times New Roman"/>
              </a:rPr>
              <a:t>Beutner</a:t>
            </a:r>
          </a:p>
          <a:p>
            <a:pPr marL="0">
              <a:lnSpc>
                <a:spcPct val="89999"/>
              </a:lnSpc>
              <a:tabLst>
                <a:tab pos="914654" algn="l"/>
              </a:tabLst>
            </a:pPr>
            <a:r>
              <a:rPr lang="en-US" altLang="zh-CN" sz="1600" spc="-139" dirty="0">
                <a:ea typeface="Times New Roman"/>
              </a:rPr>
              <a:t>Tel</a:t>
            </a:r>
            <a:r>
              <a:rPr lang="en-US" altLang="zh-CN" sz="1600" spc="-90" dirty="0">
                <a:ea typeface="Times New Roman"/>
              </a:rPr>
              <a:t>:	</a:t>
            </a:r>
            <a:r>
              <a:rPr lang="en-US" altLang="zh-CN" sz="1600" spc="85" dirty="0">
                <a:ea typeface="Times New Roman"/>
              </a:rPr>
              <a:t>+49</a:t>
            </a:r>
            <a:r>
              <a:rPr lang="en-US" altLang="zh-CN" sz="1600" spc="40" dirty="0">
                <a:cs typeface="Times New Roman"/>
              </a:rPr>
              <a:t> </a:t>
            </a:r>
            <a:r>
              <a:rPr lang="en-US" altLang="zh-CN" sz="1600" spc="64" dirty="0">
                <a:ea typeface="Times New Roman"/>
              </a:rPr>
              <a:t>(0)</a:t>
            </a:r>
            <a:r>
              <a:rPr lang="en-US" altLang="zh-CN" sz="1600" spc="40" dirty="0">
                <a:cs typeface="Times New Roman"/>
              </a:rPr>
              <a:t> </a:t>
            </a:r>
            <a:r>
              <a:rPr lang="en-US" altLang="zh-CN" sz="1600" spc="80" dirty="0">
                <a:ea typeface="Times New Roman"/>
              </a:rPr>
              <a:t>52</a:t>
            </a:r>
            <a:r>
              <a:rPr lang="en-US" altLang="zh-CN" sz="1600" spc="40" dirty="0">
                <a:cs typeface="Times New Roman"/>
              </a:rPr>
              <a:t> </a:t>
            </a:r>
            <a:r>
              <a:rPr lang="en-US" altLang="zh-CN" sz="1600" spc="85" dirty="0">
                <a:ea typeface="Times New Roman"/>
              </a:rPr>
              <a:t>51</a:t>
            </a:r>
            <a:r>
              <a:rPr lang="en-US" altLang="zh-CN" sz="1600" spc="44" dirty="0">
                <a:cs typeface="Times New Roman"/>
              </a:rPr>
              <a:t> </a:t>
            </a:r>
            <a:r>
              <a:rPr lang="en-US" altLang="zh-CN" sz="1600" spc="44" dirty="0">
                <a:ea typeface="Times New Roman"/>
              </a:rPr>
              <a:t>/</a:t>
            </a:r>
            <a:r>
              <a:rPr lang="en-US" altLang="zh-CN" sz="1600" spc="40" dirty="0">
                <a:cs typeface="Times New Roman"/>
              </a:rPr>
              <a:t> </a:t>
            </a:r>
            <a:r>
              <a:rPr lang="en-US" altLang="zh-CN" sz="1600" spc="80" dirty="0">
                <a:ea typeface="Times New Roman"/>
              </a:rPr>
              <a:t>60</a:t>
            </a:r>
            <a:r>
              <a:rPr lang="en-US" altLang="zh-CN" sz="1600" spc="40" dirty="0">
                <a:cs typeface="Times New Roman"/>
              </a:rPr>
              <a:t> </a:t>
            </a:r>
            <a:r>
              <a:rPr lang="en-US" altLang="zh-CN" sz="1600" spc="60" dirty="0">
                <a:ea typeface="Times New Roman"/>
              </a:rPr>
              <a:t>-</a:t>
            </a:r>
            <a:r>
              <a:rPr lang="en-US" altLang="zh-CN" sz="1600" spc="44" dirty="0">
                <a:cs typeface="Times New Roman"/>
              </a:rPr>
              <a:t> </a:t>
            </a:r>
            <a:r>
              <a:rPr lang="en-US" altLang="zh-CN" sz="1600" spc="80" dirty="0">
                <a:ea typeface="Times New Roman"/>
              </a:rPr>
              <a:t>23</a:t>
            </a:r>
            <a:r>
              <a:rPr lang="en-US" altLang="zh-CN" sz="1600" spc="40" dirty="0">
                <a:cs typeface="Times New Roman"/>
              </a:rPr>
              <a:t> </a:t>
            </a:r>
            <a:r>
              <a:rPr lang="en-US" altLang="zh-CN" sz="1600" spc="85" dirty="0">
                <a:ea typeface="Times New Roman"/>
              </a:rPr>
              <a:t>67</a:t>
            </a:r>
          </a:p>
          <a:p>
            <a:pPr marL="0">
              <a:lnSpc>
                <a:spcPct val="89999"/>
              </a:lnSpc>
              <a:tabLst>
                <a:tab pos="914654" algn="l"/>
              </a:tabLst>
            </a:pPr>
            <a:r>
              <a:rPr lang="en-US" altLang="zh-CN" sz="1600" spc="-35" dirty="0">
                <a:ea typeface="Times New Roman"/>
              </a:rPr>
              <a:t>Fax:	</a:t>
            </a:r>
            <a:r>
              <a:rPr lang="en-US" altLang="zh-CN" sz="1600" spc="89" dirty="0">
                <a:ea typeface="Times New Roman"/>
              </a:rPr>
              <a:t>+</a:t>
            </a:r>
            <a:r>
              <a:rPr lang="en-US" altLang="zh-CN" sz="1600" spc="80" dirty="0">
                <a:ea typeface="Times New Roman"/>
              </a:rPr>
              <a:t>49</a:t>
            </a:r>
            <a:r>
              <a:rPr lang="en-US" altLang="zh-CN" sz="1600" spc="40" dirty="0">
                <a:cs typeface="Times New Roman"/>
              </a:rPr>
              <a:t> </a:t>
            </a:r>
            <a:r>
              <a:rPr lang="en-US" altLang="zh-CN" sz="1600" spc="64" dirty="0">
                <a:ea typeface="Times New Roman"/>
              </a:rPr>
              <a:t>(0)</a:t>
            </a:r>
            <a:r>
              <a:rPr lang="en-US" altLang="zh-CN" sz="1600" spc="40" dirty="0">
                <a:cs typeface="Times New Roman"/>
              </a:rPr>
              <a:t> </a:t>
            </a:r>
            <a:r>
              <a:rPr lang="en-US" altLang="zh-CN" sz="1600" spc="85" dirty="0">
                <a:ea typeface="Times New Roman"/>
              </a:rPr>
              <a:t>52</a:t>
            </a:r>
            <a:r>
              <a:rPr lang="en-US" altLang="zh-CN" sz="1600" spc="40" dirty="0">
                <a:cs typeface="Times New Roman"/>
              </a:rPr>
              <a:t> </a:t>
            </a:r>
            <a:r>
              <a:rPr lang="en-US" altLang="zh-CN" sz="1600" spc="80" dirty="0">
                <a:ea typeface="Times New Roman"/>
              </a:rPr>
              <a:t>51</a:t>
            </a:r>
            <a:r>
              <a:rPr lang="en-US" altLang="zh-CN" sz="1600" spc="44" dirty="0">
                <a:cs typeface="Times New Roman"/>
              </a:rPr>
              <a:t> </a:t>
            </a:r>
            <a:r>
              <a:rPr lang="en-US" altLang="zh-CN" sz="1600" spc="50" dirty="0">
                <a:ea typeface="Times New Roman"/>
              </a:rPr>
              <a:t>/</a:t>
            </a:r>
            <a:r>
              <a:rPr lang="en-US" altLang="zh-CN" sz="1600" spc="40" dirty="0">
                <a:cs typeface="Times New Roman"/>
              </a:rPr>
              <a:t> </a:t>
            </a:r>
            <a:r>
              <a:rPr lang="en-US" altLang="zh-CN" sz="1600" spc="80" dirty="0">
                <a:ea typeface="Times New Roman"/>
              </a:rPr>
              <a:t>60</a:t>
            </a:r>
            <a:r>
              <a:rPr lang="en-US" altLang="zh-CN" sz="1600" spc="40" dirty="0">
                <a:cs typeface="Times New Roman"/>
              </a:rPr>
              <a:t> </a:t>
            </a:r>
            <a:r>
              <a:rPr lang="en-US" altLang="zh-CN" sz="1600" spc="60" dirty="0">
                <a:ea typeface="Times New Roman"/>
              </a:rPr>
              <a:t>-</a:t>
            </a:r>
            <a:r>
              <a:rPr lang="en-US" altLang="zh-CN" sz="1600" spc="44" dirty="0">
                <a:cs typeface="Times New Roman"/>
              </a:rPr>
              <a:t> </a:t>
            </a:r>
            <a:r>
              <a:rPr lang="en-US" altLang="zh-CN" sz="1600" spc="80" dirty="0">
                <a:ea typeface="Times New Roman"/>
              </a:rPr>
              <a:t>35</a:t>
            </a:r>
            <a:r>
              <a:rPr lang="en-US" altLang="zh-CN" sz="1600" spc="40" dirty="0">
                <a:cs typeface="Times New Roman"/>
              </a:rPr>
              <a:t> </a:t>
            </a:r>
            <a:r>
              <a:rPr lang="en-US" altLang="zh-CN" sz="1600" spc="85" dirty="0">
                <a:ea typeface="Times New Roman"/>
              </a:rPr>
              <a:t>63</a:t>
            </a:r>
          </a:p>
          <a:p>
            <a:pPr marL="0">
              <a:lnSpc>
                <a:spcPct val="100000"/>
              </a:lnSpc>
              <a:tabLst>
                <a:tab pos="914654" algn="l"/>
              </a:tabLst>
            </a:pPr>
            <a:r>
              <a:rPr lang="en-US" altLang="zh-CN" sz="1600" spc="-114" dirty="0">
                <a:ea typeface="Times New Roman"/>
              </a:rPr>
              <a:t>E</a:t>
            </a:r>
            <a:r>
              <a:rPr lang="en-US" altLang="zh-CN" sz="1600" spc="-60" dirty="0">
                <a:ea typeface="Times New Roman"/>
              </a:rPr>
              <a:t>-</a:t>
            </a:r>
            <a:r>
              <a:rPr lang="en-US" altLang="zh-CN" sz="1600" spc="-85" dirty="0">
                <a:ea typeface="Times New Roman"/>
              </a:rPr>
              <a:t>Mail:	</a:t>
            </a:r>
            <a:r>
              <a:rPr lang="en-US" altLang="zh-CN" sz="1600" spc="5" dirty="0">
                <a:ea typeface="Times New Roman"/>
              </a:rPr>
              <a:t>marc.beutner@uni</a:t>
            </a:r>
            <a:r>
              <a:rPr lang="en-US" altLang="zh-CN" sz="1600" spc="80" dirty="0">
                <a:ea typeface="Times New Roman"/>
              </a:rPr>
              <a:t>-</a:t>
            </a:r>
            <a:r>
              <a:rPr lang="en-US" altLang="zh-CN" sz="1600" spc="5" dirty="0">
                <a:ea typeface="Times New Roman"/>
              </a:rPr>
              <a:t>paderborn.de</a:t>
            </a:r>
          </a:p>
        </p:txBody>
      </p:sp>
      <p:sp>
        <p:nvSpPr>
          <p:cNvPr id="4" name="TextBox 46">
            <a:extLst>
              <a:ext uri="{FF2B5EF4-FFF2-40B4-BE49-F238E27FC236}">
                <a16:creationId xmlns:a16="http://schemas.microsoft.com/office/drawing/2014/main" id="{0F5ACC38-6BF7-401A-A518-DD11208B4E62}"/>
              </a:ext>
            </a:extLst>
          </p:cNvPr>
          <p:cNvSpPr txBox="1"/>
          <p:nvPr/>
        </p:nvSpPr>
        <p:spPr>
          <a:xfrm>
            <a:off x="1192568" y="2414726"/>
            <a:ext cx="4496910" cy="1474763"/>
          </a:xfrm>
          <a:prstGeom prst="rect">
            <a:avLst/>
          </a:prstGeom>
          <a:noFill/>
        </p:spPr>
        <p:txBody>
          <a:bodyPr wrap="square" lIns="0" tIns="0" rIns="0" bIns="0" rtlCol="0">
            <a:spAutoFit/>
          </a:bodyPr>
          <a:lstStyle/>
          <a:p>
            <a:pPr marL="0">
              <a:lnSpc>
                <a:spcPct val="100000"/>
              </a:lnSpc>
            </a:pPr>
            <a:r>
              <a:rPr lang="en-US" altLang="zh-CN" sz="1600" b="1" spc="-50" dirty="0">
                <a:ea typeface="Times New Roman"/>
              </a:rPr>
              <a:t>Universität</a:t>
            </a:r>
            <a:r>
              <a:rPr lang="en-US" altLang="zh-CN" sz="1600" b="1" spc="15" dirty="0">
                <a:cs typeface="Times New Roman"/>
              </a:rPr>
              <a:t> </a:t>
            </a:r>
            <a:r>
              <a:rPr lang="en-US" altLang="zh-CN" sz="1600" b="1" spc="-60" dirty="0">
                <a:ea typeface="Times New Roman"/>
              </a:rPr>
              <a:t>Paderborn</a:t>
            </a:r>
          </a:p>
          <a:p>
            <a:pPr marL="0" hangingPunct="0">
              <a:lnSpc>
                <a:spcPct val="99583"/>
              </a:lnSpc>
            </a:pPr>
            <a:r>
              <a:rPr lang="en-US" altLang="zh-CN" sz="1600" b="1" spc="-30" dirty="0">
                <a:ea typeface="Times New Roman"/>
              </a:rPr>
              <a:t>Department</a:t>
            </a:r>
            <a:r>
              <a:rPr lang="en-US" altLang="zh-CN" sz="1600" b="1" spc="-204" dirty="0">
                <a:cs typeface="Times New Roman"/>
              </a:rPr>
              <a:t> </a:t>
            </a:r>
            <a:r>
              <a:rPr lang="en-US" altLang="zh-CN" sz="1600" b="1" spc="-25" dirty="0">
                <a:ea typeface="Times New Roman"/>
              </a:rPr>
              <a:t>Wirtschaftspädagogik</a:t>
            </a:r>
            <a:r>
              <a:rPr lang="en-US" altLang="zh-CN" sz="1600" b="1" dirty="0">
                <a:cs typeface="Times New Roman"/>
              </a:rPr>
              <a:t> </a:t>
            </a:r>
            <a:r>
              <a:rPr lang="en-US" altLang="zh-CN" sz="1600" b="1" spc="-55" dirty="0">
                <a:ea typeface="Times New Roman"/>
              </a:rPr>
              <a:t>Lehrstuhl</a:t>
            </a:r>
            <a:r>
              <a:rPr lang="en-US" altLang="zh-CN" sz="1600" b="1" spc="-25" dirty="0">
                <a:cs typeface="Times New Roman"/>
              </a:rPr>
              <a:t> </a:t>
            </a:r>
            <a:r>
              <a:rPr lang="en-US" altLang="zh-CN" sz="1600" b="1" spc="-55" dirty="0">
                <a:ea typeface="Times New Roman"/>
              </a:rPr>
              <a:t>Wirtschaftspädagogik</a:t>
            </a:r>
            <a:r>
              <a:rPr lang="en-US" altLang="zh-CN" sz="1600" b="1" spc="-30" dirty="0">
                <a:cs typeface="Times New Roman"/>
              </a:rPr>
              <a:t> </a:t>
            </a:r>
            <a:r>
              <a:rPr lang="en-US" altLang="zh-CN" sz="1600" b="1" spc="-55" dirty="0">
                <a:ea typeface="Times New Roman"/>
              </a:rPr>
              <a:t>II</a:t>
            </a:r>
            <a:r>
              <a:rPr lang="en-US" altLang="zh-CN" sz="1600" b="1" dirty="0">
                <a:cs typeface="Times New Roman"/>
              </a:rPr>
              <a:t> </a:t>
            </a:r>
            <a:r>
              <a:rPr lang="en-US" altLang="zh-CN" sz="1600" b="1" spc="-80" dirty="0">
                <a:ea typeface="Times New Roman"/>
              </a:rPr>
              <a:t>Warburger</a:t>
            </a:r>
            <a:r>
              <a:rPr lang="en-US" altLang="zh-CN" sz="1600" b="1" spc="-34" dirty="0">
                <a:cs typeface="Times New Roman"/>
              </a:rPr>
              <a:t> </a:t>
            </a:r>
            <a:r>
              <a:rPr lang="en-US" altLang="zh-CN" sz="1600" b="1" spc="-60" dirty="0">
                <a:ea typeface="Times New Roman"/>
              </a:rPr>
              <a:t>Str.</a:t>
            </a:r>
            <a:r>
              <a:rPr lang="en-US" altLang="zh-CN" sz="1600" b="1" spc="-45" dirty="0">
                <a:cs typeface="Times New Roman"/>
              </a:rPr>
              <a:t> </a:t>
            </a:r>
            <a:r>
              <a:rPr lang="en-US" altLang="zh-CN" sz="1600" b="1" spc="-69" dirty="0">
                <a:ea typeface="Times New Roman"/>
              </a:rPr>
              <a:t>100</a:t>
            </a:r>
          </a:p>
          <a:p>
            <a:pPr marL="0">
              <a:lnSpc>
                <a:spcPct val="100000"/>
              </a:lnSpc>
            </a:pPr>
            <a:r>
              <a:rPr lang="en-US" altLang="zh-CN" sz="1600" b="1" spc="-25" dirty="0">
                <a:ea typeface="Times New Roman"/>
              </a:rPr>
              <a:t>33098</a:t>
            </a:r>
            <a:r>
              <a:rPr lang="en-US" altLang="zh-CN" sz="1600" b="1" spc="30" dirty="0">
                <a:cs typeface="Times New Roman"/>
              </a:rPr>
              <a:t> </a:t>
            </a:r>
            <a:r>
              <a:rPr lang="en-US" altLang="zh-CN" sz="1600" b="1" spc="-25" dirty="0">
                <a:ea typeface="Times New Roman"/>
              </a:rPr>
              <a:t>Paderborn</a:t>
            </a:r>
          </a:p>
          <a:p>
            <a:pPr>
              <a:lnSpc>
                <a:spcPts val="1920"/>
              </a:lnSpc>
            </a:pPr>
            <a:endParaRPr lang="en-US" dirty="0"/>
          </a:p>
          <a:p>
            <a:pPr marL="0">
              <a:lnSpc>
                <a:spcPct val="100000"/>
              </a:lnSpc>
            </a:pPr>
            <a:r>
              <a:rPr lang="en-US" altLang="zh-CN" sz="1600" b="1" spc="10" dirty="0">
                <a:ea typeface="Times New Roman"/>
              </a:rPr>
              <a:t>http://www.</a:t>
            </a:r>
            <a:r>
              <a:rPr lang="en-US" altLang="zh-CN" sz="1600" b="1" spc="5" dirty="0">
                <a:ea typeface="Times New Roman"/>
              </a:rPr>
              <a:t>upb.de</a:t>
            </a:r>
            <a:r>
              <a:rPr lang="en-US" altLang="zh-CN" sz="1600" b="1" spc="5">
                <a:ea typeface="Times New Roman"/>
              </a:rPr>
              <a:t>/wipaed</a:t>
            </a:r>
            <a:endParaRPr lang="en-US" altLang="zh-CN" sz="1600" b="1" spc="5" dirty="0">
              <a:ea typeface="Times New Roman"/>
            </a:endParaRPr>
          </a:p>
        </p:txBody>
      </p:sp>
      <p:sp>
        <p:nvSpPr>
          <p:cNvPr id="2" name="Rechteck 1">
            <a:extLst>
              <a:ext uri="{FF2B5EF4-FFF2-40B4-BE49-F238E27FC236}">
                <a16:creationId xmlns:a16="http://schemas.microsoft.com/office/drawing/2014/main" id="{268A07B2-B7E0-47B2-B956-C6B2474D0605}"/>
              </a:ext>
            </a:extLst>
          </p:cNvPr>
          <p:cNvSpPr/>
          <p:nvPr/>
        </p:nvSpPr>
        <p:spPr>
          <a:xfrm>
            <a:off x="1100251" y="1319669"/>
            <a:ext cx="1658659" cy="646331"/>
          </a:xfrm>
          <a:prstGeom prst="rect">
            <a:avLst/>
          </a:prstGeom>
        </p:spPr>
        <p:txBody>
          <a:bodyPr wrap="none">
            <a:spAutoFit/>
          </a:bodyPr>
          <a:lstStyle/>
          <a:p>
            <a:pPr algn="ctr">
              <a:spcBef>
                <a:spcPts val="0"/>
              </a:spcBef>
              <a:buFont typeface="Wingdings 3" charset="2"/>
              <a:buNone/>
            </a:pPr>
            <a:r>
              <a:rPr lang="de-DE" sz="3600" b="1" dirty="0">
                <a:solidFill>
                  <a:srgbClr val="05234E"/>
                </a:solidFill>
              </a:rPr>
              <a:t>Contact</a:t>
            </a:r>
            <a:endParaRPr lang="en" sz="3600" b="1" dirty="0">
              <a:solidFill>
                <a:srgbClr val="05234E"/>
              </a:solidFill>
            </a:endParaRPr>
          </a:p>
        </p:txBody>
      </p:sp>
    </p:spTree>
    <p:extLst>
      <p:ext uri="{BB962C8B-B14F-4D97-AF65-F5344CB8AC3E}">
        <p14:creationId xmlns:p14="http://schemas.microsoft.com/office/powerpoint/2010/main" val="9747304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a:themeElements>
    <a:clrScheme name="Gelborange">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Extreme Schatten">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threePt" dir="tl">
              <a:rot lat="0" lon="0" rev="19800000"/>
            </a:lightRig>
          </a:scene3d>
          <a:sp3d prstMaterial="plastic">
            <a:bevelT w="25400" h="1905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38100" h="31750"/>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569</Words>
  <Application>Microsoft Office PowerPoint</Application>
  <PresentationFormat>Breitbild</PresentationFormat>
  <Paragraphs>86</Paragraphs>
  <Slides>8</Slides>
  <Notes>5</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8</vt:i4>
      </vt:variant>
    </vt:vector>
  </HeadingPairs>
  <TitlesOfParts>
    <vt:vector size="14" baseType="lpstr">
      <vt:lpstr>Arial</vt:lpstr>
      <vt:lpstr>Calibri</vt:lpstr>
      <vt:lpstr>Calibri Light</vt:lpstr>
      <vt:lpstr>Times New Roman</vt:lpstr>
      <vt:lpstr>Wingdings 3</vt:lpstr>
      <vt:lpstr>Office</vt:lpstr>
      <vt:lpstr>STEM for inclusive schools  School Education ERASMUS+  KA220-NW-23-30-151162 Cooperation partnerships in school education</vt:lpstr>
      <vt:lpstr>Workpackages of STEM for inclusive schools</vt:lpstr>
      <vt:lpstr>PowerPoint-Präsentation</vt:lpstr>
      <vt:lpstr>PowerPoint-Präsentation</vt:lpstr>
      <vt:lpstr>4 Transnational Partner Meetings - TPMs</vt:lpstr>
      <vt:lpstr>3 Learning Teaching Training Activities - LTTAs</vt:lpstr>
      <vt:lpstr>Questions / Discussions</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Marc Beutner</dc:creator>
  <cp:lastModifiedBy>Sebastian Niklas Koppius</cp:lastModifiedBy>
  <cp:revision>30</cp:revision>
  <dcterms:created xsi:type="dcterms:W3CDTF">2023-06-29T05:00:19Z</dcterms:created>
  <dcterms:modified xsi:type="dcterms:W3CDTF">2024-05-28T07:18:34Z</dcterms:modified>
</cp:coreProperties>
</file>