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89" r:id="rId2"/>
    <p:sldId id="372" r:id="rId3"/>
    <p:sldId id="344" r:id="rId4"/>
    <p:sldId id="365" r:id="rId5"/>
    <p:sldId id="341" r:id="rId6"/>
    <p:sldId id="342" r:id="rId7"/>
    <p:sldId id="368" r:id="rId8"/>
    <p:sldId id="362" r:id="rId9"/>
    <p:sldId id="369"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53" d="100"/>
          <a:sy n="53" d="100"/>
        </p:scale>
        <p:origin x="77" y="658"/>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11.03.2024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80" y="183382"/>
            <a:ext cx="6698332" cy="445529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1</a:t>
            </a:r>
            <a:br>
              <a:rPr lang="en-US" sz="2800" b="1" dirty="0"/>
            </a:br>
            <a:r>
              <a:rPr lang="en-US" sz="2800" b="1" dirty="0"/>
              <a:t>The Kick-off-Meeting</a:t>
            </a:r>
            <a:br>
              <a:rPr lang="en-US" sz="2800" b="1" dirty="0"/>
            </a:br>
            <a:r>
              <a:rPr lang="en-US" sz="1600" b="1" dirty="0"/>
              <a:t>11</a:t>
            </a:r>
            <a:r>
              <a:rPr lang="en-US" sz="1600" b="1" baseline="30000" dirty="0"/>
              <a:t>th</a:t>
            </a:r>
            <a:r>
              <a:rPr lang="en-US" sz="1600" b="1" dirty="0"/>
              <a:t> to the 13</a:t>
            </a:r>
            <a:r>
              <a:rPr lang="en-US" sz="1600" b="1" baseline="30000" dirty="0"/>
              <a:t>th</a:t>
            </a:r>
            <a:r>
              <a:rPr lang="en-US" sz="1600" b="1" dirty="0"/>
              <a:t> of March 2024</a:t>
            </a:r>
            <a:br>
              <a:rPr lang="en-US" sz="2000" b="1" dirty="0"/>
            </a:br>
            <a:endParaRPr lang="en-US" sz="2800" b="1" dirty="0"/>
          </a:p>
          <a:p>
            <a:r>
              <a:rPr lang="en-US" sz="2400" b="1" dirty="0"/>
              <a:t>Getting to know </a:t>
            </a:r>
            <a:r>
              <a:rPr lang="en-US" sz="2400" b="1"/>
              <a:t>the partners</a:t>
            </a:r>
            <a:br>
              <a:rPr lang="en-US" sz="2000" b="1" dirty="0"/>
            </a:br>
            <a:r>
              <a:rPr lang="en-US" sz="2000" b="1" dirty="0"/>
              <a:t>12th of March 2024</a:t>
            </a:r>
          </a:p>
          <a:p>
            <a:endParaRPr lang="en-US" sz="600" b="1" dirty="0"/>
          </a:p>
          <a:p>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6">
            <a:extLst>
              <a:ext uri="{FF2B5EF4-FFF2-40B4-BE49-F238E27FC236}">
                <a16:creationId xmlns:a16="http://schemas.microsoft.com/office/drawing/2014/main" id="{7C1E04C8-3832-4742-A4F8-2A135FD00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2408" y="6463196"/>
            <a:ext cx="1339569" cy="294501"/>
          </a:xfrm>
          <a:prstGeom prst="rect">
            <a:avLst/>
          </a:prstGeom>
        </p:spPr>
      </p:pic>
      <p:sp>
        <p:nvSpPr>
          <p:cNvPr id="8" name="Titel 1">
            <a:extLst>
              <a:ext uri="{FF2B5EF4-FFF2-40B4-BE49-F238E27FC236}">
                <a16:creationId xmlns:a16="http://schemas.microsoft.com/office/drawing/2014/main" id="{DC0CE047-F252-4D5A-9EC0-BAB1F6120E78}"/>
              </a:ext>
            </a:extLst>
          </p:cNvPr>
          <p:cNvSpPr txBox="1">
            <a:spLocks/>
          </p:cNvSpPr>
          <p:nvPr/>
        </p:nvSpPr>
        <p:spPr>
          <a:xfrm>
            <a:off x="1097279" y="399606"/>
            <a:ext cx="10058400" cy="823740"/>
          </a:xfrm>
          <a:prstGeom prst="rect">
            <a:avLst/>
          </a:prstGeom>
        </p:spPr>
        <p:txBody>
          <a:bodyPr/>
          <a:lstStyle>
            <a:lvl1pPr algn="l" defTabSz="914400" rtl="0" eaLnBrk="1" latinLnBrk="0" hangingPunct="1">
              <a:lnSpc>
                <a:spcPct val="85000"/>
              </a:lnSpc>
              <a:spcBef>
                <a:spcPct val="0"/>
              </a:spcBef>
              <a:buNone/>
              <a:defRPr sz="3200" b="1" kern="1200" spc="-50" baseline="0">
                <a:solidFill>
                  <a:schemeClr val="tx1">
                    <a:lumMod val="75000"/>
                    <a:lumOff val="25000"/>
                  </a:schemeClr>
                </a:solidFill>
                <a:latin typeface="+mj-lt"/>
                <a:ea typeface="+mj-ea"/>
                <a:cs typeface="+mj-cs"/>
              </a:defRPr>
            </a:lvl1pPr>
          </a:lstStyle>
          <a:p>
            <a:r>
              <a:rPr lang="en-GB" dirty="0"/>
              <a:t>Getting to know the partners</a:t>
            </a:r>
            <a:endParaRPr lang="de-DE" dirty="0"/>
          </a:p>
        </p:txBody>
      </p:sp>
      <p:sp>
        <p:nvSpPr>
          <p:cNvPr id="2" name="Inhaltsplatzhalter 2">
            <a:extLst>
              <a:ext uri="{FF2B5EF4-FFF2-40B4-BE49-F238E27FC236}">
                <a16:creationId xmlns:a16="http://schemas.microsoft.com/office/drawing/2014/main" id="{87316C9C-45C6-67C7-8BCA-8988EEF104C3}"/>
              </a:ext>
            </a:extLst>
          </p:cNvPr>
          <p:cNvSpPr txBox="1">
            <a:spLocks/>
          </p:cNvSpPr>
          <p:nvPr/>
        </p:nvSpPr>
        <p:spPr>
          <a:xfrm>
            <a:off x="1096963" y="1610437"/>
            <a:ext cx="10058400" cy="425855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en-GB" dirty="0">
                <a:latin typeface="Arial"/>
                <a:cs typeface="Arial"/>
              </a:rPr>
              <a:t>A short information  concerning:</a:t>
            </a:r>
          </a:p>
        </p:txBody>
      </p:sp>
      <p:sp>
        <p:nvSpPr>
          <p:cNvPr id="5" name="Text Box 4">
            <a:extLst>
              <a:ext uri="{FF2B5EF4-FFF2-40B4-BE49-F238E27FC236}">
                <a16:creationId xmlns:a16="http://schemas.microsoft.com/office/drawing/2014/main" id="{3F020C0E-6E8D-10FA-86AC-D5B095BCD2FE}"/>
              </a:ext>
            </a:extLst>
          </p:cNvPr>
          <p:cNvSpPr txBox="1">
            <a:spLocks noChangeArrowheads="1"/>
          </p:cNvSpPr>
          <p:nvPr/>
        </p:nvSpPr>
        <p:spPr bwMode="auto">
          <a:xfrm>
            <a:off x="2267986" y="4696111"/>
            <a:ext cx="8408084" cy="76944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2200" b="1" dirty="0">
                <a:solidFill>
                  <a:srgbClr val="002769"/>
                </a:solidFill>
                <a:latin typeface="+mj-lt"/>
              </a:rPr>
              <a:t>Chair of Business, Human Resource Education and Evaluation Research </a:t>
            </a:r>
            <a:r>
              <a:rPr lang="en-GB" sz="2200" b="1" dirty="0" err="1">
                <a:solidFill>
                  <a:srgbClr val="002769"/>
                </a:solidFill>
                <a:latin typeface="+mj-lt"/>
              </a:rPr>
              <a:t>Prof.</a:t>
            </a:r>
            <a:r>
              <a:rPr lang="en-GB" sz="2200" b="1" dirty="0">
                <a:solidFill>
                  <a:srgbClr val="002769"/>
                </a:solidFill>
                <a:latin typeface="+mj-lt"/>
              </a:rPr>
              <a:t> </a:t>
            </a:r>
            <a:r>
              <a:rPr lang="en-GB" sz="2200" b="1" dirty="0" err="1">
                <a:solidFill>
                  <a:srgbClr val="002769"/>
                </a:solidFill>
                <a:latin typeface="+mj-lt"/>
              </a:rPr>
              <a:t>Dr.</a:t>
            </a:r>
            <a:r>
              <a:rPr lang="en-GB" sz="2200" b="1" dirty="0">
                <a:solidFill>
                  <a:srgbClr val="002769"/>
                </a:solidFill>
                <a:latin typeface="+mj-lt"/>
              </a:rPr>
              <a:t> Marc Beutner</a:t>
            </a:r>
          </a:p>
        </p:txBody>
      </p:sp>
      <p:pic>
        <p:nvPicPr>
          <p:cNvPr id="7" name="Grafik 9">
            <a:extLst>
              <a:ext uri="{FF2B5EF4-FFF2-40B4-BE49-F238E27FC236}">
                <a16:creationId xmlns:a16="http://schemas.microsoft.com/office/drawing/2014/main" id="{EADBF07C-F83D-91ED-34CE-C060CFE620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1726" y="2153816"/>
            <a:ext cx="4936648" cy="2174508"/>
          </a:xfrm>
          <a:prstGeom prst="rect">
            <a:avLst/>
          </a:prstGeom>
        </p:spPr>
        <p:style>
          <a:lnRef idx="0">
            <a:scrgbClr r="0" g="0" b="0"/>
          </a:lnRef>
          <a:fillRef idx="1003">
            <a:schemeClr val="lt1"/>
          </a:fillRef>
          <a:effectRef idx="0">
            <a:scrgbClr r="0" g="0" b="0"/>
          </a:effectRef>
          <a:fontRef idx="major"/>
        </p:style>
      </p:pic>
    </p:spTree>
    <p:extLst>
      <p:ext uri="{BB962C8B-B14F-4D97-AF65-F5344CB8AC3E}">
        <p14:creationId xmlns:p14="http://schemas.microsoft.com/office/powerpoint/2010/main" val="37620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267986" y="4696111"/>
            <a:ext cx="8408084" cy="769441"/>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GB" sz="2200" b="1" dirty="0">
                <a:solidFill>
                  <a:srgbClr val="002769"/>
                </a:solidFill>
                <a:latin typeface="+mj-lt"/>
              </a:rPr>
              <a:t>Chair of Business, Human Resource Education and Evaluation Research </a:t>
            </a:r>
            <a:r>
              <a:rPr lang="en-GB" sz="2200" b="1" dirty="0" err="1">
                <a:solidFill>
                  <a:srgbClr val="002769"/>
                </a:solidFill>
                <a:latin typeface="+mj-lt"/>
              </a:rPr>
              <a:t>Prof.</a:t>
            </a:r>
            <a:r>
              <a:rPr lang="en-GB" sz="2200" b="1" dirty="0">
                <a:solidFill>
                  <a:srgbClr val="002769"/>
                </a:solidFill>
                <a:latin typeface="+mj-lt"/>
              </a:rPr>
              <a:t> </a:t>
            </a:r>
            <a:r>
              <a:rPr lang="en-GB" sz="2200" b="1" dirty="0" err="1">
                <a:solidFill>
                  <a:srgbClr val="002769"/>
                </a:solidFill>
                <a:latin typeface="+mj-lt"/>
              </a:rPr>
              <a:t>Dr.</a:t>
            </a:r>
            <a:r>
              <a:rPr lang="en-GB" sz="2200" b="1" dirty="0">
                <a:solidFill>
                  <a:srgbClr val="002769"/>
                </a:solidFill>
                <a:latin typeface="+mj-lt"/>
              </a:rPr>
              <a:t> Marc Beutner</a:t>
            </a:r>
          </a:p>
        </p:txBody>
      </p:sp>
      <p:pic>
        <p:nvPicPr>
          <p:cNvPr id="4"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1726" y="2153816"/>
            <a:ext cx="4936648" cy="2174508"/>
          </a:xfrm>
          <a:prstGeom prst="rect">
            <a:avLst/>
          </a:prstGeom>
        </p:spPr>
        <p:style>
          <a:lnRef idx="0">
            <a:scrgbClr r="0" g="0" b="0"/>
          </a:lnRef>
          <a:fillRef idx="1003">
            <a:schemeClr val="lt1"/>
          </a:fillRef>
          <a:effectRef idx="0">
            <a:scrgbClr r="0" g="0" b="0"/>
          </a:effectRef>
          <a:fontRef idx="major"/>
        </p:style>
      </p:pic>
      <p:pic>
        <p:nvPicPr>
          <p:cNvPr id="6" name="Imagem 6">
            <a:extLst>
              <a:ext uri="{FF2B5EF4-FFF2-40B4-BE49-F238E27FC236}">
                <a16:creationId xmlns:a16="http://schemas.microsoft.com/office/drawing/2014/main" id="{7C1E04C8-3832-4742-A4F8-2A135FD003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92408" y="6463196"/>
            <a:ext cx="1339569" cy="294501"/>
          </a:xfrm>
          <a:prstGeom prst="rect">
            <a:avLst/>
          </a:prstGeom>
        </p:spPr>
      </p:pic>
      <p:pic>
        <p:nvPicPr>
          <p:cNvPr id="7" name="Grafik 6">
            <a:extLst>
              <a:ext uri="{FF2B5EF4-FFF2-40B4-BE49-F238E27FC236}">
                <a16:creationId xmlns:a16="http://schemas.microsoft.com/office/drawing/2014/main" id="{14139409-8E32-4834-84EA-413F46EB09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3667" y="1392448"/>
            <a:ext cx="1968638" cy="2812339"/>
          </a:xfrm>
          <a:prstGeom prst="rect">
            <a:avLst/>
          </a:prstGeom>
        </p:spPr>
      </p:pic>
      <p:sp>
        <p:nvSpPr>
          <p:cNvPr id="8" name="Titel 1">
            <a:extLst>
              <a:ext uri="{FF2B5EF4-FFF2-40B4-BE49-F238E27FC236}">
                <a16:creationId xmlns:a16="http://schemas.microsoft.com/office/drawing/2014/main" id="{DC0CE047-F252-4D5A-9EC0-BAB1F6120E78}"/>
              </a:ext>
            </a:extLst>
          </p:cNvPr>
          <p:cNvSpPr txBox="1">
            <a:spLocks/>
          </p:cNvSpPr>
          <p:nvPr/>
        </p:nvSpPr>
        <p:spPr>
          <a:xfrm>
            <a:off x="1097279" y="399606"/>
            <a:ext cx="10058400" cy="823740"/>
          </a:xfrm>
          <a:prstGeom prst="rect">
            <a:avLst/>
          </a:prstGeom>
        </p:spPr>
        <p:txBody>
          <a:bodyPr/>
          <a:lstStyle>
            <a:lvl1pPr algn="l" defTabSz="914400" rtl="0" eaLnBrk="1" latinLnBrk="0" hangingPunct="1">
              <a:lnSpc>
                <a:spcPct val="85000"/>
              </a:lnSpc>
              <a:spcBef>
                <a:spcPct val="0"/>
              </a:spcBef>
              <a:buNone/>
              <a:defRPr sz="3200" b="1" kern="1200" spc="-50" baseline="0">
                <a:solidFill>
                  <a:schemeClr val="tx1">
                    <a:lumMod val="75000"/>
                    <a:lumOff val="25000"/>
                  </a:schemeClr>
                </a:solidFill>
                <a:latin typeface="+mj-lt"/>
                <a:ea typeface="+mj-ea"/>
                <a:cs typeface="+mj-cs"/>
              </a:defRPr>
            </a:lvl1pPr>
          </a:lstStyle>
          <a:p>
            <a:r>
              <a:rPr lang="en-GB" dirty="0"/>
              <a:t>The department and the chair</a:t>
            </a:r>
            <a:endParaRPr lang="de-DE" dirty="0"/>
          </a:p>
        </p:txBody>
      </p:sp>
    </p:spTree>
    <p:extLst>
      <p:ext uri="{BB962C8B-B14F-4D97-AF65-F5344CB8AC3E}">
        <p14:creationId xmlns:p14="http://schemas.microsoft.com/office/powerpoint/2010/main" val="371459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3"/>
          <p:cNvSpPr txBox="1">
            <a:spLocks/>
          </p:cNvSpPr>
          <p:nvPr/>
        </p:nvSpPr>
        <p:spPr>
          <a:xfrm>
            <a:off x="1097279" y="282388"/>
            <a:ext cx="8599675" cy="645459"/>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b="1" dirty="0"/>
              <a:t>The Chair in portrait</a:t>
            </a:r>
          </a:p>
        </p:txBody>
      </p:sp>
      <p:pic>
        <p:nvPicPr>
          <p:cNvPr id="18" name="Imagem 6">
            <a:extLst>
              <a:ext uri="{FF2B5EF4-FFF2-40B4-BE49-F238E27FC236}">
                <a16:creationId xmlns:a16="http://schemas.microsoft.com/office/drawing/2014/main" id="{7C1E04C8-3832-4742-A4F8-2A135FD003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2408" y="6463196"/>
            <a:ext cx="1339569" cy="294501"/>
          </a:xfrm>
          <a:prstGeom prst="rect">
            <a:avLst/>
          </a:prstGeom>
        </p:spPr>
      </p:pic>
      <p:sp>
        <p:nvSpPr>
          <p:cNvPr id="20" name="Textfeld 19">
            <a:extLst>
              <a:ext uri="{FF2B5EF4-FFF2-40B4-BE49-F238E27FC236}">
                <a16:creationId xmlns:a16="http://schemas.microsoft.com/office/drawing/2014/main" id="{7FC3F64C-2644-4DC9-A40B-BA6900D3D5EF}"/>
              </a:ext>
            </a:extLst>
          </p:cNvPr>
          <p:cNvSpPr txBox="1"/>
          <p:nvPr/>
        </p:nvSpPr>
        <p:spPr>
          <a:xfrm>
            <a:off x="746131" y="5223793"/>
            <a:ext cx="11686326" cy="307777"/>
          </a:xfrm>
          <a:prstGeom prst="rect">
            <a:avLst/>
          </a:prstGeom>
          <a:noFill/>
        </p:spPr>
        <p:txBody>
          <a:bodyPr wrap="square" rtlCol="0">
            <a:spAutoFit/>
          </a:bodyPr>
          <a:lstStyle/>
          <a:p>
            <a:r>
              <a:rPr lang="de-DE" sz="1400" dirty="0"/>
              <a:t>Tim </a:t>
            </a:r>
            <a:r>
              <a:rPr lang="de-DE" sz="1400" dirty="0" err="1"/>
              <a:t>Eickels</a:t>
            </a:r>
            <a:r>
              <a:rPr lang="de-DE" sz="1400" dirty="0"/>
              <a:t>, Ilona Petsch, Sebastian Koppius, Jennifer Schneider, Elmar Janssen, Prof. Dr. Marc Beutner, Niclas Grüttner, Helene Lindenthal, Annette Steffens</a:t>
            </a:r>
          </a:p>
        </p:txBody>
      </p:sp>
      <p:pic>
        <p:nvPicPr>
          <p:cNvPr id="7" name="Grafik 6">
            <a:extLst>
              <a:ext uri="{FF2B5EF4-FFF2-40B4-BE49-F238E27FC236}">
                <a16:creationId xmlns:a16="http://schemas.microsoft.com/office/drawing/2014/main" id="{284023AC-F5B3-45DB-BFFD-BB44FD692F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279" y="1634207"/>
            <a:ext cx="10702462" cy="3344519"/>
          </a:xfrm>
          <a:prstGeom prst="rect">
            <a:avLst/>
          </a:prstGeom>
        </p:spPr>
      </p:pic>
    </p:spTree>
    <p:extLst>
      <p:ext uri="{BB962C8B-B14F-4D97-AF65-F5344CB8AC3E}">
        <p14:creationId xmlns:p14="http://schemas.microsoft.com/office/powerpoint/2010/main" val="363966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7" descr="20000236.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20529" y="132058"/>
            <a:ext cx="8020598" cy="5354785"/>
          </a:xfrm>
          <a:prstGeom prst="rect">
            <a:avLst/>
          </a:prstGeom>
        </p:spPr>
      </p:pic>
      <p:sp>
        <p:nvSpPr>
          <p:cNvPr id="4" name="Rectangle 7"/>
          <p:cNvSpPr>
            <a:spLocks noChangeAspect="1" noChangeArrowheads="1"/>
          </p:cNvSpPr>
          <p:nvPr/>
        </p:nvSpPr>
        <p:spPr bwMode="auto">
          <a:xfrm>
            <a:off x="9333204" y="5544394"/>
            <a:ext cx="285879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algn="l"/>
            <a:r>
              <a:rPr lang="en-GB" sz="1200" dirty="0">
                <a:cs typeface="Arial" charset="0"/>
              </a:rPr>
              <a:t>(University of Paderborn,</a:t>
            </a:r>
            <a:br>
              <a:rPr lang="en-GB" sz="1200" dirty="0">
                <a:cs typeface="Arial" charset="0"/>
              </a:rPr>
            </a:br>
            <a:r>
              <a:rPr lang="en-GB" sz="1200" dirty="0">
                <a:cs typeface="Arial" charset="0"/>
              </a:rPr>
              <a:t>Picture from Patrick </a:t>
            </a:r>
            <a:r>
              <a:rPr lang="en-GB" sz="1200" dirty="0" err="1">
                <a:cs typeface="Arial" charset="0"/>
              </a:rPr>
              <a:t>Kleibold</a:t>
            </a:r>
            <a:r>
              <a:rPr lang="en-GB" sz="1200" dirty="0">
                <a:cs typeface="Arial" charset="0"/>
              </a:rPr>
              <a:t>, 14.06.2013) </a:t>
            </a:r>
          </a:p>
        </p:txBody>
      </p:sp>
    </p:spTree>
    <p:extLst>
      <p:ext uri="{BB962C8B-B14F-4D97-AF65-F5344CB8AC3E}">
        <p14:creationId xmlns:p14="http://schemas.microsoft.com/office/powerpoint/2010/main" val="1597104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2000"/>
                                        <p:tgtEl>
                                          <p:spTgt spid="3"/>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898955" y="1259175"/>
            <a:ext cx="8530094" cy="433965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endParaRPr lang="en-GB" sz="1200" dirty="0">
              <a:solidFill>
                <a:srgbClr val="000000"/>
              </a:solidFill>
            </a:endParaRPr>
          </a:p>
          <a:p>
            <a:r>
              <a:rPr lang="en-GB" sz="1200" dirty="0">
                <a:solidFill>
                  <a:srgbClr val="000000"/>
                </a:solidFill>
              </a:rPr>
              <a:t> Q-Building, University of Paderborn - </a:t>
            </a:r>
            <a:r>
              <a:rPr lang="en-GB" sz="1200" dirty="0" err="1">
                <a:solidFill>
                  <a:srgbClr val="000000"/>
                </a:solidFill>
              </a:rPr>
              <a:t>Referat</a:t>
            </a:r>
            <a:r>
              <a:rPr lang="en-GB" sz="1200" dirty="0">
                <a:solidFill>
                  <a:srgbClr val="000000"/>
                </a:solidFill>
              </a:rPr>
              <a:t> Presse und </a:t>
            </a:r>
            <a:r>
              <a:rPr lang="en-GB" sz="1200" dirty="0" err="1">
                <a:solidFill>
                  <a:srgbClr val="000000"/>
                </a:solidFill>
              </a:rPr>
              <a:t>Kommunikation</a:t>
            </a:r>
            <a:r>
              <a:rPr lang="en-GB" sz="1200" dirty="0">
                <a:solidFill>
                  <a:srgbClr val="000000"/>
                </a:solidFill>
              </a:rPr>
              <a:t>, 27.09.2013</a:t>
            </a:r>
          </a:p>
          <a:p>
            <a:endParaRPr lang="en-GB" sz="1200" dirty="0">
              <a:solidFill>
                <a:srgbClr val="000000"/>
              </a:solidFill>
            </a:endParaRPr>
          </a:p>
        </p:txBody>
      </p:sp>
      <p:sp>
        <p:nvSpPr>
          <p:cNvPr id="3" name="Titel 1"/>
          <p:cNvSpPr txBox="1">
            <a:spLocks/>
          </p:cNvSpPr>
          <p:nvPr/>
        </p:nvSpPr>
        <p:spPr>
          <a:xfrm>
            <a:off x="1917812" y="274638"/>
            <a:ext cx="7679342" cy="1143000"/>
          </a:xfrm>
          <a:prstGeom prst="rect">
            <a:avLst/>
          </a:prstGeom>
        </p:spPr>
        <p:txBody>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rgbClr val="000000"/>
                </a:solidFill>
              </a:rPr>
              <a:t>The University of Paderborn</a:t>
            </a:r>
            <a:endParaRPr lang="de-DE" dirty="0"/>
          </a:p>
        </p:txBody>
      </p:sp>
      <p:sp>
        <p:nvSpPr>
          <p:cNvPr id="4" name="Text Box 23"/>
          <p:cNvSpPr txBox="1">
            <a:spLocks noChangeArrowheads="1"/>
          </p:cNvSpPr>
          <p:nvPr/>
        </p:nvSpPr>
        <p:spPr bwMode="auto">
          <a:xfrm>
            <a:off x="7605900" y="1823984"/>
            <a:ext cx="2823149" cy="352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ts val="2000"/>
              </a:lnSpc>
            </a:pPr>
            <a:r>
              <a:rPr lang="en-GB" b="1"/>
              <a:t>5 </a:t>
            </a:r>
            <a:r>
              <a:rPr lang="en-GB"/>
              <a:t>faculties</a:t>
            </a:r>
            <a:endParaRPr lang="en-GB" sz="1600"/>
          </a:p>
        </p:txBody>
      </p:sp>
      <p:pic>
        <p:nvPicPr>
          <p:cNvPr id="5" name="Picture 31" descr="Unbenannt-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683" y="1890037"/>
            <a:ext cx="226446" cy="216706"/>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zza 27.09.2013"/>
          <p:cNvPicPr>
            <a:picLocks noChangeAspect="1" noChangeArrowheads="1"/>
          </p:cNvPicPr>
          <p:nvPr/>
        </p:nvPicPr>
        <p:blipFill>
          <a:blip r:embed="rId3"/>
          <a:srcRect/>
          <a:stretch>
            <a:fillRect/>
          </a:stretch>
        </p:blipFill>
        <p:spPr bwMode="auto">
          <a:xfrm>
            <a:off x="2079548" y="1575934"/>
            <a:ext cx="5055542" cy="33729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 Box 23"/>
          <p:cNvSpPr txBox="1">
            <a:spLocks noChangeArrowheads="1"/>
          </p:cNvSpPr>
          <p:nvPr/>
        </p:nvSpPr>
        <p:spPr bwMode="auto">
          <a:xfrm>
            <a:off x="7605900" y="2238850"/>
            <a:ext cx="2823149" cy="60529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ts val="2000"/>
              </a:lnSpc>
            </a:pPr>
            <a:r>
              <a:rPr lang="en-GB" b="1" dirty="0"/>
              <a:t>About 65 </a:t>
            </a:r>
            <a:r>
              <a:rPr lang="en-GB" dirty="0"/>
              <a:t>different degree programmes</a:t>
            </a:r>
            <a:endParaRPr lang="en-GB" sz="1600" dirty="0"/>
          </a:p>
        </p:txBody>
      </p:sp>
      <p:pic>
        <p:nvPicPr>
          <p:cNvPr id="8" name="Picture 31" descr="Unbenannt-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683" y="2304904"/>
            <a:ext cx="226446" cy="216706"/>
          </a:xfrm>
          <a:prstGeom prst="rect">
            <a:avLst/>
          </a:prstGeom>
          <a:noFill/>
          <a:extLst>
            <a:ext uri="{909E8E84-426E-40dd-AFC4-6F175D3DCCD1}">
              <a14:hiddenFill xmlns="" xmlns:a14="http://schemas.microsoft.com/office/drawing/2010/main">
                <a:solidFill>
                  <a:srgbClr val="FFFFFF"/>
                </a:solidFill>
              </a14:hiddenFill>
            </a:ext>
          </a:extLst>
        </p:spPr>
      </p:pic>
      <p:sp>
        <p:nvSpPr>
          <p:cNvPr id="9" name="Text Box 23"/>
          <p:cNvSpPr txBox="1">
            <a:spLocks noChangeArrowheads="1"/>
          </p:cNvSpPr>
          <p:nvPr/>
        </p:nvSpPr>
        <p:spPr bwMode="auto">
          <a:xfrm>
            <a:off x="7605900" y="2910198"/>
            <a:ext cx="2823149" cy="348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ts val="2000"/>
              </a:lnSpc>
            </a:pPr>
            <a:r>
              <a:rPr lang="en-GB" b="1" dirty="0"/>
              <a:t>19.076 </a:t>
            </a:r>
            <a:r>
              <a:rPr lang="en-GB" dirty="0"/>
              <a:t>students 2022</a:t>
            </a:r>
            <a:r>
              <a:rPr lang="en-GB" b="1" dirty="0"/>
              <a:t> </a:t>
            </a:r>
            <a:endParaRPr lang="en-GB" sz="1600" b="1" dirty="0"/>
          </a:p>
        </p:txBody>
      </p:sp>
      <p:pic>
        <p:nvPicPr>
          <p:cNvPr id="10" name="Picture 31" descr="Unbenannt-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683" y="2976252"/>
            <a:ext cx="226446" cy="216706"/>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 Box 23"/>
          <p:cNvSpPr txBox="1">
            <a:spLocks noChangeArrowheads="1"/>
          </p:cNvSpPr>
          <p:nvPr/>
        </p:nvSpPr>
        <p:spPr bwMode="auto">
          <a:xfrm>
            <a:off x="7605899" y="3328521"/>
            <a:ext cx="2906396" cy="348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ts val="2000"/>
              </a:lnSpc>
            </a:pPr>
            <a:r>
              <a:rPr lang="en-GB" b="1" dirty="0"/>
              <a:t>2.646 </a:t>
            </a:r>
            <a:r>
              <a:rPr lang="en-GB" dirty="0"/>
              <a:t>staff members 2022</a:t>
            </a:r>
            <a:endParaRPr lang="en-GB" sz="1600" dirty="0"/>
          </a:p>
        </p:txBody>
      </p:sp>
      <p:pic>
        <p:nvPicPr>
          <p:cNvPr id="12" name="Picture 31" descr="Unbenannt-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15683" y="3394575"/>
            <a:ext cx="226446" cy="21670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99971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650E1A-90BA-414F-BFA8-C30D0513BA20}"/>
              </a:ext>
            </a:extLst>
          </p:cNvPr>
          <p:cNvSpPr>
            <a:spLocks noGrp="1"/>
          </p:cNvSpPr>
          <p:nvPr>
            <p:ph type="title"/>
          </p:nvPr>
        </p:nvSpPr>
        <p:spPr/>
        <p:txBody>
          <a:bodyPr/>
          <a:lstStyle/>
          <a:p>
            <a:r>
              <a:rPr lang="en-GB" dirty="0"/>
              <a:t>Research foci and fields of activity</a:t>
            </a:r>
            <a:endParaRPr lang="de-DE" dirty="0"/>
          </a:p>
        </p:txBody>
      </p:sp>
      <p:sp>
        <p:nvSpPr>
          <p:cNvPr id="5" name="Inhaltsplatzhalter 2">
            <a:extLst>
              <a:ext uri="{FF2B5EF4-FFF2-40B4-BE49-F238E27FC236}">
                <a16:creationId xmlns:a16="http://schemas.microsoft.com/office/drawing/2014/main" id="{D833DD13-0CF2-4DFC-9A0F-B573CC8B98C9}"/>
              </a:ext>
            </a:extLst>
          </p:cNvPr>
          <p:cNvSpPr>
            <a:spLocks noGrp="1"/>
          </p:cNvSpPr>
          <p:nvPr>
            <p:ph idx="1"/>
          </p:nvPr>
        </p:nvSpPr>
        <p:spPr>
          <a:xfrm>
            <a:off x="1096963" y="1610437"/>
            <a:ext cx="10058400" cy="4258552"/>
          </a:xfrm>
        </p:spPr>
        <p:txBody>
          <a:bodyPr>
            <a:normAutofit fontScale="92500" lnSpcReduction="10000"/>
          </a:bodyPr>
          <a:lstStyle/>
          <a:p>
            <a:pPr lvl="1">
              <a:buFont typeface="Arial"/>
              <a:buChar char="•"/>
            </a:pPr>
            <a:r>
              <a:rPr lang="en-GB" sz="2400" dirty="0">
                <a:latin typeface="Arial"/>
                <a:cs typeface="Arial"/>
              </a:rPr>
              <a:t>Youth education, Adult education, vocational education and</a:t>
            </a:r>
            <a:br>
              <a:rPr lang="en-GB" sz="2400" dirty="0">
                <a:latin typeface="Arial"/>
                <a:cs typeface="Arial"/>
              </a:rPr>
            </a:br>
            <a:r>
              <a:rPr lang="en-GB" sz="2400" dirty="0">
                <a:latin typeface="Arial"/>
                <a:cs typeface="Arial"/>
              </a:rPr>
              <a:t>vocational teacher education </a:t>
            </a:r>
          </a:p>
          <a:p>
            <a:pPr lvl="1">
              <a:buFont typeface="Arial"/>
              <a:buChar char="•"/>
            </a:pPr>
            <a:r>
              <a:rPr lang="en-GB" sz="2400" dirty="0">
                <a:latin typeface="Arial"/>
                <a:cs typeface="Arial"/>
              </a:rPr>
              <a:t>Education of students in the first phase (university phase) of teacher education in the field of adult education, vocational education and training</a:t>
            </a:r>
          </a:p>
          <a:p>
            <a:pPr lvl="1">
              <a:buFont typeface="Arial"/>
              <a:buChar char="•"/>
            </a:pPr>
            <a:r>
              <a:rPr lang="en-GB" sz="2400" dirty="0">
                <a:latin typeface="Arial"/>
                <a:cs typeface="Arial"/>
              </a:rPr>
              <a:t>Connection of teaching activities and research </a:t>
            </a:r>
          </a:p>
          <a:p>
            <a:pPr lvl="1">
              <a:buFont typeface="Arial"/>
              <a:buChar char="•"/>
            </a:pPr>
            <a:r>
              <a:rPr lang="en-GB" sz="2400" dirty="0">
                <a:latin typeface="Arial"/>
                <a:cs typeface="Arial"/>
              </a:rPr>
              <a:t>School education with focus on general and vocational schools</a:t>
            </a:r>
          </a:p>
          <a:p>
            <a:pPr lvl="1">
              <a:buFont typeface="Arial"/>
              <a:buChar char="•"/>
              <a:tabLst>
                <a:tab pos="806450" algn="l"/>
              </a:tabLst>
            </a:pPr>
            <a:r>
              <a:rPr lang="en-GB" sz="2400" dirty="0">
                <a:latin typeface="Arial"/>
                <a:cs typeface="Arial"/>
              </a:rPr>
              <a:t>European VET – Cultural differences and similarities</a:t>
            </a:r>
          </a:p>
          <a:p>
            <a:pPr lvl="1">
              <a:buFont typeface="Arial"/>
              <a:buChar char="•"/>
              <a:tabLst>
                <a:tab pos="806450" algn="l"/>
              </a:tabLst>
            </a:pPr>
            <a:r>
              <a:rPr lang="en-GB" sz="2400" dirty="0">
                <a:latin typeface="Arial"/>
                <a:cs typeface="Arial"/>
              </a:rPr>
              <a:t>Game-based-learning, Serious Games</a:t>
            </a:r>
          </a:p>
          <a:p>
            <a:pPr lvl="1">
              <a:buFont typeface="Arial"/>
              <a:buChar char="•"/>
              <a:tabLst>
                <a:tab pos="806450" algn="l"/>
              </a:tabLst>
            </a:pPr>
            <a:r>
              <a:rPr lang="en-GB" sz="2400" dirty="0">
                <a:latin typeface="Arial"/>
                <a:cs typeface="Arial"/>
              </a:rPr>
              <a:t>eLearning, </a:t>
            </a:r>
            <a:r>
              <a:rPr lang="en-GB" sz="2400" dirty="0" err="1">
                <a:latin typeface="Arial"/>
                <a:cs typeface="Arial"/>
              </a:rPr>
              <a:t>mLearning</a:t>
            </a:r>
            <a:endParaRPr lang="en-GB" sz="2400" dirty="0">
              <a:latin typeface="Arial"/>
              <a:cs typeface="Arial"/>
            </a:endParaRPr>
          </a:p>
          <a:p>
            <a:pPr lvl="1">
              <a:buFont typeface="Arial"/>
              <a:buChar char="•"/>
              <a:tabLst>
                <a:tab pos="806450" algn="l"/>
              </a:tabLst>
            </a:pPr>
            <a:r>
              <a:rPr lang="en-GB" sz="2400" dirty="0">
                <a:latin typeface="Arial"/>
                <a:cs typeface="Arial"/>
              </a:rPr>
              <a:t>Entrepreneurship Education and Career Orientation</a:t>
            </a:r>
          </a:p>
          <a:p>
            <a:pPr lvl="1">
              <a:buFont typeface="Arial"/>
              <a:buChar char="•"/>
              <a:tabLst>
                <a:tab pos="806450" algn="l"/>
              </a:tabLst>
            </a:pPr>
            <a:r>
              <a:rPr lang="en-GB" sz="2400" dirty="0">
                <a:latin typeface="Arial"/>
                <a:cs typeface="Arial"/>
              </a:rPr>
              <a:t>Evaluation in education and evaluation research</a:t>
            </a:r>
          </a:p>
          <a:p>
            <a:pPr lvl="1">
              <a:buFont typeface="Arial"/>
              <a:buChar char="•"/>
              <a:tabLst>
                <a:tab pos="806450" algn="l"/>
              </a:tabLst>
            </a:pPr>
            <a:r>
              <a:rPr lang="en-GB" sz="2400" dirty="0">
                <a:latin typeface="Arial"/>
                <a:cs typeface="Arial"/>
              </a:rPr>
              <a:t>Pedagogy, didactic and curricular approaches and designs</a:t>
            </a:r>
          </a:p>
        </p:txBody>
      </p:sp>
    </p:spTree>
    <p:extLst>
      <p:ext uri="{BB962C8B-B14F-4D97-AF65-F5344CB8AC3E}">
        <p14:creationId xmlns:p14="http://schemas.microsoft.com/office/powerpoint/2010/main" val="3966730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F38051-AFA3-47FA-A64F-842C5D1157BE}"/>
              </a:ext>
            </a:extLst>
          </p:cNvPr>
          <p:cNvSpPr>
            <a:spLocks noGrp="1"/>
          </p:cNvSpPr>
          <p:nvPr>
            <p:ph type="title"/>
          </p:nvPr>
        </p:nvSpPr>
        <p:spPr>
          <a:xfrm>
            <a:off x="838200" y="26430"/>
            <a:ext cx="10515600" cy="1325563"/>
          </a:xfrm>
        </p:spPr>
        <p:txBody>
          <a:bodyPr>
            <a:normAutofit/>
          </a:bodyPr>
          <a:lstStyle/>
          <a:p>
            <a:r>
              <a:rPr lang="en-GB" dirty="0"/>
              <a:t>Some of our currently running projects</a:t>
            </a:r>
            <a:endParaRPr lang="de-DE" dirty="0"/>
          </a:p>
        </p:txBody>
      </p:sp>
      <p:sp>
        <p:nvSpPr>
          <p:cNvPr id="3" name="Inhaltsplatzhalter 2">
            <a:extLst>
              <a:ext uri="{FF2B5EF4-FFF2-40B4-BE49-F238E27FC236}">
                <a16:creationId xmlns:a16="http://schemas.microsoft.com/office/drawing/2014/main" id="{BDAC8B49-D64D-456C-BC3A-AB351BD03B9D}"/>
              </a:ext>
            </a:extLst>
          </p:cNvPr>
          <p:cNvSpPr>
            <a:spLocks noGrp="1"/>
          </p:cNvSpPr>
          <p:nvPr>
            <p:ph idx="1"/>
          </p:nvPr>
        </p:nvSpPr>
        <p:spPr>
          <a:xfrm>
            <a:off x="1784555" y="1047135"/>
            <a:ext cx="10264877" cy="5121653"/>
          </a:xfrm>
        </p:spPr>
        <p:txBody>
          <a:bodyPr>
            <a:normAutofit/>
          </a:bodyPr>
          <a:lstStyle/>
          <a:p>
            <a:pPr marL="457200" lvl="1" indent="0">
              <a:lnSpc>
                <a:spcPct val="100000"/>
              </a:lnSpc>
              <a:buNone/>
            </a:pPr>
            <a:r>
              <a:rPr lang="en-US" sz="1500" b="1" dirty="0">
                <a:latin typeface="Arial" panose="020B0604020202020204" pitchFamily="34" charset="0"/>
                <a:cs typeface="Arial" panose="020B0604020202020204" pitchFamily="34" charset="0"/>
              </a:rPr>
              <a:t>Currently running international projects:</a:t>
            </a:r>
          </a:p>
          <a:p>
            <a:pPr marL="457200" lvl="1" indent="0">
              <a:lnSpc>
                <a:spcPct val="120000"/>
              </a:lnSpc>
              <a:spcBef>
                <a:spcPts val="600"/>
              </a:spcBef>
              <a:spcAft>
                <a:spcPts val="600"/>
              </a:spcAft>
              <a:buNone/>
            </a:pPr>
            <a:r>
              <a:rPr lang="en-US" sz="1200" b="1" dirty="0">
                <a:cs typeface="Arial" panose="020B0604020202020204" pitchFamily="34" charset="0"/>
              </a:rPr>
              <a:t>EU-CERT:</a:t>
            </a:r>
            <a:r>
              <a:rPr lang="en-US" sz="1200" dirty="0">
                <a:cs typeface="Arial" panose="020B0604020202020204" pitchFamily="34" charset="0"/>
              </a:rPr>
              <a:t> European Certificates and Accreditation for European Projects</a:t>
            </a:r>
          </a:p>
          <a:p>
            <a:pPr marL="457200" lvl="1" indent="0">
              <a:lnSpc>
                <a:spcPct val="120000"/>
              </a:lnSpc>
              <a:spcBef>
                <a:spcPts val="600"/>
              </a:spcBef>
              <a:spcAft>
                <a:spcPts val="600"/>
              </a:spcAft>
              <a:buNone/>
            </a:pPr>
            <a:r>
              <a:rPr lang="en-US" sz="1200" b="1" dirty="0">
                <a:cs typeface="Arial" panose="020B0604020202020204" pitchFamily="34" charset="0"/>
              </a:rPr>
              <a:t>Interface: </a:t>
            </a:r>
            <a:r>
              <a:rPr lang="en-US" sz="1200" dirty="0"/>
              <a:t>Using agile, interactive learning environments to promote work-based learning in </a:t>
            </a:r>
            <a:r>
              <a:rPr lang="en-US" sz="1200" dirty="0" err="1"/>
              <a:t>cVET</a:t>
            </a:r>
            <a:endParaRPr lang="en-US" sz="1200" dirty="0"/>
          </a:p>
          <a:p>
            <a:pPr marL="457200" lvl="1" indent="0">
              <a:lnSpc>
                <a:spcPct val="120000"/>
              </a:lnSpc>
              <a:spcBef>
                <a:spcPts val="600"/>
              </a:spcBef>
              <a:spcAft>
                <a:spcPts val="600"/>
              </a:spcAft>
              <a:buNone/>
            </a:pPr>
            <a:r>
              <a:rPr lang="en-US" sz="1200" b="1" dirty="0">
                <a:cs typeface="Arial" panose="020B0604020202020204" pitchFamily="34" charset="0"/>
              </a:rPr>
              <a:t>Reliable Green: </a:t>
            </a:r>
            <a:r>
              <a:rPr lang="en-US" sz="1200" dirty="0"/>
              <a:t>Remote work, telework and learning with innovative and accessible educational resources for businesses and labor markets in Europeans Green Economy</a:t>
            </a:r>
            <a:endParaRPr lang="en-US" sz="1200" dirty="0">
              <a:cs typeface="Arial" panose="020B0604020202020204" pitchFamily="34" charset="0"/>
            </a:endParaRPr>
          </a:p>
          <a:p>
            <a:pPr marL="457200" lvl="1" indent="0">
              <a:lnSpc>
                <a:spcPct val="120000"/>
              </a:lnSpc>
              <a:spcBef>
                <a:spcPts val="400"/>
              </a:spcBef>
              <a:buNone/>
            </a:pPr>
            <a:r>
              <a:rPr lang="en-GB" sz="1200" b="1" dirty="0">
                <a:cs typeface="Arial" panose="020B0604020202020204" pitchFamily="34" charset="0"/>
              </a:rPr>
              <a:t>STEM-in-Action: </a:t>
            </a:r>
            <a:r>
              <a:rPr lang="en-US" sz="1200" dirty="0">
                <a:cs typeface="Arial" panose="020B0604020202020204" pitchFamily="34" charset="0"/>
              </a:rPr>
              <a:t>Open Educational Resources for Teachers</a:t>
            </a:r>
            <a:br>
              <a:rPr lang="en-US" sz="1200" dirty="0">
                <a:cs typeface="Arial" panose="020B0604020202020204" pitchFamily="34" charset="0"/>
              </a:rPr>
            </a:br>
            <a:br>
              <a:rPr lang="en-US" sz="1200" dirty="0">
                <a:cs typeface="Arial" panose="020B0604020202020204" pitchFamily="34" charset="0"/>
              </a:rPr>
            </a:br>
            <a:r>
              <a:rPr lang="en-US" sz="1200" b="1" dirty="0">
                <a:cs typeface="Arial" panose="020B0604020202020204" pitchFamily="34" charset="0"/>
              </a:rPr>
              <a:t>Learn STEM</a:t>
            </a:r>
          </a:p>
          <a:p>
            <a:pPr marL="457200" lvl="1" indent="0">
              <a:lnSpc>
                <a:spcPct val="120000"/>
              </a:lnSpc>
              <a:spcBef>
                <a:spcPts val="600"/>
              </a:spcBef>
              <a:spcAft>
                <a:spcPts val="600"/>
              </a:spcAft>
              <a:buNone/>
            </a:pPr>
            <a:r>
              <a:rPr lang="en-GB" sz="1200" b="1" dirty="0" err="1">
                <a:cs typeface="Arial" panose="020B0604020202020204" pitchFamily="34" charset="0"/>
              </a:rPr>
              <a:t>UglyFruitsNOT</a:t>
            </a:r>
            <a:r>
              <a:rPr lang="en-GB" sz="1200" b="1" dirty="0">
                <a:cs typeface="Arial" panose="020B0604020202020204" pitchFamily="34" charset="0"/>
              </a:rPr>
              <a:t>!:</a:t>
            </a:r>
            <a:r>
              <a:rPr lang="en-US" sz="1200" dirty="0"/>
              <a:t>"Ugly" fruits and veggies...NOT! - An innovative educational program towards sustainable consumption and food waste reduction</a:t>
            </a:r>
          </a:p>
          <a:p>
            <a:pPr marL="457200" lvl="1" indent="0">
              <a:lnSpc>
                <a:spcPct val="100000"/>
              </a:lnSpc>
              <a:buNone/>
            </a:pPr>
            <a:endParaRPr lang="en-US" sz="1200" dirty="0">
              <a:latin typeface="Arial" panose="020B0604020202020204" pitchFamily="34" charset="0"/>
              <a:cs typeface="Arial" panose="020B0604020202020204" pitchFamily="34" charset="0"/>
            </a:endParaRPr>
          </a:p>
          <a:p>
            <a:pPr marL="457200" lvl="1" indent="0">
              <a:lnSpc>
                <a:spcPct val="100000"/>
              </a:lnSpc>
              <a:buNone/>
            </a:pPr>
            <a:r>
              <a:rPr lang="en-US" sz="1500" b="1" dirty="0">
                <a:latin typeface="Arial" panose="020B0604020202020204" pitchFamily="34" charset="0"/>
                <a:cs typeface="Arial" panose="020B0604020202020204" pitchFamily="34" charset="0"/>
              </a:rPr>
              <a:t>Currently running national projects:</a:t>
            </a:r>
          </a:p>
          <a:p>
            <a:pPr marL="457200" lvl="1" indent="0">
              <a:lnSpc>
                <a:spcPct val="120000"/>
              </a:lnSpc>
              <a:buNone/>
            </a:pPr>
            <a:r>
              <a:rPr lang="de-DE" sz="1200" b="1" dirty="0">
                <a:cs typeface="Arial" panose="020B0604020202020204" pitchFamily="34" charset="0"/>
              </a:rPr>
              <a:t>5G-Lernorte OWL: </a:t>
            </a:r>
            <a:r>
              <a:rPr lang="de-DE" sz="1200" dirty="0"/>
              <a:t>5G-Lernorte für die Ausbildung der Zukunft</a:t>
            </a:r>
          </a:p>
          <a:p>
            <a:pPr marL="457200" lvl="1" indent="0">
              <a:lnSpc>
                <a:spcPct val="120000"/>
              </a:lnSpc>
              <a:buNone/>
            </a:pPr>
            <a:r>
              <a:rPr lang="de-DE" sz="1200" b="1" dirty="0">
                <a:cs typeface="Arial" panose="020B0604020202020204" pitchFamily="34" charset="0"/>
              </a:rPr>
              <a:t>FEL - Elektronischer Ausbildungsnachweis:</a:t>
            </a:r>
            <a:br>
              <a:rPr lang="de-DE" sz="1200" b="1" dirty="0">
                <a:cs typeface="Arial" panose="020B0604020202020204" pitchFamily="34" charset="0"/>
              </a:rPr>
            </a:br>
            <a:r>
              <a:rPr lang="de-DE" sz="1200" dirty="0"/>
              <a:t>Forschungsprojekt zur Entwicklung eines E-Learning Tools mit integriertem elektronischen Ausbildungsnachweis (FEL)</a:t>
            </a:r>
            <a:br>
              <a:rPr lang="de-DE" sz="1200" dirty="0"/>
            </a:br>
            <a:r>
              <a:rPr lang="de-DE" sz="1200" dirty="0"/>
              <a:t>für die berufliche Pflegeausbildung</a:t>
            </a:r>
          </a:p>
          <a:p>
            <a:pPr marL="457200" lvl="1" indent="0">
              <a:lnSpc>
                <a:spcPct val="120000"/>
              </a:lnSpc>
              <a:buNone/>
            </a:pPr>
            <a:r>
              <a:rPr lang="de-DE" sz="1200" b="1" dirty="0">
                <a:cs typeface="Arial" panose="020B0604020202020204" pitchFamily="34" charset="0"/>
              </a:rPr>
              <a:t>Weiterbildung4OWL – </a:t>
            </a:r>
            <a:r>
              <a:rPr lang="de-DE" sz="1200" b="1" dirty="0" err="1">
                <a:cs typeface="Arial" panose="020B0604020202020204" pitchFamily="34" charset="0"/>
              </a:rPr>
              <a:t>InWeDig</a:t>
            </a:r>
            <a:r>
              <a:rPr lang="de-DE" sz="1200" b="1" dirty="0">
                <a:cs typeface="Arial" panose="020B0604020202020204" pitchFamily="34" charset="0"/>
              </a:rPr>
              <a:t>:</a:t>
            </a:r>
            <a:br>
              <a:rPr lang="de-DE" sz="1200" b="1" dirty="0">
                <a:cs typeface="Arial" panose="020B0604020202020204" pitchFamily="34" charset="0"/>
              </a:rPr>
            </a:br>
            <a:r>
              <a:rPr lang="de-DE" sz="1200" dirty="0"/>
              <a:t>Intermediation von Weiterbildung und Digitale Transformation als Herausforderungen</a:t>
            </a:r>
            <a:br>
              <a:rPr lang="de-DE" sz="1200" dirty="0"/>
            </a:br>
            <a:r>
              <a:rPr lang="de-DE" sz="1200" dirty="0"/>
              <a:t>für Bildungs-Ökosysteme am Beispiel des Weiterbildungsraums </a:t>
            </a:r>
            <a:r>
              <a:rPr lang="de-DE" sz="1200" dirty="0" err="1"/>
              <a:t>it’s</a:t>
            </a:r>
            <a:r>
              <a:rPr lang="de-DE" sz="1200" dirty="0"/>
              <a:t> OWL</a:t>
            </a:r>
          </a:p>
          <a:p>
            <a:endParaRPr lang="de-DE"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88147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537</Words>
  <Application>Microsoft Office PowerPoint</Application>
  <PresentationFormat>Breitbild</PresentationFormat>
  <Paragraphs>86</Paragraphs>
  <Slides>9</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9</vt:i4>
      </vt:variant>
    </vt:vector>
  </HeadingPairs>
  <TitlesOfParts>
    <vt:vector size="15"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PowerPoint-Präsentation</vt:lpstr>
      <vt:lpstr>PowerPoint-Präsentation</vt:lpstr>
      <vt:lpstr>PowerPoint-Präsentation</vt:lpstr>
      <vt:lpstr>PowerPoint-Präsentation</vt:lpstr>
      <vt:lpstr>PowerPoint-Präsentation</vt:lpstr>
      <vt:lpstr>Research foci and fields of activity</vt:lpstr>
      <vt:lpstr>Some of our currently running projects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27</cp:revision>
  <dcterms:created xsi:type="dcterms:W3CDTF">2023-06-29T05:00:19Z</dcterms:created>
  <dcterms:modified xsi:type="dcterms:W3CDTF">2024-03-11T08:45:25Z</dcterms:modified>
</cp:coreProperties>
</file>