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3" roundtripDataSignature="AMtx7mgzQaZMuWrnrhLkVMZ/uZeJSxdw+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customschemas.google.com/relationships/presentationmetadata" Target="metadata"/><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8" name="Google Shape;168;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8" name="Google Shape;178;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5" name="Google Shape;195;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1" name="Google Shape;211;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8" name="Google Shape;228;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1" name="Google Shape;241;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8" name="Google Shape;258;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5" name="Google Shape;265;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7.png"/><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alt mit Überschrift" type="objTx">
  <p:cSld name="OBJECT_WITH_CAPTION_TEXT">
    <p:spTree>
      <p:nvGrpSpPr>
        <p:cNvPr id="47" name="Shape 47"/>
        <p:cNvGrpSpPr/>
        <p:nvPr/>
      </p:nvGrpSpPr>
      <p:grpSpPr>
        <a:xfrm>
          <a:off x="0" y="0"/>
          <a:ext cx="0" cy="0"/>
          <a:chOff x="0" y="0"/>
          <a:chExt cx="0" cy="0"/>
        </a:xfrm>
      </p:grpSpPr>
      <p:sp>
        <p:nvSpPr>
          <p:cNvPr id="48" name="Google Shape;48;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 name="Google Shape;49;p1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0" name="Google Shape;50;p1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1" name="Google Shape;51;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54" name="Google Shape;54;p10"/>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0"/>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500" u="none" cap="none" strike="noStrike">
                <a:solidFill>
                  <a:schemeClr val="lt1"/>
                </a:solidFill>
                <a:latin typeface="Calibri"/>
                <a:ea typeface="Calibri"/>
                <a:cs typeface="Calibri"/>
                <a:sym typeface="Calibri"/>
              </a:rPr>
              <a:t>-</a:t>
            </a:r>
            <a:fld id="{00000000-1234-1234-1234-123412341234}" type="slidenum">
              <a:rPr b="0" i="0" lang="en-US" sz="1500" u="none" cap="none" strike="noStrike">
                <a:solidFill>
                  <a:schemeClr val="lt1"/>
                </a:solidFill>
                <a:latin typeface="Calibri"/>
                <a:ea typeface="Calibri"/>
                <a:cs typeface="Calibri"/>
                <a:sym typeface="Calibri"/>
              </a:rPr>
              <a:t>‹#›</a:t>
            </a:fld>
            <a:r>
              <a:rPr b="0" i="0" lang="en-US" sz="1500" u="none" cap="none" strike="noStrike">
                <a:solidFill>
                  <a:schemeClr val="lt1"/>
                </a:solidFill>
                <a:latin typeface="Calibri"/>
                <a:ea typeface="Calibri"/>
                <a:cs typeface="Calibri"/>
                <a:sym typeface="Calibri"/>
              </a:rPr>
              <a:t>-</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Inhalt" type="obj">
  <p:cSld name="OBJECT">
    <p:spTree>
      <p:nvGrpSpPr>
        <p:cNvPr id="56" name="Shape 56"/>
        <p:cNvGrpSpPr/>
        <p:nvPr/>
      </p:nvGrpSpPr>
      <p:grpSpPr>
        <a:xfrm>
          <a:off x="0" y="0"/>
          <a:ext cx="0" cy="0"/>
          <a:chOff x="0" y="0"/>
          <a:chExt cx="0" cy="0"/>
        </a:xfrm>
      </p:grpSpPr>
      <p:sp>
        <p:nvSpPr>
          <p:cNvPr id="57" name="Google Shape;57;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9" name="Google Shape;59;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62" name="Google Shape;62;p11"/>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1"/>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r" type="blank">
  <p:cSld name="BLANK">
    <p:spTree>
      <p:nvGrpSpPr>
        <p:cNvPr id="64" name="Shape 64"/>
        <p:cNvGrpSpPr/>
        <p:nvPr/>
      </p:nvGrpSpPr>
      <p:grpSpPr>
        <a:xfrm>
          <a:off x="0" y="0"/>
          <a:ext cx="0" cy="0"/>
          <a:chOff x="0" y="0"/>
          <a:chExt cx="0" cy="0"/>
        </a:xfrm>
      </p:grpSpPr>
      <p:sp>
        <p:nvSpPr>
          <p:cNvPr id="65" name="Google Shape;65;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68" name="Google Shape;68;p12"/>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2"/>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mit Bild" showMasterSp="0">
  <p:cSld name="Titelfolie mit Bild">
    <p:spTree>
      <p:nvGrpSpPr>
        <p:cNvPr id="70" name="Shape 70"/>
        <p:cNvGrpSpPr/>
        <p:nvPr/>
      </p:nvGrpSpPr>
      <p:grpSpPr>
        <a:xfrm>
          <a:off x="0" y="0"/>
          <a:ext cx="0" cy="0"/>
          <a:chOff x="0" y="0"/>
          <a:chExt cx="0" cy="0"/>
        </a:xfrm>
      </p:grpSpPr>
      <p:sp>
        <p:nvSpPr>
          <p:cNvPr id="71" name="Google Shape;71;p13"/>
          <p:cNvSpPr/>
          <p:nvPr/>
        </p:nvSpPr>
        <p:spPr>
          <a:xfrm>
            <a:off x="1" y="6237586"/>
            <a:ext cx="12191999" cy="620414"/>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3"/>
          <p:cNvSpPr/>
          <p:nvPr/>
        </p:nvSpPr>
        <p:spPr>
          <a:xfrm>
            <a:off x="0" y="6171026"/>
            <a:ext cx="12192001" cy="6599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3" name="Google Shape;73;p13"/>
          <p:cNvPicPr preferRelativeResize="0"/>
          <p:nvPr/>
        </p:nvPicPr>
        <p:blipFill rotWithShape="1">
          <a:blip r:embed="rId2">
            <a:alphaModFix/>
          </a:blip>
          <a:srcRect b="0" l="0" r="0" t="0"/>
          <a:stretch/>
        </p:blipFill>
        <p:spPr>
          <a:xfrm>
            <a:off x="104945" y="6281603"/>
            <a:ext cx="1061484" cy="400384"/>
          </a:xfrm>
          <a:prstGeom prst="rect">
            <a:avLst/>
          </a:prstGeom>
          <a:noFill/>
          <a:ln>
            <a:noFill/>
          </a:ln>
        </p:spPr>
      </p:pic>
      <p:sp>
        <p:nvSpPr>
          <p:cNvPr id="74" name="Google Shape;74;p13"/>
          <p:cNvSpPr txBox="1"/>
          <p:nvPr>
            <p:ph type="ctrTitle"/>
          </p:nvPr>
        </p:nvSpPr>
        <p:spPr>
          <a:xfrm>
            <a:off x="1104900" y="2292094"/>
            <a:ext cx="5734050" cy="2219691"/>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000"/>
              <a:buFont typeface="Calibri"/>
              <a:buNone/>
              <a:defRPr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 name="Google Shape;75;p13"/>
          <p:cNvSpPr txBox="1"/>
          <p:nvPr>
            <p:ph idx="1" type="subTitle"/>
          </p:nvPr>
        </p:nvSpPr>
        <p:spPr>
          <a:xfrm>
            <a:off x="1104900" y="4511784"/>
            <a:ext cx="5734050" cy="955565"/>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dk1"/>
              </a:buClr>
              <a:buSzPts val="1800"/>
              <a:buNone/>
              <a:defRPr sz="18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76" name="Google Shape;76;p13"/>
          <p:cNvSpPr/>
          <p:nvPr>
            <p:ph idx="2" type="pic"/>
          </p:nvPr>
        </p:nvSpPr>
        <p:spPr>
          <a:xfrm>
            <a:off x="6981063" y="1310656"/>
            <a:ext cx="5210937" cy="4208604"/>
          </a:xfrm>
          <a:prstGeom prst="rect">
            <a:avLst/>
          </a:prstGeom>
          <a:solidFill>
            <a:srgbClr val="CCCCCC"/>
          </a:solidFill>
          <a:ln>
            <a:noFill/>
          </a:ln>
        </p:spPr>
      </p:sp>
      <p:pic>
        <p:nvPicPr>
          <p:cNvPr id="77" name="Google Shape;77;p13"/>
          <p:cNvPicPr preferRelativeResize="0"/>
          <p:nvPr/>
        </p:nvPicPr>
        <p:blipFill rotWithShape="1">
          <a:blip r:embed="rId3">
            <a:alphaModFix/>
          </a:blip>
          <a:srcRect b="0" l="0" r="0" t="0"/>
          <a:stretch/>
        </p:blipFill>
        <p:spPr>
          <a:xfrm>
            <a:off x="10099505" y="6266872"/>
            <a:ext cx="1987550" cy="567690"/>
          </a:xfrm>
          <a:prstGeom prst="rect">
            <a:avLst/>
          </a:prstGeom>
          <a:noFill/>
          <a:ln>
            <a:noFill/>
          </a:ln>
        </p:spPr>
      </p:pic>
      <p:sp>
        <p:nvSpPr>
          <p:cNvPr id="78" name="Google Shape;78;p13"/>
          <p:cNvSpPr txBox="1"/>
          <p:nvPr/>
        </p:nvSpPr>
        <p:spPr>
          <a:xfrm>
            <a:off x="4376057" y="6360042"/>
            <a:ext cx="5340977" cy="81840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900"/>
              <a:buFont typeface="Noto Sans Symbols"/>
              <a:buNone/>
            </a:pPr>
            <a:r>
              <a:rPr lang="en-US" sz="900">
                <a:solidFill>
                  <a:schemeClr val="lt1"/>
                </a:solidFill>
                <a:latin typeface="Calibri"/>
                <a:ea typeface="Calibri"/>
                <a:cs typeface="Calibri"/>
                <a:sym typeface="Calibri"/>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sz="900">
              <a:solidFill>
                <a:schemeClr val="lt1"/>
              </a:solidFill>
              <a:latin typeface="Calibri"/>
              <a:ea typeface="Calibri"/>
              <a:cs typeface="Calibri"/>
              <a:sym typeface="Calibri"/>
            </a:endParaRPr>
          </a:p>
          <a:p>
            <a:pPr indent="0" lvl="0" marL="0" marR="0" rtl="0" algn="ctr">
              <a:spcBef>
                <a:spcPts val="1000"/>
              </a:spcBef>
              <a:spcAft>
                <a:spcPts val="0"/>
              </a:spcAft>
              <a:buClr>
                <a:schemeClr val="accent1"/>
              </a:buClr>
              <a:buSzPts val="2000"/>
              <a:buFont typeface="Noto Sans Symbols"/>
              <a:buNone/>
            </a:pPr>
            <a:r>
              <a:t/>
            </a:r>
            <a:endParaRPr sz="2000">
              <a:solidFill>
                <a:schemeClr val="lt1"/>
              </a:solidFill>
              <a:latin typeface="Calibri"/>
              <a:ea typeface="Calibri"/>
              <a:cs typeface="Calibri"/>
              <a:sym typeface="Calibri"/>
            </a:endParaRPr>
          </a:p>
        </p:txBody>
      </p:sp>
      <p:pic>
        <p:nvPicPr>
          <p:cNvPr id="79" name="Google Shape;79;p13"/>
          <p:cNvPicPr preferRelativeResize="0"/>
          <p:nvPr/>
        </p:nvPicPr>
        <p:blipFill rotWithShape="1">
          <a:blip r:embed="rId4">
            <a:alphaModFix/>
          </a:blip>
          <a:srcRect b="0" l="0" r="0" t="0"/>
          <a:stretch/>
        </p:blipFill>
        <p:spPr>
          <a:xfrm>
            <a:off x="10710917" y="94130"/>
            <a:ext cx="1453861" cy="1284947"/>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elfolie">
  <p:cSld name="2_Titelfolie">
    <p:spTree>
      <p:nvGrpSpPr>
        <p:cNvPr id="80" name="Shape 80"/>
        <p:cNvGrpSpPr/>
        <p:nvPr/>
      </p:nvGrpSpPr>
      <p:grpSpPr>
        <a:xfrm>
          <a:off x="0" y="0"/>
          <a:ext cx="0" cy="0"/>
          <a:chOff x="0" y="0"/>
          <a:chExt cx="0" cy="0"/>
        </a:xfrm>
      </p:grpSpPr>
      <p:sp>
        <p:nvSpPr>
          <p:cNvPr id="81" name="Google Shape;81;p14"/>
          <p:cNvSpPr/>
          <p:nvPr/>
        </p:nvSpPr>
        <p:spPr>
          <a:xfrm>
            <a:off x="9448800" y="15605"/>
            <a:ext cx="2743200" cy="6051176"/>
          </a:xfrm>
          <a:prstGeom prst="rect">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2" name="Google Shape;82;p14"/>
          <p:cNvSpPr txBox="1"/>
          <p:nvPr>
            <p:ph type="ctrTitle"/>
          </p:nvPr>
        </p:nvSpPr>
        <p:spPr>
          <a:xfrm>
            <a:off x="1524000" y="1122363"/>
            <a:ext cx="7546822"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3" name="Google Shape;83;p14"/>
          <p:cNvSpPr txBox="1"/>
          <p:nvPr>
            <p:ph idx="1" type="subTitle"/>
          </p:nvPr>
        </p:nvSpPr>
        <p:spPr>
          <a:xfrm>
            <a:off x="1524000" y="3602038"/>
            <a:ext cx="7546822"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84" name="Google Shape;84;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87" name="Google Shape;87;p14"/>
          <p:cNvSpPr txBox="1"/>
          <p:nvPr/>
        </p:nvSpPr>
        <p:spPr>
          <a:xfrm>
            <a:off x="9496196" y="1615915"/>
            <a:ext cx="2845177" cy="1909129"/>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3600"/>
              <a:buFont typeface="Calibri"/>
              <a:buNone/>
            </a:pPr>
            <a:r>
              <a:rPr b="1" lang="en-US" sz="3600">
                <a:solidFill>
                  <a:schemeClr val="dk1"/>
                </a:solidFill>
                <a:latin typeface="Calibri"/>
                <a:ea typeface="Calibri"/>
                <a:cs typeface="Calibri"/>
                <a:sym typeface="Calibri"/>
              </a:rPr>
              <a:t>STEM</a:t>
            </a:r>
            <a:br>
              <a:rPr b="1" lang="en-US" sz="3600">
                <a:solidFill>
                  <a:schemeClr val="dk1"/>
                </a:solidFill>
                <a:latin typeface="Calibri"/>
                <a:ea typeface="Calibri"/>
                <a:cs typeface="Calibri"/>
                <a:sym typeface="Calibri"/>
              </a:rPr>
            </a:br>
            <a:r>
              <a:rPr b="1" lang="en-US" sz="3600">
                <a:solidFill>
                  <a:schemeClr val="dk1"/>
                </a:solidFill>
                <a:latin typeface="Calibri"/>
                <a:ea typeface="Calibri"/>
                <a:cs typeface="Calibri"/>
                <a:sym typeface="Calibri"/>
              </a:rPr>
              <a:t>for inclusive schools</a:t>
            </a:r>
            <a:endParaRPr/>
          </a:p>
        </p:txBody>
      </p:sp>
      <p:sp>
        <p:nvSpPr>
          <p:cNvPr id="88" name="Google Shape;88;p14"/>
          <p:cNvSpPr txBox="1"/>
          <p:nvPr>
            <p:ph idx="2" type="body"/>
          </p:nvPr>
        </p:nvSpPr>
        <p:spPr>
          <a:xfrm>
            <a:off x="9476849" y="3794379"/>
            <a:ext cx="3200400" cy="141360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800"/>
              <a:buNone/>
              <a:defRPr sz="1800"/>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89" name="Google Shape;89;p14"/>
          <p:cNvPicPr preferRelativeResize="0"/>
          <p:nvPr/>
        </p:nvPicPr>
        <p:blipFill rotWithShape="1">
          <a:blip r:embed="rId2">
            <a:alphaModFix/>
          </a:blip>
          <a:srcRect b="0" l="0" r="0" t="0"/>
          <a:stretch/>
        </p:blipFill>
        <p:spPr>
          <a:xfrm>
            <a:off x="10093469" y="148745"/>
            <a:ext cx="1453861" cy="1284947"/>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elfolie" type="title">
  <p:cSld name="TITLE">
    <p:spTree>
      <p:nvGrpSpPr>
        <p:cNvPr id="90" name="Shape 90"/>
        <p:cNvGrpSpPr/>
        <p:nvPr/>
      </p:nvGrpSpPr>
      <p:grpSpPr>
        <a:xfrm>
          <a:off x="0" y="0"/>
          <a:ext cx="0" cy="0"/>
          <a:chOff x="0" y="0"/>
          <a:chExt cx="0" cy="0"/>
        </a:xfrm>
      </p:grpSpPr>
      <p:sp>
        <p:nvSpPr>
          <p:cNvPr id="91" name="Google Shape;91;p1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 name="Google Shape;92;p1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93" name="Google Shape;93;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96" name="Google Shape;96;p15"/>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5"/>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p:cSld name="Titelfolie">
    <p:spTree>
      <p:nvGrpSpPr>
        <p:cNvPr id="98" name="Shape 98"/>
        <p:cNvGrpSpPr/>
        <p:nvPr/>
      </p:nvGrpSpPr>
      <p:grpSpPr>
        <a:xfrm>
          <a:off x="0" y="0"/>
          <a:ext cx="0" cy="0"/>
          <a:chOff x="0" y="0"/>
          <a:chExt cx="0" cy="0"/>
        </a:xfrm>
      </p:grpSpPr>
      <p:sp>
        <p:nvSpPr>
          <p:cNvPr id="99" name="Google Shape;99;p16"/>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0" name="Google Shape;100;p16"/>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01" name="Google Shape;101;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 name="Google Shape;103;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04" name="Google Shape;104;p16"/>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6"/>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schnitts-&#10;überschrift" type="secHead">
  <p:cSld name="SECTION_HEADER">
    <p:spTree>
      <p:nvGrpSpPr>
        <p:cNvPr id="106" name="Shape 106"/>
        <p:cNvGrpSpPr/>
        <p:nvPr/>
      </p:nvGrpSpPr>
      <p:grpSpPr>
        <a:xfrm>
          <a:off x="0" y="0"/>
          <a:ext cx="0" cy="0"/>
          <a:chOff x="0" y="0"/>
          <a:chExt cx="0" cy="0"/>
        </a:xfrm>
      </p:grpSpPr>
      <p:sp>
        <p:nvSpPr>
          <p:cNvPr id="107" name="Google Shape;107;p1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8" name="Google Shape;108;p1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09" name="Google Shape;109;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 name="Google Shape;110;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1" name="Google Shape;111;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12" name="Google Shape;112;p17"/>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7"/>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wei Inhalte" type="twoObj">
  <p:cSld name="TWO_OBJECTS">
    <p:spTree>
      <p:nvGrpSpPr>
        <p:cNvPr id="114" name="Shape 114"/>
        <p:cNvGrpSpPr/>
        <p:nvPr/>
      </p:nvGrpSpPr>
      <p:grpSpPr>
        <a:xfrm>
          <a:off x="0" y="0"/>
          <a:ext cx="0" cy="0"/>
          <a:chOff x="0" y="0"/>
          <a:chExt cx="0" cy="0"/>
        </a:xfrm>
      </p:grpSpPr>
      <p:sp>
        <p:nvSpPr>
          <p:cNvPr id="115" name="Google Shape;115;p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6" name="Google Shape;116;p1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7" name="Google Shape;117;p1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21" name="Google Shape;121;p18"/>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8"/>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leich" type="twoTxTwoObj">
  <p:cSld name="TWO_OBJECTS_WITH_TEXT">
    <p:spTree>
      <p:nvGrpSpPr>
        <p:cNvPr id="123" name="Shape 123"/>
        <p:cNvGrpSpPr/>
        <p:nvPr/>
      </p:nvGrpSpPr>
      <p:grpSpPr>
        <a:xfrm>
          <a:off x="0" y="0"/>
          <a:ext cx="0" cy="0"/>
          <a:chOff x="0" y="0"/>
          <a:chExt cx="0" cy="0"/>
        </a:xfrm>
      </p:grpSpPr>
      <p:sp>
        <p:nvSpPr>
          <p:cNvPr id="124" name="Google Shape;124;p1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5" name="Google Shape;125;p19"/>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6" name="Google Shape;126;p19"/>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7" name="Google Shape;127;p19"/>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8" name="Google Shape;128;p19"/>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9" name="Google Shape;129;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0" name="Google Shape;130;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 name="Google Shape;131;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32" name="Google Shape;132;p19"/>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9"/>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r Titel" type="titleOnly">
  <p:cSld name="TITLE_ONLY">
    <p:spTree>
      <p:nvGrpSpPr>
        <p:cNvPr id="134" name="Shape 134"/>
        <p:cNvGrpSpPr/>
        <p:nvPr/>
      </p:nvGrpSpPr>
      <p:grpSpPr>
        <a:xfrm>
          <a:off x="0" y="0"/>
          <a:ext cx="0" cy="0"/>
          <a:chOff x="0" y="0"/>
          <a:chExt cx="0" cy="0"/>
        </a:xfrm>
      </p:grpSpPr>
      <p:sp>
        <p:nvSpPr>
          <p:cNvPr id="135" name="Google Shape;135;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6" name="Google Shape;136;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 name="Google Shape;137;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 name="Google Shape;138;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39" name="Google Shape;139;p20"/>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20"/>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it Überschrift" type="picTx">
  <p:cSld name="PICTURE_WITH_CAPTION_TEXT">
    <p:spTree>
      <p:nvGrpSpPr>
        <p:cNvPr id="141" name="Shape 141"/>
        <p:cNvGrpSpPr/>
        <p:nvPr/>
      </p:nvGrpSpPr>
      <p:grpSpPr>
        <a:xfrm>
          <a:off x="0" y="0"/>
          <a:ext cx="0" cy="0"/>
          <a:chOff x="0" y="0"/>
          <a:chExt cx="0" cy="0"/>
        </a:xfrm>
      </p:grpSpPr>
      <p:sp>
        <p:nvSpPr>
          <p:cNvPr id="142" name="Google Shape;142;p2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3" name="Google Shape;143;p21"/>
          <p:cNvSpPr/>
          <p:nvPr>
            <p:ph idx="2" type="pic"/>
          </p:nvPr>
        </p:nvSpPr>
        <p:spPr>
          <a:xfrm>
            <a:off x="5183188" y="987425"/>
            <a:ext cx="6172200" cy="4873625"/>
          </a:xfrm>
          <a:prstGeom prst="rect">
            <a:avLst/>
          </a:prstGeom>
          <a:noFill/>
          <a:ln>
            <a:noFill/>
          </a:ln>
        </p:spPr>
      </p:sp>
      <p:sp>
        <p:nvSpPr>
          <p:cNvPr id="144" name="Google Shape;144;p2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45" name="Google Shape;145;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6" name="Google Shape;146;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7" name="Google Shape;147;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48" name="Google Shape;148;p21"/>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1"/>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vertikaler Text" type="vertTx">
  <p:cSld name="VERTICAL_TEXT">
    <p:spTree>
      <p:nvGrpSpPr>
        <p:cNvPr id="150" name="Shape 150"/>
        <p:cNvGrpSpPr/>
        <p:nvPr/>
      </p:nvGrpSpPr>
      <p:grpSpPr>
        <a:xfrm>
          <a:off x="0" y="0"/>
          <a:ext cx="0" cy="0"/>
          <a:chOff x="0" y="0"/>
          <a:chExt cx="0" cy="0"/>
        </a:xfrm>
      </p:grpSpPr>
      <p:sp>
        <p:nvSpPr>
          <p:cNvPr id="151" name="Google Shape;151;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2" name="Google Shape;152;p2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3" name="Google Shape;153;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4" name="Google Shape;154;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5" name="Google Shape;155;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56" name="Google Shape;156;p22"/>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22"/>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kaler Titel und Text" type="vertTitleAndTx">
  <p:cSld name="VERTICAL_TITLE_AND_VERTICAL_TEXT">
    <p:spTree>
      <p:nvGrpSpPr>
        <p:cNvPr id="158" name="Shape 158"/>
        <p:cNvGrpSpPr/>
        <p:nvPr/>
      </p:nvGrpSpPr>
      <p:grpSpPr>
        <a:xfrm>
          <a:off x="0" y="0"/>
          <a:ext cx="0" cy="0"/>
          <a:chOff x="0" y="0"/>
          <a:chExt cx="0" cy="0"/>
        </a:xfrm>
      </p:grpSpPr>
      <p:sp>
        <p:nvSpPr>
          <p:cNvPr id="159" name="Google Shape;159;p2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0" name="Google Shape;160;p2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1" name="Google Shape;161;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2" name="Google Shape;162;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3" name="Google Shape;163;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64" name="Google Shape;164;p23"/>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23"/>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7.xml"/><Relationship Id="rId10" Type="http://schemas.openxmlformats.org/officeDocument/2006/relationships/slideLayout" Target="../slideLayouts/slideLayout6.xml"/><Relationship Id="rId13" Type="http://schemas.openxmlformats.org/officeDocument/2006/relationships/slideLayout" Target="../slideLayouts/slideLayout9.xml"/><Relationship Id="rId12" Type="http://schemas.openxmlformats.org/officeDocument/2006/relationships/slideLayout" Target="../slideLayouts/slideLayout8.xml"/><Relationship Id="rId1" Type="http://schemas.openxmlformats.org/officeDocument/2006/relationships/image" Target="../media/image8.png"/><Relationship Id="rId2" Type="http://schemas.openxmlformats.org/officeDocument/2006/relationships/image" Target="../media/image4.jpg"/><Relationship Id="rId3" Type="http://schemas.openxmlformats.org/officeDocument/2006/relationships/image" Target="../media/image7.png"/><Relationship Id="rId4" Type="http://schemas.openxmlformats.org/officeDocument/2006/relationships/image" Target="../media/image5.png"/><Relationship Id="rId9" Type="http://schemas.openxmlformats.org/officeDocument/2006/relationships/slideLayout" Target="../slideLayouts/slideLayout5.xml"/><Relationship Id="rId15" Type="http://schemas.openxmlformats.org/officeDocument/2006/relationships/slideLayout" Target="../slideLayouts/slideLayout11.xml"/><Relationship Id="rId14" Type="http://schemas.openxmlformats.org/officeDocument/2006/relationships/slideLayout" Target="../slideLayouts/slideLayout10.xml"/><Relationship Id="rId17" Type="http://schemas.openxmlformats.org/officeDocument/2006/relationships/slideLayout" Target="../slideLayouts/slideLayout13.xml"/><Relationship Id="rId16" Type="http://schemas.openxmlformats.org/officeDocument/2006/relationships/slideLayout" Target="../slideLayouts/slideLayout12.xml"/><Relationship Id="rId5" Type="http://schemas.openxmlformats.org/officeDocument/2006/relationships/slideLayout" Target="../slideLayouts/slideLayout1.xml"/><Relationship Id="rId19" Type="http://schemas.openxmlformats.org/officeDocument/2006/relationships/theme" Target="../theme/theme2.xml"/><Relationship Id="rId6" Type="http://schemas.openxmlformats.org/officeDocument/2006/relationships/slideLayout" Target="../slideLayouts/slideLayout2.xml"/><Relationship Id="rId18" Type="http://schemas.openxmlformats.org/officeDocument/2006/relationships/slideLayout" Target="../slideLayouts/slideLayout14.xml"/><Relationship Id="rId7" Type="http://schemas.openxmlformats.org/officeDocument/2006/relationships/slideLayout" Target="../slideLayouts/slideLayout3.xml"/><Relationship Id="rId8"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DF8E0">
                <a:alpha val="89803"/>
              </a:srgbClr>
            </a:gs>
            <a:gs pos="72000">
              <a:srgbClr val="F4E9C2"/>
            </a:gs>
            <a:gs pos="100000">
              <a:srgbClr val="F7E09E"/>
            </a:gs>
          </a:gsLst>
          <a:lin ang="5400000" scaled="0"/>
        </a:gradFill>
      </p:bgPr>
    </p:bg>
    <p:spTree>
      <p:nvGrpSpPr>
        <p:cNvPr id="9" name="Shape 9"/>
        <p:cNvGrpSpPr/>
        <p:nvPr/>
      </p:nvGrpSpPr>
      <p:grpSpPr>
        <a:xfrm>
          <a:off x="0" y="0"/>
          <a:ext cx="0" cy="0"/>
          <a:chOff x="0" y="0"/>
          <a:chExt cx="0" cy="0"/>
        </a:xfrm>
      </p:grpSpPr>
      <p:sp>
        <p:nvSpPr>
          <p:cNvPr id="10" name="Google Shape;10;p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grpSp>
        <p:nvGrpSpPr>
          <p:cNvPr id="15" name="Google Shape;15;p9"/>
          <p:cNvGrpSpPr/>
          <p:nvPr/>
        </p:nvGrpSpPr>
        <p:grpSpPr>
          <a:xfrm>
            <a:off x="1" y="228600"/>
            <a:ext cx="1996775" cy="6638628"/>
            <a:chOff x="2487613" y="285750"/>
            <a:chExt cx="2428875" cy="5654676"/>
          </a:xfrm>
        </p:grpSpPr>
        <p:sp>
          <p:nvSpPr>
            <p:cNvPr id="16" name="Google Shape;16;p9"/>
            <p:cNvSpPr/>
            <p:nvPr/>
          </p:nvSpPr>
          <p:spPr>
            <a:xfrm>
              <a:off x="2487613" y="2284413"/>
              <a:ext cx="85725" cy="533400"/>
            </a:xfrm>
            <a:custGeom>
              <a:rect b="b" l="l" r="r" t="t"/>
              <a:pathLst>
                <a:path extrusionOk="0" h="136" w="22">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9"/>
            <p:cNvSpPr/>
            <p:nvPr/>
          </p:nvSpPr>
          <p:spPr>
            <a:xfrm>
              <a:off x="2597151" y="2779713"/>
              <a:ext cx="550863" cy="1978025"/>
            </a:xfrm>
            <a:custGeom>
              <a:rect b="b" l="l" r="r" t="t"/>
              <a:pathLst>
                <a:path extrusionOk="0" h="504" w="14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9"/>
            <p:cNvSpPr/>
            <p:nvPr/>
          </p:nvSpPr>
          <p:spPr>
            <a:xfrm>
              <a:off x="3175001" y="4730750"/>
              <a:ext cx="519113" cy="1209675"/>
            </a:xfrm>
            <a:custGeom>
              <a:rect b="b" l="l" r="r" t="t"/>
              <a:pathLst>
                <a:path extrusionOk="0" h="308" w="132">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9"/>
            <p:cNvSpPr/>
            <p:nvPr/>
          </p:nvSpPr>
          <p:spPr>
            <a:xfrm>
              <a:off x="3305176" y="5630863"/>
              <a:ext cx="146050" cy="309563"/>
            </a:xfrm>
            <a:custGeom>
              <a:rect b="b" l="l" r="r" t="t"/>
              <a:pathLst>
                <a:path extrusionOk="0" h="79" w="37">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9"/>
            <p:cNvSpPr/>
            <p:nvPr/>
          </p:nvSpPr>
          <p:spPr>
            <a:xfrm>
              <a:off x="2573338" y="2817813"/>
              <a:ext cx="700088" cy="2835275"/>
            </a:xfrm>
            <a:custGeom>
              <a:rect b="b" l="l" r="r" t="t"/>
              <a:pathLst>
                <a:path extrusionOk="0" h="722" w="178">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9"/>
            <p:cNvSpPr/>
            <p:nvPr/>
          </p:nvSpPr>
          <p:spPr>
            <a:xfrm>
              <a:off x="2506663" y="285750"/>
              <a:ext cx="90488" cy="2493963"/>
            </a:xfrm>
            <a:custGeom>
              <a:rect b="b" l="l" r="r" t="t"/>
              <a:pathLst>
                <a:path extrusionOk="0" h="635" w="23">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9"/>
            <p:cNvSpPr/>
            <p:nvPr/>
          </p:nvSpPr>
          <p:spPr>
            <a:xfrm>
              <a:off x="2554288" y="2598738"/>
              <a:ext cx="66675" cy="420688"/>
            </a:xfrm>
            <a:custGeom>
              <a:rect b="b" l="l" r="r" t="t"/>
              <a:pathLst>
                <a:path extrusionOk="0" h="107" w="1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9"/>
            <p:cNvSpPr/>
            <p:nvPr/>
          </p:nvSpPr>
          <p:spPr>
            <a:xfrm>
              <a:off x="3143251" y="4757738"/>
              <a:ext cx="161925" cy="873125"/>
            </a:xfrm>
            <a:custGeom>
              <a:rect b="b" l="l" r="r" t="t"/>
              <a:pathLst>
                <a:path extrusionOk="0" h="222" w="41">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9"/>
            <p:cNvSpPr/>
            <p:nvPr/>
          </p:nvSpPr>
          <p:spPr>
            <a:xfrm>
              <a:off x="3148013" y="1282700"/>
              <a:ext cx="1768475" cy="3448050"/>
            </a:xfrm>
            <a:custGeom>
              <a:rect b="b" l="l" r="r" t="t"/>
              <a:pathLst>
                <a:path extrusionOk="0" h="878" w="45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9"/>
            <p:cNvSpPr/>
            <p:nvPr/>
          </p:nvSpPr>
          <p:spPr>
            <a:xfrm>
              <a:off x="3273426" y="5653088"/>
              <a:ext cx="138113" cy="287338"/>
            </a:xfrm>
            <a:custGeom>
              <a:rect b="b" l="l" r="r" t="t"/>
              <a:pathLst>
                <a:path extrusionOk="0" h="73" w="35">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9"/>
            <p:cNvSpPr/>
            <p:nvPr/>
          </p:nvSpPr>
          <p:spPr>
            <a:xfrm>
              <a:off x="3143251" y="4656138"/>
              <a:ext cx="31750" cy="188913"/>
            </a:xfrm>
            <a:custGeom>
              <a:rect b="b" l="l" r="r" t="t"/>
              <a:pathLst>
                <a:path extrusionOk="0" h="48" w="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9"/>
            <p:cNvSpPr/>
            <p:nvPr/>
          </p:nvSpPr>
          <p:spPr>
            <a:xfrm>
              <a:off x="3211513" y="5410200"/>
              <a:ext cx="203200" cy="530225"/>
            </a:xfrm>
            <a:custGeom>
              <a:rect b="b" l="l" r="r" t="t"/>
              <a:pathLst>
                <a:path extrusionOk="0" h="135" w="52">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 name="Google Shape;28;p9"/>
          <p:cNvGrpSpPr/>
          <p:nvPr/>
        </p:nvGrpSpPr>
        <p:grpSpPr>
          <a:xfrm>
            <a:off x="27222" y="-786"/>
            <a:ext cx="1539072" cy="6854039"/>
            <a:chOff x="6627813" y="194833"/>
            <a:chExt cx="1952625" cy="5678918"/>
          </a:xfrm>
        </p:grpSpPr>
        <p:sp>
          <p:nvSpPr>
            <p:cNvPr id="29" name="Google Shape;29;p9"/>
            <p:cNvSpPr/>
            <p:nvPr/>
          </p:nvSpPr>
          <p:spPr>
            <a:xfrm>
              <a:off x="6627813" y="194833"/>
              <a:ext cx="409575" cy="3646488"/>
            </a:xfrm>
            <a:custGeom>
              <a:rect b="b" l="l" r="r" t="t"/>
              <a:pathLst>
                <a:path extrusionOk="0" h="920" w="103">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9"/>
            <p:cNvSpPr/>
            <p:nvPr/>
          </p:nvSpPr>
          <p:spPr>
            <a:xfrm>
              <a:off x="7061201" y="3771900"/>
              <a:ext cx="350838" cy="1309688"/>
            </a:xfrm>
            <a:custGeom>
              <a:rect b="b" l="l" r="r" t="t"/>
              <a:pathLst>
                <a:path extrusionOk="0" h="330" w="88">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9"/>
            <p:cNvSpPr/>
            <p:nvPr/>
          </p:nvSpPr>
          <p:spPr>
            <a:xfrm>
              <a:off x="7439026" y="5053013"/>
              <a:ext cx="357188" cy="820738"/>
            </a:xfrm>
            <a:custGeom>
              <a:rect b="b" l="l" r="r" t="t"/>
              <a:pathLst>
                <a:path extrusionOk="0" h="207" w="9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9"/>
            <p:cNvSpPr/>
            <p:nvPr/>
          </p:nvSpPr>
          <p:spPr>
            <a:xfrm>
              <a:off x="7037388" y="3811588"/>
              <a:ext cx="457200" cy="1852613"/>
            </a:xfrm>
            <a:custGeom>
              <a:rect b="b" l="l" r="r" t="t"/>
              <a:pathLst>
                <a:path extrusionOk="0" h="467" w="115">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9"/>
            <p:cNvSpPr/>
            <p:nvPr/>
          </p:nvSpPr>
          <p:spPr>
            <a:xfrm>
              <a:off x="6992938" y="1263650"/>
              <a:ext cx="144463" cy="2508250"/>
            </a:xfrm>
            <a:custGeom>
              <a:rect b="b" l="l" r="r" t="t"/>
              <a:pathLst>
                <a:path extrusionOk="0" h="633" w="36">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9"/>
            <p:cNvSpPr/>
            <p:nvPr/>
          </p:nvSpPr>
          <p:spPr>
            <a:xfrm>
              <a:off x="7526338" y="5640388"/>
              <a:ext cx="111125" cy="233363"/>
            </a:xfrm>
            <a:custGeom>
              <a:rect b="b" l="l" r="r" t="t"/>
              <a:pathLst>
                <a:path extrusionOk="0" h="59" w="28">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9"/>
            <p:cNvSpPr/>
            <p:nvPr/>
          </p:nvSpPr>
          <p:spPr>
            <a:xfrm>
              <a:off x="7021513" y="3598863"/>
              <a:ext cx="68263" cy="423863"/>
            </a:xfrm>
            <a:custGeom>
              <a:rect b="b" l="l" r="r" t="t"/>
              <a:pathLst>
                <a:path extrusionOk="0" h="107" w="1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9"/>
            <p:cNvSpPr/>
            <p:nvPr/>
          </p:nvSpPr>
          <p:spPr>
            <a:xfrm>
              <a:off x="7412038" y="2801938"/>
              <a:ext cx="1168400" cy="2251075"/>
            </a:xfrm>
            <a:custGeom>
              <a:rect b="b" l="l" r="r" t="t"/>
              <a:pathLst>
                <a:path extrusionOk="0" h="568" w="294">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p:nvPr/>
          </p:nvSpPr>
          <p:spPr>
            <a:xfrm>
              <a:off x="7494588" y="5664200"/>
              <a:ext cx="100013" cy="209550"/>
            </a:xfrm>
            <a:custGeom>
              <a:rect b="b" l="l" r="r" t="t"/>
              <a:pathLst>
                <a:path extrusionOk="0" h="53" w="25">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9"/>
            <p:cNvSpPr/>
            <p:nvPr/>
          </p:nvSpPr>
          <p:spPr>
            <a:xfrm>
              <a:off x="7412038" y="5081588"/>
              <a:ext cx="114300" cy="558800"/>
            </a:xfrm>
            <a:custGeom>
              <a:rect b="b" l="l" r="r" t="t"/>
              <a:pathLst>
                <a:path extrusionOk="0" h="141" w="29">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9"/>
            <p:cNvSpPr/>
            <p:nvPr/>
          </p:nvSpPr>
          <p:spPr>
            <a:xfrm>
              <a:off x="7412038" y="4978400"/>
              <a:ext cx="31750" cy="188913"/>
            </a:xfrm>
            <a:custGeom>
              <a:rect b="b" l="l" r="r" t="t"/>
              <a:pathLst>
                <a:path extrusionOk="0" h="48" w="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9"/>
            <p:cNvSpPr/>
            <p:nvPr/>
          </p:nvSpPr>
          <p:spPr>
            <a:xfrm>
              <a:off x="7439026" y="5434013"/>
              <a:ext cx="174625" cy="439738"/>
            </a:xfrm>
            <a:custGeom>
              <a:rect b="b" l="l" r="r" t="t"/>
              <a:pathLst>
                <a:path extrusionOk="0" h="111" w="44">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 name="Google Shape;41;p9"/>
          <p:cNvSpPr/>
          <p:nvPr/>
        </p:nvSpPr>
        <p:spPr>
          <a:xfrm>
            <a:off x="0" y="0"/>
            <a:ext cx="18288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2" name="Google Shape;42;p9"/>
          <p:cNvPicPr preferRelativeResize="0"/>
          <p:nvPr/>
        </p:nvPicPr>
        <p:blipFill rotWithShape="1">
          <a:blip r:embed="rId1">
            <a:alphaModFix/>
          </a:blip>
          <a:srcRect b="0" l="0" r="0" t="0"/>
          <a:stretch/>
        </p:blipFill>
        <p:spPr>
          <a:xfrm>
            <a:off x="253355" y="5295298"/>
            <a:ext cx="2509612" cy="1673074"/>
          </a:xfrm>
          <a:prstGeom prst="rect">
            <a:avLst/>
          </a:prstGeom>
          <a:noFill/>
          <a:ln>
            <a:noFill/>
          </a:ln>
        </p:spPr>
      </p:pic>
      <p:pic>
        <p:nvPicPr>
          <p:cNvPr id="43" name="Google Shape;43;p9"/>
          <p:cNvPicPr preferRelativeResize="0"/>
          <p:nvPr/>
        </p:nvPicPr>
        <p:blipFill rotWithShape="1">
          <a:blip r:embed="rId2">
            <a:alphaModFix/>
          </a:blip>
          <a:srcRect b="0" l="0" r="0" t="0"/>
          <a:stretch/>
        </p:blipFill>
        <p:spPr>
          <a:xfrm>
            <a:off x="2769343" y="6371409"/>
            <a:ext cx="1061484" cy="400384"/>
          </a:xfrm>
          <a:prstGeom prst="rect">
            <a:avLst/>
          </a:prstGeom>
          <a:noFill/>
          <a:ln>
            <a:noFill/>
          </a:ln>
        </p:spPr>
      </p:pic>
      <p:sp>
        <p:nvSpPr>
          <p:cNvPr id="44" name="Google Shape;44;p9"/>
          <p:cNvSpPr txBox="1"/>
          <p:nvPr/>
        </p:nvSpPr>
        <p:spPr>
          <a:xfrm>
            <a:off x="4193224" y="6266872"/>
            <a:ext cx="5015522" cy="81840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900"/>
              <a:buFont typeface="Noto Sans Symbols"/>
              <a:buNone/>
            </a:pPr>
            <a:r>
              <a:rPr b="0" i="0" lang="en-US" sz="900" u="none" cap="none" strike="noStrike">
                <a:solidFill>
                  <a:srgbClr val="595959"/>
                </a:solidFill>
                <a:latin typeface="Calibri"/>
                <a:ea typeface="Calibri"/>
                <a:cs typeface="Calibri"/>
                <a:sym typeface="Calibri"/>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b="0" i="0" sz="900" u="none" cap="none" strike="noStrike">
              <a:solidFill>
                <a:srgbClr val="595959"/>
              </a:solidFill>
              <a:latin typeface="Calibri"/>
              <a:ea typeface="Calibri"/>
              <a:cs typeface="Calibri"/>
              <a:sym typeface="Calibri"/>
            </a:endParaRPr>
          </a:p>
          <a:p>
            <a:pPr indent="0" lvl="0" marL="0" marR="0" rtl="0" algn="ctr">
              <a:spcBef>
                <a:spcPts val="1000"/>
              </a:spcBef>
              <a:spcAft>
                <a:spcPts val="0"/>
              </a:spcAft>
              <a:buClr>
                <a:schemeClr val="accent1"/>
              </a:buClr>
              <a:buSzPts val="2000"/>
              <a:buFont typeface="Noto Sans Symbols"/>
              <a:buNone/>
            </a:pPr>
            <a:r>
              <a:t/>
            </a:r>
            <a:endParaRPr b="0" i="0" sz="2000" u="none" cap="none" strike="noStrike">
              <a:solidFill>
                <a:srgbClr val="1F497D"/>
              </a:solidFill>
              <a:latin typeface="Calibri"/>
              <a:ea typeface="Calibri"/>
              <a:cs typeface="Calibri"/>
              <a:sym typeface="Calibri"/>
            </a:endParaRPr>
          </a:p>
        </p:txBody>
      </p:sp>
      <p:pic>
        <p:nvPicPr>
          <p:cNvPr id="45" name="Google Shape;45;p9"/>
          <p:cNvPicPr preferRelativeResize="0"/>
          <p:nvPr/>
        </p:nvPicPr>
        <p:blipFill rotWithShape="1">
          <a:blip r:embed="rId3">
            <a:alphaModFix/>
          </a:blip>
          <a:srcRect b="0" l="0" r="0" t="0"/>
          <a:stretch/>
        </p:blipFill>
        <p:spPr>
          <a:xfrm>
            <a:off x="9585046" y="6244739"/>
            <a:ext cx="1987550" cy="567690"/>
          </a:xfrm>
          <a:prstGeom prst="rect">
            <a:avLst/>
          </a:prstGeom>
          <a:noFill/>
          <a:ln>
            <a:noFill/>
          </a:ln>
        </p:spPr>
      </p:pic>
      <p:pic>
        <p:nvPicPr>
          <p:cNvPr id="46" name="Google Shape;46;p9"/>
          <p:cNvPicPr preferRelativeResize="0"/>
          <p:nvPr/>
        </p:nvPicPr>
        <p:blipFill rotWithShape="1">
          <a:blip r:embed="rId4">
            <a:alphaModFix/>
          </a:blip>
          <a:srcRect b="0" l="0" r="0" t="0"/>
          <a:stretch/>
        </p:blipFill>
        <p:spPr>
          <a:xfrm>
            <a:off x="10710917" y="94130"/>
            <a:ext cx="1453861" cy="1284947"/>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 id="2147483662"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hyperlink" Target="https://drive.google.com/drive/folders/1M3MCjbSkOAqxfV5KUjs4LnNIQGoL-BxX?usp=drive_link" TargetMode="Externa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1"/>
          <p:cNvSpPr txBox="1"/>
          <p:nvPr>
            <p:ph idx="2" type="body"/>
          </p:nvPr>
        </p:nvSpPr>
        <p:spPr>
          <a:xfrm>
            <a:off x="457199" y="183382"/>
            <a:ext cx="3455581" cy="3999113"/>
          </a:xfrm>
          <a:prstGeom prst="rect">
            <a:avLst/>
          </a:prstGeom>
          <a:solidFill>
            <a:srgbClr val="F3CC5F"/>
          </a:solid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t/>
            </a:r>
            <a:endParaRPr b="1" i="1"/>
          </a:p>
          <a:p>
            <a:pPr indent="0" lvl="0" marL="0" rtl="0" algn="l">
              <a:lnSpc>
                <a:spcPct val="90000"/>
              </a:lnSpc>
              <a:spcBef>
                <a:spcPts val="1000"/>
              </a:spcBef>
              <a:spcAft>
                <a:spcPts val="0"/>
              </a:spcAft>
              <a:buClr>
                <a:schemeClr val="dk1"/>
              </a:buClr>
              <a:buSzPts val="1600"/>
              <a:buNone/>
            </a:pPr>
            <a:r>
              <a:rPr b="1" i="1" lang="en-US"/>
              <a:t>Reference Number:</a:t>
            </a:r>
            <a:br>
              <a:rPr b="1" i="1" lang="en-US"/>
            </a:br>
            <a:r>
              <a:rPr lang="en-US"/>
              <a:t>2023-1-DE03-KA220-SCH-000151162</a:t>
            </a:r>
            <a:endParaRPr/>
          </a:p>
          <a:p>
            <a:pPr indent="0" lvl="0" marL="0" rtl="0" algn="l">
              <a:lnSpc>
                <a:spcPct val="90000"/>
              </a:lnSpc>
              <a:spcBef>
                <a:spcPts val="1000"/>
              </a:spcBef>
              <a:spcAft>
                <a:spcPts val="0"/>
              </a:spcAft>
              <a:buClr>
                <a:schemeClr val="dk1"/>
              </a:buClr>
              <a:buSzPts val="1600"/>
              <a:buNone/>
            </a:pPr>
            <a:r>
              <a:rPr b="1" lang="en-US"/>
              <a:t>Duration: </a:t>
            </a:r>
            <a:br>
              <a:rPr b="1" lang="en-US"/>
            </a:br>
            <a:r>
              <a:rPr b="1" lang="en-US"/>
              <a:t>03.09.2023 to 02.03.2026</a:t>
            </a:r>
            <a:br>
              <a:rPr b="1" lang="en-US"/>
            </a:br>
            <a:r>
              <a:rPr b="1" lang="en-US"/>
              <a:t>(30 months) </a:t>
            </a:r>
            <a:endParaRPr/>
          </a:p>
        </p:txBody>
      </p:sp>
      <p:sp>
        <p:nvSpPr>
          <p:cNvPr id="171" name="Google Shape;171;p1"/>
          <p:cNvSpPr txBox="1"/>
          <p:nvPr>
            <p:ph type="title"/>
          </p:nvPr>
        </p:nvSpPr>
        <p:spPr>
          <a:xfrm>
            <a:off x="457199" y="183383"/>
            <a:ext cx="3854280" cy="2559817"/>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rgbClr val="6B4C2C"/>
              </a:buClr>
              <a:buSzPct val="100000"/>
              <a:buFont typeface="Calibri"/>
              <a:buNone/>
            </a:pPr>
            <a:r>
              <a:rPr b="1" lang="en-US" sz="4000">
                <a:solidFill>
                  <a:srgbClr val="6B4C2C"/>
                </a:solidFill>
              </a:rPr>
              <a:t>STEM for</a:t>
            </a:r>
            <a:br>
              <a:rPr b="1" lang="en-US" sz="4000">
                <a:solidFill>
                  <a:srgbClr val="6B4C2C"/>
                </a:solidFill>
              </a:rPr>
            </a:br>
            <a:r>
              <a:rPr b="1" lang="en-US" sz="4000">
                <a:solidFill>
                  <a:srgbClr val="6B4C2C"/>
                </a:solidFill>
              </a:rPr>
              <a:t>inclusive schools</a:t>
            </a:r>
            <a:br>
              <a:rPr lang="en-US"/>
            </a:br>
            <a:br>
              <a:rPr lang="en-US" sz="1700"/>
            </a:br>
            <a:r>
              <a:rPr lang="en-US" sz="1800"/>
              <a:t>School Education</a:t>
            </a:r>
            <a:br>
              <a:rPr lang="en-US" sz="1800"/>
            </a:br>
            <a:r>
              <a:rPr lang="en-US" sz="1800"/>
              <a:t>ERASMUS+</a:t>
            </a:r>
            <a:br>
              <a:rPr lang="en-US" sz="1800"/>
            </a:br>
            <a:br>
              <a:rPr lang="en-US" sz="1800"/>
            </a:br>
            <a:r>
              <a:rPr lang="en-US" sz="1800"/>
              <a:t>KA220-NW-23-30-151162</a:t>
            </a:r>
            <a:br>
              <a:rPr lang="en-US" sz="1800"/>
            </a:br>
            <a:r>
              <a:rPr lang="en-US" sz="1800"/>
              <a:t>Cooperation partnerships in</a:t>
            </a:r>
            <a:br>
              <a:rPr lang="en-US" sz="1800"/>
            </a:br>
            <a:r>
              <a:rPr lang="en-US" sz="1800"/>
              <a:t>school education</a:t>
            </a:r>
            <a:endParaRPr/>
          </a:p>
        </p:txBody>
      </p:sp>
      <p:sp>
        <p:nvSpPr>
          <p:cNvPr id="172" name="Google Shape;172;p1"/>
          <p:cNvSpPr txBox="1"/>
          <p:nvPr>
            <p:ph idx="1" type="body"/>
          </p:nvPr>
        </p:nvSpPr>
        <p:spPr>
          <a:xfrm>
            <a:off x="4619379" y="594359"/>
            <a:ext cx="6492240" cy="52578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None/>
            </a:pPr>
            <a:r>
              <a:rPr lang="en-US"/>
              <a:t> </a:t>
            </a:r>
            <a:br>
              <a:rPr lang="en-US"/>
            </a:br>
            <a:endParaRPr/>
          </a:p>
        </p:txBody>
      </p:sp>
      <p:sp>
        <p:nvSpPr>
          <p:cNvPr id="173" name="Google Shape;173;p1"/>
          <p:cNvSpPr txBox="1"/>
          <p:nvPr/>
        </p:nvSpPr>
        <p:spPr>
          <a:xfrm>
            <a:off x="4311479" y="5580116"/>
            <a:ext cx="6400800" cy="81840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1800"/>
              <a:buFont typeface="Noto Sans Symbols"/>
              <a:buNone/>
            </a:pPr>
            <a:r>
              <a:rPr lang="en-US" sz="1800">
                <a:solidFill>
                  <a:srgbClr val="595959"/>
                </a:solidFill>
                <a:latin typeface="Calibri"/>
                <a:ea typeface="Calibri"/>
                <a:cs typeface="Calibri"/>
                <a:sym typeface="Calibri"/>
              </a:rPr>
              <a:t>Chair of Business and Human Resource Education II</a:t>
            </a:r>
            <a:br>
              <a:rPr lang="en-US" sz="1800">
                <a:solidFill>
                  <a:srgbClr val="595959"/>
                </a:solidFill>
                <a:latin typeface="Calibri"/>
                <a:ea typeface="Calibri"/>
                <a:cs typeface="Calibri"/>
                <a:sym typeface="Calibri"/>
              </a:rPr>
            </a:br>
            <a:r>
              <a:rPr lang="en-US" sz="1800">
                <a:solidFill>
                  <a:srgbClr val="595959"/>
                </a:solidFill>
                <a:latin typeface="Calibri"/>
                <a:ea typeface="Calibri"/>
                <a:cs typeface="Calibri"/>
                <a:sym typeface="Calibri"/>
              </a:rPr>
              <a:t>Prof. Dr. Marc Beutner</a:t>
            </a:r>
            <a:endParaRPr/>
          </a:p>
        </p:txBody>
      </p:sp>
      <p:sp>
        <p:nvSpPr>
          <p:cNvPr id="174" name="Google Shape;174;p1"/>
          <p:cNvSpPr txBox="1"/>
          <p:nvPr/>
        </p:nvSpPr>
        <p:spPr>
          <a:xfrm>
            <a:off x="4220680" y="183382"/>
            <a:ext cx="6698332" cy="4455292"/>
          </a:xfrm>
          <a:prstGeom prst="rect">
            <a:avLst/>
          </a:prstGeom>
          <a:noFill/>
          <a:ln>
            <a:noFill/>
          </a:ln>
        </p:spPr>
        <p:txBody>
          <a:bodyPr anchorCtr="0" anchor="t" bIns="45700" lIns="91425" spcFirstLastPara="1" rIns="91425" wrap="square" tIns="45700">
            <a:normAutofit lnSpcReduction="10000"/>
          </a:bodyPr>
          <a:lstStyle/>
          <a:p>
            <a:pPr indent="0" lvl="0" marL="0" marR="0" rtl="0" algn="l">
              <a:spcBef>
                <a:spcPts val="0"/>
              </a:spcBef>
              <a:spcAft>
                <a:spcPts val="0"/>
              </a:spcAft>
              <a:buClr>
                <a:schemeClr val="accent1"/>
              </a:buClr>
              <a:buSzPts val="3200"/>
              <a:buFont typeface="Noto Sans Symbols"/>
              <a:buNone/>
            </a:pPr>
            <a:r>
              <a:rPr b="1" lang="en-US" sz="3200">
                <a:solidFill>
                  <a:srgbClr val="6B4C2C"/>
                </a:solidFill>
                <a:latin typeface="Calibri"/>
                <a:ea typeface="Calibri"/>
                <a:cs typeface="Calibri"/>
                <a:sym typeface="Calibri"/>
              </a:rPr>
              <a:t>STEM for</a:t>
            </a:r>
            <a:br>
              <a:rPr b="1" lang="en-US" sz="3200">
                <a:solidFill>
                  <a:srgbClr val="6B4C2C"/>
                </a:solidFill>
                <a:latin typeface="Calibri"/>
                <a:ea typeface="Calibri"/>
                <a:cs typeface="Calibri"/>
                <a:sym typeface="Calibri"/>
              </a:rPr>
            </a:br>
            <a:r>
              <a:rPr b="1" lang="en-US" sz="3200">
                <a:solidFill>
                  <a:srgbClr val="6B4C2C"/>
                </a:solidFill>
                <a:latin typeface="Calibri"/>
                <a:ea typeface="Calibri"/>
                <a:cs typeface="Calibri"/>
                <a:sym typeface="Calibri"/>
              </a:rPr>
              <a:t>inclusive schools</a:t>
            </a:r>
            <a:br>
              <a:rPr b="1" lang="en-US" sz="3000">
                <a:solidFill>
                  <a:srgbClr val="595959"/>
                </a:solidFill>
                <a:latin typeface="Calibri"/>
                <a:ea typeface="Calibri"/>
                <a:cs typeface="Calibri"/>
                <a:sym typeface="Calibri"/>
              </a:rPr>
            </a:br>
            <a:endParaRPr b="1" sz="1100">
              <a:solidFill>
                <a:srgbClr val="595959"/>
              </a:solidFill>
              <a:latin typeface="Calibri"/>
              <a:ea typeface="Calibri"/>
              <a:cs typeface="Calibri"/>
              <a:sym typeface="Calibri"/>
            </a:endParaRPr>
          </a:p>
          <a:p>
            <a:pPr indent="0" lvl="0" marL="0" marR="0" rtl="0" algn="l">
              <a:spcBef>
                <a:spcPts val="1000"/>
              </a:spcBef>
              <a:spcAft>
                <a:spcPts val="0"/>
              </a:spcAft>
              <a:buClr>
                <a:schemeClr val="accent1"/>
              </a:buClr>
              <a:buSzPts val="2800"/>
              <a:buFont typeface="Noto Sans Symbols"/>
              <a:buNone/>
            </a:pPr>
            <a:r>
              <a:rPr b="1" lang="en-US" sz="2800">
                <a:solidFill>
                  <a:srgbClr val="595959"/>
                </a:solidFill>
                <a:latin typeface="Calibri"/>
                <a:ea typeface="Calibri"/>
                <a:cs typeface="Calibri"/>
                <a:sym typeface="Calibri"/>
              </a:rPr>
              <a:t>Transnational Partner Meeting - TPM 2</a:t>
            </a:r>
            <a:br>
              <a:rPr b="1" lang="en-US" sz="2800">
                <a:solidFill>
                  <a:srgbClr val="595959"/>
                </a:solidFill>
                <a:latin typeface="Calibri"/>
                <a:ea typeface="Calibri"/>
                <a:cs typeface="Calibri"/>
                <a:sym typeface="Calibri"/>
              </a:rPr>
            </a:br>
            <a:r>
              <a:rPr b="1" lang="en-US" sz="2800">
                <a:solidFill>
                  <a:srgbClr val="595959"/>
                </a:solidFill>
                <a:latin typeface="Calibri"/>
                <a:ea typeface="Calibri"/>
                <a:cs typeface="Calibri"/>
                <a:sym typeface="Calibri"/>
              </a:rPr>
              <a:t>Pedagogical Conference – Poland - Radom</a:t>
            </a:r>
            <a:br>
              <a:rPr b="1" lang="en-US" sz="2800">
                <a:solidFill>
                  <a:srgbClr val="595959"/>
                </a:solidFill>
                <a:latin typeface="Calibri"/>
                <a:ea typeface="Calibri"/>
                <a:cs typeface="Calibri"/>
                <a:sym typeface="Calibri"/>
              </a:rPr>
            </a:br>
            <a:r>
              <a:rPr b="1" lang="en-US" sz="1600">
                <a:solidFill>
                  <a:srgbClr val="595959"/>
                </a:solidFill>
                <a:latin typeface="Calibri"/>
                <a:ea typeface="Calibri"/>
                <a:cs typeface="Calibri"/>
                <a:sym typeface="Calibri"/>
              </a:rPr>
              <a:t>3</a:t>
            </a:r>
            <a:r>
              <a:rPr b="1" baseline="30000" lang="en-US" sz="1600">
                <a:solidFill>
                  <a:srgbClr val="595959"/>
                </a:solidFill>
                <a:latin typeface="Calibri"/>
                <a:ea typeface="Calibri"/>
                <a:cs typeface="Calibri"/>
                <a:sym typeface="Calibri"/>
              </a:rPr>
              <a:t>rd</a:t>
            </a:r>
            <a:r>
              <a:rPr b="1" lang="en-US" sz="1600">
                <a:solidFill>
                  <a:srgbClr val="595959"/>
                </a:solidFill>
                <a:latin typeface="Calibri"/>
                <a:ea typeface="Calibri"/>
                <a:cs typeface="Calibri"/>
                <a:sym typeface="Calibri"/>
              </a:rPr>
              <a:t> to the 5</a:t>
            </a:r>
            <a:r>
              <a:rPr b="1" baseline="30000" lang="en-US" sz="1600">
                <a:solidFill>
                  <a:srgbClr val="595959"/>
                </a:solidFill>
                <a:latin typeface="Calibri"/>
                <a:ea typeface="Calibri"/>
                <a:cs typeface="Calibri"/>
                <a:sym typeface="Calibri"/>
              </a:rPr>
              <a:t>th</a:t>
            </a:r>
            <a:r>
              <a:rPr b="1" lang="en-US" sz="1600">
                <a:solidFill>
                  <a:srgbClr val="595959"/>
                </a:solidFill>
                <a:latin typeface="Calibri"/>
                <a:ea typeface="Calibri"/>
                <a:cs typeface="Calibri"/>
                <a:sym typeface="Calibri"/>
              </a:rPr>
              <a:t> of September 2024</a:t>
            </a:r>
            <a:br>
              <a:rPr b="1" lang="en-US" sz="2000">
                <a:solidFill>
                  <a:srgbClr val="595959"/>
                </a:solidFill>
                <a:latin typeface="Calibri"/>
                <a:ea typeface="Calibri"/>
                <a:cs typeface="Calibri"/>
                <a:sym typeface="Calibri"/>
              </a:rPr>
            </a:br>
            <a:endParaRPr b="1" sz="2800">
              <a:solidFill>
                <a:srgbClr val="595959"/>
              </a:solidFill>
              <a:latin typeface="Calibri"/>
              <a:ea typeface="Calibri"/>
              <a:cs typeface="Calibri"/>
              <a:sym typeface="Calibri"/>
            </a:endParaRPr>
          </a:p>
          <a:p>
            <a:pPr indent="0" lvl="0" marL="0" marR="0" rtl="0" algn="l">
              <a:spcBef>
                <a:spcPts val="1000"/>
              </a:spcBef>
              <a:spcAft>
                <a:spcPts val="0"/>
              </a:spcAft>
              <a:buClr>
                <a:schemeClr val="accent1"/>
              </a:buClr>
              <a:buSzPts val="2400"/>
              <a:buFont typeface="Noto Sans Symbols"/>
              <a:buNone/>
            </a:pPr>
            <a:r>
              <a:rPr b="1" lang="en-US" sz="2400">
                <a:solidFill>
                  <a:srgbClr val="595959"/>
                </a:solidFill>
                <a:latin typeface="Calibri"/>
                <a:ea typeface="Calibri"/>
                <a:cs typeface="Calibri"/>
                <a:sym typeface="Calibri"/>
              </a:rPr>
              <a:t>Current Status</a:t>
            </a:r>
            <a:br>
              <a:rPr b="1" lang="en-US" sz="2000">
                <a:solidFill>
                  <a:srgbClr val="595959"/>
                </a:solidFill>
                <a:latin typeface="Calibri"/>
                <a:ea typeface="Calibri"/>
                <a:cs typeface="Calibri"/>
                <a:sym typeface="Calibri"/>
              </a:rPr>
            </a:br>
            <a:r>
              <a:rPr b="1" lang="en-US" sz="2000">
                <a:solidFill>
                  <a:srgbClr val="595959"/>
                </a:solidFill>
                <a:latin typeface="Calibri"/>
                <a:ea typeface="Calibri"/>
                <a:cs typeface="Calibri"/>
                <a:sym typeface="Calibri"/>
              </a:rPr>
              <a:t>4th of September 2024</a:t>
            </a:r>
            <a:endParaRPr/>
          </a:p>
          <a:p>
            <a:pPr indent="0" lvl="0" marL="0" marR="0" rtl="0" algn="l">
              <a:spcBef>
                <a:spcPts val="1000"/>
              </a:spcBef>
              <a:spcAft>
                <a:spcPts val="0"/>
              </a:spcAft>
              <a:buClr>
                <a:schemeClr val="accent1"/>
              </a:buClr>
              <a:buSzPts val="600"/>
              <a:buFont typeface="Noto Sans Symbols"/>
              <a:buNone/>
            </a:pPr>
            <a:r>
              <a:t/>
            </a:r>
            <a:endParaRPr b="1" sz="600">
              <a:solidFill>
                <a:srgbClr val="595959"/>
              </a:solidFill>
              <a:latin typeface="Calibri"/>
              <a:ea typeface="Calibri"/>
              <a:cs typeface="Calibri"/>
              <a:sym typeface="Calibri"/>
            </a:endParaRPr>
          </a:p>
          <a:p>
            <a:pPr indent="0" lvl="0" marL="0" marR="0" rtl="0" algn="l">
              <a:spcBef>
                <a:spcPts val="1000"/>
              </a:spcBef>
              <a:spcAft>
                <a:spcPts val="0"/>
              </a:spcAft>
              <a:buClr>
                <a:schemeClr val="accent1"/>
              </a:buClr>
              <a:buSzPts val="2000"/>
              <a:buFont typeface="Noto Sans Symbols"/>
              <a:buNone/>
            </a:pPr>
            <a:r>
              <a:rPr b="1" lang="en-US" sz="2000">
                <a:solidFill>
                  <a:srgbClr val="595959"/>
                </a:solidFill>
                <a:latin typeface="Calibri"/>
                <a:ea typeface="Calibri"/>
                <a:cs typeface="Calibri"/>
                <a:sym typeface="Calibri"/>
              </a:rPr>
              <a:t>Presentation of the leading partner:</a:t>
            </a:r>
            <a:br>
              <a:rPr b="1" lang="en-US" sz="2000">
                <a:solidFill>
                  <a:srgbClr val="595959"/>
                </a:solidFill>
                <a:latin typeface="Calibri"/>
                <a:ea typeface="Calibri"/>
                <a:cs typeface="Calibri"/>
                <a:sym typeface="Calibri"/>
              </a:rPr>
            </a:br>
            <a:r>
              <a:rPr b="1" lang="en-US" sz="2000">
                <a:solidFill>
                  <a:srgbClr val="595959"/>
                </a:solidFill>
                <a:latin typeface="Calibri"/>
                <a:ea typeface="Calibri"/>
                <a:cs typeface="Calibri"/>
                <a:sym typeface="Calibri"/>
              </a:rPr>
              <a:t>University of Paderborn</a:t>
            </a:r>
            <a:endParaRPr sz="2000">
              <a:solidFill>
                <a:srgbClr val="595959"/>
              </a:solidFill>
              <a:latin typeface="Calibri"/>
              <a:ea typeface="Calibri"/>
              <a:cs typeface="Calibri"/>
              <a:sym typeface="Calibri"/>
            </a:endParaRPr>
          </a:p>
        </p:txBody>
      </p:sp>
      <p:pic>
        <p:nvPicPr>
          <p:cNvPr id="175" name="Google Shape;175;p1"/>
          <p:cNvPicPr preferRelativeResize="0"/>
          <p:nvPr/>
        </p:nvPicPr>
        <p:blipFill rotWithShape="1">
          <a:blip r:embed="rId3">
            <a:alphaModFix/>
          </a:blip>
          <a:srcRect b="0" l="0" r="0" t="0"/>
          <a:stretch/>
        </p:blipFill>
        <p:spPr>
          <a:xfrm>
            <a:off x="6397782" y="4667848"/>
            <a:ext cx="2228194" cy="91226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Calibri"/>
              <a:buNone/>
            </a:pPr>
            <a:r>
              <a:rPr lang="en-US" sz="4000"/>
              <a:t>Workpackages of STEM for inclusive schools</a:t>
            </a:r>
            <a:endParaRPr sz="4000"/>
          </a:p>
        </p:txBody>
      </p:sp>
      <p:sp>
        <p:nvSpPr>
          <p:cNvPr id="181" name="Google Shape;181;p2"/>
          <p:cNvSpPr/>
          <p:nvPr/>
        </p:nvSpPr>
        <p:spPr>
          <a:xfrm>
            <a:off x="1007809" y="1331270"/>
            <a:ext cx="8132957" cy="1011891"/>
          </a:xfrm>
          <a:prstGeom prst="roundRect">
            <a:avLst>
              <a:gd fmla="val 16667" name="adj"/>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400">
                <a:solidFill>
                  <a:schemeClr val="dk1"/>
                </a:solidFill>
                <a:latin typeface="Calibri"/>
                <a:ea typeface="Calibri"/>
                <a:cs typeface="Calibri"/>
                <a:sym typeface="Calibri"/>
              </a:rPr>
              <a:t>WP 1 – PROJECT MANAGEMENT</a:t>
            </a:r>
            <a:endParaRPr/>
          </a:p>
        </p:txBody>
      </p:sp>
      <p:sp>
        <p:nvSpPr>
          <p:cNvPr id="182" name="Google Shape;182;p2"/>
          <p:cNvSpPr/>
          <p:nvPr/>
        </p:nvSpPr>
        <p:spPr>
          <a:xfrm>
            <a:off x="1383233" y="2442314"/>
            <a:ext cx="8132957" cy="1011891"/>
          </a:xfrm>
          <a:prstGeom prst="roundRect">
            <a:avLst>
              <a:gd fmla="val 16667" name="adj"/>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400">
                <a:solidFill>
                  <a:schemeClr val="dk1"/>
                </a:solidFill>
                <a:latin typeface="Calibri"/>
                <a:ea typeface="Calibri"/>
                <a:cs typeface="Calibri"/>
                <a:sym typeface="Calibri"/>
              </a:rPr>
              <a:t>WP 2 – STEM ACTIVITIES DESIGN AND OER</a:t>
            </a:r>
            <a:endParaRPr/>
          </a:p>
        </p:txBody>
      </p:sp>
      <p:sp>
        <p:nvSpPr>
          <p:cNvPr id="183" name="Google Shape;183;p2"/>
          <p:cNvSpPr/>
          <p:nvPr/>
        </p:nvSpPr>
        <p:spPr>
          <a:xfrm>
            <a:off x="1725205" y="3553358"/>
            <a:ext cx="8132957" cy="1011891"/>
          </a:xfrm>
          <a:prstGeom prst="roundRect">
            <a:avLst>
              <a:gd fmla="val 16667" name="adj"/>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400">
                <a:solidFill>
                  <a:schemeClr val="dk1"/>
                </a:solidFill>
                <a:latin typeface="Calibri"/>
                <a:ea typeface="Calibri"/>
                <a:cs typeface="Calibri"/>
                <a:sym typeface="Calibri"/>
              </a:rPr>
              <a:t>WP 3 – TOOLKIT AND DIGITAL TOOL FOR</a:t>
            </a:r>
            <a:br>
              <a:rPr lang="en-US" sz="2400">
                <a:solidFill>
                  <a:schemeClr val="dk1"/>
                </a:solidFill>
                <a:latin typeface="Calibri"/>
                <a:ea typeface="Calibri"/>
                <a:cs typeface="Calibri"/>
                <a:sym typeface="Calibri"/>
              </a:rPr>
            </a:br>
            <a:r>
              <a:rPr lang="en-US" sz="2400">
                <a:solidFill>
                  <a:schemeClr val="dk1"/>
                </a:solidFill>
                <a:latin typeface="Calibri"/>
                <a:ea typeface="Calibri"/>
                <a:cs typeface="Calibri"/>
                <a:sym typeface="Calibri"/>
              </a:rPr>
              <a:t>MEASUREMENT AND EVALUATION</a:t>
            </a:r>
            <a:endParaRPr/>
          </a:p>
        </p:txBody>
      </p:sp>
      <p:sp>
        <p:nvSpPr>
          <p:cNvPr id="184" name="Google Shape;184;p2"/>
          <p:cNvSpPr/>
          <p:nvPr/>
        </p:nvSpPr>
        <p:spPr>
          <a:xfrm>
            <a:off x="2256747" y="4664232"/>
            <a:ext cx="8132957" cy="1011891"/>
          </a:xfrm>
          <a:prstGeom prst="roundRect">
            <a:avLst>
              <a:gd fmla="val 16667" name="adj"/>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400">
                <a:solidFill>
                  <a:schemeClr val="dk1"/>
                </a:solidFill>
                <a:latin typeface="Calibri"/>
                <a:ea typeface="Calibri"/>
                <a:cs typeface="Calibri"/>
                <a:sym typeface="Calibri"/>
              </a:rPr>
              <a:t>WP 4 – GUIDEBOOK FOCUSED ON</a:t>
            </a:r>
            <a:br>
              <a:rPr lang="en-US" sz="2400">
                <a:solidFill>
                  <a:schemeClr val="dk1"/>
                </a:solidFill>
                <a:latin typeface="Calibri"/>
                <a:ea typeface="Calibri"/>
                <a:cs typeface="Calibri"/>
                <a:sym typeface="Calibri"/>
              </a:rPr>
            </a:br>
            <a:r>
              <a:rPr lang="en-US" sz="2400">
                <a:solidFill>
                  <a:schemeClr val="dk1"/>
                </a:solidFill>
                <a:latin typeface="Calibri"/>
                <a:ea typeface="Calibri"/>
                <a:cs typeface="Calibri"/>
                <a:sym typeface="Calibri"/>
              </a:rPr>
              <a:t>INCREASING STEM PARTICIPATION</a:t>
            </a:r>
            <a:endParaRPr/>
          </a:p>
        </p:txBody>
      </p:sp>
      <p:sp>
        <p:nvSpPr>
          <p:cNvPr id="185" name="Google Shape;185;p2"/>
          <p:cNvSpPr/>
          <p:nvPr/>
        </p:nvSpPr>
        <p:spPr>
          <a:xfrm>
            <a:off x="7993030" y="1383379"/>
            <a:ext cx="3530035" cy="959951"/>
          </a:xfrm>
          <a:prstGeom prst="roundRect">
            <a:avLst>
              <a:gd fmla="val 16667" name="adj"/>
            </a:avLst>
          </a:prstGeom>
          <a:solidFill>
            <a:schemeClr val="lt1"/>
          </a:solidFill>
          <a:ln cap="flat" cmpd="sng" w="1905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800">
                <a:solidFill>
                  <a:srgbClr val="00B050"/>
                </a:solidFill>
                <a:latin typeface="Calibri"/>
                <a:ea typeface="Calibri"/>
                <a:cs typeface="Calibri"/>
                <a:sym typeface="Calibri"/>
              </a:rPr>
              <a:t>Ongoing</a:t>
            </a:r>
            <a:endParaRPr b="1" sz="2800">
              <a:solidFill>
                <a:srgbClr val="00B050"/>
              </a:solidFill>
              <a:latin typeface="Calibri"/>
              <a:ea typeface="Calibri"/>
              <a:cs typeface="Calibri"/>
              <a:sym typeface="Calibri"/>
            </a:endParaRPr>
          </a:p>
          <a:p>
            <a:pPr indent="0" lvl="0" marL="0" marR="0" rtl="0" algn="ctr">
              <a:spcBef>
                <a:spcPts val="400"/>
              </a:spcBef>
              <a:spcAft>
                <a:spcPts val="0"/>
              </a:spcAft>
              <a:buNone/>
            </a:pPr>
            <a:r>
              <a:t/>
            </a:r>
            <a:endParaRPr b="1" sz="2800">
              <a:solidFill>
                <a:srgbClr val="00B050"/>
              </a:solidFill>
              <a:latin typeface="Calibri"/>
              <a:ea typeface="Calibri"/>
              <a:cs typeface="Calibri"/>
              <a:sym typeface="Calibri"/>
            </a:endParaRPr>
          </a:p>
        </p:txBody>
      </p:sp>
      <p:sp>
        <p:nvSpPr>
          <p:cNvPr id="186" name="Google Shape;186;p2"/>
          <p:cNvSpPr/>
          <p:nvPr/>
        </p:nvSpPr>
        <p:spPr>
          <a:xfrm>
            <a:off x="8370208" y="2470989"/>
            <a:ext cx="3530035" cy="964724"/>
          </a:xfrm>
          <a:prstGeom prst="roundRect">
            <a:avLst>
              <a:gd fmla="val 16667" name="adj"/>
            </a:avLst>
          </a:prstGeom>
          <a:solidFill>
            <a:schemeClr val="lt1"/>
          </a:solidFill>
          <a:ln cap="flat" cmpd="sng" w="1905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800">
                <a:solidFill>
                  <a:srgbClr val="00B050"/>
                </a:solidFill>
                <a:latin typeface="Calibri"/>
                <a:ea typeface="Calibri"/>
                <a:cs typeface="Calibri"/>
                <a:sym typeface="Calibri"/>
              </a:rPr>
              <a:t>Ongoing</a:t>
            </a:r>
            <a:endParaRPr b="1" sz="2800">
              <a:solidFill>
                <a:srgbClr val="00B050"/>
              </a:solidFill>
              <a:latin typeface="Calibri"/>
              <a:ea typeface="Calibri"/>
              <a:cs typeface="Calibri"/>
              <a:sym typeface="Calibri"/>
            </a:endParaRPr>
          </a:p>
          <a:p>
            <a:pPr indent="0" lvl="0" marL="0" marR="0" rtl="0" algn="ctr">
              <a:spcBef>
                <a:spcPts val="400"/>
              </a:spcBef>
              <a:spcAft>
                <a:spcPts val="0"/>
              </a:spcAft>
              <a:buNone/>
            </a:pPr>
            <a:r>
              <a:t/>
            </a:r>
            <a:endParaRPr b="1" sz="2800">
              <a:solidFill>
                <a:srgbClr val="00B050"/>
              </a:solidFill>
              <a:latin typeface="Calibri"/>
              <a:ea typeface="Calibri"/>
              <a:cs typeface="Calibri"/>
              <a:sym typeface="Calibri"/>
            </a:endParaRPr>
          </a:p>
        </p:txBody>
      </p:sp>
      <p:sp>
        <p:nvSpPr>
          <p:cNvPr id="187" name="Google Shape;187;p2"/>
          <p:cNvSpPr/>
          <p:nvPr/>
        </p:nvSpPr>
        <p:spPr>
          <a:xfrm>
            <a:off x="8601663" y="3577261"/>
            <a:ext cx="3530035" cy="969326"/>
          </a:xfrm>
          <a:prstGeom prst="roundRect">
            <a:avLst>
              <a:gd fmla="val 16667" name="adj"/>
            </a:avLst>
          </a:prstGeom>
          <a:solidFill>
            <a:schemeClr val="lt1"/>
          </a:solidFill>
          <a:ln cap="flat" cmpd="sng" w="1905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800">
                <a:solidFill>
                  <a:srgbClr val="00B050"/>
                </a:solidFill>
                <a:latin typeface="Calibri"/>
                <a:ea typeface="Calibri"/>
                <a:cs typeface="Calibri"/>
                <a:sym typeface="Calibri"/>
              </a:rPr>
              <a:t>Starts in October 24</a:t>
            </a:r>
            <a:endParaRPr/>
          </a:p>
          <a:p>
            <a:pPr indent="0" lvl="0" marL="0" marR="0" rtl="0" algn="ctr">
              <a:spcBef>
                <a:spcPts val="400"/>
              </a:spcBef>
              <a:spcAft>
                <a:spcPts val="0"/>
              </a:spcAft>
              <a:buNone/>
            </a:pPr>
            <a:r>
              <a:t/>
            </a:r>
            <a:endParaRPr b="1" sz="2800">
              <a:solidFill>
                <a:srgbClr val="00B050"/>
              </a:solidFill>
              <a:latin typeface="Calibri"/>
              <a:ea typeface="Calibri"/>
              <a:cs typeface="Calibri"/>
              <a:sym typeface="Calibri"/>
            </a:endParaRPr>
          </a:p>
        </p:txBody>
      </p:sp>
      <p:sp>
        <p:nvSpPr>
          <p:cNvPr id="188" name="Google Shape;188;p2"/>
          <p:cNvSpPr txBox="1"/>
          <p:nvPr/>
        </p:nvSpPr>
        <p:spPr>
          <a:xfrm>
            <a:off x="8624686" y="3961812"/>
            <a:ext cx="3530035"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600" u="none" strike="noStrike">
                <a:solidFill>
                  <a:schemeClr val="dk1"/>
                </a:solidFill>
                <a:latin typeface="Arial"/>
                <a:ea typeface="Arial"/>
                <a:cs typeface="Arial"/>
                <a:sym typeface="Arial"/>
              </a:rPr>
              <a:t>Universitatea Dunarea de Jos din</a:t>
            </a:r>
            <a:r>
              <a:rPr lang="en-US" sz="1600">
                <a:solidFill>
                  <a:schemeClr val="dk1"/>
                </a:solidFill>
                <a:latin typeface="Arial"/>
                <a:ea typeface="Arial"/>
                <a:cs typeface="Arial"/>
                <a:sym typeface="Arial"/>
              </a:rPr>
              <a:t> </a:t>
            </a:r>
            <a:r>
              <a:rPr b="0" i="0" lang="en-US" sz="1600" u="none" strike="noStrike">
                <a:solidFill>
                  <a:schemeClr val="dk1"/>
                </a:solidFill>
                <a:latin typeface="Arial"/>
                <a:ea typeface="Arial"/>
                <a:cs typeface="Arial"/>
                <a:sym typeface="Arial"/>
              </a:rPr>
              <a:t>Galati, Sucessos, SIEC and all partners</a:t>
            </a:r>
            <a:endParaRPr sz="1600">
              <a:solidFill>
                <a:schemeClr val="dk1"/>
              </a:solidFill>
              <a:latin typeface="Calibri"/>
              <a:ea typeface="Calibri"/>
              <a:cs typeface="Calibri"/>
              <a:sym typeface="Calibri"/>
            </a:endParaRPr>
          </a:p>
        </p:txBody>
      </p:sp>
      <p:sp>
        <p:nvSpPr>
          <p:cNvPr id="189" name="Google Shape;189;p2"/>
          <p:cNvSpPr txBox="1"/>
          <p:nvPr/>
        </p:nvSpPr>
        <p:spPr>
          <a:xfrm>
            <a:off x="7993029" y="1829875"/>
            <a:ext cx="3530035"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600" u="none" strike="noStrike">
                <a:solidFill>
                  <a:schemeClr val="dk1"/>
                </a:solidFill>
                <a:latin typeface="Arial"/>
                <a:ea typeface="Arial"/>
                <a:cs typeface="Arial"/>
                <a:sym typeface="Arial"/>
              </a:rPr>
              <a:t>UPB and all partners</a:t>
            </a:r>
            <a:endParaRPr b="0" i="0" sz="1600" u="none" strike="noStrike">
              <a:solidFill>
                <a:schemeClr val="dk1"/>
              </a:solidFill>
              <a:latin typeface="Arial"/>
              <a:ea typeface="Arial"/>
              <a:cs typeface="Arial"/>
              <a:sym typeface="Arial"/>
            </a:endParaRPr>
          </a:p>
        </p:txBody>
      </p:sp>
      <p:sp>
        <p:nvSpPr>
          <p:cNvPr id="190" name="Google Shape;190;p2"/>
          <p:cNvSpPr txBox="1"/>
          <p:nvPr/>
        </p:nvSpPr>
        <p:spPr>
          <a:xfrm>
            <a:off x="8370208" y="2877155"/>
            <a:ext cx="3530035"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600" u="none" strike="noStrike">
                <a:solidFill>
                  <a:schemeClr val="dk1"/>
                </a:solidFill>
                <a:latin typeface="Arial"/>
                <a:ea typeface="Arial"/>
                <a:cs typeface="Arial"/>
                <a:sym typeface="Arial"/>
              </a:rPr>
              <a:t>SIEC, UPB and all partners</a:t>
            </a:r>
            <a:endParaRPr b="0" i="0" sz="1600" u="none" strike="noStrike">
              <a:solidFill>
                <a:schemeClr val="dk1"/>
              </a:solidFill>
              <a:latin typeface="Arial"/>
              <a:ea typeface="Arial"/>
              <a:cs typeface="Arial"/>
              <a:sym typeface="Arial"/>
            </a:endParaRPr>
          </a:p>
        </p:txBody>
      </p:sp>
      <p:sp>
        <p:nvSpPr>
          <p:cNvPr id="191" name="Google Shape;191;p2"/>
          <p:cNvSpPr/>
          <p:nvPr/>
        </p:nvSpPr>
        <p:spPr>
          <a:xfrm>
            <a:off x="8659783" y="4682973"/>
            <a:ext cx="3530035" cy="969326"/>
          </a:xfrm>
          <a:prstGeom prst="roundRect">
            <a:avLst>
              <a:gd fmla="val 16667" name="adj"/>
            </a:avLst>
          </a:prstGeom>
          <a:solidFill>
            <a:schemeClr val="lt1"/>
          </a:solidFill>
          <a:ln cap="flat" cmpd="sng" w="1905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800">
                <a:solidFill>
                  <a:srgbClr val="00B050"/>
                </a:solidFill>
                <a:latin typeface="Calibri"/>
                <a:ea typeface="Calibri"/>
                <a:cs typeface="Calibri"/>
                <a:sym typeface="Calibri"/>
              </a:rPr>
              <a:t>Starts in May 25</a:t>
            </a:r>
            <a:br>
              <a:rPr b="1" lang="en-US" sz="2800">
                <a:solidFill>
                  <a:srgbClr val="00B050"/>
                </a:solidFill>
                <a:latin typeface="Calibri"/>
                <a:ea typeface="Calibri"/>
                <a:cs typeface="Calibri"/>
                <a:sym typeface="Calibri"/>
              </a:rPr>
            </a:br>
            <a:endParaRPr b="1" sz="2800">
              <a:solidFill>
                <a:srgbClr val="00B050"/>
              </a:solidFill>
              <a:latin typeface="Calibri"/>
              <a:ea typeface="Calibri"/>
              <a:cs typeface="Calibri"/>
              <a:sym typeface="Calibri"/>
            </a:endParaRPr>
          </a:p>
        </p:txBody>
      </p:sp>
      <p:sp>
        <p:nvSpPr>
          <p:cNvPr id="192" name="Google Shape;192;p2"/>
          <p:cNvSpPr txBox="1"/>
          <p:nvPr/>
        </p:nvSpPr>
        <p:spPr>
          <a:xfrm>
            <a:off x="8758424" y="5167636"/>
            <a:ext cx="3530035"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600" u="none" strike="noStrike">
                <a:solidFill>
                  <a:schemeClr val="dk1"/>
                </a:solidFill>
                <a:latin typeface="Arial"/>
                <a:ea typeface="Arial"/>
                <a:cs typeface="Arial"/>
                <a:sym typeface="Arial"/>
              </a:rPr>
              <a:t>SIEC and all partners</a:t>
            </a:r>
            <a:endParaRPr sz="1600">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3"/>
          <p:cNvSpPr txBox="1"/>
          <p:nvPr/>
        </p:nvSpPr>
        <p:spPr>
          <a:xfrm>
            <a:off x="7453423" y="27208"/>
            <a:ext cx="3278077" cy="645459"/>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262626"/>
              </a:buClr>
              <a:buSzPts val="3200"/>
              <a:buFont typeface="Calibri"/>
              <a:buNone/>
            </a:pPr>
            <a:r>
              <a:rPr b="1" lang="en-US" sz="3200">
                <a:solidFill>
                  <a:srgbClr val="262626"/>
                </a:solidFill>
                <a:latin typeface="Calibri"/>
                <a:ea typeface="Calibri"/>
                <a:cs typeface="Calibri"/>
                <a:sym typeface="Calibri"/>
              </a:rPr>
              <a:t>The WPs of</a:t>
            </a:r>
            <a:br>
              <a:rPr b="1" lang="en-US" sz="3200">
                <a:solidFill>
                  <a:srgbClr val="262626"/>
                </a:solidFill>
                <a:latin typeface="Calibri"/>
                <a:ea typeface="Calibri"/>
                <a:cs typeface="Calibri"/>
                <a:sym typeface="Calibri"/>
              </a:rPr>
            </a:br>
            <a:r>
              <a:rPr b="1" lang="en-US" sz="3200">
                <a:solidFill>
                  <a:srgbClr val="262626"/>
                </a:solidFill>
                <a:latin typeface="Calibri"/>
                <a:ea typeface="Calibri"/>
                <a:cs typeface="Calibri"/>
                <a:sym typeface="Calibri"/>
              </a:rPr>
              <a:t>STEM for inclusive schools</a:t>
            </a:r>
            <a:endParaRPr/>
          </a:p>
        </p:txBody>
      </p:sp>
      <p:sp>
        <p:nvSpPr>
          <p:cNvPr id="198" name="Google Shape;198;p3"/>
          <p:cNvSpPr/>
          <p:nvPr/>
        </p:nvSpPr>
        <p:spPr>
          <a:xfrm>
            <a:off x="42532" y="715429"/>
            <a:ext cx="3019647" cy="1186854"/>
          </a:xfrm>
          <a:prstGeom prst="hexagon">
            <a:avLst>
              <a:gd fmla="val 25000" name="adj"/>
              <a:gd fmla="val 115470" name="vf"/>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400">
                <a:solidFill>
                  <a:schemeClr val="lt1"/>
                </a:solidFill>
                <a:latin typeface="Calibri"/>
                <a:ea typeface="Calibri"/>
                <a:cs typeface="Calibri"/>
                <a:sym typeface="Calibri"/>
              </a:rPr>
              <a:t>WP2:</a:t>
            </a:r>
            <a:br>
              <a:rPr lang="en-US" sz="2400">
                <a:solidFill>
                  <a:schemeClr val="lt1"/>
                </a:solidFill>
                <a:latin typeface="Calibri"/>
                <a:ea typeface="Calibri"/>
                <a:cs typeface="Calibri"/>
                <a:sym typeface="Calibri"/>
              </a:rPr>
            </a:br>
            <a:r>
              <a:rPr b="1" i="0" lang="en-US" sz="1800" u="none" strike="noStrike">
                <a:solidFill>
                  <a:schemeClr val="lt1"/>
                </a:solidFill>
                <a:latin typeface="Arial"/>
                <a:ea typeface="Arial"/>
                <a:cs typeface="Arial"/>
                <a:sym typeface="Arial"/>
              </a:rPr>
              <a:t>STEM ACTIVITIES DESIGN AND OER</a:t>
            </a:r>
            <a:endParaRPr sz="2400">
              <a:solidFill>
                <a:schemeClr val="lt1"/>
              </a:solidFill>
              <a:latin typeface="Calibri"/>
              <a:ea typeface="Calibri"/>
              <a:cs typeface="Calibri"/>
              <a:sym typeface="Calibri"/>
            </a:endParaRPr>
          </a:p>
        </p:txBody>
      </p:sp>
      <p:sp>
        <p:nvSpPr>
          <p:cNvPr id="199" name="Google Shape;199;p3"/>
          <p:cNvSpPr/>
          <p:nvPr/>
        </p:nvSpPr>
        <p:spPr>
          <a:xfrm>
            <a:off x="1414130" y="5033404"/>
            <a:ext cx="9819315" cy="523351"/>
          </a:xfrm>
          <a:prstGeom prst="hexagon">
            <a:avLst>
              <a:gd fmla="val 25000" name="adj"/>
              <a:gd fmla="val 115470" name="vf"/>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400">
                <a:solidFill>
                  <a:schemeClr val="lt1"/>
                </a:solidFill>
                <a:latin typeface="Calibri"/>
                <a:ea typeface="Calibri"/>
                <a:cs typeface="Calibri"/>
                <a:sym typeface="Calibri"/>
              </a:rPr>
              <a:t>WP1: Project Management   -    ongoing task</a:t>
            </a:r>
            <a:endParaRPr sz="2400">
              <a:solidFill>
                <a:schemeClr val="lt1"/>
              </a:solidFill>
              <a:latin typeface="Calibri"/>
              <a:ea typeface="Calibri"/>
              <a:cs typeface="Calibri"/>
              <a:sym typeface="Calibri"/>
            </a:endParaRPr>
          </a:p>
        </p:txBody>
      </p:sp>
      <p:sp>
        <p:nvSpPr>
          <p:cNvPr id="200" name="Google Shape;200;p3"/>
          <p:cNvSpPr/>
          <p:nvPr/>
        </p:nvSpPr>
        <p:spPr>
          <a:xfrm>
            <a:off x="1835135" y="3007716"/>
            <a:ext cx="3572183" cy="1257767"/>
          </a:xfrm>
          <a:prstGeom prst="hexagon">
            <a:avLst>
              <a:gd fmla="val 25000" name="adj"/>
              <a:gd fmla="val 115470" name="vf"/>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400">
                <a:solidFill>
                  <a:schemeClr val="lt1"/>
                </a:solidFill>
                <a:latin typeface="Calibri"/>
                <a:ea typeface="Calibri"/>
                <a:cs typeface="Calibri"/>
                <a:sym typeface="Calibri"/>
              </a:rPr>
              <a:t>WP3:</a:t>
            </a:r>
            <a:br>
              <a:rPr lang="en-US" sz="2400">
                <a:solidFill>
                  <a:schemeClr val="lt1"/>
                </a:solidFill>
                <a:latin typeface="Calibri"/>
                <a:ea typeface="Calibri"/>
                <a:cs typeface="Calibri"/>
                <a:sym typeface="Calibri"/>
              </a:rPr>
            </a:br>
            <a:r>
              <a:rPr b="1" i="0" lang="en-US" sz="1800" u="none" strike="noStrike">
                <a:solidFill>
                  <a:schemeClr val="lt1"/>
                </a:solidFill>
                <a:latin typeface="Arial"/>
                <a:ea typeface="Arial"/>
                <a:cs typeface="Arial"/>
                <a:sym typeface="Arial"/>
              </a:rPr>
              <a:t>TOOLKIT AND DIGITAL TOOL FOR MEASUREMENT AND EVALUATION</a:t>
            </a:r>
            <a:endParaRPr sz="2400">
              <a:solidFill>
                <a:schemeClr val="lt1"/>
              </a:solidFill>
              <a:latin typeface="Calibri"/>
              <a:ea typeface="Calibri"/>
              <a:cs typeface="Calibri"/>
              <a:sym typeface="Calibri"/>
            </a:endParaRPr>
          </a:p>
        </p:txBody>
      </p:sp>
      <p:sp>
        <p:nvSpPr>
          <p:cNvPr id="201" name="Google Shape;201;p3"/>
          <p:cNvSpPr/>
          <p:nvPr/>
        </p:nvSpPr>
        <p:spPr>
          <a:xfrm>
            <a:off x="8621381" y="2710210"/>
            <a:ext cx="2612064" cy="1834117"/>
          </a:xfrm>
          <a:prstGeom prst="hexagon">
            <a:avLst>
              <a:gd fmla="val 25000" name="adj"/>
              <a:gd fmla="val 115470" name="vf"/>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400">
                <a:solidFill>
                  <a:schemeClr val="lt1"/>
                </a:solidFill>
                <a:latin typeface="Calibri"/>
                <a:ea typeface="Calibri"/>
                <a:cs typeface="Calibri"/>
                <a:sym typeface="Calibri"/>
              </a:rPr>
              <a:t>WP4:</a:t>
            </a:r>
            <a:br>
              <a:rPr lang="en-US" sz="2400">
                <a:solidFill>
                  <a:schemeClr val="lt1"/>
                </a:solidFill>
                <a:latin typeface="Calibri"/>
                <a:ea typeface="Calibri"/>
                <a:cs typeface="Calibri"/>
                <a:sym typeface="Calibri"/>
              </a:rPr>
            </a:br>
            <a:r>
              <a:rPr b="1" i="0" lang="en-US" sz="1800" u="none" strike="noStrike">
                <a:solidFill>
                  <a:schemeClr val="lt1"/>
                </a:solidFill>
                <a:latin typeface="Arial"/>
                <a:ea typeface="Arial"/>
                <a:cs typeface="Arial"/>
                <a:sym typeface="Arial"/>
              </a:rPr>
              <a:t>OK FOCUSED ON INCREASING STEM PARTICIPATION</a:t>
            </a:r>
            <a:endParaRPr sz="2400">
              <a:solidFill>
                <a:schemeClr val="lt1"/>
              </a:solidFill>
              <a:latin typeface="Calibri"/>
              <a:ea typeface="Calibri"/>
              <a:cs typeface="Calibri"/>
              <a:sym typeface="Calibri"/>
            </a:endParaRPr>
          </a:p>
        </p:txBody>
      </p:sp>
      <p:sp>
        <p:nvSpPr>
          <p:cNvPr id="202" name="Google Shape;202;p3"/>
          <p:cNvSpPr/>
          <p:nvPr/>
        </p:nvSpPr>
        <p:spPr>
          <a:xfrm>
            <a:off x="5118764" y="2390414"/>
            <a:ext cx="2612064" cy="1277711"/>
          </a:xfrm>
          <a:prstGeom prst="hexagon">
            <a:avLst>
              <a:gd fmla="val 25000" name="adj"/>
              <a:gd fmla="val 115470" name="vf"/>
            </a:avLst>
          </a:prstGeom>
          <a:solidFill>
            <a:srgbClr val="F6C680"/>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600">
                <a:solidFill>
                  <a:schemeClr val="dk1"/>
                </a:solidFill>
                <a:latin typeface="Calibri"/>
                <a:ea typeface="Calibri"/>
                <a:cs typeface="Calibri"/>
                <a:sym typeface="Calibri"/>
              </a:rPr>
              <a:t>WP3a:</a:t>
            </a:r>
            <a:br>
              <a:rPr lang="en-US" sz="1600">
                <a:solidFill>
                  <a:schemeClr val="dk1"/>
                </a:solidFill>
                <a:latin typeface="Calibri"/>
                <a:ea typeface="Calibri"/>
                <a:cs typeface="Calibri"/>
                <a:sym typeface="Calibri"/>
              </a:rPr>
            </a:br>
            <a:r>
              <a:rPr i="1" lang="en-US" sz="1600">
                <a:solidFill>
                  <a:schemeClr val="dk1"/>
                </a:solidFill>
                <a:latin typeface="Calibri"/>
                <a:ea typeface="Calibri"/>
                <a:cs typeface="Calibri"/>
                <a:sym typeface="Calibri"/>
              </a:rPr>
              <a:t>Toolkit Development</a:t>
            </a:r>
            <a:endParaRPr sz="1600">
              <a:solidFill>
                <a:schemeClr val="dk1"/>
              </a:solidFill>
              <a:latin typeface="Calibri"/>
              <a:ea typeface="Calibri"/>
              <a:cs typeface="Calibri"/>
              <a:sym typeface="Calibri"/>
            </a:endParaRPr>
          </a:p>
        </p:txBody>
      </p:sp>
      <p:sp>
        <p:nvSpPr>
          <p:cNvPr id="203" name="Google Shape;203;p3"/>
          <p:cNvSpPr/>
          <p:nvPr/>
        </p:nvSpPr>
        <p:spPr>
          <a:xfrm>
            <a:off x="5118764" y="3625019"/>
            <a:ext cx="2612064" cy="1257766"/>
          </a:xfrm>
          <a:prstGeom prst="hexagon">
            <a:avLst>
              <a:gd fmla="val 25000" name="adj"/>
              <a:gd fmla="val 115470" name="vf"/>
            </a:avLst>
          </a:prstGeom>
          <a:solidFill>
            <a:srgbClr val="F6C680"/>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600">
                <a:solidFill>
                  <a:schemeClr val="dk1"/>
                </a:solidFill>
                <a:latin typeface="Calibri"/>
                <a:ea typeface="Calibri"/>
                <a:cs typeface="Calibri"/>
                <a:sym typeface="Calibri"/>
              </a:rPr>
              <a:t>WP3b:</a:t>
            </a:r>
            <a:br>
              <a:rPr lang="en-US" sz="1600">
                <a:solidFill>
                  <a:schemeClr val="dk1"/>
                </a:solidFill>
                <a:latin typeface="Calibri"/>
                <a:ea typeface="Calibri"/>
                <a:cs typeface="Calibri"/>
                <a:sym typeface="Calibri"/>
              </a:rPr>
            </a:br>
            <a:r>
              <a:rPr i="1" lang="en-US" sz="1600">
                <a:solidFill>
                  <a:schemeClr val="dk1"/>
                </a:solidFill>
                <a:latin typeface="Calibri"/>
                <a:ea typeface="Calibri"/>
                <a:cs typeface="Calibri"/>
                <a:sym typeface="Calibri"/>
              </a:rPr>
              <a:t>Digital Tool Construction</a:t>
            </a:r>
            <a:endParaRPr sz="1600">
              <a:solidFill>
                <a:schemeClr val="dk1"/>
              </a:solidFill>
              <a:latin typeface="Calibri"/>
              <a:ea typeface="Calibri"/>
              <a:cs typeface="Calibri"/>
              <a:sym typeface="Calibri"/>
            </a:endParaRPr>
          </a:p>
        </p:txBody>
      </p:sp>
      <p:sp>
        <p:nvSpPr>
          <p:cNvPr id="204" name="Google Shape;204;p3"/>
          <p:cNvSpPr/>
          <p:nvPr/>
        </p:nvSpPr>
        <p:spPr>
          <a:xfrm flipH="1" rot="10800000">
            <a:off x="1012742" y="1923548"/>
            <a:ext cx="737043" cy="1893460"/>
          </a:xfrm>
          <a:prstGeom prst="bentArrow">
            <a:avLst>
              <a:gd fmla="val 25000" name="adj1"/>
              <a:gd fmla="val 25000" name="adj2"/>
              <a:gd fmla="val 25000" name="adj3"/>
              <a:gd fmla="val 43750" name="adj4"/>
            </a:avLst>
          </a:prstGeom>
          <a:solidFill>
            <a:srgbClr val="F6C680"/>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205" name="Google Shape;205;p3"/>
          <p:cNvSpPr/>
          <p:nvPr/>
        </p:nvSpPr>
        <p:spPr>
          <a:xfrm>
            <a:off x="7761476" y="3387474"/>
            <a:ext cx="763922" cy="429535"/>
          </a:xfrm>
          <a:prstGeom prst="rightArrow">
            <a:avLst>
              <a:gd fmla="val 50000" name="adj1"/>
              <a:gd fmla="val 50000" name="adj2"/>
            </a:avLst>
          </a:prstGeom>
          <a:solidFill>
            <a:srgbClr val="F6C680"/>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6" name="Google Shape;206;p3"/>
          <p:cNvSpPr/>
          <p:nvPr/>
        </p:nvSpPr>
        <p:spPr>
          <a:xfrm>
            <a:off x="2779453" y="91553"/>
            <a:ext cx="2612064" cy="1252378"/>
          </a:xfrm>
          <a:prstGeom prst="hexagon">
            <a:avLst>
              <a:gd fmla="val 25000" name="adj"/>
              <a:gd fmla="val 115470" name="vf"/>
            </a:avLst>
          </a:prstGeom>
          <a:solidFill>
            <a:srgbClr val="F6C680"/>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600">
                <a:solidFill>
                  <a:schemeClr val="dk1"/>
                </a:solidFill>
                <a:latin typeface="Calibri"/>
                <a:ea typeface="Calibri"/>
                <a:cs typeface="Calibri"/>
                <a:sym typeface="Calibri"/>
              </a:rPr>
              <a:t>WP2a:</a:t>
            </a:r>
            <a:br>
              <a:rPr lang="en-US" sz="1600">
                <a:solidFill>
                  <a:schemeClr val="dk1"/>
                </a:solidFill>
                <a:latin typeface="Calibri"/>
                <a:ea typeface="Calibri"/>
                <a:cs typeface="Calibri"/>
                <a:sym typeface="Calibri"/>
              </a:rPr>
            </a:br>
            <a:r>
              <a:rPr i="1" lang="en-US" sz="1600">
                <a:solidFill>
                  <a:schemeClr val="dk1"/>
                </a:solidFill>
                <a:latin typeface="Calibri"/>
                <a:ea typeface="Calibri"/>
                <a:cs typeface="Calibri"/>
                <a:sym typeface="Calibri"/>
              </a:rPr>
              <a:t>Questionnaire and focus group interview questions</a:t>
            </a:r>
            <a:endParaRPr sz="1600">
              <a:solidFill>
                <a:schemeClr val="dk1"/>
              </a:solidFill>
              <a:latin typeface="Calibri"/>
              <a:ea typeface="Calibri"/>
              <a:cs typeface="Calibri"/>
              <a:sym typeface="Calibri"/>
            </a:endParaRPr>
          </a:p>
        </p:txBody>
      </p:sp>
      <p:sp>
        <p:nvSpPr>
          <p:cNvPr id="207" name="Google Shape;207;p3"/>
          <p:cNvSpPr/>
          <p:nvPr/>
        </p:nvSpPr>
        <p:spPr>
          <a:xfrm>
            <a:off x="2773988" y="1319989"/>
            <a:ext cx="2612064" cy="1111635"/>
          </a:xfrm>
          <a:prstGeom prst="hexagon">
            <a:avLst>
              <a:gd fmla="val 25000" name="adj"/>
              <a:gd fmla="val 115470" name="vf"/>
            </a:avLst>
          </a:prstGeom>
          <a:solidFill>
            <a:srgbClr val="F6C680"/>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600">
                <a:solidFill>
                  <a:schemeClr val="dk1"/>
                </a:solidFill>
                <a:latin typeface="Calibri"/>
                <a:ea typeface="Calibri"/>
                <a:cs typeface="Calibri"/>
                <a:sym typeface="Calibri"/>
              </a:rPr>
              <a:t>WP2b:</a:t>
            </a:r>
            <a:br>
              <a:rPr lang="en-US" sz="1600">
                <a:solidFill>
                  <a:schemeClr val="dk1"/>
                </a:solidFill>
                <a:latin typeface="Calibri"/>
                <a:ea typeface="Calibri"/>
                <a:cs typeface="Calibri"/>
                <a:sym typeface="Calibri"/>
              </a:rPr>
            </a:br>
            <a:r>
              <a:rPr i="1" lang="en-US" sz="1600">
                <a:solidFill>
                  <a:schemeClr val="dk1"/>
                </a:solidFill>
                <a:latin typeface="Calibri"/>
                <a:ea typeface="Calibri"/>
                <a:cs typeface="Calibri"/>
                <a:sym typeface="Calibri"/>
              </a:rPr>
              <a:t>Course Activity Designs According to Learning Models</a:t>
            </a:r>
            <a:endParaRPr sz="1600">
              <a:solidFill>
                <a:schemeClr val="dk1"/>
              </a:solidFill>
              <a:latin typeface="Calibri"/>
              <a:ea typeface="Calibri"/>
              <a:cs typeface="Calibri"/>
              <a:sym typeface="Calibri"/>
            </a:endParaRPr>
          </a:p>
        </p:txBody>
      </p:sp>
      <p:sp>
        <p:nvSpPr>
          <p:cNvPr id="208" name="Google Shape;208;p3"/>
          <p:cNvSpPr/>
          <p:nvPr/>
        </p:nvSpPr>
        <p:spPr>
          <a:xfrm>
            <a:off x="5118764" y="747328"/>
            <a:ext cx="2612064" cy="1111635"/>
          </a:xfrm>
          <a:prstGeom prst="hexagon">
            <a:avLst>
              <a:gd fmla="val 25000" name="adj"/>
              <a:gd fmla="val 115470" name="vf"/>
            </a:avLst>
          </a:prstGeom>
          <a:solidFill>
            <a:srgbClr val="F6C680"/>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600">
                <a:solidFill>
                  <a:schemeClr val="dk1"/>
                </a:solidFill>
                <a:latin typeface="Calibri"/>
                <a:ea typeface="Calibri"/>
                <a:cs typeface="Calibri"/>
                <a:sym typeface="Calibri"/>
              </a:rPr>
              <a:t>WP2c:</a:t>
            </a:r>
            <a:br>
              <a:rPr lang="en-US" sz="1600">
                <a:solidFill>
                  <a:schemeClr val="dk1"/>
                </a:solidFill>
                <a:latin typeface="Calibri"/>
                <a:ea typeface="Calibri"/>
                <a:cs typeface="Calibri"/>
                <a:sym typeface="Calibri"/>
              </a:rPr>
            </a:br>
            <a:r>
              <a:rPr lang="en-US" sz="1600">
                <a:solidFill>
                  <a:schemeClr val="dk1"/>
                </a:solidFill>
                <a:latin typeface="Calibri"/>
                <a:ea typeface="Calibri"/>
                <a:cs typeface="Calibri"/>
                <a:sym typeface="Calibri"/>
              </a:rPr>
              <a:t>OER design</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Calibri"/>
              <a:buNone/>
            </a:pPr>
            <a:r>
              <a:rPr lang="en-US" sz="4000"/>
              <a:t>4 Transnational Partner Meetings - TPMs</a:t>
            </a:r>
            <a:endParaRPr/>
          </a:p>
        </p:txBody>
      </p:sp>
      <p:sp>
        <p:nvSpPr>
          <p:cNvPr id="214" name="Google Shape;214;p4"/>
          <p:cNvSpPr/>
          <p:nvPr/>
        </p:nvSpPr>
        <p:spPr>
          <a:xfrm>
            <a:off x="1161425" y="1387622"/>
            <a:ext cx="3918159" cy="922124"/>
          </a:xfrm>
          <a:prstGeom prst="roundRect">
            <a:avLst>
              <a:gd fmla="val 16667" name="adj"/>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400">
                <a:solidFill>
                  <a:schemeClr val="dk1"/>
                </a:solidFill>
                <a:latin typeface="Calibri"/>
                <a:ea typeface="Calibri"/>
                <a:cs typeface="Calibri"/>
                <a:sym typeface="Calibri"/>
              </a:rPr>
              <a:t>TPM 1 – Kick-off - Romania</a:t>
            </a:r>
            <a:endParaRPr/>
          </a:p>
        </p:txBody>
      </p:sp>
      <p:sp>
        <p:nvSpPr>
          <p:cNvPr id="215" name="Google Shape;215;p4"/>
          <p:cNvSpPr/>
          <p:nvPr/>
        </p:nvSpPr>
        <p:spPr>
          <a:xfrm>
            <a:off x="1407611" y="2469170"/>
            <a:ext cx="3918159" cy="922124"/>
          </a:xfrm>
          <a:prstGeom prst="roundRect">
            <a:avLst>
              <a:gd fmla="val 16667" name="adj"/>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400">
                <a:solidFill>
                  <a:schemeClr val="dk1"/>
                </a:solidFill>
                <a:latin typeface="Calibri"/>
                <a:ea typeface="Calibri"/>
                <a:cs typeface="Calibri"/>
                <a:sym typeface="Calibri"/>
              </a:rPr>
              <a:t>TPM 2 – Progress I - Poland</a:t>
            </a:r>
            <a:endParaRPr/>
          </a:p>
        </p:txBody>
      </p:sp>
      <p:sp>
        <p:nvSpPr>
          <p:cNvPr id="216" name="Google Shape;216;p4"/>
          <p:cNvSpPr/>
          <p:nvPr/>
        </p:nvSpPr>
        <p:spPr>
          <a:xfrm>
            <a:off x="1599744" y="3509193"/>
            <a:ext cx="3918159" cy="922124"/>
          </a:xfrm>
          <a:prstGeom prst="roundRect">
            <a:avLst>
              <a:gd fmla="val 16667" name="adj"/>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400">
                <a:solidFill>
                  <a:schemeClr val="dk1"/>
                </a:solidFill>
                <a:latin typeface="Calibri"/>
                <a:ea typeface="Calibri"/>
                <a:cs typeface="Calibri"/>
                <a:sym typeface="Calibri"/>
              </a:rPr>
              <a:t>TPM 3 – Progress II - Portugal</a:t>
            </a:r>
            <a:endParaRPr/>
          </a:p>
        </p:txBody>
      </p:sp>
      <p:sp>
        <p:nvSpPr>
          <p:cNvPr id="217" name="Google Shape;217;p4"/>
          <p:cNvSpPr/>
          <p:nvPr/>
        </p:nvSpPr>
        <p:spPr>
          <a:xfrm>
            <a:off x="1773098" y="4569966"/>
            <a:ext cx="3918159" cy="922124"/>
          </a:xfrm>
          <a:prstGeom prst="roundRect">
            <a:avLst>
              <a:gd fmla="val 16667" name="adj"/>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400">
                <a:solidFill>
                  <a:schemeClr val="dk1"/>
                </a:solidFill>
                <a:latin typeface="Calibri"/>
                <a:ea typeface="Calibri"/>
                <a:cs typeface="Calibri"/>
                <a:sym typeface="Calibri"/>
              </a:rPr>
              <a:t>TPM 4 – Final - Germany</a:t>
            </a:r>
            <a:endParaRPr/>
          </a:p>
        </p:txBody>
      </p:sp>
      <p:sp>
        <p:nvSpPr>
          <p:cNvPr id="218" name="Google Shape;218;p4"/>
          <p:cNvSpPr/>
          <p:nvPr/>
        </p:nvSpPr>
        <p:spPr>
          <a:xfrm>
            <a:off x="5222992" y="1387622"/>
            <a:ext cx="2975037" cy="922124"/>
          </a:xfrm>
          <a:prstGeom prst="roundRect">
            <a:avLst>
              <a:gd fmla="val 16667" name="adj"/>
            </a:avLst>
          </a:prstGeom>
          <a:solidFill>
            <a:srgbClr val="F3CC5F"/>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000">
                <a:solidFill>
                  <a:schemeClr val="dk1"/>
                </a:solidFill>
                <a:latin typeface="Calibri"/>
                <a:ea typeface="Calibri"/>
                <a:cs typeface="Calibri"/>
                <a:sym typeface="Calibri"/>
              </a:rPr>
              <a:t>11</a:t>
            </a:r>
            <a:r>
              <a:rPr baseline="30000" lang="en-US" sz="2000">
                <a:solidFill>
                  <a:schemeClr val="dk1"/>
                </a:solidFill>
                <a:latin typeface="Calibri"/>
                <a:ea typeface="Calibri"/>
                <a:cs typeface="Calibri"/>
                <a:sym typeface="Calibri"/>
              </a:rPr>
              <a:t>th</a:t>
            </a:r>
            <a:r>
              <a:rPr lang="en-US" sz="2000">
                <a:solidFill>
                  <a:schemeClr val="dk1"/>
                </a:solidFill>
                <a:latin typeface="Calibri"/>
                <a:ea typeface="Calibri"/>
                <a:cs typeface="Calibri"/>
                <a:sym typeface="Calibri"/>
              </a:rPr>
              <a:t>, 12</a:t>
            </a:r>
            <a:r>
              <a:rPr baseline="30000" lang="en-US" sz="2000">
                <a:solidFill>
                  <a:schemeClr val="dk1"/>
                </a:solidFill>
                <a:latin typeface="Calibri"/>
                <a:ea typeface="Calibri"/>
                <a:cs typeface="Calibri"/>
                <a:sym typeface="Calibri"/>
              </a:rPr>
              <a:t>th</a:t>
            </a:r>
            <a:r>
              <a:rPr lang="en-US" sz="2000">
                <a:solidFill>
                  <a:schemeClr val="dk1"/>
                </a:solidFill>
                <a:latin typeface="Calibri"/>
                <a:ea typeface="Calibri"/>
                <a:cs typeface="Calibri"/>
                <a:sym typeface="Calibri"/>
              </a:rPr>
              <a:t> and 13th of March 2024</a:t>
            </a:r>
            <a:endParaRPr/>
          </a:p>
        </p:txBody>
      </p:sp>
      <p:sp>
        <p:nvSpPr>
          <p:cNvPr id="219" name="Google Shape;219;p4"/>
          <p:cNvSpPr/>
          <p:nvPr/>
        </p:nvSpPr>
        <p:spPr>
          <a:xfrm>
            <a:off x="5510537" y="2448420"/>
            <a:ext cx="2975037" cy="922124"/>
          </a:xfrm>
          <a:prstGeom prst="roundRect">
            <a:avLst>
              <a:gd fmla="val 16667" name="adj"/>
            </a:avLst>
          </a:prstGeom>
          <a:solidFill>
            <a:srgbClr val="F3CC5F"/>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000">
                <a:solidFill>
                  <a:schemeClr val="dk1"/>
                </a:solidFill>
                <a:latin typeface="Calibri"/>
                <a:ea typeface="Calibri"/>
                <a:cs typeface="Calibri"/>
                <a:sym typeface="Calibri"/>
              </a:rPr>
              <a:t>03</a:t>
            </a:r>
            <a:r>
              <a:rPr baseline="30000" lang="en-US" sz="2000">
                <a:solidFill>
                  <a:schemeClr val="dk1"/>
                </a:solidFill>
                <a:latin typeface="Calibri"/>
                <a:ea typeface="Calibri"/>
                <a:cs typeface="Calibri"/>
                <a:sym typeface="Calibri"/>
              </a:rPr>
              <a:t>rd</a:t>
            </a:r>
            <a:r>
              <a:rPr lang="en-US" sz="2000">
                <a:solidFill>
                  <a:schemeClr val="dk1"/>
                </a:solidFill>
                <a:latin typeface="Calibri"/>
                <a:ea typeface="Calibri"/>
                <a:cs typeface="Calibri"/>
                <a:sym typeface="Calibri"/>
              </a:rPr>
              <a:t>, 04</a:t>
            </a:r>
            <a:r>
              <a:rPr baseline="30000" lang="en-US" sz="2000">
                <a:solidFill>
                  <a:schemeClr val="dk1"/>
                </a:solidFill>
                <a:latin typeface="Calibri"/>
                <a:ea typeface="Calibri"/>
                <a:cs typeface="Calibri"/>
                <a:sym typeface="Calibri"/>
              </a:rPr>
              <a:t>th</a:t>
            </a:r>
            <a:r>
              <a:rPr lang="en-US" sz="2000">
                <a:solidFill>
                  <a:schemeClr val="dk1"/>
                </a:solidFill>
                <a:latin typeface="Calibri"/>
                <a:ea typeface="Calibri"/>
                <a:cs typeface="Calibri"/>
                <a:sym typeface="Calibri"/>
              </a:rPr>
              <a:t> and 5</a:t>
            </a:r>
            <a:r>
              <a:rPr baseline="30000" lang="en-US" sz="2000">
                <a:solidFill>
                  <a:schemeClr val="dk1"/>
                </a:solidFill>
                <a:latin typeface="Calibri"/>
                <a:ea typeface="Calibri"/>
                <a:cs typeface="Calibri"/>
                <a:sym typeface="Calibri"/>
              </a:rPr>
              <a:t>th</a:t>
            </a:r>
            <a:r>
              <a:rPr lang="en-US" sz="2000">
                <a:solidFill>
                  <a:schemeClr val="dk1"/>
                </a:solidFill>
                <a:latin typeface="Calibri"/>
                <a:ea typeface="Calibri"/>
                <a:cs typeface="Calibri"/>
                <a:sym typeface="Calibri"/>
              </a:rPr>
              <a:t> of September 2024</a:t>
            </a:r>
            <a:endParaRPr/>
          </a:p>
        </p:txBody>
      </p:sp>
      <p:sp>
        <p:nvSpPr>
          <p:cNvPr id="220" name="Google Shape;220;p4"/>
          <p:cNvSpPr/>
          <p:nvPr/>
        </p:nvSpPr>
        <p:spPr>
          <a:xfrm>
            <a:off x="5691257" y="3509245"/>
            <a:ext cx="2975037" cy="922124"/>
          </a:xfrm>
          <a:prstGeom prst="roundRect">
            <a:avLst>
              <a:gd fmla="val 16667" name="adj"/>
            </a:avLst>
          </a:prstGeom>
          <a:solidFill>
            <a:srgbClr val="F3CC5F"/>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000">
                <a:solidFill>
                  <a:schemeClr val="dk1"/>
                </a:solidFill>
                <a:latin typeface="Calibri"/>
                <a:ea typeface="Calibri"/>
                <a:cs typeface="Calibri"/>
                <a:sym typeface="Calibri"/>
              </a:rPr>
              <a:t>6</a:t>
            </a:r>
            <a:r>
              <a:rPr baseline="30000" lang="en-US" sz="2000">
                <a:solidFill>
                  <a:schemeClr val="dk1"/>
                </a:solidFill>
                <a:latin typeface="Calibri"/>
                <a:ea typeface="Calibri"/>
                <a:cs typeface="Calibri"/>
                <a:sym typeface="Calibri"/>
              </a:rPr>
              <a:t>th</a:t>
            </a:r>
            <a:r>
              <a:rPr lang="en-US" sz="2000">
                <a:solidFill>
                  <a:schemeClr val="dk1"/>
                </a:solidFill>
                <a:latin typeface="Calibri"/>
                <a:ea typeface="Calibri"/>
                <a:cs typeface="Calibri"/>
                <a:sym typeface="Calibri"/>
              </a:rPr>
              <a:t>, 7</a:t>
            </a:r>
            <a:r>
              <a:rPr baseline="30000" lang="en-US" sz="2000">
                <a:solidFill>
                  <a:schemeClr val="dk1"/>
                </a:solidFill>
                <a:latin typeface="Calibri"/>
                <a:ea typeface="Calibri"/>
                <a:cs typeface="Calibri"/>
                <a:sym typeface="Calibri"/>
              </a:rPr>
              <a:t>th</a:t>
            </a:r>
            <a:r>
              <a:rPr lang="en-US" sz="2000">
                <a:solidFill>
                  <a:schemeClr val="dk1"/>
                </a:solidFill>
                <a:latin typeface="Calibri"/>
                <a:ea typeface="Calibri"/>
                <a:cs typeface="Calibri"/>
                <a:sym typeface="Calibri"/>
              </a:rPr>
              <a:t> and 8</a:t>
            </a:r>
            <a:r>
              <a:rPr baseline="30000" lang="en-US" sz="2000">
                <a:solidFill>
                  <a:schemeClr val="dk1"/>
                </a:solidFill>
                <a:latin typeface="Calibri"/>
                <a:ea typeface="Calibri"/>
                <a:cs typeface="Calibri"/>
                <a:sym typeface="Calibri"/>
              </a:rPr>
              <a:t>th</a:t>
            </a:r>
            <a:r>
              <a:rPr lang="en-US" sz="2000">
                <a:solidFill>
                  <a:schemeClr val="dk1"/>
                </a:solidFill>
                <a:latin typeface="Calibri"/>
                <a:ea typeface="Calibri"/>
                <a:cs typeface="Calibri"/>
                <a:sym typeface="Calibri"/>
              </a:rPr>
              <a:t> of</a:t>
            </a:r>
            <a:br>
              <a:rPr lang="en-US" sz="2000">
                <a:solidFill>
                  <a:schemeClr val="dk1"/>
                </a:solidFill>
                <a:latin typeface="Calibri"/>
                <a:ea typeface="Calibri"/>
                <a:cs typeface="Calibri"/>
                <a:sym typeface="Calibri"/>
              </a:rPr>
            </a:br>
            <a:r>
              <a:rPr lang="en-US" sz="2000">
                <a:solidFill>
                  <a:schemeClr val="dk1"/>
                </a:solidFill>
                <a:latin typeface="Calibri"/>
                <a:ea typeface="Calibri"/>
                <a:cs typeface="Calibri"/>
                <a:sym typeface="Calibri"/>
              </a:rPr>
              <a:t>May 2025</a:t>
            </a:r>
            <a:endParaRPr/>
          </a:p>
        </p:txBody>
      </p:sp>
      <p:sp>
        <p:nvSpPr>
          <p:cNvPr id="221" name="Google Shape;221;p4"/>
          <p:cNvSpPr/>
          <p:nvPr/>
        </p:nvSpPr>
        <p:spPr>
          <a:xfrm>
            <a:off x="5853489" y="4590820"/>
            <a:ext cx="2975037" cy="922124"/>
          </a:xfrm>
          <a:prstGeom prst="roundRect">
            <a:avLst>
              <a:gd fmla="val 16667" name="adj"/>
            </a:avLst>
          </a:prstGeom>
          <a:solidFill>
            <a:srgbClr val="F3CC5F"/>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000">
                <a:solidFill>
                  <a:schemeClr val="dk1"/>
                </a:solidFill>
                <a:latin typeface="Calibri"/>
                <a:ea typeface="Calibri"/>
                <a:cs typeface="Calibri"/>
                <a:sym typeface="Calibri"/>
              </a:rPr>
              <a:t>16</a:t>
            </a:r>
            <a:r>
              <a:rPr baseline="30000" lang="en-US" sz="2000">
                <a:solidFill>
                  <a:schemeClr val="dk1"/>
                </a:solidFill>
                <a:latin typeface="Calibri"/>
                <a:ea typeface="Calibri"/>
                <a:cs typeface="Calibri"/>
                <a:sym typeface="Calibri"/>
              </a:rPr>
              <a:t>th</a:t>
            </a:r>
            <a:r>
              <a:rPr lang="en-US" sz="2000">
                <a:solidFill>
                  <a:schemeClr val="dk1"/>
                </a:solidFill>
                <a:latin typeface="Calibri"/>
                <a:ea typeface="Calibri"/>
                <a:cs typeface="Calibri"/>
                <a:sym typeface="Calibri"/>
              </a:rPr>
              <a:t>, 17</a:t>
            </a:r>
            <a:r>
              <a:rPr baseline="30000" lang="en-US" sz="2000">
                <a:solidFill>
                  <a:schemeClr val="dk1"/>
                </a:solidFill>
                <a:latin typeface="Calibri"/>
                <a:ea typeface="Calibri"/>
                <a:cs typeface="Calibri"/>
                <a:sym typeface="Calibri"/>
              </a:rPr>
              <a:t>th</a:t>
            </a:r>
            <a:r>
              <a:rPr lang="en-US" sz="2000">
                <a:solidFill>
                  <a:schemeClr val="dk1"/>
                </a:solidFill>
                <a:latin typeface="Calibri"/>
                <a:ea typeface="Calibri"/>
                <a:cs typeface="Calibri"/>
                <a:sym typeface="Calibri"/>
              </a:rPr>
              <a:t> and 18</a:t>
            </a:r>
            <a:r>
              <a:rPr baseline="30000" lang="en-US" sz="2000">
                <a:solidFill>
                  <a:schemeClr val="dk1"/>
                </a:solidFill>
                <a:latin typeface="Calibri"/>
                <a:ea typeface="Calibri"/>
                <a:cs typeface="Calibri"/>
                <a:sym typeface="Calibri"/>
              </a:rPr>
              <a:t>th</a:t>
            </a:r>
            <a:r>
              <a:rPr lang="en-US" sz="2000">
                <a:solidFill>
                  <a:schemeClr val="dk1"/>
                </a:solidFill>
                <a:latin typeface="Calibri"/>
                <a:ea typeface="Calibri"/>
                <a:cs typeface="Calibri"/>
                <a:sym typeface="Calibri"/>
              </a:rPr>
              <a:t> of December 2025</a:t>
            </a:r>
            <a:endParaRPr/>
          </a:p>
        </p:txBody>
      </p:sp>
      <p:sp>
        <p:nvSpPr>
          <p:cNvPr id="222" name="Google Shape;222;p4"/>
          <p:cNvSpPr/>
          <p:nvPr/>
        </p:nvSpPr>
        <p:spPr>
          <a:xfrm>
            <a:off x="9359337" y="1300989"/>
            <a:ext cx="614052" cy="4276060"/>
          </a:xfrm>
          <a:prstGeom prst="rightBrace">
            <a:avLst>
              <a:gd fmla="val 8333" name="adj1"/>
              <a:gd fmla="val 50000" name="adj2"/>
            </a:avLst>
          </a:prstGeom>
          <a:noFill/>
          <a:ln cap="flat" cmpd="sng" w="762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223" name="Google Shape;223;p4"/>
          <p:cNvSpPr txBox="1"/>
          <p:nvPr/>
        </p:nvSpPr>
        <p:spPr>
          <a:xfrm>
            <a:off x="9727555" y="2185009"/>
            <a:ext cx="2606819"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Fixed dates agreed</a:t>
            </a:r>
            <a:br>
              <a:rPr lang="en-US" sz="1800">
                <a:solidFill>
                  <a:schemeClr val="dk1"/>
                </a:solidFill>
                <a:latin typeface="Calibri"/>
                <a:ea typeface="Calibri"/>
                <a:cs typeface="Calibri"/>
                <a:sym typeface="Calibri"/>
              </a:rPr>
            </a:br>
            <a:r>
              <a:rPr lang="en-US" sz="1800">
                <a:solidFill>
                  <a:schemeClr val="dk1"/>
                </a:solidFill>
                <a:latin typeface="Calibri"/>
                <a:ea typeface="Calibri"/>
                <a:cs typeface="Calibri"/>
                <a:sym typeface="Calibri"/>
              </a:rPr>
              <a:t>at the LTTA in Paderborn,</a:t>
            </a:r>
            <a:br>
              <a:rPr lang="en-US" sz="1800">
                <a:solidFill>
                  <a:schemeClr val="dk1"/>
                </a:solidFill>
                <a:latin typeface="Calibri"/>
                <a:ea typeface="Calibri"/>
                <a:cs typeface="Calibri"/>
                <a:sym typeface="Calibri"/>
              </a:rPr>
            </a:br>
            <a:r>
              <a:rPr lang="en-US" sz="1800">
                <a:solidFill>
                  <a:schemeClr val="dk1"/>
                </a:solidFill>
                <a:latin typeface="Calibri"/>
                <a:ea typeface="Calibri"/>
                <a:cs typeface="Calibri"/>
                <a:sym typeface="Calibri"/>
              </a:rPr>
              <a:t>Germany – see minutes</a:t>
            </a:r>
            <a:br>
              <a:rPr lang="en-US" sz="1800">
                <a:solidFill>
                  <a:schemeClr val="dk1"/>
                </a:solidFill>
                <a:latin typeface="Calibri"/>
                <a:ea typeface="Calibri"/>
                <a:cs typeface="Calibri"/>
                <a:sym typeface="Calibri"/>
              </a:rPr>
            </a:br>
            <a:r>
              <a:rPr lang="en-US" sz="1800">
                <a:solidFill>
                  <a:schemeClr val="dk1"/>
                </a:solidFill>
                <a:latin typeface="Calibri"/>
                <a:ea typeface="Calibri"/>
                <a:cs typeface="Calibri"/>
                <a:sym typeface="Calibri"/>
              </a:rPr>
              <a:t>which Fatima  provided</a:t>
            </a:r>
            <a:endParaRPr sz="1800">
              <a:solidFill>
                <a:schemeClr val="dk1"/>
              </a:solidFill>
              <a:latin typeface="Calibri"/>
              <a:ea typeface="Calibri"/>
              <a:cs typeface="Calibri"/>
              <a:sym typeface="Calibri"/>
            </a:endParaRPr>
          </a:p>
        </p:txBody>
      </p:sp>
      <p:sp>
        <p:nvSpPr>
          <p:cNvPr id="224" name="Google Shape;224;p4"/>
          <p:cNvSpPr/>
          <p:nvPr/>
        </p:nvSpPr>
        <p:spPr>
          <a:xfrm>
            <a:off x="7916668" y="1555750"/>
            <a:ext cx="1566535" cy="696144"/>
          </a:xfrm>
          <a:prstGeom prst="roundRect">
            <a:avLst>
              <a:gd fmla="val 16667" name="adj"/>
            </a:avLst>
          </a:prstGeom>
          <a:solidFill>
            <a:schemeClr val="lt1"/>
          </a:solidFill>
          <a:ln cap="flat" cmpd="sng" w="1905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800">
                <a:solidFill>
                  <a:srgbClr val="00B050"/>
                </a:solidFill>
                <a:latin typeface="Calibri"/>
                <a:ea typeface="Calibri"/>
                <a:cs typeface="Calibri"/>
                <a:sym typeface="Calibri"/>
              </a:rPr>
              <a:t>Done</a:t>
            </a:r>
            <a:endParaRPr b="1" sz="2800">
              <a:solidFill>
                <a:srgbClr val="00B050"/>
              </a:solidFill>
              <a:latin typeface="Calibri"/>
              <a:ea typeface="Calibri"/>
              <a:cs typeface="Calibri"/>
              <a:sym typeface="Calibri"/>
            </a:endParaRPr>
          </a:p>
        </p:txBody>
      </p:sp>
      <p:sp>
        <p:nvSpPr>
          <p:cNvPr id="225" name="Google Shape;225;p4"/>
          <p:cNvSpPr/>
          <p:nvPr/>
        </p:nvSpPr>
        <p:spPr>
          <a:xfrm>
            <a:off x="8025180" y="2582160"/>
            <a:ext cx="1566535" cy="696144"/>
          </a:xfrm>
          <a:prstGeom prst="roundRect">
            <a:avLst>
              <a:gd fmla="val 16667" name="adj"/>
            </a:avLst>
          </a:prstGeom>
          <a:solidFill>
            <a:schemeClr val="lt1"/>
          </a:solidFill>
          <a:ln cap="flat" cmpd="sng" w="1905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800">
                <a:solidFill>
                  <a:srgbClr val="00B050"/>
                </a:solidFill>
                <a:latin typeface="Calibri"/>
                <a:ea typeface="Calibri"/>
                <a:cs typeface="Calibri"/>
                <a:sym typeface="Calibri"/>
              </a:rPr>
              <a:t>Ongoing</a:t>
            </a:r>
            <a:endParaRPr b="1" sz="2800">
              <a:solidFill>
                <a:srgbClr val="00B050"/>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Calibri"/>
              <a:buNone/>
            </a:pPr>
            <a:r>
              <a:rPr lang="en-US" sz="4000"/>
              <a:t>3 Learning Teaching Training Activities - LTTAs</a:t>
            </a:r>
            <a:endParaRPr/>
          </a:p>
        </p:txBody>
      </p:sp>
      <p:sp>
        <p:nvSpPr>
          <p:cNvPr id="231" name="Google Shape;231;p5"/>
          <p:cNvSpPr/>
          <p:nvPr/>
        </p:nvSpPr>
        <p:spPr>
          <a:xfrm>
            <a:off x="255259" y="1651827"/>
            <a:ext cx="5107835" cy="1174120"/>
          </a:xfrm>
          <a:prstGeom prst="roundRect">
            <a:avLst>
              <a:gd fmla="val 16667" name="adj"/>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000">
                <a:solidFill>
                  <a:schemeClr val="dk1"/>
                </a:solidFill>
                <a:latin typeface="Calibri"/>
                <a:ea typeface="Calibri"/>
                <a:cs typeface="Calibri"/>
                <a:sym typeface="Calibri"/>
              </a:rPr>
              <a:t>LTTA 1 – Inclusive Learning Models and Use of Digital Technologies in STEM – Germany</a:t>
            </a:r>
            <a:endParaRPr/>
          </a:p>
        </p:txBody>
      </p:sp>
      <p:sp>
        <p:nvSpPr>
          <p:cNvPr id="232" name="Google Shape;232;p5"/>
          <p:cNvSpPr/>
          <p:nvPr/>
        </p:nvSpPr>
        <p:spPr>
          <a:xfrm>
            <a:off x="501445" y="3028340"/>
            <a:ext cx="5107835" cy="1174120"/>
          </a:xfrm>
          <a:prstGeom prst="roundRect">
            <a:avLst>
              <a:gd fmla="val 16667" name="adj"/>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000">
                <a:solidFill>
                  <a:schemeClr val="dk1"/>
                </a:solidFill>
                <a:latin typeface="Calibri"/>
                <a:ea typeface="Calibri"/>
                <a:cs typeface="Calibri"/>
                <a:sym typeface="Calibri"/>
              </a:rPr>
              <a:t>LTTA 2 – Methods and Techniques for</a:t>
            </a:r>
            <a:endParaRPr/>
          </a:p>
          <a:p>
            <a:pPr indent="0" lvl="0" marL="0" marR="0" rtl="0" algn="ctr">
              <a:spcBef>
                <a:spcPts val="0"/>
              </a:spcBef>
              <a:spcAft>
                <a:spcPts val="0"/>
              </a:spcAft>
              <a:buNone/>
            </a:pPr>
            <a:r>
              <a:rPr lang="en-US" sz="2000">
                <a:solidFill>
                  <a:schemeClr val="dk1"/>
                </a:solidFill>
                <a:latin typeface="Calibri"/>
                <a:ea typeface="Calibri"/>
                <a:cs typeface="Calibri"/>
                <a:sym typeface="Calibri"/>
              </a:rPr>
              <a:t>Measuring and Evaluating Transversal Skills and Learning Outcomes – Romania Uni</a:t>
            </a:r>
            <a:endParaRPr/>
          </a:p>
        </p:txBody>
      </p:sp>
      <p:sp>
        <p:nvSpPr>
          <p:cNvPr id="233" name="Google Shape;233;p5"/>
          <p:cNvSpPr/>
          <p:nvPr/>
        </p:nvSpPr>
        <p:spPr>
          <a:xfrm>
            <a:off x="5506502" y="1651827"/>
            <a:ext cx="2975037" cy="1174120"/>
          </a:xfrm>
          <a:prstGeom prst="roundRect">
            <a:avLst>
              <a:gd fmla="val 16667" name="adj"/>
            </a:avLst>
          </a:prstGeom>
          <a:solidFill>
            <a:srgbClr val="F3CC5F"/>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0" i="0" sz="1800" u="none" strike="noStrike">
              <a:solidFill>
                <a:srgbClr val="000000"/>
              </a:solidFill>
              <a:latin typeface="Verdana"/>
              <a:ea typeface="Verdana"/>
              <a:cs typeface="Verdana"/>
              <a:sym typeface="Verdana"/>
            </a:endParaRPr>
          </a:p>
          <a:p>
            <a:pPr indent="0" lvl="0" marL="0" marR="0" rtl="0" algn="ctr">
              <a:spcBef>
                <a:spcPts val="0"/>
              </a:spcBef>
              <a:spcAft>
                <a:spcPts val="0"/>
              </a:spcAft>
              <a:buNone/>
            </a:pPr>
            <a:r>
              <a:rPr b="0" i="0" lang="en-US" sz="1800" u="none" strike="noStrike">
                <a:solidFill>
                  <a:srgbClr val="000000"/>
                </a:solidFill>
                <a:latin typeface="Verdana"/>
                <a:ea typeface="Verdana"/>
                <a:cs typeface="Verdana"/>
                <a:sym typeface="Verdana"/>
              </a:rPr>
              <a:t> </a:t>
            </a:r>
            <a:r>
              <a:rPr lang="en-US" sz="2000">
                <a:solidFill>
                  <a:schemeClr val="dk1"/>
                </a:solidFill>
                <a:latin typeface="Calibri"/>
                <a:ea typeface="Calibri"/>
                <a:cs typeface="Calibri"/>
                <a:sym typeface="Calibri"/>
              </a:rPr>
              <a:t>03rd to the 07th of</a:t>
            </a:r>
            <a:br>
              <a:rPr lang="en-US" sz="2000">
                <a:solidFill>
                  <a:schemeClr val="dk1"/>
                </a:solidFill>
                <a:latin typeface="Calibri"/>
                <a:ea typeface="Calibri"/>
                <a:cs typeface="Calibri"/>
                <a:sym typeface="Calibri"/>
              </a:rPr>
            </a:br>
            <a:r>
              <a:rPr lang="en-US" sz="2000">
                <a:solidFill>
                  <a:schemeClr val="dk1"/>
                </a:solidFill>
                <a:latin typeface="Calibri"/>
                <a:ea typeface="Calibri"/>
                <a:cs typeface="Calibri"/>
                <a:sym typeface="Calibri"/>
              </a:rPr>
              <a:t>June 2024</a:t>
            </a:r>
            <a:endParaRPr/>
          </a:p>
        </p:txBody>
      </p:sp>
      <p:sp>
        <p:nvSpPr>
          <p:cNvPr id="234" name="Google Shape;234;p5"/>
          <p:cNvSpPr/>
          <p:nvPr/>
        </p:nvSpPr>
        <p:spPr>
          <a:xfrm>
            <a:off x="5794047" y="3007590"/>
            <a:ext cx="2975037" cy="1174120"/>
          </a:xfrm>
          <a:prstGeom prst="roundRect">
            <a:avLst>
              <a:gd fmla="val 16667" name="adj"/>
            </a:avLst>
          </a:prstGeom>
          <a:solidFill>
            <a:srgbClr val="F3CC5F"/>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000">
                <a:solidFill>
                  <a:schemeClr val="dk1"/>
                </a:solidFill>
                <a:latin typeface="Calibri"/>
                <a:ea typeface="Calibri"/>
                <a:cs typeface="Calibri"/>
                <a:sym typeface="Calibri"/>
              </a:rPr>
              <a:t>25th to 29</a:t>
            </a:r>
            <a:r>
              <a:rPr baseline="30000" lang="en-US" sz="2000">
                <a:solidFill>
                  <a:schemeClr val="dk1"/>
                </a:solidFill>
                <a:latin typeface="Calibri"/>
                <a:ea typeface="Calibri"/>
                <a:cs typeface="Calibri"/>
                <a:sym typeface="Calibri"/>
              </a:rPr>
              <a:t>th</a:t>
            </a:r>
            <a:r>
              <a:rPr lang="en-US" sz="2000">
                <a:solidFill>
                  <a:schemeClr val="dk1"/>
                </a:solidFill>
                <a:latin typeface="Calibri"/>
                <a:ea typeface="Calibri"/>
                <a:cs typeface="Calibri"/>
                <a:sym typeface="Calibri"/>
              </a:rPr>
              <a:t> of</a:t>
            </a:r>
            <a:br>
              <a:rPr lang="en-US" sz="2000">
                <a:solidFill>
                  <a:schemeClr val="dk1"/>
                </a:solidFill>
                <a:latin typeface="Calibri"/>
                <a:ea typeface="Calibri"/>
                <a:cs typeface="Calibri"/>
                <a:sym typeface="Calibri"/>
              </a:rPr>
            </a:br>
            <a:r>
              <a:rPr lang="en-US" sz="2000">
                <a:solidFill>
                  <a:schemeClr val="dk1"/>
                </a:solidFill>
                <a:latin typeface="Calibri"/>
                <a:ea typeface="Calibri"/>
                <a:cs typeface="Calibri"/>
                <a:sym typeface="Calibri"/>
              </a:rPr>
              <a:t>November 2024</a:t>
            </a:r>
            <a:endParaRPr/>
          </a:p>
        </p:txBody>
      </p:sp>
      <p:sp>
        <p:nvSpPr>
          <p:cNvPr id="235" name="Google Shape;235;p5"/>
          <p:cNvSpPr/>
          <p:nvPr/>
        </p:nvSpPr>
        <p:spPr>
          <a:xfrm>
            <a:off x="1774723" y="4324492"/>
            <a:ext cx="5107835" cy="1174120"/>
          </a:xfrm>
          <a:prstGeom prst="roundRect">
            <a:avLst>
              <a:gd fmla="val 16667" name="adj"/>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000">
                <a:solidFill>
                  <a:schemeClr val="dk1"/>
                </a:solidFill>
                <a:latin typeface="Calibri"/>
                <a:ea typeface="Calibri"/>
                <a:cs typeface="Calibri"/>
                <a:sym typeface="Calibri"/>
              </a:rPr>
              <a:t>LTTA 3 – LTTA - Strategies and approaches to increase participation in STEM – Romania Scoala Gimn nr 7</a:t>
            </a:r>
            <a:endParaRPr sz="2000">
              <a:solidFill>
                <a:schemeClr val="dk1"/>
              </a:solidFill>
              <a:latin typeface="Calibri"/>
              <a:ea typeface="Calibri"/>
              <a:cs typeface="Calibri"/>
              <a:sym typeface="Calibri"/>
            </a:endParaRPr>
          </a:p>
        </p:txBody>
      </p:sp>
      <p:sp>
        <p:nvSpPr>
          <p:cNvPr id="236" name="Google Shape;236;p5"/>
          <p:cNvSpPr/>
          <p:nvPr/>
        </p:nvSpPr>
        <p:spPr>
          <a:xfrm>
            <a:off x="7137430" y="4324492"/>
            <a:ext cx="2975037" cy="1174120"/>
          </a:xfrm>
          <a:prstGeom prst="roundRect">
            <a:avLst>
              <a:gd fmla="val 16667" name="adj"/>
            </a:avLst>
          </a:prstGeom>
          <a:solidFill>
            <a:srgbClr val="F3CC5F"/>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000">
                <a:solidFill>
                  <a:schemeClr val="dk1"/>
                </a:solidFill>
                <a:latin typeface="Calibri"/>
                <a:ea typeface="Calibri"/>
                <a:cs typeface="Calibri"/>
                <a:sym typeface="Calibri"/>
              </a:rPr>
              <a:t>22</a:t>
            </a:r>
            <a:r>
              <a:rPr baseline="30000" lang="en-US" sz="2000">
                <a:solidFill>
                  <a:schemeClr val="dk1"/>
                </a:solidFill>
                <a:latin typeface="Calibri"/>
                <a:ea typeface="Calibri"/>
                <a:cs typeface="Calibri"/>
                <a:sym typeface="Calibri"/>
              </a:rPr>
              <a:t>nd</a:t>
            </a:r>
            <a:r>
              <a:rPr lang="en-US" sz="2000">
                <a:solidFill>
                  <a:schemeClr val="dk1"/>
                </a:solidFill>
                <a:latin typeface="Calibri"/>
                <a:ea typeface="Calibri"/>
                <a:cs typeface="Calibri"/>
                <a:sym typeface="Calibri"/>
              </a:rPr>
              <a:t> to 26</a:t>
            </a:r>
            <a:r>
              <a:rPr baseline="30000" lang="en-US" sz="2000">
                <a:solidFill>
                  <a:schemeClr val="dk1"/>
                </a:solidFill>
                <a:latin typeface="Calibri"/>
                <a:ea typeface="Calibri"/>
                <a:cs typeface="Calibri"/>
                <a:sym typeface="Calibri"/>
              </a:rPr>
              <a:t>th</a:t>
            </a:r>
            <a:r>
              <a:rPr lang="en-US" sz="2000">
                <a:solidFill>
                  <a:schemeClr val="dk1"/>
                </a:solidFill>
                <a:latin typeface="Calibri"/>
                <a:ea typeface="Calibri"/>
                <a:cs typeface="Calibri"/>
                <a:sym typeface="Calibri"/>
              </a:rPr>
              <a:t>  of</a:t>
            </a:r>
            <a:br>
              <a:rPr lang="en-US" sz="2000">
                <a:solidFill>
                  <a:schemeClr val="dk1"/>
                </a:solidFill>
                <a:latin typeface="Calibri"/>
                <a:ea typeface="Calibri"/>
                <a:cs typeface="Calibri"/>
                <a:sym typeface="Calibri"/>
              </a:rPr>
            </a:br>
            <a:r>
              <a:rPr lang="en-US" sz="2000">
                <a:solidFill>
                  <a:schemeClr val="dk1"/>
                </a:solidFill>
                <a:latin typeface="Calibri"/>
                <a:ea typeface="Calibri"/>
                <a:cs typeface="Calibri"/>
                <a:sym typeface="Calibri"/>
              </a:rPr>
              <a:t>September 2025</a:t>
            </a:r>
            <a:endParaRPr/>
          </a:p>
        </p:txBody>
      </p:sp>
      <p:sp>
        <p:nvSpPr>
          <p:cNvPr id="237" name="Google Shape;237;p5"/>
          <p:cNvSpPr/>
          <p:nvPr/>
        </p:nvSpPr>
        <p:spPr>
          <a:xfrm>
            <a:off x="8152652" y="1891983"/>
            <a:ext cx="3530035" cy="696144"/>
          </a:xfrm>
          <a:prstGeom prst="roundRect">
            <a:avLst>
              <a:gd fmla="val 16667" name="adj"/>
            </a:avLst>
          </a:prstGeom>
          <a:solidFill>
            <a:schemeClr val="lt1"/>
          </a:solidFill>
          <a:ln cap="flat" cmpd="sng" w="1905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800">
                <a:solidFill>
                  <a:srgbClr val="00B050"/>
                </a:solidFill>
                <a:latin typeface="Calibri"/>
                <a:ea typeface="Calibri"/>
                <a:cs typeface="Calibri"/>
                <a:sym typeface="Calibri"/>
              </a:rPr>
              <a:t>Done</a:t>
            </a:r>
            <a:endParaRPr b="1" sz="2800">
              <a:solidFill>
                <a:srgbClr val="00B050"/>
              </a:solidFill>
              <a:latin typeface="Calibri"/>
              <a:ea typeface="Calibri"/>
              <a:cs typeface="Calibri"/>
              <a:sym typeface="Calibri"/>
            </a:endParaRPr>
          </a:p>
        </p:txBody>
      </p:sp>
      <p:sp>
        <p:nvSpPr>
          <p:cNvPr id="238" name="Google Shape;238;p5"/>
          <p:cNvSpPr/>
          <p:nvPr/>
        </p:nvSpPr>
        <p:spPr>
          <a:xfrm>
            <a:off x="8347449" y="3208885"/>
            <a:ext cx="3530035" cy="696144"/>
          </a:xfrm>
          <a:prstGeom prst="roundRect">
            <a:avLst>
              <a:gd fmla="val 16667" name="adj"/>
            </a:avLst>
          </a:prstGeom>
          <a:solidFill>
            <a:schemeClr val="lt1"/>
          </a:solidFill>
          <a:ln cap="flat" cmpd="sng" w="1905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800">
                <a:solidFill>
                  <a:srgbClr val="00B050"/>
                </a:solidFill>
                <a:latin typeface="Calibri"/>
                <a:ea typeface="Calibri"/>
                <a:cs typeface="Calibri"/>
                <a:sym typeface="Calibri"/>
              </a:rPr>
              <a:t>Coming soon</a:t>
            </a:r>
            <a:endParaRPr b="1" sz="2800">
              <a:solidFill>
                <a:srgbClr val="00B050"/>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Calibri"/>
              <a:buNone/>
            </a:pPr>
            <a:r>
              <a:rPr lang="en-US" sz="4000"/>
              <a:t>Regular short online meetings every 4 weeks</a:t>
            </a:r>
            <a:endParaRPr sz="4000"/>
          </a:p>
        </p:txBody>
      </p:sp>
      <p:sp>
        <p:nvSpPr>
          <p:cNvPr id="244" name="Google Shape;244;p6"/>
          <p:cNvSpPr/>
          <p:nvPr/>
        </p:nvSpPr>
        <p:spPr>
          <a:xfrm>
            <a:off x="255259" y="1371615"/>
            <a:ext cx="5107835" cy="696144"/>
          </a:xfrm>
          <a:prstGeom prst="roundRect">
            <a:avLst>
              <a:gd fmla="val 16667" name="adj"/>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000">
                <a:solidFill>
                  <a:schemeClr val="dk1"/>
                </a:solidFill>
                <a:latin typeface="Calibri"/>
                <a:ea typeface="Calibri"/>
                <a:cs typeface="Calibri"/>
                <a:sym typeface="Calibri"/>
              </a:rPr>
              <a:t>1. Online Meeting</a:t>
            </a:r>
            <a:endParaRPr/>
          </a:p>
        </p:txBody>
      </p:sp>
      <p:sp>
        <p:nvSpPr>
          <p:cNvPr id="245" name="Google Shape;245;p6"/>
          <p:cNvSpPr/>
          <p:nvPr/>
        </p:nvSpPr>
        <p:spPr>
          <a:xfrm>
            <a:off x="5506502" y="1371615"/>
            <a:ext cx="2975037" cy="696144"/>
          </a:xfrm>
          <a:prstGeom prst="roundRect">
            <a:avLst>
              <a:gd fmla="val 16667" name="adj"/>
            </a:avLst>
          </a:prstGeom>
          <a:solidFill>
            <a:srgbClr val="F3CC5F"/>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strike="noStrike">
                <a:solidFill>
                  <a:srgbClr val="000000"/>
                </a:solidFill>
                <a:latin typeface="Verdana"/>
                <a:ea typeface="Verdana"/>
                <a:cs typeface="Verdana"/>
                <a:sym typeface="Verdana"/>
              </a:rPr>
              <a:t> </a:t>
            </a:r>
            <a:r>
              <a:rPr lang="en-US" sz="2000">
                <a:solidFill>
                  <a:schemeClr val="dk1"/>
                </a:solidFill>
                <a:latin typeface="Calibri"/>
                <a:ea typeface="Calibri"/>
                <a:cs typeface="Calibri"/>
                <a:sym typeface="Calibri"/>
              </a:rPr>
              <a:t>12th of July 2024</a:t>
            </a:r>
            <a:endParaRPr/>
          </a:p>
        </p:txBody>
      </p:sp>
      <p:sp>
        <p:nvSpPr>
          <p:cNvPr id="246" name="Google Shape;246;p6"/>
          <p:cNvSpPr/>
          <p:nvPr/>
        </p:nvSpPr>
        <p:spPr>
          <a:xfrm>
            <a:off x="8152652" y="1420302"/>
            <a:ext cx="1775119" cy="598770"/>
          </a:xfrm>
          <a:prstGeom prst="roundRect">
            <a:avLst>
              <a:gd fmla="val 16667" name="adj"/>
            </a:avLst>
          </a:prstGeom>
          <a:solidFill>
            <a:schemeClr val="lt1"/>
          </a:solidFill>
          <a:ln cap="flat" cmpd="sng" w="1905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800">
                <a:solidFill>
                  <a:srgbClr val="00B050"/>
                </a:solidFill>
                <a:latin typeface="Calibri"/>
                <a:ea typeface="Calibri"/>
                <a:cs typeface="Calibri"/>
                <a:sym typeface="Calibri"/>
              </a:rPr>
              <a:t>Done</a:t>
            </a:r>
            <a:endParaRPr b="1" sz="2800">
              <a:solidFill>
                <a:srgbClr val="00B050"/>
              </a:solidFill>
              <a:latin typeface="Calibri"/>
              <a:ea typeface="Calibri"/>
              <a:cs typeface="Calibri"/>
              <a:sym typeface="Calibri"/>
            </a:endParaRPr>
          </a:p>
        </p:txBody>
      </p:sp>
      <p:sp>
        <p:nvSpPr>
          <p:cNvPr id="247" name="Google Shape;247;p6"/>
          <p:cNvSpPr/>
          <p:nvPr/>
        </p:nvSpPr>
        <p:spPr>
          <a:xfrm>
            <a:off x="1524510" y="2656452"/>
            <a:ext cx="5107835" cy="696144"/>
          </a:xfrm>
          <a:prstGeom prst="roundRect">
            <a:avLst>
              <a:gd fmla="val 16667" name="adj"/>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000">
                <a:solidFill>
                  <a:schemeClr val="dk1"/>
                </a:solidFill>
                <a:latin typeface="Calibri"/>
                <a:ea typeface="Calibri"/>
                <a:cs typeface="Calibri"/>
                <a:sym typeface="Calibri"/>
              </a:rPr>
              <a:t>2. Online Meeting October 2024</a:t>
            </a:r>
            <a:endParaRPr/>
          </a:p>
        </p:txBody>
      </p:sp>
      <p:sp>
        <p:nvSpPr>
          <p:cNvPr id="248" name="Google Shape;248;p6"/>
          <p:cNvSpPr/>
          <p:nvPr/>
        </p:nvSpPr>
        <p:spPr>
          <a:xfrm>
            <a:off x="6775753" y="2656452"/>
            <a:ext cx="2975037" cy="696144"/>
          </a:xfrm>
          <a:prstGeom prst="roundRect">
            <a:avLst>
              <a:gd fmla="val 16667" name="adj"/>
            </a:avLst>
          </a:prstGeom>
          <a:solidFill>
            <a:srgbClr val="F3CC5F"/>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strike="noStrike">
                <a:solidFill>
                  <a:srgbClr val="000000"/>
                </a:solidFill>
                <a:latin typeface="Verdana"/>
                <a:ea typeface="Verdana"/>
                <a:cs typeface="Verdana"/>
                <a:sym typeface="Verdana"/>
              </a:rPr>
              <a:t> 0</a:t>
            </a:r>
            <a:r>
              <a:rPr lang="en-US" sz="2000">
                <a:solidFill>
                  <a:schemeClr val="dk1"/>
                </a:solidFill>
                <a:latin typeface="Calibri"/>
                <a:ea typeface="Calibri"/>
                <a:cs typeface="Calibri"/>
                <a:sym typeface="Calibri"/>
              </a:rPr>
              <a:t>1</a:t>
            </a:r>
            <a:r>
              <a:rPr baseline="30000" lang="en-US" sz="2000">
                <a:solidFill>
                  <a:schemeClr val="dk1"/>
                </a:solidFill>
                <a:latin typeface="Calibri"/>
                <a:ea typeface="Calibri"/>
                <a:cs typeface="Calibri"/>
                <a:sym typeface="Calibri"/>
              </a:rPr>
              <a:t>st</a:t>
            </a:r>
            <a:r>
              <a:rPr lang="en-US" sz="2000">
                <a:solidFill>
                  <a:schemeClr val="dk1"/>
                </a:solidFill>
                <a:latin typeface="Calibri"/>
                <a:ea typeface="Calibri"/>
                <a:cs typeface="Calibri"/>
                <a:sym typeface="Calibri"/>
              </a:rPr>
              <a:t> of October 2024</a:t>
            </a:r>
            <a:endParaRPr/>
          </a:p>
        </p:txBody>
      </p:sp>
      <p:sp>
        <p:nvSpPr>
          <p:cNvPr id="249" name="Google Shape;249;p6"/>
          <p:cNvSpPr txBox="1"/>
          <p:nvPr/>
        </p:nvSpPr>
        <p:spPr>
          <a:xfrm>
            <a:off x="1756528" y="2155616"/>
            <a:ext cx="749994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u="sng">
                <a:solidFill>
                  <a:schemeClr val="dk1"/>
                </a:solidFill>
                <a:latin typeface="Calibri"/>
                <a:ea typeface="Calibri"/>
                <a:cs typeface="Calibri"/>
                <a:sym typeface="Calibri"/>
              </a:rPr>
              <a:t>Suggestion: </a:t>
            </a:r>
            <a:r>
              <a:rPr b="1" lang="en-US" sz="2400">
                <a:solidFill>
                  <a:schemeClr val="dk1"/>
                </a:solidFill>
                <a:latin typeface="Calibri"/>
                <a:ea typeface="Calibri"/>
                <a:cs typeface="Calibri"/>
                <a:sym typeface="Calibri"/>
              </a:rPr>
              <a:t>every first Tuesday each month at 09.30 CET</a:t>
            </a:r>
            <a:endParaRPr/>
          </a:p>
        </p:txBody>
      </p:sp>
      <p:sp>
        <p:nvSpPr>
          <p:cNvPr id="250" name="Google Shape;250;p6"/>
          <p:cNvSpPr/>
          <p:nvPr/>
        </p:nvSpPr>
        <p:spPr>
          <a:xfrm>
            <a:off x="1894180" y="3460702"/>
            <a:ext cx="5107835" cy="696144"/>
          </a:xfrm>
          <a:prstGeom prst="roundRect">
            <a:avLst>
              <a:gd fmla="val 16667" name="adj"/>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000">
                <a:solidFill>
                  <a:schemeClr val="dk1"/>
                </a:solidFill>
                <a:latin typeface="Calibri"/>
                <a:ea typeface="Calibri"/>
                <a:cs typeface="Calibri"/>
                <a:sym typeface="Calibri"/>
              </a:rPr>
              <a:t>3. Online Meeting November 2024</a:t>
            </a:r>
            <a:endParaRPr/>
          </a:p>
        </p:txBody>
      </p:sp>
      <p:sp>
        <p:nvSpPr>
          <p:cNvPr id="251" name="Google Shape;251;p6"/>
          <p:cNvSpPr/>
          <p:nvPr/>
        </p:nvSpPr>
        <p:spPr>
          <a:xfrm>
            <a:off x="7145423" y="3460702"/>
            <a:ext cx="2975037" cy="696144"/>
          </a:xfrm>
          <a:prstGeom prst="roundRect">
            <a:avLst>
              <a:gd fmla="val 16667" name="adj"/>
            </a:avLst>
          </a:prstGeom>
          <a:solidFill>
            <a:srgbClr val="F3CC5F"/>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strike="noStrike">
                <a:solidFill>
                  <a:srgbClr val="000000"/>
                </a:solidFill>
                <a:latin typeface="Verdana"/>
                <a:ea typeface="Verdana"/>
                <a:cs typeface="Verdana"/>
                <a:sym typeface="Verdana"/>
              </a:rPr>
              <a:t> 0</a:t>
            </a:r>
            <a:r>
              <a:rPr b="0" i="0" lang="en-US" sz="2000" u="none" strike="noStrike">
                <a:solidFill>
                  <a:schemeClr val="dk1"/>
                </a:solidFill>
                <a:latin typeface="Verdana"/>
                <a:ea typeface="Verdana"/>
                <a:cs typeface="Verdana"/>
                <a:sym typeface="Verdana"/>
              </a:rPr>
              <a:t>5</a:t>
            </a:r>
            <a:r>
              <a:rPr baseline="30000" lang="en-US" sz="2000">
                <a:solidFill>
                  <a:schemeClr val="dk1"/>
                </a:solidFill>
                <a:latin typeface="Calibri"/>
                <a:ea typeface="Calibri"/>
                <a:cs typeface="Calibri"/>
                <a:sym typeface="Calibri"/>
              </a:rPr>
              <a:t>th</a:t>
            </a:r>
            <a:r>
              <a:rPr lang="en-US" sz="2000">
                <a:solidFill>
                  <a:schemeClr val="dk1"/>
                </a:solidFill>
                <a:latin typeface="Calibri"/>
                <a:ea typeface="Calibri"/>
                <a:cs typeface="Calibri"/>
                <a:sym typeface="Calibri"/>
              </a:rPr>
              <a:t> of November 2024</a:t>
            </a:r>
            <a:endParaRPr/>
          </a:p>
        </p:txBody>
      </p:sp>
      <p:sp>
        <p:nvSpPr>
          <p:cNvPr id="252" name="Google Shape;252;p6"/>
          <p:cNvSpPr/>
          <p:nvPr/>
        </p:nvSpPr>
        <p:spPr>
          <a:xfrm>
            <a:off x="2267805" y="4260793"/>
            <a:ext cx="5107835" cy="696144"/>
          </a:xfrm>
          <a:prstGeom prst="roundRect">
            <a:avLst>
              <a:gd fmla="val 16667" name="adj"/>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000">
                <a:solidFill>
                  <a:schemeClr val="dk1"/>
                </a:solidFill>
                <a:latin typeface="Calibri"/>
                <a:ea typeface="Calibri"/>
                <a:cs typeface="Calibri"/>
                <a:sym typeface="Calibri"/>
              </a:rPr>
              <a:t>4. Online Meeting December 2024</a:t>
            </a:r>
            <a:endParaRPr/>
          </a:p>
        </p:txBody>
      </p:sp>
      <p:sp>
        <p:nvSpPr>
          <p:cNvPr id="253" name="Google Shape;253;p6"/>
          <p:cNvSpPr/>
          <p:nvPr/>
        </p:nvSpPr>
        <p:spPr>
          <a:xfrm>
            <a:off x="7519048" y="4260793"/>
            <a:ext cx="2975037" cy="696144"/>
          </a:xfrm>
          <a:prstGeom prst="roundRect">
            <a:avLst>
              <a:gd fmla="val 16667" name="adj"/>
            </a:avLst>
          </a:prstGeom>
          <a:solidFill>
            <a:srgbClr val="F3CC5F"/>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strike="noStrike">
                <a:solidFill>
                  <a:srgbClr val="000000"/>
                </a:solidFill>
                <a:latin typeface="Verdana"/>
                <a:ea typeface="Verdana"/>
                <a:cs typeface="Verdana"/>
                <a:sym typeface="Verdana"/>
              </a:rPr>
              <a:t> 0</a:t>
            </a:r>
            <a:r>
              <a:rPr b="0" i="0" lang="en-US" sz="2000" u="none" strike="noStrike">
                <a:solidFill>
                  <a:schemeClr val="dk1"/>
                </a:solidFill>
                <a:latin typeface="Verdana"/>
                <a:ea typeface="Verdana"/>
                <a:cs typeface="Verdana"/>
                <a:sym typeface="Verdana"/>
              </a:rPr>
              <a:t>3</a:t>
            </a:r>
            <a:r>
              <a:rPr baseline="30000" lang="en-US" sz="2000">
                <a:solidFill>
                  <a:schemeClr val="dk1"/>
                </a:solidFill>
                <a:latin typeface="Calibri"/>
                <a:ea typeface="Calibri"/>
                <a:cs typeface="Calibri"/>
                <a:sym typeface="Calibri"/>
              </a:rPr>
              <a:t>rd</a:t>
            </a:r>
            <a:r>
              <a:rPr lang="en-US" sz="2000">
                <a:solidFill>
                  <a:schemeClr val="dk1"/>
                </a:solidFill>
                <a:latin typeface="Calibri"/>
                <a:ea typeface="Calibri"/>
                <a:cs typeface="Calibri"/>
                <a:sym typeface="Calibri"/>
              </a:rPr>
              <a:t> of December 2024</a:t>
            </a:r>
            <a:endParaRPr/>
          </a:p>
        </p:txBody>
      </p:sp>
      <p:sp>
        <p:nvSpPr>
          <p:cNvPr id="254" name="Google Shape;254;p6"/>
          <p:cNvSpPr/>
          <p:nvPr/>
        </p:nvSpPr>
        <p:spPr>
          <a:xfrm>
            <a:off x="2632195" y="5060884"/>
            <a:ext cx="5107835" cy="696144"/>
          </a:xfrm>
          <a:prstGeom prst="roundRect">
            <a:avLst>
              <a:gd fmla="val 16667" name="adj"/>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000">
                <a:solidFill>
                  <a:schemeClr val="dk1"/>
                </a:solidFill>
                <a:latin typeface="Calibri"/>
                <a:ea typeface="Calibri"/>
                <a:cs typeface="Calibri"/>
                <a:sym typeface="Calibri"/>
              </a:rPr>
              <a:t>5. Online Meeting January 2025</a:t>
            </a:r>
            <a:endParaRPr/>
          </a:p>
        </p:txBody>
      </p:sp>
      <p:sp>
        <p:nvSpPr>
          <p:cNvPr id="255" name="Google Shape;255;p6"/>
          <p:cNvSpPr/>
          <p:nvPr/>
        </p:nvSpPr>
        <p:spPr>
          <a:xfrm>
            <a:off x="7883438" y="5060884"/>
            <a:ext cx="2975037" cy="696144"/>
          </a:xfrm>
          <a:prstGeom prst="roundRect">
            <a:avLst>
              <a:gd fmla="val 16667" name="adj"/>
            </a:avLst>
          </a:prstGeom>
          <a:solidFill>
            <a:srgbClr val="F3CC5F"/>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1800" u="none" strike="noStrike">
                <a:solidFill>
                  <a:srgbClr val="000000"/>
                </a:solidFill>
                <a:latin typeface="Verdana"/>
                <a:ea typeface="Verdana"/>
                <a:cs typeface="Verdana"/>
                <a:sym typeface="Verdana"/>
              </a:rPr>
              <a:t> 07</a:t>
            </a:r>
            <a:r>
              <a:rPr baseline="30000" lang="en-US" sz="2000">
                <a:solidFill>
                  <a:schemeClr val="dk1"/>
                </a:solidFill>
                <a:latin typeface="Calibri"/>
                <a:ea typeface="Calibri"/>
                <a:cs typeface="Calibri"/>
                <a:sym typeface="Calibri"/>
              </a:rPr>
              <a:t>th</a:t>
            </a:r>
            <a:r>
              <a:rPr lang="en-US" sz="2000">
                <a:solidFill>
                  <a:schemeClr val="dk1"/>
                </a:solidFill>
                <a:latin typeface="Calibri"/>
                <a:ea typeface="Calibri"/>
                <a:cs typeface="Calibri"/>
                <a:sym typeface="Calibri"/>
              </a:rPr>
              <a:t> of January 2025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Report from Remi</a:t>
            </a:r>
            <a:br>
              <a:rPr lang="en-US"/>
            </a:br>
            <a:r>
              <a:rPr lang="en-US"/>
              <a:t>concerning WP2</a:t>
            </a:r>
            <a:endParaRPr/>
          </a:p>
        </p:txBody>
      </p:sp>
      <p:sp>
        <p:nvSpPr>
          <p:cNvPr id="261" name="Google Shape;261;p7"/>
          <p:cNvSpPr txBox="1"/>
          <p:nvPr>
            <p:ph idx="1" type="body"/>
          </p:nvPr>
        </p:nvSpPr>
        <p:spPr>
          <a:xfrm>
            <a:off x="2236487" y="2855118"/>
            <a:ext cx="2645755" cy="1147763"/>
          </a:xfrm>
          <a:prstGeom prst="rect">
            <a:avLst/>
          </a:prstGeom>
          <a:noFill/>
          <a:ln>
            <a:noFill/>
          </a:ln>
        </p:spPr>
        <p:txBody>
          <a:bodyPr anchorCtr="0" anchor="t" bIns="45700" lIns="91425" spcFirstLastPara="1" rIns="91425" wrap="square" tIns="45700">
            <a:normAutofit fontScale="92500" lnSpcReduction="10000"/>
          </a:bodyPr>
          <a:lstStyle/>
          <a:p>
            <a:pPr indent="-228600" lvl="0" marL="228600" rtl="0" algn="l">
              <a:lnSpc>
                <a:spcPct val="90000"/>
              </a:lnSpc>
              <a:spcBef>
                <a:spcPts val="0"/>
              </a:spcBef>
              <a:spcAft>
                <a:spcPts val="0"/>
              </a:spcAft>
              <a:buClr>
                <a:srgbClr val="000000"/>
              </a:buClr>
              <a:buSzPct val="100000"/>
              <a:buChar char="•"/>
            </a:pPr>
            <a:r>
              <a:rPr lang="en-US" sz="1800" u="sng">
                <a:solidFill>
                  <a:srgbClr val="000000"/>
                </a:solidFill>
                <a:latin typeface="Arial"/>
                <a:ea typeface="Arial"/>
                <a:cs typeface="Arial"/>
                <a:sym typeface="Arial"/>
                <a:hlinkClick r:id="rId3">
                  <a:extLst>
                    <a:ext uri="{A12FA001-AC4F-418D-AE19-62706E023703}">
                      <ahyp:hlinkClr val="tx"/>
                    </a:ext>
                  </a:extLst>
                </a:hlinkClick>
              </a:rPr>
              <a:t>https://drive.google.com/drive/folders/1M3MCjbSkOAqxfV5KUjs4LnNIQGoL-BxX?usp=drive_link</a:t>
            </a:r>
            <a:endParaRPr sz="1800">
              <a:solidFill>
                <a:srgbClr val="000000"/>
              </a:solidFill>
              <a:latin typeface="Arial"/>
              <a:ea typeface="Arial"/>
              <a:cs typeface="Arial"/>
              <a:sym typeface="Arial"/>
            </a:endParaRPr>
          </a:p>
          <a:p>
            <a:pPr indent="0" lvl="0" marL="0" rtl="0" algn="l">
              <a:lnSpc>
                <a:spcPct val="90000"/>
              </a:lnSpc>
              <a:spcBef>
                <a:spcPts val="1000"/>
              </a:spcBef>
              <a:spcAft>
                <a:spcPts val="0"/>
              </a:spcAft>
              <a:buClr>
                <a:schemeClr val="dk1"/>
              </a:buClr>
              <a:buSzPct val="100000"/>
              <a:buNone/>
            </a:pPr>
            <a:r>
              <a:t/>
            </a:r>
            <a:endParaRPr/>
          </a:p>
        </p:txBody>
      </p:sp>
      <p:pic>
        <p:nvPicPr>
          <p:cNvPr id="262" name="Google Shape;262;p7"/>
          <p:cNvPicPr preferRelativeResize="0"/>
          <p:nvPr/>
        </p:nvPicPr>
        <p:blipFill rotWithShape="1">
          <a:blip r:embed="rId4">
            <a:alphaModFix/>
          </a:blip>
          <a:srcRect b="0" l="0" r="0" t="0"/>
          <a:stretch/>
        </p:blipFill>
        <p:spPr>
          <a:xfrm>
            <a:off x="5567861" y="225226"/>
            <a:ext cx="4191363" cy="595173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8"/>
          <p:cNvSpPr txBox="1"/>
          <p:nvPr/>
        </p:nvSpPr>
        <p:spPr>
          <a:xfrm>
            <a:off x="6502523" y="2414726"/>
            <a:ext cx="4378975" cy="93564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US" sz="1600">
                <a:solidFill>
                  <a:schemeClr val="dk1"/>
                </a:solidFill>
                <a:latin typeface="Calibri"/>
                <a:ea typeface="Calibri"/>
                <a:cs typeface="Calibri"/>
                <a:sym typeface="Calibri"/>
              </a:rPr>
              <a:t>Prof. Dr. Marc Beutner</a:t>
            </a:r>
            <a:endParaRPr/>
          </a:p>
          <a:p>
            <a:pPr indent="0" lvl="0" marL="0" marR="0" rtl="0" algn="l">
              <a:lnSpc>
                <a:spcPct val="89999"/>
              </a:lnSpc>
              <a:spcBef>
                <a:spcPts val="0"/>
              </a:spcBef>
              <a:spcAft>
                <a:spcPts val="0"/>
              </a:spcAft>
              <a:buNone/>
            </a:pPr>
            <a:r>
              <a:rPr lang="en-US" sz="1600">
                <a:solidFill>
                  <a:schemeClr val="dk1"/>
                </a:solidFill>
                <a:latin typeface="Calibri"/>
                <a:ea typeface="Calibri"/>
                <a:cs typeface="Calibri"/>
                <a:sym typeface="Calibri"/>
              </a:rPr>
              <a:t>Tel:	+49 (0) 52 51 / 60 - 23 67</a:t>
            </a:r>
            <a:endParaRPr/>
          </a:p>
          <a:p>
            <a:pPr indent="0" lvl="0" marL="0" marR="0" rtl="0" algn="l">
              <a:lnSpc>
                <a:spcPct val="89999"/>
              </a:lnSpc>
              <a:spcBef>
                <a:spcPts val="0"/>
              </a:spcBef>
              <a:spcAft>
                <a:spcPts val="0"/>
              </a:spcAft>
              <a:buNone/>
            </a:pPr>
            <a:r>
              <a:rPr lang="en-US" sz="1600">
                <a:solidFill>
                  <a:schemeClr val="dk1"/>
                </a:solidFill>
                <a:latin typeface="Calibri"/>
                <a:ea typeface="Calibri"/>
                <a:cs typeface="Calibri"/>
                <a:sym typeface="Calibri"/>
              </a:rPr>
              <a:t>Fax:	+49 (0) 52 51 / 60 - 35 63</a:t>
            </a:r>
            <a:endParaRPr/>
          </a:p>
          <a:p>
            <a:pPr indent="0" lvl="0" marL="0" marR="0" rtl="0" algn="l">
              <a:lnSpc>
                <a:spcPct val="100000"/>
              </a:lnSpc>
              <a:spcBef>
                <a:spcPts val="0"/>
              </a:spcBef>
              <a:spcAft>
                <a:spcPts val="0"/>
              </a:spcAft>
              <a:buNone/>
            </a:pPr>
            <a:r>
              <a:rPr lang="en-US" sz="1600">
                <a:solidFill>
                  <a:schemeClr val="dk1"/>
                </a:solidFill>
                <a:latin typeface="Calibri"/>
                <a:ea typeface="Calibri"/>
                <a:cs typeface="Calibri"/>
                <a:sym typeface="Calibri"/>
              </a:rPr>
              <a:t>E-Mail:	marc.beutner@uni-paderborn.de</a:t>
            </a:r>
            <a:endParaRPr/>
          </a:p>
        </p:txBody>
      </p:sp>
      <p:sp>
        <p:nvSpPr>
          <p:cNvPr id="268" name="Google Shape;268;p8"/>
          <p:cNvSpPr txBox="1"/>
          <p:nvPr/>
        </p:nvSpPr>
        <p:spPr>
          <a:xfrm>
            <a:off x="1192568" y="2414726"/>
            <a:ext cx="4496910" cy="147476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US" sz="1600">
                <a:solidFill>
                  <a:schemeClr val="dk1"/>
                </a:solidFill>
                <a:latin typeface="Calibri"/>
                <a:ea typeface="Calibri"/>
                <a:cs typeface="Calibri"/>
                <a:sym typeface="Calibri"/>
              </a:rPr>
              <a:t>Universität Paderborn</a:t>
            </a:r>
            <a:endParaRPr/>
          </a:p>
          <a:p>
            <a:pPr indent="0" lvl="0" marL="0" marR="0" rtl="0" algn="l">
              <a:lnSpc>
                <a:spcPct val="99583"/>
              </a:lnSpc>
              <a:spcBef>
                <a:spcPts val="0"/>
              </a:spcBef>
              <a:spcAft>
                <a:spcPts val="0"/>
              </a:spcAft>
              <a:buNone/>
            </a:pPr>
            <a:r>
              <a:rPr b="1" lang="en-US" sz="1600">
                <a:solidFill>
                  <a:schemeClr val="dk1"/>
                </a:solidFill>
                <a:latin typeface="Calibri"/>
                <a:ea typeface="Calibri"/>
                <a:cs typeface="Calibri"/>
                <a:sym typeface="Calibri"/>
              </a:rPr>
              <a:t>Department Wirtschaftspädagogik Lehrstuhl Wirtschaftspädagogik II Warburger Str. 100</a:t>
            </a:r>
            <a:endParaRPr/>
          </a:p>
          <a:p>
            <a:pPr indent="0" lvl="0" marL="0" marR="0" rtl="0" algn="l">
              <a:lnSpc>
                <a:spcPct val="100000"/>
              </a:lnSpc>
              <a:spcBef>
                <a:spcPts val="0"/>
              </a:spcBef>
              <a:spcAft>
                <a:spcPts val="0"/>
              </a:spcAft>
              <a:buNone/>
            </a:pPr>
            <a:r>
              <a:rPr b="1" lang="en-US" sz="1600">
                <a:solidFill>
                  <a:schemeClr val="dk1"/>
                </a:solidFill>
                <a:latin typeface="Calibri"/>
                <a:ea typeface="Calibri"/>
                <a:cs typeface="Calibri"/>
                <a:sym typeface="Calibri"/>
              </a:rPr>
              <a:t>33098 Paderborn</a:t>
            </a:r>
            <a:endParaRPr/>
          </a:p>
          <a:p>
            <a:pPr indent="0" lvl="0" marL="0" marR="0" rtl="0" algn="l">
              <a:lnSpc>
                <a:spcPct val="106666"/>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rPr b="1" lang="en-US" sz="1600">
                <a:solidFill>
                  <a:schemeClr val="dk1"/>
                </a:solidFill>
                <a:latin typeface="Calibri"/>
                <a:ea typeface="Calibri"/>
                <a:cs typeface="Calibri"/>
                <a:sym typeface="Calibri"/>
              </a:rPr>
              <a:t>http://www.upb.de/wipaed</a:t>
            </a:r>
            <a:endParaRPr b="1" sz="1600">
              <a:solidFill>
                <a:schemeClr val="dk1"/>
              </a:solidFill>
              <a:latin typeface="Calibri"/>
              <a:ea typeface="Calibri"/>
              <a:cs typeface="Calibri"/>
              <a:sym typeface="Calibri"/>
            </a:endParaRPr>
          </a:p>
        </p:txBody>
      </p:sp>
      <p:sp>
        <p:nvSpPr>
          <p:cNvPr id="269" name="Google Shape;269;p8"/>
          <p:cNvSpPr/>
          <p:nvPr/>
        </p:nvSpPr>
        <p:spPr>
          <a:xfrm>
            <a:off x="1100251" y="1319669"/>
            <a:ext cx="1658659"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rgbClr val="05234E"/>
              </a:buClr>
              <a:buSzPts val="3600"/>
              <a:buFont typeface="Noto Sans Symbols"/>
              <a:buNone/>
            </a:pPr>
            <a:r>
              <a:rPr b="1" lang="en-US" sz="3600">
                <a:solidFill>
                  <a:srgbClr val="05234E"/>
                </a:solidFill>
                <a:latin typeface="Calibri"/>
                <a:ea typeface="Calibri"/>
                <a:cs typeface="Calibri"/>
                <a:sym typeface="Calibri"/>
              </a:rPr>
              <a:t>Contact</a:t>
            </a:r>
            <a:endParaRPr b="1" sz="3600">
              <a:solidFill>
                <a:srgbClr val="05234E"/>
              </a:solidFill>
              <a:latin typeface="Calibri"/>
              <a:ea typeface="Calibri"/>
              <a:cs typeface="Calibri"/>
              <a:sym typeface="Calibri"/>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a:themeElements>
    <a:clrScheme name="Gelborange">
      <a:dk1>
        <a:srgbClr val="000000"/>
      </a:dk1>
      <a:lt1>
        <a:srgbClr val="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2023-06-29T05:00:19Z</dcterms:created>
  <dc:creator>Marc Beutner</dc:creator>
</cp:coreProperties>
</file>