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89" r:id="rId2"/>
    <p:sldId id="259" r:id="rId3"/>
    <p:sldId id="260" r:id="rId4"/>
    <p:sldId id="261" r:id="rId5"/>
    <p:sldId id="376" r:id="rId6"/>
    <p:sldId id="369" r:id="rId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A2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79" d="100"/>
          <a:sy n="79" d="100"/>
        </p:scale>
        <p:origin x="773" y="58"/>
      </p:cViewPr>
      <p:guideLst/>
    </p:cSldViewPr>
  </p:slideViewPr>
  <p:notesTextViewPr>
    <p:cViewPr>
      <p:scale>
        <a:sx n="1" d="1"/>
        <a:sy n="1" d="1"/>
      </p:scale>
      <p:origin x="0" y="0"/>
    </p:cViewPr>
  </p:notesTextViewPr>
  <p:notesViewPr>
    <p:cSldViewPr snapToGrid="0">
      <p:cViewPr varScale="1">
        <p:scale>
          <a:sx n="52" d="100"/>
          <a:sy n="52" d="100"/>
        </p:scale>
        <p:origin x="1482"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7D79CE-6660-4D8C-9731-BC88E3CE04AF}" type="datetimeFigureOut">
              <a:rPr lang="de-DE" smtClean="0"/>
              <a:t>28.05.2024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F6C365-065F-40B7-B388-81580B3A4D5F}" type="slidenum">
              <a:rPr lang="de-DE" smtClean="0"/>
              <a:t>‹Nr.›</a:t>
            </a:fld>
            <a:endParaRPr lang="de-DE"/>
          </a:p>
        </p:txBody>
      </p:sp>
    </p:spTree>
    <p:extLst>
      <p:ext uri="{BB962C8B-B14F-4D97-AF65-F5344CB8AC3E}">
        <p14:creationId xmlns:p14="http://schemas.microsoft.com/office/powerpoint/2010/main" val="3042839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1" name="Google Shape;20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elfolie">
    <p:spTree>
      <p:nvGrpSpPr>
        <p:cNvPr id="1" name=""/>
        <p:cNvGrpSpPr/>
        <p:nvPr/>
      </p:nvGrpSpPr>
      <p:grpSpPr>
        <a:xfrm>
          <a:off x="0" y="0"/>
          <a:ext cx="0" cy="0"/>
          <a:chOff x="0" y="0"/>
          <a:chExt cx="0" cy="0"/>
        </a:xfrm>
      </p:grpSpPr>
      <p:sp>
        <p:nvSpPr>
          <p:cNvPr id="39" name="Rechteck 38">
            <a:extLst>
              <a:ext uri="{FF2B5EF4-FFF2-40B4-BE49-F238E27FC236}">
                <a16:creationId xmlns:a16="http://schemas.microsoft.com/office/drawing/2014/main" id="{83A92672-EACA-4FAE-BFDB-0AC4EE7465E3}"/>
              </a:ext>
            </a:extLst>
          </p:cNvPr>
          <p:cNvSpPr/>
          <p:nvPr userDrawn="1"/>
        </p:nvSpPr>
        <p:spPr>
          <a:xfrm>
            <a:off x="9448800" y="15605"/>
            <a:ext cx="2743200" cy="60511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7546822"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754682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28.05.2024</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37" name="Titel 1">
            <a:extLst>
              <a:ext uri="{FF2B5EF4-FFF2-40B4-BE49-F238E27FC236}">
                <a16:creationId xmlns:a16="http://schemas.microsoft.com/office/drawing/2014/main" id="{0AC433EA-EF30-4FEF-9C59-A7DF3C79EEAF}"/>
              </a:ext>
            </a:extLst>
          </p:cNvPr>
          <p:cNvSpPr txBox="1">
            <a:spLocks/>
          </p:cNvSpPr>
          <p:nvPr userDrawn="1"/>
        </p:nvSpPr>
        <p:spPr>
          <a:xfrm>
            <a:off x="9496196" y="1615915"/>
            <a:ext cx="2845177" cy="19091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3600" b="1" dirty="0"/>
              <a:t>STEM</a:t>
            </a:r>
            <a:br>
              <a:rPr lang="en-US" sz="3600" b="1" dirty="0"/>
            </a:br>
            <a:r>
              <a:rPr lang="en-US" sz="3600" b="1" dirty="0"/>
              <a:t>for inclusive schools</a:t>
            </a:r>
          </a:p>
        </p:txBody>
      </p:sp>
      <p:sp>
        <p:nvSpPr>
          <p:cNvPr id="38" name="Textplatzhalter 3">
            <a:extLst>
              <a:ext uri="{FF2B5EF4-FFF2-40B4-BE49-F238E27FC236}">
                <a16:creationId xmlns:a16="http://schemas.microsoft.com/office/drawing/2014/main" id="{10F3F08C-0F4C-4B80-A9A4-F99ADD86D21D}"/>
              </a:ext>
            </a:extLst>
          </p:cNvPr>
          <p:cNvSpPr>
            <a:spLocks noGrp="1"/>
          </p:cNvSpPr>
          <p:nvPr>
            <p:ph type="body" sz="half" idx="2" hasCustomPrompt="1"/>
          </p:nvPr>
        </p:nvSpPr>
        <p:spPr>
          <a:xfrm>
            <a:off x="9476849" y="3794379"/>
            <a:ext cx="3200400" cy="1413608"/>
          </a:xfrm>
        </p:spPr>
        <p:txBody>
          <a:bodyPr>
            <a:noAutofit/>
          </a:bodyPr>
          <a:lstStyle>
            <a:lvl1pPr marL="0" indent="0">
              <a:buNone/>
              <a:defRPr sz="1800"/>
            </a:lvl1pPr>
          </a:lstStyle>
          <a:p>
            <a:r>
              <a:rPr lang="en-US" b="1" i="1" dirty="0"/>
              <a:t>Reference Number:</a:t>
            </a:r>
            <a:br>
              <a:rPr lang="en-US" b="1" i="1" dirty="0"/>
            </a:br>
            <a:r>
              <a:rPr lang="fr-FR" dirty="0"/>
              <a:t>2023-1-DE02-KA220-SCH-00000000 </a:t>
            </a:r>
          </a:p>
          <a:p>
            <a:r>
              <a:rPr lang="de-DE" b="1" dirty="0"/>
              <a:t>Duration: </a:t>
            </a:r>
          </a:p>
          <a:p>
            <a:r>
              <a:rPr lang="de-DE" dirty="0"/>
              <a:t>03.09.2023 - 02.03.2026</a:t>
            </a:r>
            <a:br>
              <a:rPr lang="de-DE" dirty="0"/>
            </a:br>
            <a:r>
              <a:rPr lang="de-DE" dirty="0"/>
              <a:t>(30 </a:t>
            </a:r>
            <a:r>
              <a:rPr lang="de-DE" dirty="0" err="1"/>
              <a:t>months</a:t>
            </a:r>
            <a:r>
              <a:rPr lang="de-DE" dirty="0"/>
              <a:t>)</a:t>
            </a:r>
            <a:endParaRPr lang="de-DE" b="1" dirty="0"/>
          </a:p>
          <a:p>
            <a:endParaRPr lang="de-DE" b="1" dirty="0"/>
          </a:p>
        </p:txBody>
      </p:sp>
      <p:pic>
        <p:nvPicPr>
          <p:cNvPr id="41" name="Grafik 40">
            <a:extLst>
              <a:ext uri="{FF2B5EF4-FFF2-40B4-BE49-F238E27FC236}">
                <a16:creationId xmlns:a16="http://schemas.microsoft.com/office/drawing/2014/main" id="{A5048D36-4601-416B-A253-50708FB33E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3469" y="148745"/>
            <a:ext cx="1453861" cy="1284947"/>
          </a:xfrm>
          <a:prstGeom prst="rect">
            <a:avLst/>
          </a:prstGeom>
        </p:spPr>
      </p:pic>
    </p:spTree>
    <p:extLst>
      <p:ext uri="{BB962C8B-B14F-4D97-AF65-F5344CB8AC3E}">
        <p14:creationId xmlns:p14="http://schemas.microsoft.com/office/powerpoint/2010/main" val="2494790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28.05.2024</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C76980BF-DC61-4247-B81D-77CFDA6C18AD}"/>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676A8F74-35DF-46EA-A8BF-4F4C01C7E1BC}"/>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3256187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28.05.2024</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28658800-80D6-4E35-9F3A-DF3E0057F9E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7287E79F-9986-46CB-8751-80DFE4635615}"/>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4235994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F337D7-7A79-4B01-86A7-5E900A73171C}"/>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94DE445A-24B0-4BB6-8E99-FEA84BB63738}"/>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30844B8-14D0-46EB-8A0C-5921E63CECA4}"/>
              </a:ext>
            </a:extLst>
          </p:cNvPr>
          <p:cNvSpPr>
            <a:spLocks noGrp="1"/>
          </p:cNvSpPr>
          <p:nvPr>
            <p:ph type="dt" sz="half" idx="10"/>
          </p:nvPr>
        </p:nvSpPr>
        <p:spPr/>
        <p:txBody>
          <a:bodyPr/>
          <a:lstStyle/>
          <a:p>
            <a:fld id="{62BE17BA-177C-48D2-B5AC-84A013790F4E}" type="datetimeFigureOut">
              <a:rPr lang="de-DE" smtClean="0"/>
              <a:t>28.05.2024</a:t>
            </a:fld>
            <a:endParaRPr lang="de-DE"/>
          </a:p>
        </p:txBody>
      </p:sp>
      <p:sp>
        <p:nvSpPr>
          <p:cNvPr id="5" name="Fußzeilenplatzhalter 4">
            <a:extLst>
              <a:ext uri="{FF2B5EF4-FFF2-40B4-BE49-F238E27FC236}">
                <a16:creationId xmlns:a16="http://schemas.microsoft.com/office/drawing/2014/main" id="{4498B0C7-F072-4036-8AEE-5B0E4B616F0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5A5F5FE-8333-4384-A3B3-A9C93E43AD0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F7C3FF1E-9DD0-4C84-870D-029BFC5D5DD6}"/>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13BFB9B4-D9C7-47D9-A125-DA36A4393CCB}"/>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640424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E5024-2F4D-414B-96BD-E1E55F2D270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1F9D48B7-C08A-4E7E-98B8-BE88E23FB0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A3C5FC6D-49C9-4201-BFD3-9BD05F439CE2}"/>
              </a:ext>
            </a:extLst>
          </p:cNvPr>
          <p:cNvSpPr>
            <a:spLocks noGrp="1"/>
          </p:cNvSpPr>
          <p:nvPr>
            <p:ph type="dt" sz="half" idx="10"/>
          </p:nvPr>
        </p:nvSpPr>
        <p:spPr/>
        <p:txBody>
          <a:bodyPr/>
          <a:lstStyle/>
          <a:p>
            <a:fld id="{62BE17BA-177C-48D2-B5AC-84A013790F4E}" type="datetimeFigureOut">
              <a:rPr lang="de-DE" smtClean="0"/>
              <a:t>28.05.2024</a:t>
            </a:fld>
            <a:endParaRPr lang="de-DE"/>
          </a:p>
        </p:txBody>
      </p:sp>
      <p:sp>
        <p:nvSpPr>
          <p:cNvPr id="5" name="Fußzeilenplatzhalter 4">
            <a:extLst>
              <a:ext uri="{FF2B5EF4-FFF2-40B4-BE49-F238E27FC236}">
                <a16:creationId xmlns:a16="http://schemas.microsoft.com/office/drawing/2014/main" id="{CDAD1636-5CE2-45D1-9189-89ACEAD65D7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807A5D4-6580-4A34-B3F4-449706AABD15}"/>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020F9106-124D-402D-A21C-FA0EEB6C920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4924885F-290A-4D8E-99F1-0137613A8DE8}"/>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1267470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1E46A9-643C-4704-B05E-93DD2882E96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A43BBD0-9D8D-4592-9B69-E5633263345A}"/>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2045AA8B-B42D-4113-B46E-1DEDED9FE34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FA84DB43-4964-4522-AE92-13E0467B0E86}"/>
              </a:ext>
            </a:extLst>
          </p:cNvPr>
          <p:cNvSpPr>
            <a:spLocks noGrp="1"/>
          </p:cNvSpPr>
          <p:nvPr>
            <p:ph type="dt" sz="half" idx="10"/>
          </p:nvPr>
        </p:nvSpPr>
        <p:spPr/>
        <p:txBody>
          <a:bodyPr/>
          <a:lstStyle/>
          <a:p>
            <a:fld id="{62BE17BA-177C-48D2-B5AC-84A013790F4E}" type="datetimeFigureOut">
              <a:rPr lang="de-DE" smtClean="0"/>
              <a:t>28.05.2024</a:t>
            </a:fld>
            <a:endParaRPr lang="de-DE"/>
          </a:p>
        </p:txBody>
      </p:sp>
      <p:sp>
        <p:nvSpPr>
          <p:cNvPr id="6" name="Fußzeilenplatzhalter 5">
            <a:extLst>
              <a:ext uri="{FF2B5EF4-FFF2-40B4-BE49-F238E27FC236}">
                <a16:creationId xmlns:a16="http://schemas.microsoft.com/office/drawing/2014/main" id="{76800FFA-AC30-4E86-A29C-7209B11238F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8C9049D-7060-4572-B6EA-FF390AE9B266}"/>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4D032445-E48F-46BE-B8E2-264D674615A0}"/>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9B1BC009-AF18-4F34-B9D2-F0D217CC8CF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868101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DC06CF-7DD0-476C-A853-676888122D9F}"/>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EFF389A-4296-4B28-AF2F-99E7F19F26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22DB226-C580-4C08-9D22-6B219E095F9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47FCFE42-4461-4371-8883-4D471854C4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6F9D6B8F-470D-4F45-A381-1E7854DEFB85}"/>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1AFB6807-5E28-419D-AD2C-FBE072952E43}"/>
              </a:ext>
            </a:extLst>
          </p:cNvPr>
          <p:cNvSpPr>
            <a:spLocks noGrp="1"/>
          </p:cNvSpPr>
          <p:nvPr>
            <p:ph type="dt" sz="half" idx="10"/>
          </p:nvPr>
        </p:nvSpPr>
        <p:spPr/>
        <p:txBody>
          <a:bodyPr/>
          <a:lstStyle/>
          <a:p>
            <a:fld id="{62BE17BA-177C-48D2-B5AC-84A013790F4E}" type="datetimeFigureOut">
              <a:rPr lang="de-DE" smtClean="0"/>
              <a:t>28.05.2024</a:t>
            </a:fld>
            <a:endParaRPr lang="de-DE"/>
          </a:p>
        </p:txBody>
      </p:sp>
      <p:sp>
        <p:nvSpPr>
          <p:cNvPr id="8" name="Fußzeilenplatzhalter 7">
            <a:extLst>
              <a:ext uri="{FF2B5EF4-FFF2-40B4-BE49-F238E27FC236}">
                <a16:creationId xmlns:a16="http://schemas.microsoft.com/office/drawing/2014/main" id="{270671F6-46B5-403F-888F-682339CC7981}"/>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CCE78A19-A69C-4420-A3B9-C1D365C2AC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10" name="Freeform 6">
            <a:extLst>
              <a:ext uri="{FF2B5EF4-FFF2-40B4-BE49-F238E27FC236}">
                <a16:creationId xmlns:a16="http://schemas.microsoft.com/office/drawing/2014/main" id="{D7A5C4EC-4288-4628-8EF1-2B9C5751AACD}"/>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11" name="Textfeld 10">
            <a:extLst>
              <a:ext uri="{FF2B5EF4-FFF2-40B4-BE49-F238E27FC236}">
                <a16:creationId xmlns:a16="http://schemas.microsoft.com/office/drawing/2014/main" id="{5C635E68-28B6-4847-85C6-998532965AA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44549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D2502C-EA79-4057-93C6-26C9EA320068}"/>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28EA3154-FAD6-43CC-BFBF-F8284B4E7D9E}"/>
              </a:ext>
            </a:extLst>
          </p:cNvPr>
          <p:cNvSpPr>
            <a:spLocks noGrp="1"/>
          </p:cNvSpPr>
          <p:nvPr>
            <p:ph type="dt" sz="half" idx="10"/>
          </p:nvPr>
        </p:nvSpPr>
        <p:spPr/>
        <p:txBody>
          <a:bodyPr/>
          <a:lstStyle/>
          <a:p>
            <a:fld id="{62BE17BA-177C-48D2-B5AC-84A013790F4E}" type="datetimeFigureOut">
              <a:rPr lang="de-DE" smtClean="0"/>
              <a:t>28.05.2024</a:t>
            </a:fld>
            <a:endParaRPr lang="de-DE"/>
          </a:p>
        </p:txBody>
      </p:sp>
      <p:sp>
        <p:nvSpPr>
          <p:cNvPr id="4" name="Fußzeilenplatzhalter 3">
            <a:extLst>
              <a:ext uri="{FF2B5EF4-FFF2-40B4-BE49-F238E27FC236}">
                <a16:creationId xmlns:a16="http://schemas.microsoft.com/office/drawing/2014/main" id="{A5B065E6-187C-4423-A2D7-C73F027E9BD3}"/>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310A5313-9DC5-4101-AA5D-999B1442A1BB}"/>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6" name="Freeform 6">
            <a:extLst>
              <a:ext uri="{FF2B5EF4-FFF2-40B4-BE49-F238E27FC236}">
                <a16:creationId xmlns:a16="http://schemas.microsoft.com/office/drawing/2014/main" id="{D3B997FA-F8CC-4954-8EFC-96EC645810C1}"/>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7" name="Textfeld 6">
            <a:extLst>
              <a:ext uri="{FF2B5EF4-FFF2-40B4-BE49-F238E27FC236}">
                <a16:creationId xmlns:a16="http://schemas.microsoft.com/office/drawing/2014/main" id="{BF74C954-64EB-401E-B187-840858B6F07C}"/>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3776627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12D35AA7-A222-41A7-9C01-BA8F9CCE93EC}"/>
              </a:ext>
            </a:extLst>
          </p:cNvPr>
          <p:cNvSpPr>
            <a:spLocks noGrp="1"/>
          </p:cNvSpPr>
          <p:nvPr>
            <p:ph type="dt" sz="half" idx="10"/>
          </p:nvPr>
        </p:nvSpPr>
        <p:spPr/>
        <p:txBody>
          <a:bodyPr/>
          <a:lstStyle/>
          <a:p>
            <a:fld id="{62BE17BA-177C-48D2-B5AC-84A013790F4E}" type="datetimeFigureOut">
              <a:rPr lang="de-DE" smtClean="0"/>
              <a:t>28.05.2024</a:t>
            </a:fld>
            <a:endParaRPr lang="de-DE"/>
          </a:p>
        </p:txBody>
      </p:sp>
      <p:sp>
        <p:nvSpPr>
          <p:cNvPr id="3" name="Fußzeilenplatzhalter 2">
            <a:extLst>
              <a:ext uri="{FF2B5EF4-FFF2-40B4-BE49-F238E27FC236}">
                <a16:creationId xmlns:a16="http://schemas.microsoft.com/office/drawing/2014/main" id="{B1FC4FE6-9712-4C36-8219-0365F175D18C}"/>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98EFB74E-0BB3-4FA8-9E9A-D0C17339CDD9}"/>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5" name="Freeform 6">
            <a:extLst>
              <a:ext uri="{FF2B5EF4-FFF2-40B4-BE49-F238E27FC236}">
                <a16:creationId xmlns:a16="http://schemas.microsoft.com/office/drawing/2014/main" id="{ABE5A4D6-DD77-4F82-BD97-2978515EA42E}"/>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Textfeld 5">
            <a:extLst>
              <a:ext uri="{FF2B5EF4-FFF2-40B4-BE49-F238E27FC236}">
                <a16:creationId xmlns:a16="http://schemas.microsoft.com/office/drawing/2014/main" id="{3B2AAE39-84C0-4869-8EFF-281333D0D523}"/>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536040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C004B0-14C0-4000-9861-2DF7092C8DB9}"/>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AB2E4B14-71F7-4B2C-AECF-60CE034372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F8283B2D-BF9B-4684-A1F1-C42F180E12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054B87A-97F8-4D88-B451-4D2729509475}"/>
              </a:ext>
            </a:extLst>
          </p:cNvPr>
          <p:cNvSpPr>
            <a:spLocks noGrp="1"/>
          </p:cNvSpPr>
          <p:nvPr>
            <p:ph type="dt" sz="half" idx="10"/>
          </p:nvPr>
        </p:nvSpPr>
        <p:spPr/>
        <p:txBody>
          <a:bodyPr/>
          <a:lstStyle/>
          <a:p>
            <a:fld id="{62BE17BA-177C-48D2-B5AC-84A013790F4E}" type="datetimeFigureOut">
              <a:rPr lang="de-DE" smtClean="0"/>
              <a:t>28.05.2024</a:t>
            </a:fld>
            <a:endParaRPr lang="de-DE"/>
          </a:p>
        </p:txBody>
      </p:sp>
      <p:sp>
        <p:nvSpPr>
          <p:cNvPr id="6" name="Fußzeilenplatzhalter 5">
            <a:extLst>
              <a:ext uri="{FF2B5EF4-FFF2-40B4-BE49-F238E27FC236}">
                <a16:creationId xmlns:a16="http://schemas.microsoft.com/office/drawing/2014/main" id="{7EFD95D5-9FAA-4702-9F22-9D8D6861185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CEAE51E-E02A-4C5C-AEE8-CC64648BCC9F}"/>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BABA82E9-BA93-44FE-8170-DF2ECD9517A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13EC0162-387C-4730-A1AC-9C500DC4399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3301516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9E2F6F-352D-4511-8EEA-6FB148AECF0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E4BA5FEB-D586-4766-970C-688697D243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325D89EC-D2B0-4611-9060-8741812B2E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F98B7E81-6680-44EC-9077-D37551D4ED18}"/>
              </a:ext>
            </a:extLst>
          </p:cNvPr>
          <p:cNvSpPr>
            <a:spLocks noGrp="1"/>
          </p:cNvSpPr>
          <p:nvPr>
            <p:ph type="dt" sz="half" idx="10"/>
          </p:nvPr>
        </p:nvSpPr>
        <p:spPr/>
        <p:txBody>
          <a:bodyPr/>
          <a:lstStyle/>
          <a:p>
            <a:fld id="{62BE17BA-177C-48D2-B5AC-84A013790F4E}" type="datetimeFigureOut">
              <a:rPr lang="de-DE" smtClean="0"/>
              <a:t>28.05.2024</a:t>
            </a:fld>
            <a:endParaRPr lang="de-DE"/>
          </a:p>
        </p:txBody>
      </p:sp>
      <p:sp>
        <p:nvSpPr>
          <p:cNvPr id="6" name="Fußzeilenplatzhalter 5">
            <a:extLst>
              <a:ext uri="{FF2B5EF4-FFF2-40B4-BE49-F238E27FC236}">
                <a16:creationId xmlns:a16="http://schemas.microsoft.com/office/drawing/2014/main" id="{1A4622A9-22E1-4EFA-8791-8215531ACEA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6A1B552-3621-4EEF-9238-57FB5627CFCE}"/>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4560C1F8-AC7D-433E-BE3D-43D6FC3212BA}"/>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815CBEBF-DD8A-4B65-AA31-D2C2F24EB2D9}"/>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7700643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8EA4D1-9CF9-4BBF-8E05-6520163C139A}"/>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1AFDB838-DE0E-4C51-B557-8713D540DF79}"/>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CB4E41F-E764-424A-BB79-5C429457FCA2}"/>
              </a:ext>
            </a:extLst>
          </p:cNvPr>
          <p:cNvSpPr>
            <a:spLocks noGrp="1"/>
          </p:cNvSpPr>
          <p:nvPr>
            <p:ph type="dt" sz="half" idx="10"/>
          </p:nvPr>
        </p:nvSpPr>
        <p:spPr/>
        <p:txBody>
          <a:bodyPr/>
          <a:lstStyle/>
          <a:p>
            <a:fld id="{62BE17BA-177C-48D2-B5AC-84A013790F4E}" type="datetimeFigureOut">
              <a:rPr lang="de-DE" smtClean="0"/>
              <a:t>28.05.2024</a:t>
            </a:fld>
            <a:endParaRPr lang="de-DE"/>
          </a:p>
        </p:txBody>
      </p:sp>
      <p:sp>
        <p:nvSpPr>
          <p:cNvPr id="5" name="Fußzeilenplatzhalter 4">
            <a:extLst>
              <a:ext uri="{FF2B5EF4-FFF2-40B4-BE49-F238E27FC236}">
                <a16:creationId xmlns:a16="http://schemas.microsoft.com/office/drawing/2014/main" id="{4014A8DB-027F-45F6-856F-D6394F18ACD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F8A8F2C-6B0B-484B-8B1B-FD5CB40E6A1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469859F6-BD32-4A43-92D6-1CEBE320B9FE}"/>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70B2C301-6BE2-4DB1-BD3F-76BD33418B22}"/>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5154086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4BF9A853-CFD9-4CC7-B5D6-5F55AB0E76F5}"/>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B0FC7C3C-035C-4CB3-9ABD-EB5BEF2A08DF}"/>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00015F4-C384-410C-816B-9AA74945E442}"/>
              </a:ext>
            </a:extLst>
          </p:cNvPr>
          <p:cNvSpPr>
            <a:spLocks noGrp="1"/>
          </p:cNvSpPr>
          <p:nvPr>
            <p:ph type="dt" sz="half" idx="10"/>
          </p:nvPr>
        </p:nvSpPr>
        <p:spPr/>
        <p:txBody>
          <a:bodyPr/>
          <a:lstStyle/>
          <a:p>
            <a:fld id="{62BE17BA-177C-48D2-B5AC-84A013790F4E}" type="datetimeFigureOut">
              <a:rPr lang="de-DE" smtClean="0"/>
              <a:t>28.05.2024</a:t>
            </a:fld>
            <a:endParaRPr lang="de-DE"/>
          </a:p>
        </p:txBody>
      </p:sp>
      <p:sp>
        <p:nvSpPr>
          <p:cNvPr id="5" name="Fußzeilenplatzhalter 4">
            <a:extLst>
              <a:ext uri="{FF2B5EF4-FFF2-40B4-BE49-F238E27FC236}">
                <a16:creationId xmlns:a16="http://schemas.microsoft.com/office/drawing/2014/main" id="{2199BE87-0DDE-4112-AACB-B9C92378F8F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A9FEFEA-6CB7-47A9-8C72-67DFDD304C20}"/>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8F01C781-1A33-46E9-8F73-6B9EB2ED9545}"/>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BE6D26DF-1AA8-4ADC-866B-5533FBF5A6A5}"/>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15570384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cSld name="Titelfolie mit Bild">
    <p:spTree>
      <p:nvGrpSpPr>
        <p:cNvPr id="1" name=""/>
        <p:cNvGrpSpPr/>
        <p:nvPr/>
      </p:nvGrpSpPr>
      <p:grpSpPr>
        <a:xfrm>
          <a:off x="0" y="0"/>
          <a:ext cx="0" cy="0"/>
          <a:chOff x="0" y="0"/>
          <a:chExt cx="0" cy="0"/>
        </a:xfrm>
      </p:grpSpPr>
      <p:sp>
        <p:nvSpPr>
          <p:cNvPr id="19" name="Rectangle 6">
            <a:extLst>
              <a:ext uri="{FF2B5EF4-FFF2-40B4-BE49-F238E27FC236}">
                <a16:creationId xmlns:a16="http://schemas.microsoft.com/office/drawing/2014/main" id="{6448C9EC-C3E1-4F5A-94AF-C149CD41BDF3}"/>
              </a:ext>
            </a:extLst>
          </p:cNvPr>
          <p:cNvSpPr/>
          <p:nvPr userDrawn="1"/>
        </p:nvSpPr>
        <p:spPr>
          <a:xfrm>
            <a:off x="1" y="6237586"/>
            <a:ext cx="12191999" cy="6204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8">
            <a:extLst>
              <a:ext uri="{FF2B5EF4-FFF2-40B4-BE49-F238E27FC236}">
                <a16:creationId xmlns:a16="http://schemas.microsoft.com/office/drawing/2014/main" id="{91C87DB6-1D4E-4694-9905-4E1B9F63E468}"/>
              </a:ext>
            </a:extLst>
          </p:cNvPr>
          <p:cNvSpPr/>
          <p:nvPr userDrawn="1"/>
        </p:nvSpPr>
        <p:spPr>
          <a:xfrm>
            <a:off x="0" y="617102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2" name="Grafik 21">
            <a:extLst>
              <a:ext uri="{FF2B5EF4-FFF2-40B4-BE49-F238E27FC236}">
                <a16:creationId xmlns:a16="http://schemas.microsoft.com/office/drawing/2014/main" id="{1229CAE1-65AE-42F6-B84F-37838C1387E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945" y="6281603"/>
            <a:ext cx="1061484" cy="400384"/>
          </a:xfrm>
          <a:prstGeom prst="rect">
            <a:avLst/>
          </a:prstGeom>
        </p:spPr>
      </p:pic>
      <p:sp>
        <p:nvSpPr>
          <p:cNvPr id="2" name="Titel 1"/>
          <p:cNvSpPr>
            <a:spLocks noGrp="1"/>
          </p:cNvSpPr>
          <p:nvPr>
            <p:ph type="ctrTitle"/>
          </p:nvPr>
        </p:nvSpPr>
        <p:spPr>
          <a:xfrm>
            <a:off x="1104900" y="2292094"/>
            <a:ext cx="5734050" cy="2219691"/>
          </a:xfrm>
        </p:spPr>
        <p:txBody>
          <a:bodyPr rtlCol="0" anchor="ctr">
            <a:normAutofit/>
          </a:bodyPr>
          <a:lstStyle>
            <a:lvl1pPr algn="l" rtl="0">
              <a:defRPr sz="4000" cap="all" baseline="0"/>
            </a:lvl1pPr>
          </a:lstStyle>
          <a:p>
            <a:pPr rtl="0"/>
            <a:endParaRPr lang="de-DE" noProof="0" dirty="0"/>
          </a:p>
        </p:txBody>
      </p:sp>
      <p:sp>
        <p:nvSpPr>
          <p:cNvPr id="3" name="Untertitel 2"/>
          <p:cNvSpPr>
            <a:spLocks noGrp="1"/>
          </p:cNvSpPr>
          <p:nvPr>
            <p:ph type="subTitle" idx="1"/>
          </p:nvPr>
        </p:nvSpPr>
        <p:spPr>
          <a:xfrm>
            <a:off x="1104900" y="4511784"/>
            <a:ext cx="5734050" cy="955565"/>
          </a:xfrm>
        </p:spPr>
        <p:txBody>
          <a:bodyPr rtlCol="0">
            <a:normAutofit/>
          </a:bodyPr>
          <a:lstStyle>
            <a:lvl1pPr marL="0" indent="0" algn="l" rtl="0">
              <a:spcBef>
                <a:spcPts val="0"/>
              </a:spcBef>
              <a:buNone/>
              <a:defRPr sz="1800"/>
            </a:lvl1pPr>
            <a:lvl2pPr marL="457200" indent="0" algn="ctr" rtl="0">
              <a:buNone/>
              <a:defRPr sz="2000"/>
            </a:lvl2pPr>
            <a:lvl3pPr marL="914400" indent="0" algn="ctr" rtl="0">
              <a:buNone/>
              <a:defRPr sz="1800"/>
            </a:lvl3pPr>
            <a:lvl4pPr marL="1371600" indent="0" algn="ctr" rtl="0">
              <a:buNone/>
              <a:defRPr sz="1600"/>
            </a:lvl4pPr>
            <a:lvl5pPr marL="1828800" indent="0" algn="ctr" rtl="0">
              <a:buNone/>
              <a:defRPr sz="1600"/>
            </a:lvl5pPr>
            <a:lvl6pPr marL="2286000" indent="0" algn="ctr" rtl="0">
              <a:buNone/>
              <a:defRPr sz="1600"/>
            </a:lvl6pPr>
            <a:lvl7pPr marL="2743200" indent="0" algn="ctr" rtl="0">
              <a:buNone/>
              <a:defRPr sz="1600"/>
            </a:lvl7pPr>
            <a:lvl8pPr marL="3200400" indent="0" algn="ctr" rtl="0">
              <a:buNone/>
              <a:defRPr sz="1600"/>
            </a:lvl8pPr>
            <a:lvl9pPr marL="3657600" indent="0" algn="ctr" rtl="0">
              <a:buNone/>
              <a:defRPr sz="1600"/>
            </a:lvl9pPr>
          </a:lstStyle>
          <a:p>
            <a:pPr rtl="0"/>
            <a:endParaRPr lang="en-US" dirty="0"/>
          </a:p>
        </p:txBody>
      </p:sp>
      <p:sp>
        <p:nvSpPr>
          <p:cNvPr id="11" name="Bildplatzhalter 10"/>
          <p:cNvSpPr>
            <a:spLocks noGrp="1"/>
          </p:cNvSpPr>
          <p:nvPr>
            <p:ph type="pic" sz="quarter" idx="13"/>
          </p:nvPr>
        </p:nvSpPr>
        <p:spPr>
          <a:xfrm>
            <a:off x="6981063" y="1310656"/>
            <a:ext cx="5210937" cy="4208604"/>
          </a:xfrm>
          <a:solidFill>
            <a:schemeClr val="tx1">
              <a:lumMod val="20000"/>
              <a:lumOff val="80000"/>
            </a:schemeClr>
          </a:solidFill>
        </p:spPr>
        <p:txBody>
          <a:bodyPr tIns="1005840" rtlCol="0"/>
          <a:lstStyle>
            <a:lvl1pPr marL="0" indent="0" algn="ctr" rtl="0">
              <a:buNone/>
              <a:defRPr/>
            </a:lvl1pPr>
          </a:lstStyle>
          <a:p>
            <a:pPr rtl="0"/>
            <a:r>
              <a:rPr lang="de-DE" noProof="0" dirty="0"/>
              <a:t>Bild durch Klicken auf Symbol hinzufügen</a:t>
            </a:r>
          </a:p>
        </p:txBody>
      </p:sp>
      <p:pic>
        <p:nvPicPr>
          <p:cNvPr id="13" name="Grafik 12">
            <a:extLst>
              <a:ext uri="{FF2B5EF4-FFF2-40B4-BE49-F238E27FC236}">
                <a16:creationId xmlns:a16="http://schemas.microsoft.com/office/drawing/2014/main" id="{B27CEBE5-58AB-4F2D-B994-5256965C8598}"/>
              </a:ext>
            </a:extLst>
          </p:cNvPr>
          <p:cNvPicPr/>
          <p:nvPr userDrawn="1"/>
        </p:nvPicPr>
        <p:blipFill>
          <a:blip r:embed="rId3"/>
          <a:stretch>
            <a:fillRect/>
          </a:stretch>
        </p:blipFill>
        <p:spPr>
          <a:xfrm>
            <a:off x="10099505" y="6266872"/>
            <a:ext cx="1987550" cy="567690"/>
          </a:xfrm>
          <a:prstGeom prst="rect">
            <a:avLst/>
          </a:prstGeom>
        </p:spPr>
      </p:pic>
      <p:sp>
        <p:nvSpPr>
          <p:cNvPr id="17" name="Untertitel 2">
            <a:extLst>
              <a:ext uri="{FF2B5EF4-FFF2-40B4-BE49-F238E27FC236}">
                <a16:creationId xmlns:a16="http://schemas.microsoft.com/office/drawing/2014/main" id="{B51E1108-269B-49FE-B399-5753E0E425DE}"/>
              </a:ext>
            </a:extLst>
          </p:cNvPr>
          <p:cNvSpPr txBox="1">
            <a:spLocks/>
          </p:cNvSpPr>
          <p:nvPr userDrawn="1"/>
        </p:nvSpPr>
        <p:spPr>
          <a:xfrm>
            <a:off x="4376057" y="6360042"/>
            <a:ext cx="5340977" cy="81840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900" dirty="0">
                <a:solidFill>
                  <a:schemeClr val="bg1"/>
                </a:solidFill>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de-DE" sz="900" dirty="0">
              <a:solidFill>
                <a:schemeClr val="bg1"/>
              </a:solidFill>
            </a:endParaRPr>
          </a:p>
          <a:p>
            <a:pPr algn="ctr"/>
            <a:endParaRPr lang="en-GB" sz="2000" dirty="0">
              <a:solidFill>
                <a:schemeClr val="bg1"/>
              </a:solidFill>
            </a:endParaRPr>
          </a:p>
        </p:txBody>
      </p:sp>
      <p:pic>
        <p:nvPicPr>
          <p:cNvPr id="14" name="Grafik 13">
            <a:extLst>
              <a:ext uri="{FF2B5EF4-FFF2-40B4-BE49-F238E27FC236}">
                <a16:creationId xmlns:a16="http://schemas.microsoft.com/office/drawing/2014/main" id="{A1B2B38C-3932-4AE1-AA0D-7D638B88D97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10917" y="94130"/>
            <a:ext cx="1453861" cy="1284947"/>
          </a:xfrm>
          <a:prstGeom prst="rect">
            <a:avLst/>
          </a:prstGeom>
        </p:spPr>
      </p:pic>
    </p:spTree>
    <p:extLst>
      <p:ext uri="{BB962C8B-B14F-4D97-AF65-F5344CB8AC3E}">
        <p14:creationId xmlns:p14="http://schemas.microsoft.com/office/powerpoint/2010/main" val="3492870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93000"/>
                <a:satMod val="150000"/>
                <a:shade val="98000"/>
                <a:alpha val="90000"/>
                <a:lumMod val="45000"/>
                <a:lumOff val="55000"/>
              </a:schemeClr>
            </a:gs>
            <a:gs pos="72000">
              <a:schemeClr val="bg2">
                <a:tint val="98000"/>
                <a:satMod val="130000"/>
                <a:shade val="90000"/>
                <a:lumMod val="103000"/>
              </a:schemeClr>
            </a:gs>
            <a:gs pos="100000">
              <a:schemeClr val="bg2">
                <a:lumMod val="90000"/>
              </a:schemeClr>
            </a:gs>
          </a:gsLst>
          <a:lin ang="5400000" scaled="0"/>
          <a:tileRect/>
        </a:gra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7280D3F-6699-4993-B9BC-4D631D8BD4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85CCF093-3596-48C1-BEC7-11177AC355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9E369B9-2BBD-4CE0-BB49-DA1A3B237C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BE17BA-177C-48D2-B5AC-84A013790F4E}" type="datetimeFigureOut">
              <a:rPr lang="de-DE" smtClean="0"/>
              <a:t>28.05.2024</a:t>
            </a:fld>
            <a:endParaRPr lang="de-DE"/>
          </a:p>
        </p:txBody>
      </p:sp>
      <p:sp>
        <p:nvSpPr>
          <p:cNvPr id="5" name="Fußzeilenplatzhalter 4">
            <a:extLst>
              <a:ext uri="{FF2B5EF4-FFF2-40B4-BE49-F238E27FC236}">
                <a16:creationId xmlns:a16="http://schemas.microsoft.com/office/drawing/2014/main" id="{9915E230-566A-435B-B096-C61EFFD165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AE72BFC5-6DE7-4837-8DDF-A23D415CF7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B58AF7-D341-4546-AF6A-8BB6CB9539DF}" type="slidenum">
              <a:rPr lang="de-DE" smtClean="0"/>
              <a:t>‹Nr.›</a:t>
            </a:fld>
            <a:endParaRPr lang="de-DE"/>
          </a:p>
        </p:txBody>
      </p:sp>
      <p:grpSp>
        <p:nvGrpSpPr>
          <p:cNvPr id="7" name="Group 22">
            <a:extLst>
              <a:ext uri="{FF2B5EF4-FFF2-40B4-BE49-F238E27FC236}">
                <a16:creationId xmlns:a16="http://schemas.microsoft.com/office/drawing/2014/main" id="{02EF0F1D-0720-411F-9786-A8B1CB08CA01}"/>
              </a:ext>
            </a:extLst>
          </p:cNvPr>
          <p:cNvGrpSpPr/>
          <p:nvPr userDrawn="1"/>
        </p:nvGrpSpPr>
        <p:grpSpPr>
          <a:xfrm>
            <a:off x="1" y="228600"/>
            <a:ext cx="1996775" cy="6638628"/>
            <a:chOff x="2487613" y="285750"/>
            <a:chExt cx="2428875" cy="5654676"/>
          </a:xfrm>
        </p:grpSpPr>
        <p:sp>
          <p:nvSpPr>
            <p:cNvPr id="8" name="Freeform 11">
              <a:extLst>
                <a:ext uri="{FF2B5EF4-FFF2-40B4-BE49-F238E27FC236}">
                  <a16:creationId xmlns:a16="http://schemas.microsoft.com/office/drawing/2014/main" id="{7B690288-A7B5-4FC7-9CF9-B3228105846B}"/>
                </a:ext>
              </a:extLst>
            </p:cNvPr>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9" name="Freeform 12">
              <a:extLst>
                <a:ext uri="{FF2B5EF4-FFF2-40B4-BE49-F238E27FC236}">
                  <a16:creationId xmlns:a16="http://schemas.microsoft.com/office/drawing/2014/main" id="{6A1251A1-B8AA-417C-B53B-FE4CCACEF8AF}"/>
                </a:ext>
              </a:extLst>
            </p:cNvPr>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0" name="Freeform 13">
              <a:extLst>
                <a:ext uri="{FF2B5EF4-FFF2-40B4-BE49-F238E27FC236}">
                  <a16:creationId xmlns:a16="http://schemas.microsoft.com/office/drawing/2014/main" id="{028E5F54-41FC-4517-8960-CC7EB72B7F58}"/>
                </a:ext>
              </a:extLst>
            </p:cNvPr>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1" name="Freeform 14">
              <a:extLst>
                <a:ext uri="{FF2B5EF4-FFF2-40B4-BE49-F238E27FC236}">
                  <a16:creationId xmlns:a16="http://schemas.microsoft.com/office/drawing/2014/main" id="{5617BABF-82C0-4DE3-B844-4972EA65DD6B}"/>
                </a:ext>
              </a:extLst>
            </p:cNvPr>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2" name="Freeform 15">
              <a:extLst>
                <a:ext uri="{FF2B5EF4-FFF2-40B4-BE49-F238E27FC236}">
                  <a16:creationId xmlns:a16="http://schemas.microsoft.com/office/drawing/2014/main" id="{3EBF5400-3C2C-4790-8D11-EA6B20F3977E}"/>
                </a:ext>
              </a:extLst>
            </p:cNvPr>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3" name="Freeform 16">
              <a:extLst>
                <a:ext uri="{FF2B5EF4-FFF2-40B4-BE49-F238E27FC236}">
                  <a16:creationId xmlns:a16="http://schemas.microsoft.com/office/drawing/2014/main" id="{7A9BEE81-FB23-47F3-BC14-7B56C980B270}"/>
                </a:ext>
              </a:extLst>
            </p:cNvPr>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4" name="Freeform 17">
              <a:extLst>
                <a:ext uri="{FF2B5EF4-FFF2-40B4-BE49-F238E27FC236}">
                  <a16:creationId xmlns:a16="http://schemas.microsoft.com/office/drawing/2014/main" id="{68463286-ED3B-4E13-BB70-54D39FD46A03}"/>
                </a:ext>
              </a:extLst>
            </p:cNvPr>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15" name="Freeform 18">
              <a:extLst>
                <a:ext uri="{FF2B5EF4-FFF2-40B4-BE49-F238E27FC236}">
                  <a16:creationId xmlns:a16="http://schemas.microsoft.com/office/drawing/2014/main" id="{B5F7F4E6-8280-4EF3-9A58-F56BCAB62441}"/>
                </a:ext>
              </a:extLst>
            </p:cNvPr>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16" name="Freeform 19">
              <a:extLst>
                <a:ext uri="{FF2B5EF4-FFF2-40B4-BE49-F238E27FC236}">
                  <a16:creationId xmlns:a16="http://schemas.microsoft.com/office/drawing/2014/main" id="{C534228C-857D-4819-A17F-94403A30D2FD}"/>
                </a:ext>
              </a:extLst>
            </p:cNvPr>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17" name="Freeform 20">
              <a:extLst>
                <a:ext uri="{FF2B5EF4-FFF2-40B4-BE49-F238E27FC236}">
                  <a16:creationId xmlns:a16="http://schemas.microsoft.com/office/drawing/2014/main" id="{50BC4C6E-E9BF-490D-88E4-D0B36D675AC0}"/>
                </a:ext>
              </a:extLst>
            </p:cNvPr>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18" name="Freeform 21">
              <a:extLst>
                <a:ext uri="{FF2B5EF4-FFF2-40B4-BE49-F238E27FC236}">
                  <a16:creationId xmlns:a16="http://schemas.microsoft.com/office/drawing/2014/main" id="{F6D58F3C-706D-4FB7-A8A8-EB22C5CE6365}"/>
                </a:ext>
              </a:extLst>
            </p:cNvPr>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19" name="Freeform 22">
              <a:extLst>
                <a:ext uri="{FF2B5EF4-FFF2-40B4-BE49-F238E27FC236}">
                  <a16:creationId xmlns:a16="http://schemas.microsoft.com/office/drawing/2014/main" id="{DEE79FB9-3442-47F7-BA67-E0D8345CB061}"/>
                </a:ext>
              </a:extLst>
            </p:cNvPr>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0" name="Group 9">
            <a:extLst>
              <a:ext uri="{FF2B5EF4-FFF2-40B4-BE49-F238E27FC236}">
                <a16:creationId xmlns:a16="http://schemas.microsoft.com/office/drawing/2014/main" id="{681D2EFC-B312-4F7A-BF61-21BB8DA1BCC2}"/>
              </a:ext>
            </a:extLst>
          </p:cNvPr>
          <p:cNvGrpSpPr/>
          <p:nvPr userDrawn="1"/>
        </p:nvGrpSpPr>
        <p:grpSpPr>
          <a:xfrm>
            <a:off x="27222" y="-786"/>
            <a:ext cx="1539072" cy="6854039"/>
            <a:chOff x="6627813" y="194833"/>
            <a:chExt cx="1952625" cy="5678918"/>
          </a:xfrm>
        </p:grpSpPr>
        <p:sp>
          <p:nvSpPr>
            <p:cNvPr id="21" name="Freeform 27">
              <a:extLst>
                <a:ext uri="{FF2B5EF4-FFF2-40B4-BE49-F238E27FC236}">
                  <a16:creationId xmlns:a16="http://schemas.microsoft.com/office/drawing/2014/main" id="{6E73E7E7-46FD-4397-95F2-51EC13396D4D}"/>
                </a:ext>
              </a:extLst>
            </p:cNvPr>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22" name="Freeform 28">
              <a:extLst>
                <a:ext uri="{FF2B5EF4-FFF2-40B4-BE49-F238E27FC236}">
                  <a16:creationId xmlns:a16="http://schemas.microsoft.com/office/drawing/2014/main" id="{01FBF612-CB64-4C12-9587-2345B7631BB6}"/>
                </a:ext>
              </a:extLst>
            </p:cNvPr>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23" name="Freeform 29">
              <a:extLst>
                <a:ext uri="{FF2B5EF4-FFF2-40B4-BE49-F238E27FC236}">
                  <a16:creationId xmlns:a16="http://schemas.microsoft.com/office/drawing/2014/main" id="{5C3FB766-678D-4FD3-BD61-90B135712B5C}"/>
                </a:ext>
              </a:extLst>
            </p:cNvPr>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24" name="Freeform 30">
              <a:extLst>
                <a:ext uri="{FF2B5EF4-FFF2-40B4-BE49-F238E27FC236}">
                  <a16:creationId xmlns:a16="http://schemas.microsoft.com/office/drawing/2014/main" id="{078C7CA7-77F7-4B70-9741-D3999142EBBD}"/>
                </a:ext>
              </a:extLst>
            </p:cNvPr>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25" name="Freeform 31">
              <a:extLst>
                <a:ext uri="{FF2B5EF4-FFF2-40B4-BE49-F238E27FC236}">
                  <a16:creationId xmlns:a16="http://schemas.microsoft.com/office/drawing/2014/main" id="{FF179409-0CFC-4662-B3C2-EE2A4EC2944D}"/>
                </a:ext>
              </a:extLst>
            </p:cNvPr>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26" name="Freeform 32">
              <a:extLst>
                <a:ext uri="{FF2B5EF4-FFF2-40B4-BE49-F238E27FC236}">
                  <a16:creationId xmlns:a16="http://schemas.microsoft.com/office/drawing/2014/main" id="{DF04BC54-1950-4844-8839-228F61F062C9}"/>
                </a:ext>
              </a:extLst>
            </p:cNvPr>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27" name="Freeform 33">
              <a:extLst>
                <a:ext uri="{FF2B5EF4-FFF2-40B4-BE49-F238E27FC236}">
                  <a16:creationId xmlns:a16="http://schemas.microsoft.com/office/drawing/2014/main" id="{1FBD8527-197D-44F1-933D-070225B710B2}"/>
                </a:ext>
              </a:extLst>
            </p:cNvPr>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28" name="Freeform 34">
              <a:extLst>
                <a:ext uri="{FF2B5EF4-FFF2-40B4-BE49-F238E27FC236}">
                  <a16:creationId xmlns:a16="http://schemas.microsoft.com/office/drawing/2014/main" id="{CC9DE3DE-8F54-4EA7-9539-EABDB583ABD5}"/>
                </a:ext>
              </a:extLst>
            </p:cNvPr>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29" name="Freeform 35">
              <a:extLst>
                <a:ext uri="{FF2B5EF4-FFF2-40B4-BE49-F238E27FC236}">
                  <a16:creationId xmlns:a16="http://schemas.microsoft.com/office/drawing/2014/main" id="{71145B58-8784-4A44-B57E-8A538679C680}"/>
                </a:ext>
              </a:extLst>
            </p:cNvPr>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0" name="Freeform 36">
              <a:extLst>
                <a:ext uri="{FF2B5EF4-FFF2-40B4-BE49-F238E27FC236}">
                  <a16:creationId xmlns:a16="http://schemas.microsoft.com/office/drawing/2014/main" id="{1288D6FC-78D8-42F0-B106-8F845FA6F5C3}"/>
                </a:ext>
              </a:extLst>
            </p:cNvPr>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1" name="Freeform 37">
              <a:extLst>
                <a:ext uri="{FF2B5EF4-FFF2-40B4-BE49-F238E27FC236}">
                  <a16:creationId xmlns:a16="http://schemas.microsoft.com/office/drawing/2014/main" id="{D92CACA3-20A0-439B-AE92-C6360158C947}"/>
                </a:ext>
              </a:extLst>
            </p:cNvPr>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32" name="Freeform 38">
              <a:extLst>
                <a:ext uri="{FF2B5EF4-FFF2-40B4-BE49-F238E27FC236}">
                  <a16:creationId xmlns:a16="http://schemas.microsoft.com/office/drawing/2014/main" id="{ED12603C-6EFB-44B6-9AE6-A4871B23217B}"/>
                </a:ext>
              </a:extLst>
            </p:cNvPr>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33" name="Rectangle 6">
            <a:extLst>
              <a:ext uri="{FF2B5EF4-FFF2-40B4-BE49-F238E27FC236}">
                <a16:creationId xmlns:a16="http://schemas.microsoft.com/office/drawing/2014/main" id="{32B0F353-EB1C-4363-8216-9A9C5C22881E}"/>
              </a:ext>
            </a:extLst>
          </p:cNvPr>
          <p:cNvSpPr/>
          <p:nvPr userDrawn="1"/>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pic>
        <p:nvPicPr>
          <p:cNvPr id="34" name="Grafik 33">
            <a:extLst>
              <a:ext uri="{FF2B5EF4-FFF2-40B4-BE49-F238E27FC236}">
                <a16:creationId xmlns:a16="http://schemas.microsoft.com/office/drawing/2014/main" id="{E90BF813-6D80-42BE-BCDB-43794DCC7CB7}"/>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253355" y="5295298"/>
            <a:ext cx="2509612" cy="1673074"/>
          </a:xfrm>
          <a:prstGeom prst="rect">
            <a:avLst/>
          </a:prstGeom>
        </p:spPr>
      </p:pic>
      <p:pic>
        <p:nvPicPr>
          <p:cNvPr id="37" name="Grafik 36">
            <a:extLst>
              <a:ext uri="{FF2B5EF4-FFF2-40B4-BE49-F238E27FC236}">
                <a16:creationId xmlns:a16="http://schemas.microsoft.com/office/drawing/2014/main" id="{2A17D643-A446-4A80-B020-F2BE559E4EB6}"/>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2769343" y="6371409"/>
            <a:ext cx="1061484" cy="400384"/>
          </a:xfrm>
          <a:prstGeom prst="rect">
            <a:avLst/>
          </a:prstGeom>
        </p:spPr>
      </p:pic>
      <p:sp>
        <p:nvSpPr>
          <p:cNvPr id="38" name="Untertitel 2">
            <a:extLst>
              <a:ext uri="{FF2B5EF4-FFF2-40B4-BE49-F238E27FC236}">
                <a16:creationId xmlns:a16="http://schemas.microsoft.com/office/drawing/2014/main" id="{6A847AF2-7B87-4D0C-B24C-300790F37F0F}"/>
              </a:ext>
            </a:extLst>
          </p:cNvPr>
          <p:cNvSpPr txBox="1">
            <a:spLocks/>
          </p:cNvSpPr>
          <p:nvPr userDrawn="1"/>
        </p:nvSpPr>
        <p:spPr>
          <a:xfrm>
            <a:off x="4193224" y="6266872"/>
            <a:ext cx="5015522" cy="81840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900" dirty="0"/>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de-DE" sz="900" dirty="0"/>
          </a:p>
          <a:p>
            <a:pPr algn="ctr"/>
            <a:endParaRPr lang="en-GB" sz="2000" dirty="0">
              <a:solidFill>
                <a:srgbClr val="1F497D"/>
              </a:solidFill>
            </a:endParaRPr>
          </a:p>
        </p:txBody>
      </p:sp>
      <p:pic>
        <p:nvPicPr>
          <p:cNvPr id="39" name="Grafik 38">
            <a:extLst>
              <a:ext uri="{FF2B5EF4-FFF2-40B4-BE49-F238E27FC236}">
                <a16:creationId xmlns:a16="http://schemas.microsoft.com/office/drawing/2014/main" id="{20D680C8-D9E9-4D4C-9114-8169B16F9215}"/>
              </a:ext>
            </a:extLst>
          </p:cNvPr>
          <p:cNvPicPr/>
          <p:nvPr userDrawn="1"/>
        </p:nvPicPr>
        <p:blipFill>
          <a:blip r:embed="rId18"/>
          <a:stretch>
            <a:fillRect/>
          </a:stretch>
        </p:blipFill>
        <p:spPr>
          <a:xfrm>
            <a:off x="9585046" y="6244739"/>
            <a:ext cx="1987550" cy="567690"/>
          </a:xfrm>
          <a:prstGeom prst="rect">
            <a:avLst/>
          </a:prstGeom>
        </p:spPr>
      </p:pic>
      <p:pic>
        <p:nvPicPr>
          <p:cNvPr id="41" name="Grafik 40">
            <a:extLst>
              <a:ext uri="{FF2B5EF4-FFF2-40B4-BE49-F238E27FC236}">
                <a16:creationId xmlns:a16="http://schemas.microsoft.com/office/drawing/2014/main" id="{32621813-3AF1-4736-B252-75F4D6CBCAD6}"/>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0710917" y="94130"/>
            <a:ext cx="1453861" cy="1284947"/>
          </a:xfrm>
          <a:prstGeom prst="rect">
            <a:avLst/>
          </a:prstGeom>
        </p:spPr>
      </p:pic>
    </p:spTree>
    <p:extLst>
      <p:ext uri="{BB962C8B-B14F-4D97-AF65-F5344CB8AC3E}">
        <p14:creationId xmlns:p14="http://schemas.microsoft.com/office/powerpoint/2010/main" val="3260165428"/>
      </p:ext>
    </p:extLst>
  </p:cSld>
  <p:clrMap bg1="lt1" tx1="dk1" bg2="lt2" tx2="dk2" accent1="accent1" accent2="accent2" accent3="accent3" accent4="accent4" accent5="accent5" accent6="accent6" hlink="hlink" folHlink="folHlink"/>
  <p:sldLayoutIdLst>
    <p:sldLayoutId id="2147483661" r:id="rId1"/>
    <p:sldLayoutId id="2147483660"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445F444D-6F84-444E-8423-2332A5B64263}"/>
              </a:ext>
            </a:extLst>
          </p:cNvPr>
          <p:cNvSpPr>
            <a:spLocks noGrp="1"/>
          </p:cNvSpPr>
          <p:nvPr>
            <p:ph type="body" sz="half" idx="2"/>
          </p:nvPr>
        </p:nvSpPr>
        <p:spPr>
          <a:xfrm>
            <a:off x="457199" y="183382"/>
            <a:ext cx="3455581" cy="3999113"/>
          </a:xfrm>
          <a:solidFill>
            <a:schemeClr val="bg2">
              <a:lumMod val="75000"/>
            </a:schemeClr>
          </a:solidFill>
        </p:spPr>
        <p:txBody>
          <a:bodyPr>
            <a:normAutofit lnSpcReduction="10000"/>
          </a:bodyPr>
          <a:lstStyle/>
          <a:p>
            <a:endParaRPr lang="en-US" b="1" i="1" dirty="0"/>
          </a:p>
          <a:p>
            <a:endParaRPr lang="en-US" b="1" i="1" dirty="0"/>
          </a:p>
          <a:p>
            <a:endParaRPr lang="en-US" b="1" i="1" dirty="0"/>
          </a:p>
          <a:p>
            <a:endParaRPr lang="en-US" b="1" i="1" dirty="0"/>
          </a:p>
          <a:p>
            <a:endParaRPr lang="en-US" b="1" i="1" dirty="0"/>
          </a:p>
          <a:p>
            <a:endParaRPr lang="en-US" b="1" i="1" dirty="0"/>
          </a:p>
          <a:p>
            <a:endParaRPr lang="en-US" b="1" i="1" dirty="0"/>
          </a:p>
          <a:p>
            <a:endParaRPr lang="en-US" b="1" i="1" dirty="0"/>
          </a:p>
          <a:p>
            <a:r>
              <a:rPr lang="en-US" b="1" i="1" dirty="0"/>
              <a:t>Reference Number:</a:t>
            </a:r>
            <a:br>
              <a:rPr lang="en-US" b="1" i="1" dirty="0"/>
            </a:br>
            <a:r>
              <a:rPr lang="de-DE" dirty="0"/>
              <a:t>2023-1-DE03-KA220-SCH-000151162</a:t>
            </a:r>
          </a:p>
          <a:p>
            <a:r>
              <a:rPr lang="de-DE" b="1" dirty="0"/>
              <a:t>Duration: </a:t>
            </a:r>
            <a:br>
              <a:rPr lang="de-DE" b="1" dirty="0"/>
            </a:br>
            <a:r>
              <a:rPr lang="de-DE" b="1" dirty="0"/>
              <a:t>03.09.2023 to 02.03.2026</a:t>
            </a:r>
            <a:br>
              <a:rPr lang="de-DE" b="1" dirty="0"/>
            </a:br>
            <a:r>
              <a:rPr lang="de-DE" b="1" dirty="0"/>
              <a:t>(30 </a:t>
            </a:r>
            <a:r>
              <a:rPr lang="en-GB" b="1" dirty="0"/>
              <a:t>months</a:t>
            </a:r>
            <a:r>
              <a:rPr lang="de-DE" b="1" dirty="0"/>
              <a:t>) </a:t>
            </a:r>
          </a:p>
        </p:txBody>
      </p:sp>
      <p:sp>
        <p:nvSpPr>
          <p:cNvPr id="2" name="Titel 1">
            <a:extLst>
              <a:ext uri="{FF2B5EF4-FFF2-40B4-BE49-F238E27FC236}">
                <a16:creationId xmlns:a16="http://schemas.microsoft.com/office/drawing/2014/main" id="{7D9A5EC6-C8A9-436A-A069-FA6B69A1E808}"/>
              </a:ext>
            </a:extLst>
          </p:cNvPr>
          <p:cNvSpPr>
            <a:spLocks noGrp="1"/>
          </p:cNvSpPr>
          <p:nvPr>
            <p:ph type="title"/>
          </p:nvPr>
        </p:nvSpPr>
        <p:spPr>
          <a:xfrm>
            <a:off x="457199" y="183383"/>
            <a:ext cx="3854280" cy="2559817"/>
          </a:xfrm>
        </p:spPr>
        <p:txBody>
          <a:bodyPr>
            <a:normAutofit fontScale="90000"/>
          </a:bodyPr>
          <a:lstStyle/>
          <a:p>
            <a:r>
              <a:rPr lang="en-US" sz="4000" b="1" dirty="0">
                <a:solidFill>
                  <a:schemeClr val="accent4">
                    <a:lumMod val="50000"/>
                  </a:schemeClr>
                </a:solidFill>
              </a:rPr>
              <a:t>STEM for</a:t>
            </a:r>
            <a:br>
              <a:rPr lang="en-US" sz="4000" b="1" dirty="0">
                <a:solidFill>
                  <a:schemeClr val="accent4">
                    <a:lumMod val="50000"/>
                  </a:schemeClr>
                </a:solidFill>
              </a:rPr>
            </a:br>
            <a:r>
              <a:rPr lang="en-US" sz="4000" b="1" dirty="0">
                <a:solidFill>
                  <a:schemeClr val="accent4">
                    <a:lumMod val="50000"/>
                  </a:schemeClr>
                </a:solidFill>
              </a:rPr>
              <a:t>inclusive schools</a:t>
            </a:r>
            <a:br>
              <a:rPr lang="en-US" dirty="0"/>
            </a:br>
            <a:br>
              <a:rPr lang="en-US" sz="1700" dirty="0"/>
            </a:br>
            <a:r>
              <a:rPr lang="en-US" sz="1800" dirty="0"/>
              <a:t>School Education</a:t>
            </a:r>
            <a:br>
              <a:rPr lang="en-US" sz="1800" dirty="0"/>
            </a:br>
            <a:r>
              <a:rPr lang="en-US" sz="1800" dirty="0"/>
              <a:t>ERASMUS+</a:t>
            </a:r>
            <a:br>
              <a:rPr lang="en-US" sz="1800" dirty="0"/>
            </a:br>
            <a:br>
              <a:rPr lang="en-US" sz="1800" dirty="0"/>
            </a:br>
            <a:r>
              <a:rPr lang="en-US" sz="1800" dirty="0"/>
              <a:t>KA220-NW-23-30-151162</a:t>
            </a:r>
            <a:br>
              <a:rPr lang="en-US" sz="1800" dirty="0"/>
            </a:br>
            <a:r>
              <a:rPr lang="en-US" sz="1800" dirty="0"/>
              <a:t>Cooperation partnerships in</a:t>
            </a:r>
            <a:br>
              <a:rPr lang="en-US" sz="1800" dirty="0"/>
            </a:br>
            <a:r>
              <a:rPr lang="en-US" sz="1800" dirty="0"/>
              <a:t>school education</a:t>
            </a:r>
            <a:endParaRPr lang="en-US" dirty="0"/>
          </a:p>
        </p:txBody>
      </p:sp>
      <p:sp>
        <p:nvSpPr>
          <p:cNvPr id="3" name="Inhaltsplatzhalter 2">
            <a:extLst>
              <a:ext uri="{FF2B5EF4-FFF2-40B4-BE49-F238E27FC236}">
                <a16:creationId xmlns:a16="http://schemas.microsoft.com/office/drawing/2014/main" id="{1A7B7185-57EC-45F2-8C25-1C15CE431D16}"/>
              </a:ext>
            </a:extLst>
          </p:cNvPr>
          <p:cNvSpPr>
            <a:spLocks noGrp="1"/>
          </p:cNvSpPr>
          <p:nvPr>
            <p:ph idx="1"/>
          </p:nvPr>
        </p:nvSpPr>
        <p:spPr>
          <a:xfrm>
            <a:off x="4619379" y="594359"/>
            <a:ext cx="6492240" cy="5257800"/>
          </a:xfrm>
        </p:spPr>
        <p:txBody>
          <a:bodyPr/>
          <a:lstStyle/>
          <a:p>
            <a:pPr marL="0" indent="0">
              <a:buNone/>
            </a:pPr>
            <a:r>
              <a:rPr lang="de-DE" dirty="0"/>
              <a:t> </a:t>
            </a:r>
            <a:br>
              <a:rPr lang="de-DE" dirty="0"/>
            </a:br>
            <a:endParaRPr lang="de-DE" dirty="0"/>
          </a:p>
        </p:txBody>
      </p:sp>
      <p:sp>
        <p:nvSpPr>
          <p:cNvPr id="5" name="Untertitel 2">
            <a:extLst>
              <a:ext uri="{FF2B5EF4-FFF2-40B4-BE49-F238E27FC236}">
                <a16:creationId xmlns:a16="http://schemas.microsoft.com/office/drawing/2014/main" id="{90F75D2D-1863-45BA-B0CE-09CEB6304E67}"/>
              </a:ext>
            </a:extLst>
          </p:cNvPr>
          <p:cNvSpPr txBox="1">
            <a:spLocks/>
          </p:cNvSpPr>
          <p:nvPr/>
        </p:nvSpPr>
        <p:spPr>
          <a:xfrm>
            <a:off x="4311479" y="5580116"/>
            <a:ext cx="6400800" cy="81840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GB" dirty="0"/>
              <a:t>Chair of Business and Human Resource Education II</a:t>
            </a:r>
            <a:br>
              <a:rPr lang="en-GB" dirty="0"/>
            </a:br>
            <a:r>
              <a:rPr lang="en-GB" dirty="0" err="1"/>
              <a:t>Prof.</a:t>
            </a:r>
            <a:r>
              <a:rPr lang="en-GB" dirty="0"/>
              <a:t> </a:t>
            </a:r>
            <a:r>
              <a:rPr lang="en-GB" dirty="0" err="1"/>
              <a:t>Dr.</a:t>
            </a:r>
            <a:r>
              <a:rPr lang="en-GB" dirty="0"/>
              <a:t> Marc Beutner</a:t>
            </a:r>
          </a:p>
        </p:txBody>
      </p:sp>
      <p:sp>
        <p:nvSpPr>
          <p:cNvPr id="6" name="Subtítulo 2">
            <a:extLst>
              <a:ext uri="{FF2B5EF4-FFF2-40B4-BE49-F238E27FC236}">
                <a16:creationId xmlns:a16="http://schemas.microsoft.com/office/drawing/2014/main" id="{634A0BAB-2933-4C76-9D93-8028CB547A08}"/>
              </a:ext>
            </a:extLst>
          </p:cNvPr>
          <p:cNvSpPr txBox="1">
            <a:spLocks/>
          </p:cNvSpPr>
          <p:nvPr/>
        </p:nvSpPr>
        <p:spPr>
          <a:xfrm>
            <a:off x="3996943" y="183382"/>
            <a:ext cx="7514122" cy="4455292"/>
          </a:xfrm>
          <a:prstGeom prst="rect">
            <a:avLst/>
          </a:prstGeom>
        </p:spPr>
        <p:txBody>
          <a:bodyPr vert="horz" lIns="91440" tIns="45720" rIns="91440" bIns="45720" rtlCol="0" anchor="t">
            <a:normAutofit fontScale="70000" lnSpcReduction="20000"/>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5100" b="1" dirty="0">
                <a:solidFill>
                  <a:schemeClr val="accent4">
                    <a:lumMod val="50000"/>
                  </a:schemeClr>
                </a:solidFill>
              </a:rPr>
              <a:t>STEM for inclusive schools</a:t>
            </a:r>
            <a:br>
              <a:rPr lang="en-US" sz="4500" b="1" dirty="0"/>
            </a:br>
            <a:endParaRPr lang="en-US" sz="1600" b="1" dirty="0"/>
          </a:p>
          <a:p>
            <a:pPr>
              <a:lnSpc>
                <a:spcPct val="120000"/>
              </a:lnSpc>
            </a:pPr>
            <a:r>
              <a:rPr lang="en-US" sz="2800" b="1" dirty="0"/>
              <a:t>Learning – Teaching – Training - Activity – LTTA 1</a:t>
            </a:r>
            <a:br>
              <a:rPr lang="en-US" sz="2800" b="1" dirty="0"/>
            </a:br>
            <a:r>
              <a:rPr lang="en-GB" sz="2800" b="1" dirty="0"/>
              <a:t>Inclusive Learning Models and Use of Digital Technologies in STEM</a:t>
            </a:r>
            <a:br>
              <a:rPr lang="en-US" sz="2800" b="1" dirty="0"/>
            </a:br>
            <a:r>
              <a:rPr lang="en-GB" sz="2300" b="1" dirty="0"/>
              <a:t>3rd - 7th of June 2024 </a:t>
            </a:r>
            <a:br>
              <a:rPr lang="en-US" sz="3400" b="1" dirty="0"/>
            </a:br>
            <a:endParaRPr lang="en-US" sz="4000" b="1" dirty="0"/>
          </a:p>
          <a:p>
            <a:r>
              <a:rPr lang="en-US" sz="3800" b="1" dirty="0"/>
              <a:t>Discussion on importance of inclusion</a:t>
            </a:r>
          </a:p>
          <a:p>
            <a:br>
              <a:rPr lang="en-US" sz="3200" b="1" dirty="0"/>
            </a:br>
            <a:r>
              <a:rPr lang="en-US" sz="3200" b="1" dirty="0"/>
              <a:t>3</a:t>
            </a:r>
            <a:r>
              <a:rPr lang="en-US" sz="3200" b="1" baseline="30000" dirty="0"/>
              <a:t>rd</a:t>
            </a:r>
            <a:r>
              <a:rPr lang="en-US" sz="3200" b="1" dirty="0"/>
              <a:t> of June 2024</a:t>
            </a:r>
          </a:p>
          <a:p>
            <a:endParaRPr lang="en-US" sz="1100" b="1" dirty="0"/>
          </a:p>
          <a:p>
            <a:r>
              <a:rPr lang="en-US" sz="3200" b="1" dirty="0"/>
              <a:t>Presentation of the leading partner:</a:t>
            </a:r>
            <a:br>
              <a:rPr lang="en-US" sz="3200" b="1" dirty="0"/>
            </a:br>
            <a:r>
              <a:rPr lang="en-US" sz="3200" b="1" dirty="0"/>
              <a:t>University of Paderborn</a:t>
            </a:r>
            <a:endParaRPr lang="pt-PT" sz="3200" dirty="0"/>
          </a:p>
        </p:txBody>
      </p:sp>
      <p:pic>
        <p:nvPicPr>
          <p:cNvPr id="10" name="Grafik 9">
            <a:extLst>
              <a:ext uri="{FF2B5EF4-FFF2-40B4-BE49-F238E27FC236}">
                <a16:creationId xmlns:a16="http://schemas.microsoft.com/office/drawing/2014/main" id="{7C96C7E5-7607-4811-A9C0-47670EC6F2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7782" y="4667848"/>
            <a:ext cx="2228194" cy="912268"/>
          </a:xfrm>
          <a:prstGeom prst="rect">
            <a:avLst/>
          </a:prstGeom>
        </p:spPr>
      </p:pic>
    </p:spTree>
    <p:extLst>
      <p:ext uri="{BB962C8B-B14F-4D97-AF65-F5344CB8AC3E}">
        <p14:creationId xmlns:p14="http://schemas.microsoft.com/office/powerpoint/2010/main" val="3766739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STEM</a:t>
            </a:r>
            <a:endParaRPr/>
          </a:p>
        </p:txBody>
      </p:sp>
      <p:pic>
        <p:nvPicPr>
          <p:cNvPr id="194" name="Google Shape;194;p4" descr="The picture should be a circle with the the word STEM in the middel and all around it symbols of science technology, engineering and mathematics in combination with symbols for education and digitisation. The picture should be in orange to yellow colours.. Bild 1 von 4"/>
          <p:cNvPicPr preferRelativeResize="0"/>
          <p:nvPr/>
        </p:nvPicPr>
        <p:blipFill rotWithShape="1">
          <a:blip r:embed="rId3">
            <a:alphaModFix/>
          </a:blip>
          <a:srcRect/>
          <a:stretch/>
        </p:blipFill>
        <p:spPr>
          <a:xfrm>
            <a:off x="4032921" y="1534079"/>
            <a:ext cx="4368764" cy="4368764"/>
          </a:xfrm>
          <a:prstGeom prst="rect">
            <a:avLst/>
          </a:prstGeom>
          <a:noFill/>
          <a:ln>
            <a:noFill/>
          </a:ln>
        </p:spPr>
      </p:pic>
      <p:sp>
        <p:nvSpPr>
          <p:cNvPr id="195" name="Google Shape;195;p4"/>
          <p:cNvSpPr txBox="1"/>
          <p:nvPr/>
        </p:nvSpPr>
        <p:spPr>
          <a:xfrm>
            <a:off x="2122484" y="2074064"/>
            <a:ext cx="1455848"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chemeClr val="dk1"/>
                </a:solidFill>
                <a:latin typeface="Calibri"/>
                <a:ea typeface="Calibri"/>
                <a:cs typeface="Calibri"/>
                <a:sym typeface="Calibri"/>
              </a:rPr>
              <a:t>Science</a:t>
            </a:r>
            <a:endParaRPr sz="3200" b="1">
              <a:solidFill>
                <a:schemeClr val="dk1"/>
              </a:solidFill>
              <a:latin typeface="Calibri"/>
              <a:ea typeface="Calibri"/>
              <a:cs typeface="Calibri"/>
              <a:sym typeface="Calibri"/>
            </a:endParaRPr>
          </a:p>
        </p:txBody>
      </p:sp>
      <p:sp>
        <p:nvSpPr>
          <p:cNvPr id="196" name="Google Shape;196;p4"/>
          <p:cNvSpPr txBox="1"/>
          <p:nvPr/>
        </p:nvSpPr>
        <p:spPr>
          <a:xfrm>
            <a:off x="1759116" y="4950432"/>
            <a:ext cx="2182585"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chemeClr val="dk1"/>
                </a:solidFill>
                <a:latin typeface="Calibri"/>
                <a:ea typeface="Calibri"/>
                <a:cs typeface="Calibri"/>
                <a:sym typeface="Calibri"/>
              </a:rPr>
              <a:t>Technology</a:t>
            </a:r>
            <a:endParaRPr sz="3200" b="1">
              <a:solidFill>
                <a:schemeClr val="dk1"/>
              </a:solidFill>
              <a:latin typeface="Calibri"/>
              <a:ea typeface="Calibri"/>
              <a:cs typeface="Calibri"/>
              <a:sym typeface="Calibri"/>
            </a:endParaRPr>
          </a:p>
        </p:txBody>
      </p:sp>
      <p:sp>
        <p:nvSpPr>
          <p:cNvPr id="197" name="Google Shape;197;p4"/>
          <p:cNvSpPr txBox="1"/>
          <p:nvPr/>
        </p:nvSpPr>
        <p:spPr>
          <a:xfrm>
            <a:off x="9046533" y="2074064"/>
            <a:ext cx="2193229"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chemeClr val="dk1"/>
                </a:solidFill>
                <a:latin typeface="Calibri"/>
                <a:ea typeface="Calibri"/>
                <a:cs typeface="Calibri"/>
                <a:sym typeface="Calibri"/>
              </a:rPr>
              <a:t>Engineering</a:t>
            </a:r>
            <a:endParaRPr sz="3200" b="1">
              <a:solidFill>
                <a:schemeClr val="dk1"/>
              </a:solidFill>
              <a:latin typeface="Calibri"/>
              <a:ea typeface="Calibri"/>
              <a:cs typeface="Calibri"/>
              <a:sym typeface="Calibri"/>
            </a:endParaRPr>
          </a:p>
        </p:txBody>
      </p:sp>
      <p:sp>
        <p:nvSpPr>
          <p:cNvPr id="198" name="Google Shape;198;p4"/>
          <p:cNvSpPr txBox="1"/>
          <p:nvPr/>
        </p:nvSpPr>
        <p:spPr>
          <a:xfrm>
            <a:off x="8932496" y="4950432"/>
            <a:ext cx="2421304"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chemeClr val="dk1"/>
                </a:solidFill>
                <a:latin typeface="Calibri"/>
                <a:ea typeface="Calibri"/>
                <a:cs typeface="Calibri"/>
                <a:sym typeface="Calibri"/>
              </a:rPr>
              <a:t>Mathematics</a:t>
            </a:r>
            <a:endParaRPr sz="3200" b="1">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Inclusion</a:t>
            </a:r>
            <a:endParaRPr sz="4000"/>
          </a:p>
        </p:txBody>
      </p:sp>
      <p:sp>
        <p:nvSpPr>
          <p:cNvPr id="204" name="Google Shape;204;p5"/>
          <p:cNvSpPr txBox="1"/>
          <p:nvPr/>
        </p:nvSpPr>
        <p:spPr>
          <a:xfrm>
            <a:off x="8613668" y="2074064"/>
            <a:ext cx="3578333" cy="203132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Calibri"/>
                <a:ea typeface="Calibri"/>
                <a:cs typeface="Calibri"/>
                <a:sym typeface="Calibri"/>
              </a:rPr>
              <a:t>“Inclusion is the policy or practice of making sure that everyone in society has access to resources and opportunities.”</a:t>
            </a:r>
            <a:br>
              <a:rPr lang="en-US" sz="1800" b="1">
                <a:solidFill>
                  <a:schemeClr val="dk1"/>
                </a:solidFill>
                <a:latin typeface="Calibri"/>
                <a:ea typeface="Calibri"/>
                <a:cs typeface="Calibri"/>
                <a:sym typeface="Calibri"/>
              </a:rPr>
            </a:br>
            <a:r>
              <a:rPr lang="en-US" sz="1800">
                <a:solidFill>
                  <a:schemeClr val="dk1"/>
                </a:solidFill>
                <a:latin typeface="Calibri"/>
                <a:ea typeface="Calibri"/>
                <a:cs typeface="Calibri"/>
                <a:sym typeface="Calibri"/>
              </a:rPr>
              <a:t>Collins 2024 -https://www.collinsdictionary.com/dictionary/english/inclusion</a:t>
            </a:r>
            <a:endParaRPr sz="1800">
              <a:solidFill>
                <a:schemeClr val="dk1"/>
              </a:solidFill>
              <a:latin typeface="Calibri"/>
              <a:ea typeface="Calibri"/>
              <a:cs typeface="Calibri"/>
              <a:sym typeface="Calibri"/>
            </a:endParaRPr>
          </a:p>
        </p:txBody>
      </p:sp>
      <p:pic>
        <p:nvPicPr>
          <p:cNvPr id="205" name="Google Shape;205;p5" descr="The picture should be a circle with the the word INCLUSION in the middel and all around it symbols of inclusive education. The picture should be in orange and yellow colours.. Bild 3 von 4"/>
          <p:cNvPicPr preferRelativeResize="0"/>
          <p:nvPr/>
        </p:nvPicPr>
        <p:blipFill rotWithShape="1">
          <a:blip r:embed="rId3">
            <a:alphaModFix/>
          </a:blip>
          <a:srcRect/>
          <a:stretch/>
        </p:blipFill>
        <p:spPr>
          <a:xfrm rot="-460212">
            <a:off x="3966593" y="1249082"/>
            <a:ext cx="4258814" cy="425881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Inclusion</a:t>
            </a:r>
            <a:endParaRPr sz="4000"/>
          </a:p>
        </p:txBody>
      </p:sp>
      <p:pic>
        <p:nvPicPr>
          <p:cNvPr id="211" name="Google Shape;211;p6" descr="The picture should be a circle with the the word INCLUSION in the middel and all around it symbols of inclusive education. The picture should be in orange and yellow colours.. Bild 3 von 4"/>
          <p:cNvPicPr preferRelativeResize="0"/>
          <p:nvPr/>
        </p:nvPicPr>
        <p:blipFill rotWithShape="1">
          <a:blip r:embed="rId3">
            <a:alphaModFix/>
          </a:blip>
          <a:srcRect/>
          <a:stretch/>
        </p:blipFill>
        <p:spPr>
          <a:xfrm rot="-460212">
            <a:off x="1315280" y="1754670"/>
            <a:ext cx="2137954" cy="2137954"/>
          </a:xfrm>
          <a:prstGeom prst="rect">
            <a:avLst/>
          </a:prstGeom>
          <a:noFill/>
          <a:ln>
            <a:noFill/>
          </a:ln>
        </p:spPr>
      </p:pic>
      <p:sp>
        <p:nvSpPr>
          <p:cNvPr id="212" name="Google Shape;212;p6"/>
          <p:cNvSpPr txBox="1"/>
          <p:nvPr/>
        </p:nvSpPr>
        <p:spPr>
          <a:xfrm>
            <a:off x="3853543" y="3086606"/>
            <a:ext cx="8338458" cy="31547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chemeClr val="dk1"/>
                </a:solidFill>
                <a:latin typeface="Calibri"/>
                <a:ea typeface="Calibri"/>
                <a:cs typeface="Calibri"/>
                <a:sym typeface="Calibri"/>
              </a:rPr>
              <a:t>“It is not just about including learners with Specific Learning Differences (SpLDs). Inclusion is a basic right of everyone and its objective should be to embrace everyone regardless of race, age, gender, disability, religious and cultural beliefs and sexual orientation.</a:t>
            </a:r>
            <a:br>
              <a:rPr lang="en-US" sz="2000" b="1">
                <a:solidFill>
                  <a:schemeClr val="dk1"/>
                </a:solidFill>
                <a:latin typeface="Calibri"/>
                <a:ea typeface="Calibri"/>
                <a:cs typeface="Calibri"/>
                <a:sym typeface="Calibri"/>
              </a:rPr>
            </a:br>
            <a:r>
              <a:rPr lang="en-US" sz="2000" b="1">
                <a:solidFill>
                  <a:schemeClr val="dk1"/>
                </a:solidFill>
                <a:latin typeface="Calibri"/>
                <a:ea typeface="Calibri"/>
                <a:cs typeface="Calibri"/>
                <a:sym typeface="Calibri"/>
              </a:rPr>
              <a:t>When we have true inclusion, it is when we have removed all barriers, discrimination and intolerance. When implemented properly, it should make everyone feel included and supported, whichever environment they are in.”</a:t>
            </a:r>
            <a:br>
              <a:rPr lang="en-US" sz="1800">
                <a:solidFill>
                  <a:schemeClr val="dk1"/>
                </a:solidFill>
                <a:latin typeface="Calibri"/>
                <a:ea typeface="Calibri"/>
                <a:cs typeface="Calibri"/>
                <a:sym typeface="Calibri"/>
              </a:rPr>
            </a:br>
            <a:endParaRPr sz="50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Lekh, V. 2024 - </a:t>
            </a:r>
            <a:br>
              <a:rPr lang="en-US" sz="1800">
                <a:solidFill>
                  <a:schemeClr val="dk1"/>
                </a:solidFill>
                <a:latin typeface="Calibri"/>
                <a:ea typeface="Calibri"/>
                <a:cs typeface="Calibri"/>
                <a:sym typeface="Calibri"/>
              </a:rPr>
            </a:br>
            <a:r>
              <a:rPr lang="en-US" sz="1800">
                <a:solidFill>
                  <a:schemeClr val="dk1"/>
                </a:solidFill>
                <a:latin typeface="Calibri"/>
                <a:ea typeface="Calibri"/>
                <a:cs typeface="Calibri"/>
                <a:sym typeface="Calibri"/>
              </a:rPr>
              <a:t>https://www.teachingenglish.org.uk/professional-development/teachers/inclusive-practices/articles/what-inclusion-and-how-do-we</a:t>
            </a:r>
            <a:endParaRPr sz="1800">
              <a:solidFill>
                <a:schemeClr val="dk1"/>
              </a:solidFill>
              <a:latin typeface="Calibri"/>
              <a:ea typeface="Calibri"/>
              <a:cs typeface="Calibri"/>
              <a:sym typeface="Calibri"/>
            </a:endParaRPr>
          </a:p>
        </p:txBody>
      </p:sp>
      <p:sp>
        <p:nvSpPr>
          <p:cNvPr id="213" name="Google Shape;213;p6"/>
          <p:cNvSpPr txBox="1"/>
          <p:nvPr/>
        </p:nvSpPr>
        <p:spPr>
          <a:xfrm>
            <a:off x="3465049" y="60117"/>
            <a:ext cx="6825342" cy="233910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chemeClr val="dk1"/>
                </a:solidFill>
                <a:latin typeface="Calibri"/>
                <a:ea typeface="Calibri"/>
                <a:cs typeface="Calibri"/>
                <a:sym typeface="Calibri"/>
              </a:rPr>
              <a:t>“Specifically, inclusion in education refers to ensuring students with physical, behavioral, or learning disabilities are integrated into general education classrooms as much as possible.</a:t>
            </a:r>
            <a:br>
              <a:rPr lang="en-US" sz="2000" b="1">
                <a:solidFill>
                  <a:schemeClr val="dk1"/>
                </a:solidFill>
                <a:latin typeface="Calibri"/>
                <a:ea typeface="Calibri"/>
                <a:cs typeface="Calibri"/>
                <a:sym typeface="Calibri"/>
              </a:rPr>
            </a:br>
            <a:r>
              <a:rPr lang="en-US" sz="2000" b="1">
                <a:solidFill>
                  <a:schemeClr val="dk1"/>
                </a:solidFill>
                <a:latin typeface="Calibri"/>
                <a:ea typeface="Calibri"/>
                <a:cs typeface="Calibri"/>
                <a:sym typeface="Calibri"/>
              </a:rPr>
              <a:t>It also means providing them the support and accommodations they need to succeed alongside their peers.”</a:t>
            </a:r>
            <a:br>
              <a:rPr lang="en-US" sz="2000" b="1">
                <a:solidFill>
                  <a:schemeClr val="dk1"/>
                </a:solidFill>
                <a:latin typeface="Calibri"/>
                <a:ea typeface="Calibri"/>
                <a:cs typeface="Calibri"/>
                <a:sym typeface="Calibri"/>
              </a:rPr>
            </a:br>
            <a:endParaRPr sz="500" b="1">
              <a:solidFill>
                <a:schemeClr val="dk1"/>
              </a:solidFill>
              <a:latin typeface="Calibri"/>
              <a:ea typeface="Calibri"/>
              <a:cs typeface="Calibri"/>
              <a:sym typeface="Calibri"/>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We are Teachers 2023 -</a:t>
            </a:r>
            <a:br>
              <a:rPr lang="en-US" sz="1800">
                <a:solidFill>
                  <a:schemeClr val="dk1"/>
                </a:solidFill>
                <a:latin typeface="Calibri"/>
                <a:ea typeface="Calibri"/>
                <a:cs typeface="Calibri"/>
                <a:sym typeface="Calibri"/>
              </a:rPr>
            </a:br>
            <a:r>
              <a:rPr lang="en-US" sz="1800">
                <a:solidFill>
                  <a:schemeClr val="dk1"/>
                </a:solidFill>
                <a:latin typeface="Calibri"/>
                <a:ea typeface="Calibri"/>
                <a:cs typeface="Calibri"/>
                <a:sym typeface="Calibri"/>
              </a:rPr>
              <a:t>https://www.weareteachers.com/what-is-inclusion-in-education/</a:t>
            </a:r>
            <a:endParaRPr sz="1800">
              <a:solidFill>
                <a:schemeClr val="dk1"/>
              </a:solidFill>
              <a:latin typeface="Calibri"/>
              <a:ea typeface="Calibri"/>
              <a:cs typeface="Calibri"/>
              <a:sym typeface="Calibri"/>
            </a:endParaRPr>
          </a:p>
        </p:txBody>
      </p:sp>
      <p:sp>
        <p:nvSpPr>
          <p:cNvPr id="214" name="Google Shape;214;p6"/>
          <p:cNvSpPr/>
          <p:nvPr/>
        </p:nvSpPr>
        <p:spPr>
          <a:xfrm>
            <a:off x="5607698" y="2323322"/>
            <a:ext cx="1539551" cy="763284"/>
          </a:xfrm>
          <a:prstGeom prst="lightningBolt">
            <a:avLst/>
          </a:prstGeom>
          <a:solidFill>
            <a:schemeClr val="accent1"/>
          </a:solidFill>
          <a:ln w="19050" cap="flat" cmpd="sng">
            <a:solidFill>
              <a:srgbClr val="65441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D0FD88-A2D8-B7A8-ED95-739487E00CFC}"/>
              </a:ext>
            </a:extLst>
          </p:cNvPr>
          <p:cNvSpPr>
            <a:spLocks noGrp="1"/>
          </p:cNvSpPr>
          <p:nvPr>
            <p:ph type="title"/>
          </p:nvPr>
        </p:nvSpPr>
        <p:spPr/>
        <p:txBody>
          <a:bodyPr/>
          <a:lstStyle/>
          <a:p>
            <a:pPr algn="ctr"/>
            <a:r>
              <a:rPr lang="de-DE" dirty="0"/>
              <a:t>Questions / Discussions</a:t>
            </a:r>
            <a:endParaRPr lang="en-GB" dirty="0"/>
          </a:p>
        </p:txBody>
      </p:sp>
      <p:pic>
        <p:nvPicPr>
          <p:cNvPr id="5" name="Inhaltsplatzhalter 4" descr="Gruppenbrainstorming Silhouette">
            <a:extLst>
              <a:ext uri="{FF2B5EF4-FFF2-40B4-BE49-F238E27FC236}">
                <a16:creationId xmlns:a16="http://schemas.microsoft.com/office/drawing/2014/main" id="{7086B61E-8D18-B9CA-CAC3-7A14C933540F}"/>
              </a:ext>
            </a:extLst>
          </p:cNvPr>
          <p:cNvPicPr>
            <a:picLocks noGrp="1" noChangeAspect="1"/>
          </p:cNvPicPr>
          <p:nvPr>
            <p:ph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34231" y="2020093"/>
            <a:ext cx="3485535" cy="3485535"/>
          </a:xfrm>
        </p:spPr>
      </p:pic>
    </p:spTree>
    <p:extLst>
      <p:ext uri="{BB962C8B-B14F-4D97-AF65-F5344CB8AC3E}">
        <p14:creationId xmlns:p14="http://schemas.microsoft.com/office/powerpoint/2010/main" val="1554474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7">
            <a:extLst>
              <a:ext uri="{FF2B5EF4-FFF2-40B4-BE49-F238E27FC236}">
                <a16:creationId xmlns:a16="http://schemas.microsoft.com/office/drawing/2014/main" id="{05B4E27D-D6F3-4CCC-A25B-575B936EE109}"/>
              </a:ext>
            </a:extLst>
          </p:cNvPr>
          <p:cNvSpPr txBox="1"/>
          <p:nvPr/>
        </p:nvSpPr>
        <p:spPr>
          <a:xfrm>
            <a:off x="6502523" y="2414726"/>
            <a:ext cx="4378975" cy="935641"/>
          </a:xfrm>
          <a:prstGeom prst="rect">
            <a:avLst/>
          </a:prstGeom>
          <a:noFill/>
        </p:spPr>
        <p:txBody>
          <a:bodyPr wrap="square" lIns="0" tIns="0" rIns="0" bIns="0" rtlCol="0">
            <a:spAutoFit/>
          </a:bodyPr>
          <a:lstStyle/>
          <a:p>
            <a:pPr marL="0">
              <a:lnSpc>
                <a:spcPct val="100000"/>
              </a:lnSpc>
            </a:pPr>
            <a:r>
              <a:rPr lang="en-US" altLang="zh-CN" sz="1600" b="1" spc="-69" dirty="0">
                <a:ea typeface="Times New Roman"/>
              </a:rPr>
              <a:t>Prof.</a:t>
            </a:r>
            <a:r>
              <a:rPr lang="en-US" altLang="zh-CN" sz="1600" b="1" spc="-44" dirty="0">
                <a:cs typeface="Times New Roman"/>
              </a:rPr>
              <a:t> </a:t>
            </a:r>
            <a:r>
              <a:rPr lang="en-US" altLang="zh-CN" sz="1600" b="1" spc="-80" dirty="0">
                <a:ea typeface="Times New Roman"/>
              </a:rPr>
              <a:t>Dr.</a:t>
            </a:r>
            <a:r>
              <a:rPr lang="en-US" altLang="zh-CN" sz="1600" b="1" spc="-44" dirty="0">
                <a:cs typeface="Times New Roman"/>
              </a:rPr>
              <a:t> </a:t>
            </a:r>
            <a:r>
              <a:rPr lang="en-US" altLang="zh-CN" sz="1600" b="1" spc="-94" dirty="0">
                <a:ea typeface="Times New Roman"/>
              </a:rPr>
              <a:t>Marc</a:t>
            </a:r>
            <a:r>
              <a:rPr lang="en-US" altLang="zh-CN" sz="1600" b="1" spc="-50" dirty="0">
                <a:cs typeface="Times New Roman"/>
              </a:rPr>
              <a:t> </a:t>
            </a:r>
            <a:r>
              <a:rPr lang="en-US" altLang="zh-CN" sz="1600" b="1" spc="-80" dirty="0">
                <a:ea typeface="Times New Roman"/>
              </a:rPr>
              <a:t>Beutner</a:t>
            </a:r>
          </a:p>
          <a:p>
            <a:pPr marL="0">
              <a:lnSpc>
                <a:spcPct val="89999"/>
              </a:lnSpc>
              <a:tabLst>
                <a:tab pos="914654" algn="l"/>
              </a:tabLst>
            </a:pPr>
            <a:r>
              <a:rPr lang="en-US" altLang="zh-CN" sz="1600" spc="-139" dirty="0">
                <a:ea typeface="Times New Roman"/>
              </a:rPr>
              <a:t>Tel</a:t>
            </a:r>
            <a:r>
              <a:rPr lang="en-US" altLang="zh-CN" sz="1600" spc="-90" dirty="0">
                <a:ea typeface="Times New Roman"/>
              </a:rPr>
              <a:t>:	</a:t>
            </a:r>
            <a:r>
              <a:rPr lang="en-US" altLang="zh-CN" sz="1600" spc="85" dirty="0">
                <a:ea typeface="Times New Roman"/>
              </a:rPr>
              <a:t>+49</a:t>
            </a:r>
            <a:r>
              <a:rPr lang="en-US" altLang="zh-CN" sz="1600" spc="40" dirty="0">
                <a:cs typeface="Times New Roman"/>
              </a:rPr>
              <a:t> </a:t>
            </a:r>
            <a:r>
              <a:rPr lang="en-US" altLang="zh-CN" sz="1600" spc="64" dirty="0">
                <a:ea typeface="Times New Roman"/>
              </a:rPr>
              <a:t>(0)</a:t>
            </a:r>
            <a:r>
              <a:rPr lang="en-US" altLang="zh-CN" sz="1600" spc="40" dirty="0">
                <a:cs typeface="Times New Roman"/>
              </a:rPr>
              <a:t> </a:t>
            </a:r>
            <a:r>
              <a:rPr lang="en-US" altLang="zh-CN" sz="1600" spc="80" dirty="0">
                <a:ea typeface="Times New Roman"/>
              </a:rPr>
              <a:t>52</a:t>
            </a:r>
            <a:r>
              <a:rPr lang="en-US" altLang="zh-CN" sz="1600" spc="40" dirty="0">
                <a:cs typeface="Times New Roman"/>
              </a:rPr>
              <a:t> </a:t>
            </a:r>
            <a:r>
              <a:rPr lang="en-US" altLang="zh-CN" sz="1600" spc="85" dirty="0">
                <a:ea typeface="Times New Roman"/>
              </a:rPr>
              <a:t>51</a:t>
            </a:r>
            <a:r>
              <a:rPr lang="en-US" altLang="zh-CN" sz="1600" spc="44" dirty="0">
                <a:cs typeface="Times New Roman"/>
              </a:rPr>
              <a:t> </a:t>
            </a:r>
            <a:r>
              <a:rPr lang="en-US" altLang="zh-CN" sz="1600" spc="44" dirty="0">
                <a:ea typeface="Times New Roman"/>
              </a:rPr>
              <a:t>/</a:t>
            </a:r>
            <a:r>
              <a:rPr lang="en-US" altLang="zh-CN" sz="1600" spc="40" dirty="0">
                <a:cs typeface="Times New Roman"/>
              </a:rPr>
              <a:t> </a:t>
            </a:r>
            <a:r>
              <a:rPr lang="en-US" altLang="zh-CN" sz="1600" spc="80" dirty="0">
                <a:ea typeface="Times New Roman"/>
              </a:rPr>
              <a:t>60</a:t>
            </a:r>
            <a:r>
              <a:rPr lang="en-US" altLang="zh-CN" sz="1600" spc="40" dirty="0">
                <a:cs typeface="Times New Roman"/>
              </a:rPr>
              <a:t> </a:t>
            </a:r>
            <a:r>
              <a:rPr lang="en-US" altLang="zh-CN" sz="1600" spc="60" dirty="0">
                <a:ea typeface="Times New Roman"/>
              </a:rPr>
              <a:t>-</a:t>
            </a:r>
            <a:r>
              <a:rPr lang="en-US" altLang="zh-CN" sz="1600" spc="44" dirty="0">
                <a:cs typeface="Times New Roman"/>
              </a:rPr>
              <a:t> </a:t>
            </a:r>
            <a:r>
              <a:rPr lang="en-US" altLang="zh-CN" sz="1600" spc="80" dirty="0">
                <a:ea typeface="Times New Roman"/>
              </a:rPr>
              <a:t>23</a:t>
            </a:r>
            <a:r>
              <a:rPr lang="en-US" altLang="zh-CN" sz="1600" spc="40" dirty="0">
                <a:cs typeface="Times New Roman"/>
              </a:rPr>
              <a:t> </a:t>
            </a:r>
            <a:r>
              <a:rPr lang="en-US" altLang="zh-CN" sz="1600" spc="85" dirty="0">
                <a:ea typeface="Times New Roman"/>
              </a:rPr>
              <a:t>67</a:t>
            </a:r>
          </a:p>
          <a:p>
            <a:pPr marL="0">
              <a:lnSpc>
                <a:spcPct val="89999"/>
              </a:lnSpc>
              <a:tabLst>
                <a:tab pos="914654" algn="l"/>
              </a:tabLst>
            </a:pPr>
            <a:r>
              <a:rPr lang="en-US" altLang="zh-CN" sz="1600" spc="-35" dirty="0">
                <a:ea typeface="Times New Roman"/>
              </a:rPr>
              <a:t>Fax:	</a:t>
            </a:r>
            <a:r>
              <a:rPr lang="en-US" altLang="zh-CN" sz="1600" spc="89" dirty="0">
                <a:ea typeface="Times New Roman"/>
              </a:rPr>
              <a:t>+</a:t>
            </a:r>
            <a:r>
              <a:rPr lang="en-US" altLang="zh-CN" sz="1600" spc="80" dirty="0">
                <a:ea typeface="Times New Roman"/>
              </a:rPr>
              <a:t>49</a:t>
            </a:r>
            <a:r>
              <a:rPr lang="en-US" altLang="zh-CN" sz="1600" spc="40" dirty="0">
                <a:cs typeface="Times New Roman"/>
              </a:rPr>
              <a:t> </a:t>
            </a:r>
            <a:r>
              <a:rPr lang="en-US" altLang="zh-CN" sz="1600" spc="64" dirty="0">
                <a:ea typeface="Times New Roman"/>
              </a:rPr>
              <a:t>(0)</a:t>
            </a:r>
            <a:r>
              <a:rPr lang="en-US" altLang="zh-CN" sz="1600" spc="40" dirty="0">
                <a:cs typeface="Times New Roman"/>
              </a:rPr>
              <a:t> </a:t>
            </a:r>
            <a:r>
              <a:rPr lang="en-US" altLang="zh-CN" sz="1600" spc="85" dirty="0">
                <a:ea typeface="Times New Roman"/>
              </a:rPr>
              <a:t>52</a:t>
            </a:r>
            <a:r>
              <a:rPr lang="en-US" altLang="zh-CN" sz="1600" spc="40" dirty="0">
                <a:cs typeface="Times New Roman"/>
              </a:rPr>
              <a:t> </a:t>
            </a:r>
            <a:r>
              <a:rPr lang="en-US" altLang="zh-CN" sz="1600" spc="80" dirty="0">
                <a:ea typeface="Times New Roman"/>
              </a:rPr>
              <a:t>51</a:t>
            </a:r>
            <a:r>
              <a:rPr lang="en-US" altLang="zh-CN" sz="1600" spc="44" dirty="0">
                <a:cs typeface="Times New Roman"/>
              </a:rPr>
              <a:t> </a:t>
            </a:r>
            <a:r>
              <a:rPr lang="en-US" altLang="zh-CN" sz="1600" spc="50" dirty="0">
                <a:ea typeface="Times New Roman"/>
              </a:rPr>
              <a:t>/</a:t>
            </a:r>
            <a:r>
              <a:rPr lang="en-US" altLang="zh-CN" sz="1600" spc="40" dirty="0">
                <a:cs typeface="Times New Roman"/>
              </a:rPr>
              <a:t> </a:t>
            </a:r>
            <a:r>
              <a:rPr lang="en-US" altLang="zh-CN" sz="1600" spc="80" dirty="0">
                <a:ea typeface="Times New Roman"/>
              </a:rPr>
              <a:t>60</a:t>
            </a:r>
            <a:r>
              <a:rPr lang="en-US" altLang="zh-CN" sz="1600" spc="40" dirty="0">
                <a:cs typeface="Times New Roman"/>
              </a:rPr>
              <a:t> </a:t>
            </a:r>
            <a:r>
              <a:rPr lang="en-US" altLang="zh-CN" sz="1600" spc="60" dirty="0">
                <a:ea typeface="Times New Roman"/>
              </a:rPr>
              <a:t>-</a:t>
            </a:r>
            <a:r>
              <a:rPr lang="en-US" altLang="zh-CN" sz="1600" spc="44" dirty="0">
                <a:cs typeface="Times New Roman"/>
              </a:rPr>
              <a:t> </a:t>
            </a:r>
            <a:r>
              <a:rPr lang="en-US" altLang="zh-CN" sz="1600" spc="80" dirty="0">
                <a:ea typeface="Times New Roman"/>
              </a:rPr>
              <a:t>35</a:t>
            </a:r>
            <a:r>
              <a:rPr lang="en-US" altLang="zh-CN" sz="1600" spc="40" dirty="0">
                <a:cs typeface="Times New Roman"/>
              </a:rPr>
              <a:t> </a:t>
            </a:r>
            <a:r>
              <a:rPr lang="en-US" altLang="zh-CN" sz="1600" spc="85" dirty="0">
                <a:ea typeface="Times New Roman"/>
              </a:rPr>
              <a:t>63</a:t>
            </a:r>
          </a:p>
          <a:p>
            <a:pPr marL="0">
              <a:lnSpc>
                <a:spcPct val="100000"/>
              </a:lnSpc>
              <a:tabLst>
                <a:tab pos="914654" algn="l"/>
              </a:tabLst>
            </a:pPr>
            <a:r>
              <a:rPr lang="en-US" altLang="zh-CN" sz="1600" spc="-114" dirty="0">
                <a:ea typeface="Times New Roman"/>
              </a:rPr>
              <a:t>E</a:t>
            </a:r>
            <a:r>
              <a:rPr lang="en-US" altLang="zh-CN" sz="1600" spc="-60" dirty="0">
                <a:ea typeface="Times New Roman"/>
              </a:rPr>
              <a:t>-</a:t>
            </a:r>
            <a:r>
              <a:rPr lang="en-US" altLang="zh-CN" sz="1600" spc="-85" dirty="0">
                <a:ea typeface="Times New Roman"/>
              </a:rPr>
              <a:t>Mail:	</a:t>
            </a:r>
            <a:r>
              <a:rPr lang="en-US" altLang="zh-CN" sz="1600" spc="5" dirty="0">
                <a:ea typeface="Times New Roman"/>
              </a:rPr>
              <a:t>marc.beutner@uni</a:t>
            </a:r>
            <a:r>
              <a:rPr lang="en-US" altLang="zh-CN" sz="1600" spc="80" dirty="0">
                <a:ea typeface="Times New Roman"/>
              </a:rPr>
              <a:t>-</a:t>
            </a:r>
            <a:r>
              <a:rPr lang="en-US" altLang="zh-CN" sz="1600" spc="5" dirty="0">
                <a:ea typeface="Times New Roman"/>
              </a:rPr>
              <a:t>paderborn.de</a:t>
            </a:r>
          </a:p>
        </p:txBody>
      </p:sp>
      <p:sp>
        <p:nvSpPr>
          <p:cNvPr id="4" name="TextBox 46">
            <a:extLst>
              <a:ext uri="{FF2B5EF4-FFF2-40B4-BE49-F238E27FC236}">
                <a16:creationId xmlns:a16="http://schemas.microsoft.com/office/drawing/2014/main" id="{0F5ACC38-6BF7-401A-A518-DD11208B4E62}"/>
              </a:ext>
            </a:extLst>
          </p:cNvPr>
          <p:cNvSpPr txBox="1"/>
          <p:nvPr/>
        </p:nvSpPr>
        <p:spPr>
          <a:xfrm>
            <a:off x="1192568" y="2414726"/>
            <a:ext cx="4496910" cy="1474763"/>
          </a:xfrm>
          <a:prstGeom prst="rect">
            <a:avLst/>
          </a:prstGeom>
          <a:noFill/>
        </p:spPr>
        <p:txBody>
          <a:bodyPr wrap="square" lIns="0" tIns="0" rIns="0" bIns="0" rtlCol="0">
            <a:spAutoFit/>
          </a:bodyPr>
          <a:lstStyle/>
          <a:p>
            <a:pPr marL="0">
              <a:lnSpc>
                <a:spcPct val="100000"/>
              </a:lnSpc>
            </a:pPr>
            <a:r>
              <a:rPr lang="en-US" altLang="zh-CN" sz="1600" b="1" spc="-50" dirty="0">
                <a:ea typeface="Times New Roman"/>
              </a:rPr>
              <a:t>Universität</a:t>
            </a:r>
            <a:r>
              <a:rPr lang="en-US" altLang="zh-CN" sz="1600" b="1" spc="15" dirty="0">
                <a:cs typeface="Times New Roman"/>
              </a:rPr>
              <a:t> </a:t>
            </a:r>
            <a:r>
              <a:rPr lang="en-US" altLang="zh-CN" sz="1600" b="1" spc="-60" dirty="0">
                <a:ea typeface="Times New Roman"/>
              </a:rPr>
              <a:t>Paderborn</a:t>
            </a:r>
          </a:p>
          <a:p>
            <a:pPr marL="0" hangingPunct="0">
              <a:lnSpc>
                <a:spcPct val="99583"/>
              </a:lnSpc>
            </a:pPr>
            <a:r>
              <a:rPr lang="en-US" altLang="zh-CN" sz="1600" b="1" spc="-30" dirty="0">
                <a:ea typeface="Times New Roman"/>
              </a:rPr>
              <a:t>Department</a:t>
            </a:r>
            <a:r>
              <a:rPr lang="en-US" altLang="zh-CN" sz="1600" b="1" spc="-204" dirty="0">
                <a:cs typeface="Times New Roman"/>
              </a:rPr>
              <a:t> </a:t>
            </a:r>
            <a:r>
              <a:rPr lang="en-US" altLang="zh-CN" sz="1600" b="1" spc="-25" dirty="0">
                <a:ea typeface="Times New Roman"/>
              </a:rPr>
              <a:t>Wirtschaftspädagogik</a:t>
            </a:r>
            <a:r>
              <a:rPr lang="en-US" altLang="zh-CN" sz="1600" b="1" dirty="0">
                <a:cs typeface="Times New Roman"/>
              </a:rPr>
              <a:t> </a:t>
            </a:r>
            <a:r>
              <a:rPr lang="en-US" altLang="zh-CN" sz="1600" b="1" spc="-55" dirty="0">
                <a:ea typeface="Times New Roman"/>
              </a:rPr>
              <a:t>Lehrstuhl</a:t>
            </a:r>
            <a:r>
              <a:rPr lang="en-US" altLang="zh-CN" sz="1600" b="1" spc="-25" dirty="0">
                <a:cs typeface="Times New Roman"/>
              </a:rPr>
              <a:t> </a:t>
            </a:r>
            <a:r>
              <a:rPr lang="en-US" altLang="zh-CN" sz="1600" b="1" spc="-55" dirty="0">
                <a:ea typeface="Times New Roman"/>
              </a:rPr>
              <a:t>Wirtschaftspädagogik</a:t>
            </a:r>
            <a:r>
              <a:rPr lang="en-US" altLang="zh-CN" sz="1600" b="1" spc="-30" dirty="0">
                <a:cs typeface="Times New Roman"/>
              </a:rPr>
              <a:t> </a:t>
            </a:r>
            <a:r>
              <a:rPr lang="en-US" altLang="zh-CN" sz="1600" b="1" spc="-55" dirty="0">
                <a:ea typeface="Times New Roman"/>
              </a:rPr>
              <a:t>II</a:t>
            </a:r>
            <a:r>
              <a:rPr lang="en-US" altLang="zh-CN" sz="1600" b="1" dirty="0">
                <a:cs typeface="Times New Roman"/>
              </a:rPr>
              <a:t> </a:t>
            </a:r>
            <a:r>
              <a:rPr lang="en-US" altLang="zh-CN" sz="1600" b="1" spc="-80" dirty="0">
                <a:ea typeface="Times New Roman"/>
              </a:rPr>
              <a:t>Warburger</a:t>
            </a:r>
            <a:r>
              <a:rPr lang="en-US" altLang="zh-CN" sz="1600" b="1" spc="-34" dirty="0">
                <a:cs typeface="Times New Roman"/>
              </a:rPr>
              <a:t> </a:t>
            </a:r>
            <a:r>
              <a:rPr lang="en-US" altLang="zh-CN" sz="1600" b="1" spc="-60" dirty="0">
                <a:ea typeface="Times New Roman"/>
              </a:rPr>
              <a:t>Str.</a:t>
            </a:r>
            <a:r>
              <a:rPr lang="en-US" altLang="zh-CN" sz="1600" b="1" spc="-45" dirty="0">
                <a:cs typeface="Times New Roman"/>
              </a:rPr>
              <a:t> </a:t>
            </a:r>
            <a:r>
              <a:rPr lang="en-US" altLang="zh-CN" sz="1600" b="1" spc="-69" dirty="0">
                <a:ea typeface="Times New Roman"/>
              </a:rPr>
              <a:t>100</a:t>
            </a:r>
          </a:p>
          <a:p>
            <a:pPr marL="0">
              <a:lnSpc>
                <a:spcPct val="100000"/>
              </a:lnSpc>
            </a:pPr>
            <a:r>
              <a:rPr lang="en-US" altLang="zh-CN" sz="1600" b="1" spc="-25" dirty="0">
                <a:ea typeface="Times New Roman"/>
              </a:rPr>
              <a:t>33098</a:t>
            </a:r>
            <a:r>
              <a:rPr lang="en-US" altLang="zh-CN" sz="1600" b="1" spc="30" dirty="0">
                <a:cs typeface="Times New Roman"/>
              </a:rPr>
              <a:t> </a:t>
            </a:r>
            <a:r>
              <a:rPr lang="en-US" altLang="zh-CN" sz="1600" b="1" spc="-25" dirty="0">
                <a:ea typeface="Times New Roman"/>
              </a:rPr>
              <a:t>Paderborn</a:t>
            </a:r>
          </a:p>
          <a:p>
            <a:pPr>
              <a:lnSpc>
                <a:spcPts val="1920"/>
              </a:lnSpc>
            </a:pPr>
            <a:endParaRPr lang="en-US" dirty="0"/>
          </a:p>
          <a:p>
            <a:pPr marL="0">
              <a:lnSpc>
                <a:spcPct val="100000"/>
              </a:lnSpc>
            </a:pPr>
            <a:r>
              <a:rPr lang="en-US" altLang="zh-CN" sz="1600" b="1" spc="10" dirty="0">
                <a:ea typeface="Times New Roman"/>
              </a:rPr>
              <a:t>http://www.</a:t>
            </a:r>
            <a:r>
              <a:rPr lang="en-US" altLang="zh-CN" sz="1600" b="1" spc="5" dirty="0">
                <a:ea typeface="Times New Roman"/>
              </a:rPr>
              <a:t>upb.de</a:t>
            </a:r>
            <a:r>
              <a:rPr lang="en-US" altLang="zh-CN" sz="1600" b="1" spc="5">
                <a:ea typeface="Times New Roman"/>
              </a:rPr>
              <a:t>/wipaed</a:t>
            </a:r>
            <a:endParaRPr lang="en-US" altLang="zh-CN" sz="1600" b="1" spc="5" dirty="0">
              <a:ea typeface="Times New Roman"/>
            </a:endParaRPr>
          </a:p>
        </p:txBody>
      </p:sp>
      <p:sp>
        <p:nvSpPr>
          <p:cNvPr id="2" name="Rechteck 1">
            <a:extLst>
              <a:ext uri="{FF2B5EF4-FFF2-40B4-BE49-F238E27FC236}">
                <a16:creationId xmlns:a16="http://schemas.microsoft.com/office/drawing/2014/main" id="{268A07B2-B7E0-47B2-B956-C6B2474D0605}"/>
              </a:ext>
            </a:extLst>
          </p:cNvPr>
          <p:cNvSpPr/>
          <p:nvPr/>
        </p:nvSpPr>
        <p:spPr>
          <a:xfrm>
            <a:off x="1100251" y="1319669"/>
            <a:ext cx="1658659" cy="646331"/>
          </a:xfrm>
          <a:prstGeom prst="rect">
            <a:avLst/>
          </a:prstGeom>
        </p:spPr>
        <p:txBody>
          <a:bodyPr wrap="none">
            <a:spAutoFit/>
          </a:bodyPr>
          <a:lstStyle/>
          <a:p>
            <a:pPr algn="ctr">
              <a:spcBef>
                <a:spcPts val="0"/>
              </a:spcBef>
              <a:buFont typeface="Wingdings 3" charset="2"/>
              <a:buNone/>
            </a:pPr>
            <a:r>
              <a:rPr lang="de-DE" sz="3600" b="1" dirty="0">
                <a:solidFill>
                  <a:srgbClr val="05234E"/>
                </a:solidFill>
              </a:rPr>
              <a:t>Contact</a:t>
            </a:r>
            <a:endParaRPr lang="en" sz="3600" b="1" dirty="0">
              <a:solidFill>
                <a:srgbClr val="05234E"/>
              </a:solidFill>
            </a:endParaRPr>
          </a:p>
        </p:txBody>
      </p:sp>
    </p:spTree>
    <p:extLst>
      <p:ext uri="{BB962C8B-B14F-4D97-AF65-F5344CB8AC3E}">
        <p14:creationId xmlns:p14="http://schemas.microsoft.com/office/powerpoint/2010/main" val="974730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a:themeElements>
    <a:clrScheme name="Gelb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Extreme Schatten">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404</Words>
  <Application>Microsoft Office PowerPoint</Application>
  <PresentationFormat>Breitbild</PresentationFormat>
  <Paragraphs>42</Paragraphs>
  <Slides>6</Slides>
  <Notes>3</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6</vt:i4>
      </vt:variant>
    </vt:vector>
  </HeadingPairs>
  <TitlesOfParts>
    <vt:vector size="12" baseType="lpstr">
      <vt:lpstr>Arial</vt:lpstr>
      <vt:lpstr>Calibri</vt:lpstr>
      <vt:lpstr>Calibri Light</vt:lpstr>
      <vt:lpstr>Times New Roman</vt:lpstr>
      <vt:lpstr>Wingdings 3</vt:lpstr>
      <vt:lpstr>Office</vt:lpstr>
      <vt:lpstr>STEM for inclusive schools  School Education ERASMUS+  KA220-NW-23-30-151162 Cooperation partnerships in school education</vt:lpstr>
      <vt:lpstr>STEM</vt:lpstr>
      <vt:lpstr>Inclusion</vt:lpstr>
      <vt:lpstr>Inclusion</vt:lpstr>
      <vt:lpstr>Questions / Discussions</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Marc Beutner</dc:creator>
  <cp:lastModifiedBy>Sebastian Niklas Koppius</cp:lastModifiedBy>
  <cp:revision>31</cp:revision>
  <dcterms:created xsi:type="dcterms:W3CDTF">2023-06-29T05:00:19Z</dcterms:created>
  <dcterms:modified xsi:type="dcterms:W3CDTF">2024-05-28T07:20:05Z</dcterms:modified>
</cp:coreProperties>
</file>