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6" roundtripDataSignature="AMtx7mi1x3akqQxGDlxfmSxpsMukRLzgy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6"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 name="Google Shape;20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 name="Google Shape;20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 name="Google Shape;24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9" name="Google Shape;25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 name="Google Shape;27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3.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47" name="Shape 47"/>
        <p:cNvGrpSpPr/>
        <p:nvPr/>
      </p:nvGrpSpPr>
      <p:grpSpPr>
        <a:xfrm>
          <a:off x="0" y="0"/>
          <a:ext cx="0" cy="0"/>
          <a:chOff x="0" y="0"/>
          <a:chExt cx="0" cy="0"/>
        </a:xfrm>
      </p:grpSpPr>
      <p:sp>
        <p:nvSpPr>
          <p:cNvPr id="48" name="Google Shape;48;p1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1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0" name="Google Shape;50;p1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1" name="Google Shape;51;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54" name="Google Shape;54;p13"/>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500" u="none" cap="none" strike="noStrike">
                <a:solidFill>
                  <a:schemeClr val="lt1"/>
                </a:solidFill>
                <a:latin typeface="Calibri"/>
                <a:ea typeface="Calibri"/>
                <a:cs typeface="Calibri"/>
                <a:sym typeface="Calibri"/>
              </a:rPr>
              <a:t>-</a:t>
            </a:r>
            <a:fld id="{00000000-1234-1234-1234-123412341234}" type="slidenum">
              <a:rPr b="0" i="0" lang="en-US" sz="1500" u="none" cap="none" strike="noStrike">
                <a:solidFill>
                  <a:schemeClr val="lt1"/>
                </a:solidFill>
                <a:latin typeface="Calibri"/>
                <a:ea typeface="Calibri"/>
                <a:cs typeface="Calibri"/>
                <a:sym typeface="Calibri"/>
              </a:rPr>
              <a:t>‹#›</a:t>
            </a:fld>
            <a:r>
              <a:rPr b="0" i="0" lang="en-US" sz="1500" u="none" cap="none" strike="noStrike">
                <a:solidFill>
                  <a:schemeClr val="lt1"/>
                </a:solidFill>
                <a:latin typeface="Calibri"/>
                <a:ea typeface="Calibri"/>
                <a:cs typeface="Calibri"/>
                <a:sym typeface="Calibri"/>
              </a:rPr>
              <a:t>-</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56" name="Shape 56"/>
        <p:cNvGrpSpPr/>
        <p:nvPr/>
      </p:nvGrpSpPr>
      <p:grpSpPr>
        <a:xfrm>
          <a:off x="0" y="0"/>
          <a:ext cx="0" cy="0"/>
          <a:chOff x="0" y="0"/>
          <a:chExt cx="0" cy="0"/>
        </a:xfrm>
      </p:grpSpPr>
      <p:sp>
        <p:nvSpPr>
          <p:cNvPr id="57" name="Google Shape;57;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2" name="Google Shape;62;p14"/>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4"/>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64" name="Shape 64"/>
        <p:cNvGrpSpPr/>
        <p:nvPr/>
      </p:nvGrpSpPr>
      <p:grpSpPr>
        <a:xfrm>
          <a:off x="0" y="0"/>
          <a:ext cx="0" cy="0"/>
          <a:chOff x="0" y="0"/>
          <a:chExt cx="0" cy="0"/>
        </a:xfrm>
      </p:grpSpPr>
      <p:sp>
        <p:nvSpPr>
          <p:cNvPr id="65" name="Google Shape;65;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8" name="Google Shape;68;p15"/>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5"/>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mit Bild" showMasterSp="0">
  <p:cSld name="Titelfolie mit Bild">
    <p:spTree>
      <p:nvGrpSpPr>
        <p:cNvPr id="70" name="Shape 70"/>
        <p:cNvGrpSpPr/>
        <p:nvPr/>
      </p:nvGrpSpPr>
      <p:grpSpPr>
        <a:xfrm>
          <a:off x="0" y="0"/>
          <a:ext cx="0" cy="0"/>
          <a:chOff x="0" y="0"/>
          <a:chExt cx="0" cy="0"/>
        </a:xfrm>
      </p:grpSpPr>
      <p:sp>
        <p:nvSpPr>
          <p:cNvPr id="71" name="Google Shape;71;p16"/>
          <p:cNvSpPr/>
          <p:nvPr/>
        </p:nvSpPr>
        <p:spPr>
          <a:xfrm>
            <a:off x="1" y="6237586"/>
            <a:ext cx="12191999" cy="620414"/>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6"/>
          <p:cNvSpPr/>
          <p:nvPr/>
        </p:nvSpPr>
        <p:spPr>
          <a:xfrm>
            <a:off x="0" y="6171026"/>
            <a:ext cx="12192001" cy="659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3" name="Google Shape;73;p16"/>
          <p:cNvPicPr preferRelativeResize="0"/>
          <p:nvPr/>
        </p:nvPicPr>
        <p:blipFill rotWithShape="1">
          <a:blip r:embed="rId2">
            <a:alphaModFix/>
          </a:blip>
          <a:srcRect b="0" l="0" r="0" t="0"/>
          <a:stretch/>
        </p:blipFill>
        <p:spPr>
          <a:xfrm>
            <a:off x="104945" y="6281603"/>
            <a:ext cx="1061484" cy="400384"/>
          </a:xfrm>
          <a:prstGeom prst="rect">
            <a:avLst/>
          </a:prstGeom>
          <a:noFill/>
          <a:ln>
            <a:noFill/>
          </a:ln>
        </p:spPr>
      </p:pic>
      <p:sp>
        <p:nvSpPr>
          <p:cNvPr id="74" name="Google Shape;74;p16"/>
          <p:cNvSpPr txBox="1"/>
          <p:nvPr>
            <p:ph type="ctrTitle"/>
          </p:nvPr>
        </p:nvSpPr>
        <p:spPr>
          <a:xfrm>
            <a:off x="1104900" y="2292094"/>
            <a:ext cx="5734050" cy="221969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Calibri"/>
              <a:buNone/>
              <a:defRPr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16"/>
          <p:cNvSpPr txBox="1"/>
          <p:nvPr>
            <p:ph idx="1" type="subTitle"/>
          </p:nvPr>
        </p:nvSpPr>
        <p:spPr>
          <a:xfrm>
            <a:off x="1104900" y="4511784"/>
            <a:ext cx="5734050" cy="95556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sz="18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6" name="Google Shape;76;p16"/>
          <p:cNvSpPr/>
          <p:nvPr>
            <p:ph idx="2" type="pic"/>
          </p:nvPr>
        </p:nvSpPr>
        <p:spPr>
          <a:xfrm>
            <a:off x="6981063" y="1310656"/>
            <a:ext cx="5210937" cy="4208604"/>
          </a:xfrm>
          <a:prstGeom prst="rect">
            <a:avLst/>
          </a:prstGeom>
          <a:solidFill>
            <a:srgbClr val="CCCCCC"/>
          </a:solidFill>
          <a:ln>
            <a:noFill/>
          </a:ln>
        </p:spPr>
      </p:sp>
      <p:pic>
        <p:nvPicPr>
          <p:cNvPr id="77" name="Google Shape;77;p16"/>
          <p:cNvPicPr preferRelativeResize="0"/>
          <p:nvPr/>
        </p:nvPicPr>
        <p:blipFill rotWithShape="1">
          <a:blip r:embed="rId3">
            <a:alphaModFix/>
          </a:blip>
          <a:srcRect b="0" l="0" r="0" t="0"/>
          <a:stretch/>
        </p:blipFill>
        <p:spPr>
          <a:xfrm>
            <a:off x="10099505" y="6266872"/>
            <a:ext cx="1987550" cy="567690"/>
          </a:xfrm>
          <a:prstGeom prst="rect">
            <a:avLst/>
          </a:prstGeom>
          <a:noFill/>
          <a:ln>
            <a:noFill/>
          </a:ln>
        </p:spPr>
      </p:pic>
      <p:sp>
        <p:nvSpPr>
          <p:cNvPr id="78" name="Google Shape;78;p16"/>
          <p:cNvSpPr txBox="1"/>
          <p:nvPr/>
        </p:nvSpPr>
        <p:spPr>
          <a:xfrm>
            <a:off x="4376057" y="6360042"/>
            <a:ext cx="5340977"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lang="en-US" sz="900">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alibri"/>
              <a:ea typeface="Calibri"/>
              <a:cs typeface="Calibri"/>
              <a:sym typeface="Calibri"/>
            </a:endParaRPr>
          </a:p>
          <a:p>
            <a:pPr indent="0" lvl="0" marL="0" marR="0" rtl="0" algn="ctr">
              <a:spcBef>
                <a:spcPts val="1000"/>
              </a:spcBef>
              <a:spcAft>
                <a:spcPts val="0"/>
              </a:spcAft>
              <a:buClr>
                <a:schemeClr val="accent1"/>
              </a:buClr>
              <a:buSzPts val="2000"/>
              <a:buFont typeface="Noto Sans Symbols"/>
              <a:buNone/>
            </a:pPr>
            <a:r>
              <a:t/>
            </a:r>
            <a:endParaRPr sz="2000">
              <a:solidFill>
                <a:schemeClr val="lt1"/>
              </a:solidFill>
              <a:latin typeface="Calibri"/>
              <a:ea typeface="Calibri"/>
              <a:cs typeface="Calibri"/>
              <a:sym typeface="Calibri"/>
            </a:endParaRPr>
          </a:p>
        </p:txBody>
      </p:sp>
      <p:pic>
        <p:nvPicPr>
          <p:cNvPr id="79" name="Google Shape;79;p16"/>
          <p:cNvPicPr preferRelativeResize="0"/>
          <p:nvPr/>
        </p:nvPicPr>
        <p:blipFill rotWithShape="1">
          <a:blip r:embed="rId4">
            <a:alphaModFix/>
          </a:blip>
          <a:srcRect b="0" l="0" r="0" t="0"/>
          <a:stretch/>
        </p:blipFill>
        <p:spPr>
          <a:xfrm>
            <a:off x="10710917" y="94130"/>
            <a:ext cx="1453861" cy="128494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elfolie">
  <p:cSld name="2_Titelfolie">
    <p:spTree>
      <p:nvGrpSpPr>
        <p:cNvPr id="80" name="Shape 80"/>
        <p:cNvGrpSpPr/>
        <p:nvPr/>
      </p:nvGrpSpPr>
      <p:grpSpPr>
        <a:xfrm>
          <a:off x="0" y="0"/>
          <a:ext cx="0" cy="0"/>
          <a:chOff x="0" y="0"/>
          <a:chExt cx="0" cy="0"/>
        </a:xfrm>
      </p:grpSpPr>
      <p:sp>
        <p:nvSpPr>
          <p:cNvPr id="81" name="Google Shape;81;p17"/>
          <p:cNvSpPr/>
          <p:nvPr/>
        </p:nvSpPr>
        <p:spPr>
          <a:xfrm>
            <a:off x="9448800" y="15605"/>
            <a:ext cx="2743200" cy="6051176"/>
          </a:xfrm>
          <a:prstGeom prst="rect">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2" name="Google Shape;82;p17"/>
          <p:cNvSpPr txBox="1"/>
          <p:nvPr>
            <p:ph type="ctrTitle"/>
          </p:nvPr>
        </p:nvSpPr>
        <p:spPr>
          <a:xfrm>
            <a:off x="1524000" y="1122363"/>
            <a:ext cx="7546822"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17"/>
          <p:cNvSpPr txBox="1"/>
          <p:nvPr>
            <p:ph idx="1" type="subTitle"/>
          </p:nvPr>
        </p:nvSpPr>
        <p:spPr>
          <a:xfrm>
            <a:off x="1524000" y="3602038"/>
            <a:ext cx="7546822"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4" name="Google Shape;84;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87" name="Google Shape;87;p17"/>
          <p:cNvSpPr txBox="1"/>
          <p:nvPr/>
        </p:nvSpPr>
        <p:spPr>
          <a:xfrm>
            <a:off x="9496196" y="1615915"/>
            <a:ext cx="2845177" cy="1909129"/>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Calibri"/>
              <a:buNone/>
            </a:pPr>
            <a:r>
              <a:rPr b="1" lang="en-US" sz="3600">
                <a:solidFill>
                  <a:schemeClr val="dk1"/>
                </a:solidFill>
                <a:latin typeface="Calibri"/>
                <a:ea typeface="Calibri"/>
                <a:cs typeface="Calibri"/>
                <a:sym typeface="Calibri"/>
              </a:rPr>
              <a:t>STEM</a:t>
            </a:r>
            <a:br>
              <a:rPr b="1" lang="en-US" sz="3600">
                <a:solidFill>
                  <a:schemeClr val="dk1"/>
                </a:solidFill>
                <a:latin typeface="Calibri"/>
                <a:ea typeface="Calibri"/>
                <a:cs typeface="Calibri"/>
                <a:sym typeface="Calibri"/>
              </a:rPr>
            </a:br>
            <a:r>
              <a:rPr b="1" lang="en-US" sz="3600">
                <a:solidFill>
                  <a:schemeClr val="dk1"/>
                </a:solidFill>
                <a:latin typeface="Calibri"/>
                <a:ea typeface="Calibri"/>
                <a:cs typeface="Calibri"/>
                <a:sym typeface="Calibri"/>
              </a:rPr>
              <a:t>for inclusive schools</a:t>
            </a:r>
            <a:endParaRPr/>
          </a:p>
        </p:txBody>
      </p:sp>
      <p:sp>
        <p:nvSpPr>
          <p:cNvPr id="88" name="Google Shape;88;p17"/>
          <p:cNvSpPr txBox="1"/>
          <p:nvPr>
            <p:ph idx="2" type="body"/>
          </p:nvPr>
        </p:nvSpPr>
        <p:spPr>
          <a:xfrm>
            <a:off x="9476849" y="3794379"/>
            <a:ext cx="3200400" cy="141360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sz="18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89" name="Google Shape;89;p17"/>
          <p:cNvPicPr preferRelativeResize="0"/>
          <p:nvPr/>
        </p:nvPicPr>
        <p:blipFill rotWithShape="1">
          <a:blip r:embed="rId2">
            <a:alphaModFix/>
          </a:blip>
          <a:srcRect b="0" l="0" r="0" t="0"/>
          <a:stretch/>
        </p:blipFill>
        <p:spPr>
          <a:xfrm>
            <a:off x="10093469" y="148745"/>
            <a:ext cx="1453861" cy="1284947"/>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folie" type="title">
  <p:cSld name="TITLE">
    <p:spTree>
      <p:nvGrpSpPr>
        <p:cNvPr id="90" name="Shape 90"/>
        <p:cNvGrpSpPr/>
        <p:nvPr/>
      </p:nvGrpSpPr>
      <p:grpSpPr>
        <a:xfrm>
          <a:off x="0" y="0"/>
          <a:ext cx="0" cy="0"/>
          <a:chOff x="0" y="0"/>
          <a:chExt cx="0" cy="0"/>
        </a:xfrm>
      </p:grpSpPr>
      <p:sp>
        <p:nvSpPr>
          <p:cNvPr id="91" name="Google Shape;91;p1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1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3" name="Google Shape;93;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6" name="Google Shape;96;p18"/>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8"/>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p:cSld name="Titelfolie">
    <p:spTree>
      <p:nvGrpSpPr>
        <p:cNvPr id="98" name="Shape 98"/>
        <p:cNvGrpSpPr/>
        <p:nvPr/>
      </p:nvGrpSpPr>
      <p:grpSpPr>
        <a:xfrm>
          <a:off x="0" y="0"/>
          <a:ext cx="0" cy="0"/>
          <a:chOff x="0" y="0"/>
          <a:chExt cx="0" cy="0"/>
        </a:xfrm>
      </p:grpSpPr>
      <p:sp>
        <p:nvSpPr>
          <p:cNvPr id="99" name="Google Shape;99;p1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1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01" name="Google Shape;101;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04" name="Google Shape;104;p19"/>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9"/>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106" name="Shape 106"/>
        <p:cNvGrpSpPr/>
        <p:nvPr/>
      </p:nvGrpSpPr>
      <p:grpSpPr>
        <a:xfrm>
          <a:off x="0" y="0"/>
          <a:ext cx="0" cy="0"/>
          <a:chOff x="0" y="0"/>
          <a:chExt cx="0" cy="0"/>
        </a:xfrm>
      </p:grpSpPr>
      <p:sp>
        <p:nvSpPr>
          <p:cNvPr id="107" name="Google Shape;107;p2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 name="Google Shape;108;p2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9" name="Google Shape;109;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12" name="Google Shape;112;p20"/>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0"/>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114" name="Shape 114"/>
        <p:cNvGrpSpPr/>
        <p:nvPr/>
      </p:nvGrpSpPr>
      <p:grpSpPr>
        <a:xfrm>
          <a:off x="0" y="0"/>
          <a:ext cx="0" cy="0"/>
          <a:chOff x="0" y="0"/>
          <a:chExt cx="0" cy="0"/>
        </a:xfrm>
      </p:grpSpPr>
      <p:sp>
        <p:nvSpPr>
          <p:cNvPr id="115" name="Google Shape;115;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2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2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21" name="Google Shape;121;p21"/>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21"/>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123" name="Shape 123"/>
        <p:cNvGrpSpPr/>
        <p:nvPr/>
      </p:nvGrpSpPr>
      <p:grpSpPr>
        <a:xfrm>
          <a:off x="0" y="0"/>
          <a:ext cx="0" cy="0"/>
          <a:chOff x="0" y="0"/>
          <a:chExt cx="0" cy="0"/>
        </a:xfrm>
      </p:grpSpPr>
      <p:sp>
        <p:nvSpPr>
          <p:cNvPr id="124" name="Google Shape;124;p2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5" name="Google Shape;125;p2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6" name="Google Shape;126;p2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7" name="Google Shape;127;p2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8" name="Google Shape;128;p2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9" name="Google Shape;129;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32" name="Google Shape;132;p22"/>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2"/>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134" name="Shape 134"/>
        <p:cNvGrpSpPr/>
        <p:nvPr/>
      </p:nvGrpSpPr>
      <p:grpSpPr>
        <a:xfrm>
          <a:off x="0" y="0"/>
          <a:ext cx="0" cy="0"/>
          <a:chOff x="0" y="0"/>
          <a:chExt cx="0" cy="0"/>
        </a:xfrm>
      </p:grpSpPr>
      <p:sp>
        <p:nvSpPr>
          <p:cNvPr id="135" name="Google Shape;135;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6" name="Google Shape;136;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39" name="Google Shape;139;p23"/>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3"/>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41" name="Shape 141"/>
        <p:cNvGrpSpPr/>
        <p:nvPr/>
      </p:nvGrpSpPr>
      <p:grpSpPr>
        <a:xfrm>
          <a:off x="0" y="0"/>
          <a:ext cx="0" cy="0"/>
          <a:chOff x="0" y="0"/>
          <a:chExt cx="0" cy="0"/>
        </a:xfrm>
      </p:grpSpPr>
      <p:sp>
        <p:nvSpPr>
          <p:cNvPr id="142" name="Google Shape;142;p2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 name="Google Shape;143;p24"/>
          <p:cNvSpPr/>
          <p:nvPr>
            <p:ph idx="2" type="pic"/>
          </p:nvPr>
        </p:nvSpPr>
        <p:spPr>
          <a:xfrm>
            <a:off x="5183188" y="987425"/>
            <a:ext cx="6172200" cy="4873625"/>
          </a:xfrm>
          <a:prstGeom prst="rect">
            <a:avLst/>
          </a:prstGeom>
          <a:noFill/>
          <a:ln>
            <a:noFill/>
          </a:ln>
        </p:spPr>
      </p:sp>
      <p:sp>
        <p:nvSpPr>
          <p:cNvPr id="144" name="Google Shape;144;p2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5" name="Google Shape;145;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48" name="Google Shape;148;p24"/>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4"/>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50" name="Shape 150"/>
        <p:cNvGrpSpPr/>
        <p:nvPr/>
      </p:nvGrpSpPr>
      <p:grpSpPr>
        <a:xfrm>
          <a:off x="0" y="0"/>
          <a:ext cx="0" cy="0"/>
          <a:chOff x="0" y="0"/>
          <a:chExt cx="0" cy="0"/>
        </a:xfrm>
      </p:grpSpPr>
      <p:sp>
        <p:nvSpPr>
          <p:cNvPr id="151" name="Google Shape;151;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 name="Google Shape;152;p2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3" name="Google Shape;153;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56" name="Google Shape;156;p25"/>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5"/>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58" name="Shape 158"/>
        <p:cNvGrpSpPr/>
        <p:nvPr/>
      </p:nvGrpSpPr>
      <p:grpSpPr>
        <a:xfrm>
          <a:off x="0" y="0"/>
          <a:ext cx="0" cy="0"/>
          <a:chOff x="0" y="0"/>
          <a:chExt cx="0" cy="0"/>
        </a:xfrm>
      </p:grpSpPr>
      <p:sp>
        <p:nvSpPr>
          <p:cNvPr id="159" name="Google Shape;159;p2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 name="Google Shape;160;p2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 name="Google Shape;161;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 name="Google Shape;162;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64" name="Google Shape;164;p26"/>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6"/>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7.xml"/><Relationship Id="rId10" Type="http://schemas.openxmlformats.org/officeDocument/2006/relationships/slideLayout" Target="../slideLayouts/slideLayout6.xml"/><Relationship Id="rId13" Type="http://schemas.openxmlformats.org/officeDocument/2006/relationships/slideLayout" Target="../slideLayouts/slideLayout9.xml"/><Relationship Id="rId12" Type="http://schemas.openxmlformats.org/officeDocument/2006/relationships/slideLayout" Target="../slideLayouts/slideLayout8.xml"/><Relationship Id="rId1" Type="http://schemas.openxmlformats.org/officeDocument/2006/relationships/image" Target="../media/image5.png"/><Relationship Id="rId2" Type="http://schemas.openxmlformats.org/officeDocument/2006/relationships/image" Target="../media/image2.jpg"/><Relationship Id="rId3" Type="http://schemas.openxmlformats.org/officeDocument/2006/relationships/image" Target="../media/image3.png"/><Relationship Id="rId4" Type="http://schemas.openxmlformats.org/officeDocument/2006/relationships/image" Target="../media/image7.png"/><Relationship Id="rId9" Type="http://schemas.openxmlformats.org/officeDocument/2006/relationships/slideLayout" Target="../slideLayouts/slideLayout5.xml"/><Relationship Id="rId15" Type="http://schemas.openxmlformats.org/officeDocument/2006/relationships/slideLayout" Target="../slideLayouts/slideLayout11.xml"/><Relationship Id="rId14" Type="http://schemas.openxmlformats.org/officeDocument/2006/relationships/slideLayout" Target="../slideLayouts/slideLayout10.xml"/><Relationship Id="rId17" Type="http://schemas.openxmlformats.org/officeDocument/2006/relationships/slideLayout" Target="../slideLayouts/slideLayout13.xml"/><Relationship Id="rId16" Type="http://schemas.openxmlformats.org/officeDocument/2006/relationships/slideLayout" Target="../slideLayouts/slideLayout12.xml"/><Relationship Id="rId5" Type="http://schemas.openxmlformats.org/officeDocument/2006/relationships/slideLayout" Target="../slideLayouts/slideLayout1.xml"/><Relationship Id="rId19" Type="http://schemas.openxmlformats.org/officeDocument/2006/relationships/theme" Target="../theme/theme1.xml"/><Relationship Id="rId6" Type="http://schemas.openxmlformats.org/officeDocument/2006/relationships/slideLayout" Target="../slideLayouts/slideLayout2.xml"/><Relationship Id="rId18" Type="http://schemas.openxmlformats.org/officeDocument/2006/relationships/slideLayout" Target="../slideLayouts/slideLayout14.xml"/><Relationship Id="rId7" Type="http://schemas.openxmlformats.org/officeDocument/2006/relationships/slideLayout" Target="../slideLayouts/slideLayout3.xml"/><Relationship Id="rId8"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DF8E0">
                <a:alpha val="89803"/>
              </a:srgbClr>
            </a:gs>
            <a:gs pos="72000">
              <a:srgbClr val="F4E9C2"/>
            </a:gs>
            <a:gs pos="100000">
              <a:srgbClr val="F7E09E"/>
            </a:gs>
          </a:gsLst>
          <a:lin ang="5400000" scaled="0"/>
        </a:gradFill>
      </p:bgPr>
    </p:bg>
    <p:spTree>
      <p:nvGrpSpPr>
        <p:cNvPr id="9" name="Shape 9"/>
        <p:cNvGrpSpPr/>
        <p:nvPr/>
      </p:nvGrpSpPr>
      <p:grpSpPr>
        <a:xfrm>
          <a:off x="0" y="0"/>
          <a:ext cx="0" cy="0"/>
          <a:chOff x="0" y="0"/>
          <a:chExt cx="0" cy="0"/>
        </a:xfrm>
      </p:grpSpPr>
      <p:sp>
        <p:nvSpPr>
          <p:cNvPr id="10" name="Google Shape;10;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grpSp>
        <p:nvGrpSpPr>
          <p:cNvPr id="15" name="Google Shape;15;p12"/>
          <p:cNvGrpSpPr/>
          <p:nvPr/>
        </p:nvGrpSpPr>
        <p:grpSpPr>
          <a:xfrm>
            <a:off x="1" y="228600"/>
            <a:ext cx="1996775" cy="6638628"/>
            <a:chOff x="2487613" y="285750"/>
            <a:chExt cx="2428875" cy="5654676"/>
          </a:xfrm>
        </p:grpSpPr>
        <p:sp>
          <p:nvSpPr>
            <p:cNvPr id="16" name="Google Shape;16;p12"/>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2"/>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2"/>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12"/>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2"/>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2"/>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12"/>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12"/>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12"/>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12"/>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2"/>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12"/>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 name="Google Shape;28;p12"/>
          <p:cNvGrpSpPr/>
          <p:nvPr/>
        </p:nvGrpSpPr>
        <p:grpSpPr>
          <a:xfrm>
            <a:off x="27222" y="-786"/>
            <a:ext cx="1539072" cy="6854039"/>
            <a:chOff x="6627813" y="194833"/>
            <a:chExt cx="1952625" cy="5678918"/>
          </a:xfrm>
        </p:grpSpPr>
        <p:sp>
          <p:nvSpPr>
            <p:cNvPr id="29" name="Google Shape;29;p12"/>
            <p:cNvSpPr/>
            <p:nvPr/>
          </p:nvSpPr>
          <p:spPr>
            <a:xfrm>
              <a:off x="6627813" y="194833"/>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12"/>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12"/>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12"/>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12"/>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12"/>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12"/>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12"/>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12"/>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12"/>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12"/>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12"/>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 name="Google Shape;41;p12"/>
          <p:cNvSpPr/>
          <p:nvPr/>
        </p:nvSpPr>
        <p:spPr>
          <a:xfrm>
            <a:off x="0" y="0"/>
            <a:ext cx="18288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 name="Google Shape;42;p12"/>
          <p:cNvPicPr preferRelativeResize="0"/>
          <p:nvPr/>
        </p:nvPicPr>
        <p:blipFill rotWithShape="1">
          <a:blip r:embed="rId1">
            <a:alphaModFix/>
          </a:blip>
          <a:srcRect b="0" l="0" r="0" t="0"/>
          <a:stretch/>
        </p:blipFill>
        <p:spPr>
          <a:xfrm>
            <a:off x="253355" y="5295298"/>
            <a:ext cx="2509612" cy="1673074"/>
          </a:xfrm>
          <a:prstGeom prst="rect">
            <a:avLst/>
          </a:prstGeom>
          <a:noFill/>
          <a:ln>
            <a:noFill/>
          </a:ln>
        </p:spPr>
      </p:pic>
      <p:pic>
        <p:nvPicPr>
          <p:cNvPr id="43" name="Google Shape;43;p12"/>
          <p:cNvPicPr preferRelativeResize="0"/>
          <p:nvPr/>
        </p:nvPicPr>
        <p:blipFill rotWithShape="1">
          <a:blip r:embed="rId2">
            <a:alphaModFix/>
          </a:blip>
          <a:srcRect b="0" l="0" r="0" t="0"/>
          <a:stretch/>
        </p:blipFill>
        <p:spPr>
          <a:xfrm>
            <a:off x="2769343" y="6371409"/>
            <a:ext cx="1061484" cy="400384"/>
          </a:xfrm>
          <a:prstGeom prst="rect">
            <a:avLst/>
          </a:prstGeom>
          <a:noFill/>
          <a:ln>
            <a:noFill/>
          </a:ln>
        </p:spPr>
      </p:pic>
      <p:sp>
        <p:nvSpPr>
          <p:cNvPr id="44" name="Google Shape;44;p12"/>
          <p:cNvSpPr txBox="1"/>
          <p:nvPr/>
        </p:nvSpPr>
        <p:spPr>
          <a:xfrm>
            <a:off x="4193224" y="6266872"/>
            <a:ext cx="5015522"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b="0" i="0" lang="en-US" sz="900" u="none" cap="none" strike="noStrik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b="0" i="0" sz="900" u="none" cap="none" strike="noStrike">
              <a:solidFill>
                <a:srgbClr val="595959"/>
              </a:solidFill>
              <a:latin typeface="Calibri"/>
              <a:ea typeface="Calibri"/>
              <a:cs typeface="Calibri"/>
              <a:sym typeface="Calibri"/>
            </a:endParaRPr>
          </a:p>
          <a:p>
            <a:pPr indent="0" lvl="0" marL="0" marR="0" rtl="0" algn="ctr">
              <a:spcBef>
                <a:spcPts val="1000"/>
              </a:spcBef>
              <a:spcAft>
                <a:spcPts val="0"/>
              </a:spcAft>
              <a:buClr>
                <a:schemeClr val="accent1"/>
              </a:buClr>
              <a:buSzPts val="2000"/>
              <a:buFont typeface="Noto Sans Symbols"/>
              <a:buNone/>
            </a:pPr>
            <a:r>
              <a:t/>
            </a:r>
            <a:endParaRPr b="0" i="0" sz="2000" u="none" cap="none" strike="noStrike">
              <a:solidFill>
                <a:srgbClr val="1F497D"/>
              </a:solidFill>
              <a:latin typeface="Calibri"/>
              <a:ea typeface="Calibri"/>
              <a:cs typeface="Calibri"/>
              <a:sym typeface="Calibri"/>
            </a:endParaRPr>
          </a:p>
        </p:txBody>
      </p:sp>
      <p:pic>
        <p:nvPicPr>
          <p:cNvPr id="45" name="Google Shape;45;p12"/>
          <p:cNvPicPr preferRelativeResize="0"/>
          <p:nvPr/>
        </p:nvPicPr>
        <p:blipFill rotWithShape="1">
          <a:blip r:embed="rId3">
            <a:alphaModFix/>
          </a:blip>
          <a:srcRect b="0" l="0" r="0" t="0"/>
          <a:stretch/>
        </p:blipFill>
        <p:spPr>
          <a:xfrm>
            <a:off x="9585046" y="6244739"/>
            <a:ext cx="1987550" cy="567690"/>
          </a:xfrm>
          <a:prstGeom prst="rect">
            <a:avLst/>
          </a:prstGeom>
          <a:noFill/>
          <a:ln>
            <a:noFill/>
          </a:ln>
        </p:spPr>
      </p:pic>
      <p:pic>
        <p:nvPicPr>
          <p:cNvPr id="46" name="Google Shape;46;p12"/>
          <p:cNvPicPr preferRelativeResize="0"/>
          <p:nvPr/>
        </p:nvPicPr>
        <p:blipFill rotWithShape="1">
          <a:blip r:embed="rId4">
            <a:alphaModFix/>
          </a:blip>
          <a:srcRect b="0" l="0" r="0" t="0"/>
          <a:stretch/>
        </p:blipFill>
        <p:spPr>
          <a:xfrm>
            <a:off x="10710917" y="94130"/>
            <a:ext cx="1453861" cy="128494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
          <p:cNvSpPr txBox="1"/>
          <p:nvPr>
            <p:ph idx="2" type="body"/>
          </p:nvPr>
        </p:nvSpPr>
        <p:spPr>
          <a:xfrm>
            <a:off x="457199" y="183382"/>
            <a:ext cx="3455581" cy="3999113"/>
          </a:xfrm>
          <a:prstGeom prst="rect">
            <a:avLst/>
          </a:prstGeom>
          <a:solidFill>
            <a:srgbClr val="F3CC5F"/>
          </a:solid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rPr b="1" i="1" lang="en-US"/>
              <a:t>Reference Number:</a:t>
            </a:r>
            <a:br>
              <a:rPr b="1" i="1" lang="en-US"/>
            </a:br>
            <a:r>
              <a:rPr lang="en-US"/>
              <a:t>2023-1-DE03-KA220-SCH-000151162</a:t>
            </a:r>
            <a:endParaRPr/>
          </a:p>
          <a:p>
            <a:pPr indent="0" lvl="0" marL="0" rtl="0" algn="l">
              <a:lnSpc>
                <a:spcPct val="90000"/>
              </a:lnSpc>
              <a:spcBef>
                <a:spcPts val="1000"/>
              </a:spcBef>
              <a:spcAft>
                <a:spcPts val="0"/>
              </a:spcAft>
              <a:buClr>
                <a:schemeClr val="dk1"/>
              </a:buClr>
              <a:buSzPts val="1600"/>
              <a:buNone/>
            </a:pPr>
            <a:r>
              <a:rPr b="1" lang="en-US"/>
              <a:t>Duration: </a:t>
            </a:r>
            <a:br>
              <a:rPr b="1" lang="en-US"/>
            </a:br>
            <a:r>
              <a:rPr b="1" lang="en-US"/>
              <a:t>03.09.2023 to 02.03.2026</a:t>
            </a:r>
            <a:br>
              <a:rPr b="1" lang="en-US"/>
            </a:br>
            <a:r>
              <a:rPr b="1" lang="en-US"/>
              <a:t>(30 months) </a:t>
            </a:r>
            <a:endParaRPr/>
          </a:p>
        </p:txBody>
      </p:sp>
      <p:sp>
        <p:nvSpPr>
          <p:cNvPr id="171" name="Google Shape;171;p1"/>
          <p:cNvSpPr txBox="1"/>
          <p:nvPr>
            <p:ph type="title"/>
          </p:nvPr>
        </p:nvSpPr>
        <p:spPr>
          <a:xfrm>
            <a:off x="457199" y="183383"/>
            <a:ext cx="3854280" cy="2559817"/>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6B4C2C"/>
              </a:buClr>
              <a:buSzPct val="100000"/>
              <a:buFont typeface="Calibri"/>
              <a:buNone/>
            </a:pPr>
            <a:r>
              <a:rPr b="1" lang="en-US" sz="4000">
                <a:solidFill>
                  <a:srgbClr val="6B4C2C"/>
                </a:solidFill>
              </a:rPr>
              <a:t>STEM for</a:t>
            </a:r>
            <a:br>
              <a:rPr b="1" lang="en-US" sz="4000">
                <a:solidFill>
                  <a:srgbClr val="6B4C2C"/>
                </a:solidFill>
              </a:rPr>
            </a:br>
            <a:r>
              <a:rPr b="1" lang="en-US" sz="4000">
                <a:solidFill>
                  <a:srgbClr val="6B4C2C"/>
                </a:solidFill>
              </a:rPr>
              <a:t>inclusive schools</a:t>
            </a:r>
            <a:br>
              <a:rPr lang="en-US"/>
            </a:br>
            <a:br>
              <a:rPr lang="en-US" sz="1700"/>
            </a:br>
            <a:r>
              <a:rPr lang="en-US" sz="1800"/>
              <a:t>School Education</a:t>
            </a:r>
            <a:br>
              <a:rPr lang="en-US" sz="1800"/>
            </a:br>
            <a:r>
              <a:rPr lang="en-US" sz="1800"/>
              <a:t>ERASMUS+</a:t>
            </a:r>
            <a:br>
              <a:rPr lang="en-US" sz="1800"/>
            </a:br>
            <a:br>
              <a:rPr lang="en-US" sz="1800"/>
            </a:br>
            <a:r>
              <a:rPr lang="en-US" sz="1800"/>
              <a:t>KA220-NW-23-30-151162</a:t>
            </a:r>
            <a:br>
              <a:rPr lang="en-US" sz="1800"/>
            </a:br>
            <a:r>
              <a:rPr lang="en-US" sz="1800"/>
              <a:t>Cooperation partnerships in</a:t>
            </a:r>
            <a:br>
              <a:rPr lang="en-US" sz="1800"/>
            </a:br>
            <a:r>
              <a:rPr lang="en-US" sz="1800"/>
              <a:t>school education</a:t>
            </a:r>
            <a:endParaRPr/>
          </a:p>
        </p:txBody>
      </p:sp>
      <p:sp>
        <p:nvSpPr>
          <p:cNvPr id="172" name="Google Shape;172;p1"/>
          <p:cNvSpPr txBox="1"/>
          <p:nvPr>
            <p:ph idx="1" type="body"/>
          </p:nvPr>
        </p:nvSpPr>
        <p:spPr>
          <a:xfrm>
            <a:off x="4619379" y="594359"/>
            <a:ext cx="6492240" cy="52578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lang="en-US"/>
              <a:t> </a:t>
            </a:r>
            <a:br>
              <a:rPr lang="en-US"/>
            </a:br>
            <a:endParaRPr/>
          </a:p>
        </p:txBody>
      </p:sp>
      <p:sp>
        <p:nvSpPr>
          <p:cNvPr id="173" name="Google Shape;173;p1"/>
          <p:cNvSpPr txBox="1"/>
          <p:nvPr/>
        </p:nvSpPr>
        <p:spPr>
          <a:xfrm>
            <a:off x="4311479" y="5580116"/>
            <a:ext cx="6400800"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1800"/>
              <a:buFont typeface="Noto Sans Symbols"/>
              <a:buNone/>
            </a:pPr>
            <a:r>
              <a:rPr lang="en-US" sz="1800">
                <a:solidFill>
                  <a:srgbClr val="595959"/>
                </a:solidFill>
                <a:latin typeface="Calibri"/>
                <a:ea typeface="Calibri"/>
                <a:cs typeface="Calibri"/>
                <a:sym typeface="Calibri"/>
              </a:rPr>
              <a:t>Chair of Business and Human Resource Education II</a:t>
            </a:r>
            <a:br>
              <a:rPr lang="en-US" sz="1800">
                <a:solidFill>
                  <a:srgbClr val="595959"/>
                </a:solidFill>
                <a:latin typeface="Calibri"/>
                <a:ea typeface="Calibri"/>
                <a:cs typeface="Calibri"/>
                <a:sym typeface="Calibri"/>
              </a:rPr>
            </a:br>
            <a:r>
              <a:rPr lang="en-US" sz="1800">
                <a:solidFill>
                  <a:srgbClr val="595959"/>
                </a:solidFill>
                <a:latin typeface="Calibri"/>
                <a:ea typeface="Calibri"/>
                <a:cs typeface="Calibri"/>
                <a:sym typeface="Calibri"/>
              </a:rPr>
              <a:t>Prof. Dr. Marc Beutner</a:t>
            </a:r>
            <a:endParaRPr/>
          </a:p>
        </p:txBody>
      </p:sp>
      <p:sp>
        <p:nvSpPr>
          <p:cNvPr id="174" name="Google Shape;174;p1"/>
          <p:cNvSpPr txBox="1"/>
          <p:nvPr/>
        </p:nvSpPr>
        <p:spPr>
          <a:xfrm>
            <a:off x="4220680" y="183382"/>
            <a:ext cx="6698332" cy="4455292"/>
          </a:xfrm>
          <a:prstGeom prst="rect">
            <a:avLst/>
          </a:prstGeom>
          <a:noFill/>
          <a:ln>
            <a:noFill/>
          </a:ln>
        </p:spPr>
        <p:txBody>
          <a:bodyPr anchorCtr="0" anchor="t" bIns="45700" lIns="91425" spcFirstLastPara="1" rIns="91425" wrap="square" tIns="45700">
            <a:normAutofit lnSpcReduction="10000"/>
          </a:bodyPr>
          <a:lstStyle/>
          <a:p>
            <a:pPr indent="0" lvl="0" marL="0" marR="0" rtl="0" algn="l">
              <a:spcBef>
                <a:spcPts val="0"/>
              </a:spcBef>
              <a:spcAft>
                <a:spcPts val="0"/>
              </a:spcAft>
              <a:buClr>
                <a:schemeClr val="accent1"/>
              </a:buClr>
              <a:buSzPts val="3200"/>
              <a:buFont typeface="Noto Sans Symbols"/>
              <a:buNone/>
            </a:pPr>
            <a:r>
              <a:rPr b="1" lang="en-US" sz="3200">
                <a:solidFill>
                  <a:srgbClr val="6B4C2C"/>
                </a:solidFill>
                <a:latin typeface="Calibri"/>
                <a:ea typeface="Calibri"/>
                <a:cs typeface="Calibri"/>
                <a:sym typeface="Calibri"/>
              </a:rPr>
              <a:t>STEM for</a:t>
            </a:r>
            <a:br>
              <a:rPr b="1" lang="en-US" sz="3200">
                <a:solidFill>
                  <a:srgbClr val="6B4C2C"/>
                </a:solidFill>
                <a:latin typeface="Calibri"/>
                <a:ea typeface="Calibri"/>
                <a:cs typeface="Calibri"/>
                <a:sym typeface="Calibri"/>
              </a:rPr>
            </a:br>
            <a:r>
              <a:rPr b="1" lang="en-US" sz="3200">
                <a:solidFill>
                  <a:srgbClr val="6B4C2C"/>
                </a:solidFill>
                <a:latin typeface="Calibri"/>
                <a:ea typeface="Calibri"/>
                <a:cs typeface="Calibri"/>
                <a:sym typeface="Calibri"/>
              </a:rPr>
              <a:t>inclusive schools</a:t>
            </a:r>
            <a:br>
              <a:rPr b="1" lang="en-US" sz="3000">
                <a:solidFill>
                  <a:srgbClr val="595959"/>
                </a:solidFill>
                <a:latin typeface="Calibri"/>
                <a:ea typeface="Calibri"/>
                <a:cs typeface="Calibri"/>
                <a:sym typeface="Calibri"/>
              </a:rPr>
            </a:br>
            <a:endParaRPr b="1" sz="11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ts val="2800"/>
              <a:buFont typeface="Noto Sans Symbols"/>
              <a:buNone/>
            </a:pPr>
            <a:r>
              <a:rPr b="1" lang="en-US" sz="2800">
                <a:solidFill>
                  <a:srgbClr val="595959"/>
                </a:solidFill>
                <a:latin typeface="Calibri"/>
                <a:ea typeface="Calibri"/>
                <a:cs typeface="Calibri"/>
                <a:sym typeface="Calibri"/>
              </a:rPr>
              <a:t>Transnational Partner Meeting - TPM 1</a:t>
            </a:r>
            <a:br>
              <a:rPr b="1" lang="en-US" sz="2800">
                <a:solidFill>
                  <a:srgbClr val="595959"/>
                </a:solidFill>
                <a:latin typeface="Calibri"/>
                <a:ea typeface="Calibri"/>
                <a:cs typeface="Calibri"/>
                <a:sym typeface="Calibri"/>
              </a:rPr>
            </a:br>
            <a:r>
              <a:rPr b="1" lang="en-US" sz="2800">
                <a:solidFill>
                  <a:srgbClr val="595959"/>
                </a:solidFill>
                <a:latin typeface="Calibri"/>
                <a:ea typeface="Calibri"/>
                <a:cs typeface="Calibri"/>
                <a:sym typeface="Calibri"/>
              </a:rPr>
              <a:t>The Kick-off-Meeting</a:t>
            </a:r>
            <a:br>
              <a:rPr b="1" lang="en-US" sz="2800">
                <a:solidFill>
                  <a:srgbClr val="595959"/>
                </a:solidFill>
                <a:latin typeface="Calibri"/>
                <a:ea typeface="Calibri"/>
                <a:cs typeface="Calibri"/>
                <a:sym typeface="Calibri"/>
              </a:rPr>
            </a:br>
            <a:r>
              <a:rPr b="1" lang="en-US" sz="1600">
                <a:solidFill>
                  <a:srgbClr val="595959"/>
                </a:solidFill>
                <a:latin typeface="Calibri"/>
                <a:ea typeface="Calibri"/>
                <a:cs typeface="Calibri"/>
                <a:sym typeface="Calibri"/>
              </a:rPr>
              <a:t>11</a:t>
            </a:r>
            <a:r>
              <a:rPr b="1" baseline="30000" lang="en-US" sz="1600">
                <a:solidFill>
                  <a:srgbClr val="595959"/>
                </a:solidFill>
                <a:latin typeface="Calibri"/>
                <a:ea typeface="Calibri"/>
                <a:cs typeface="Calibri"/>
                <a:sym typeface="Calibri"/>
              </a:rPr>
              <a:t>th</a:t>
            </a:r>
            <a:r>
              <a:rPr b="1" lang="en-US" sz="1600">
                <a:solidFill>
                  <a:srgbClr val="595959"/>
                </a:solidFill>
                <a:latin typeface="Calibri"/>
                <a:ea typeface="Calibri"/>
                <a:cs typeface="Calibri"/>
                <a:sym typeface="Calibri"/>
              </a:rPr>
              <a:t> to the 13</a:t>
            </a:r>
            <a:r>
              <a:rPr b="1" baseline="30000" lang="en-US" sz="1600">
                <a:solidFill>
                  <a:srgbClr val="595959"/>
                </a:solidFill>
                <a:latin typeface="Calibri"/>
                <a:ea typeface="Calibri"/>
                <a:cs typeface="Calibri"/>
                <a:sym typeface="Calibri"/>
              </a:rPr>
              <a:t>th</a:t>
            </a:r>
            <a:r>
              <a:rPr b="1" lang="en-US" sz="1600">
                <a:solidFill>
                  <a:srgbClr val="595959"/>
                </a:solidFill>
                <a:latin typeface="Calibri"/>
                <a:ea typeface="Calibri"/>
                <a:cs typeface="Calibri"/>
                <a:sym typeface="Calibri"/>
              </a:rPr>
              <a:t> of March 2024</a:t>
            </a:r>
            <a:br>
              <a:rPr b="1" lang="en-US" sz="2000">
                <a:solidFill>
                  <a:srgbClr val="595959"/>
                </a:solidFill>
                <a:latin typeface="Calibri"/>
                <a:ea typeface="Calibri"/>
                <a:cs typeface="Calibri"/>
                <a:sym typeface="Calibri"/>
              </a:rPr>
            </a:br>
            <a:endParaRPr b="1" sz="28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ts val="2400"/>
              <a:buFont typeface="Noto Sans Symbols"/>
              <a:buNone/>
            </a:pPr>
            <a:r>
              <a:rPr b="1" lang="en-US" sz="2400">
                <a:solidFill>
                  <a:srgbClr val="595959"/>
                </a:solidFill>
                <a:latin typeface="Calibri"/>
                <a:ea typeface="Calibri"/>
                <a:cs typeface="Calibri"/>
                <a:sym typeface="Calibri"/>
              </a:rPr>
              <a:t>The core idea of STEM for inclusive schools</a:t>
            </a:r>
            <a:br>
              <a:rPr b="1" lang="en-US" sz="2000">
                <a:solidFill>
                  <a:srgbClr val="595959"/>
                </a:solidFill>
                <a:latin typeface="Calibri"/>
                <a:ea typeface="Calibri"/>
                <a:cs typeface="Calibri"/>
                <a:sym typeface="Calibri"/>
              </a:rPr>
            </a:br>
            <a:r>
              <a:rPr b="1" lang="en-US" sz="2000">
                <a:solidFill>
                  <a:srgbClr val="595959"/>
                </a:solidFill>
                <a:latin typeface="Calibri"/>
                <a:ea typeface="Calibri"/>
                <a:cs typeface="Calibri"/>
                <a:sym typeface="Calibri"/>
              </a:rPr>
              <a:t>12th of March 2024</a:t>
            </a:r>
            <a:endParaRPr/>
          </a:p>
          <a:p>
            <a:pPr indent="0" lvl="0" marL="0" marR="0" rtl="0" algn="l">
              <a:spcBef>
                <a:spcPts val="1000"/>
              </a:spcBef>
              <a:spcAft>
                <a:spcPts val="0"/>
              </a:spcAft>
              <a:buClr>
                <a:schemeClr val="accent1"/>
              </a:buClr>
              <a:buSzPts val="600"/>
              <a:buFont typeface="Noto Sans Symbols"/>
              <a:buNone/>
            </a:pPr>
            <a:r>
              <a:t/>
            </a:r>
            <a:endParaRPr b="1" sz="6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ts val="2000"/>
              <a:buFont typeface="Noto Sans Symbols"/>
              <a:buNone/>
            </a:pPr>
            <a:r>
              <a:rPr b="1" lang="en-US" sz="2000">
                <a:solidFill>
                  <a:srgbClr val="595959"/>
                </a:solidFill>
                <a:latin typeface="Calibri"/>
                <a:ea typeface="Calibri"/>
                <a:cs typeface="Calibri"/>
                <a:sym typeface="Calibri"/>
              </a:rPr>
              <a:t>Presentation of the leading partner:</a:t>
            </a:r>
            <a:br>
              <a:rPr b="1" lang="en-US" sz="2000">
                <a:solidFill>
                  <a:srgbClr val="595959"/>
                </a:solidFill>
                <a:latin typeface="Calibri"/>
                <a:ea typeface="Calibri"/>
                <a:cs typeface="Calibri"/>
                <a:sym typeface="Calibri"/>
              </a:rPr>
            </a:br>
            <a:r>
              <a:rPr b="1" lang="en-US" sz="2000">
                <a:solidFill>
                  <a:srgbClr val="595959"/>
                </a:solidFill>
                <a:latin typeface="Calibri"/>
                <a:ea typeface="Calibri"/>
                <a:cs typeface="Calibri"/>
                <a:sym typeface="Calibri"/>
              </a:rPr>
              <a:t>University of Paderborn</a:t>
            </a:r>
            <a:endParaRPr sz="2000">
              <a:solidFill>
                <a:srgbClr val="595959"/>
              </a:solidFill>
              <a:latin typeface="Calibri"/>
              <a:ea typeface="Calibri"/>
              <a:cs typeface="Calibri"/>
              <a:sym typeface="Calibri"/>
            </a:endParaRPr>
          </a:p>
        </p:txBody>
      </p:sp>
      <p:pic>
        <p:nvPicPr>
          <p:cNvPr id="175" name="Google Shape;175;p1"/>
          <p:cNvPicPr preferRelativeResize="0"/>
          <p:nvPr/>
        </p:nvPicPr>
        <p:blipFill rotWithShape="1">
          <a:blip r:embed="rId3">
            <a:alphaModFix/>
          </a:blip>
          <a:srcRect b="0" l="0" r="0" t="0"/>
          <a:stretch/>
        </p:blipFill>
        <p:spPr>
          <a:xfrm>
            <a:off x="6397782" y="4667848"/>
            <a:ext cx="2228194" cy="9122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
          <p:cNvSpPr txBox="1"/>
          <p:nvPr>
            <p:ph idx="1" type="body"/>
          </p:nvPr>
        </p:nvSpPr>
        <p:spPr>
          <a:xfrm>
            <a:off x="2270594" y="4683547"/>
            <a:ext cx="9339976" cy="2903246"/>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lang="en-US"/>
              <a:t>https://drive.google.com/drive/folders/108dwhHWqJV7Pb6F5L6gbNlfM9OtHRSSg?usp=sharing</a:t>
            </a:r>
            <a:endParaRPr/>
          </a:p>
          <a:p>
            <a:pPr indent="-25400" lvl="0" marL="228600" rtl="0" algn="l">
              <a:lnSpc>
                <a:spcPct val="90000"/>
              </a:lnSpc>
              <a:spcBef>
                <a:spcPts val="1000"/>
              </a:spcBef>
              <a:spcAft>
                <a:spcPts val="0"/>
              </a:spcAft>
              <a:buClr>
                <a:schemeClr val="dk1"/>
              </a:buClr>
              <a:buSzPts val="3200"/>
              <a:buNone/>
            </a:pPr>
            <a:r>
              <a:t/>
            </a:r>
            <a:endParaRPr/>
          </a:p>
        </p:txBody>
      </p:sp>
      <p:sp>
        <p:nvSpPr>
          <p:cNvPr id="181" name="Google Shape;181;p2"/>
          <p:cNvSpPr txBox="1"/>
          <p:nvPr>
            <p:ph type="title"/>
          </p:nvPr>
        </p:nvSpPr>
        <p:spPr>
          <a:xfrm>
            <a:off x="838200" y="365125"/>
            <a:ext cx="10515600" cy="1325563"/>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n-US" sz="4000"/>
              <a:t>Google-Drive of</a:t>
            </a:r>
            <a:br>
              <a:rPr lang="en-US" sz="4000"/>
            </a:br>
            <a:r>
              <a:rPr lang="en-US" sz="4000"/>
              <a:t>STEM for</a:t>
            </a:r>
            <a:br>
              <a:rPr lang="en-US" sz="4000"/>
            </a:br>
            <a:r>
              <a:rPr lang="en-US" sz="4000"/>
              <a:t>inclusive Schools</a:t>
            </a:r>
            <a:endParaRPr/>
          </a:p>
        </p:txBody>
      </p:sp>
      <p:pic>
        <p:nvPicPr>
          <p:cNvPr id="182" name="Google Shape;182;p2"/>
          <p:cNvPicPr preferRelativeResize="0"/>
          <p:nvPr/>
        </p:nvPicPr>
        <p:blipFill rotWithShape="1">
          <a:blip r:embed="rId3">
            <a:alphaModFix/>
          </a:blip>
          <a:srcRect b="0" l="0" r="0" t="0"/>
          <a:stretch/>
        </p:blipFill>
        <p:spPr>
          <a:xfrm>
            <a:off x="5177710" y="722830"/>
            <a:ext cx="3923760" cy="353301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lang="en-US" sz="4000"/>
              <a:t>Aim of the STEM for inclusive schools project</a:t>
            </a:r>
            <a:endParaRPr sz="4000"/>
          </a:p>
        </p:txBody>
      </p:sp>
      <p:sp>
        <p:nvSpPr>
          <p:cNvPr id="188" name="Google Shape;188;p3"/>
          <p:cNvSpPr/>
          <p:nvPr/>
        </p:nvSpPr>
        <p:spPr>
          <a:xfrm>
            <a:off x="1981199" y="1564598"/>
            <a:ext cx="9493405" cy="3888348"/>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We see </a:t>
            </a:r>
            <a:r>
              <a:rPr lang="en-US" sz="2400">
                <a:solidFill>
                  <a:srgbClr val="FFFF00"/>
                </a:solidFill>
                <a:latin typeface="Calibri"/>
                <a:ea typeface="Calibri"/>
                <a:cs typeface="Calibri"/>
                <a:sym typeface="Calibri"/>
              </a:rPr>
              <a:t>empowering STEM professionals in the use of digital technology </a:t>
            </a:r>
            <a:r>
              <a:rPr lang="en-US" sz="2400">
                <a:solidFill>
                  <a:schemeClr val="dk1"/>
                </a:solidFill>
                <a:latin typeface="Calibri"/>
                <a:ea typeface="Calibri"/>
                <a:cs typeface="Calibri"/>
                <a:sym typeface="Calibri"/>
              </a:rPr>
              <a:t>to provide new ways to learn and teach STEM subjects as an effective initiative to address the challenges of participating in STEM.</a:t>
            </a:r>
            <a:endParaRPr/>
          </a:p>
          <a:p>
            <a:pPr indent="0" lvl="0" marL="0" marR="0" rtl="0" algn="ctr">
              <a:spcBef>
                <a:spcPts val="0"/>
              </a:spcBef>
              <a:spcAft>
                <a:spcPts val="0"/>
              </a:spcAft>
              <a:buNone/>
            </a:pP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The aim of project is to empower </a:t>
            </a:r>
            <a:r>
              <a:rPr lang="en-US" sz="2400">
                <a:solidFill>
                  <a:srgbClr val="FFFF00"/>
                </a:solidFill>
                <a:latin typeface="Calibri"/>
                <a:ea typeface="Calibri"/>
                <a:cs typeface="Calibri"/>
                <a:sym typeface="Calibri"/>
              </a:rPr>
              <a:t>STEM professionals and the school community</a:t>
            </a:r>
            <a:r>
              <a:rPr lang="en-US" sz="2400">
                <a:solidFill>
                  <a:schemeClr val="dk1"/>
                </a:solidFill>
                <a:latin typeface="Calibri"/>
                <a:ea typeface="Calibri"/>
                <a:cs typeface="Calibri"/>
                <a:sym typeface="Calibri"/>
              </a:rPr>
              <a:t> to </a:t>
            </a:r>
            <a:r>
              <a:rPr lang="en-US" sz="2400">
                <a:solidFill>
                  <a:srgbClr val="FFFF00"/>
                </a:solidFill>
                <a:latin typeface="Calibri"/>
                <a:ea typeface="Calibri"/>
                <a:cs typeface="Calibri"/>
                <a:sym typeface="Calibri"/>
              </a:rPr>
              <a:t>develop inclusive ways </a:t>
            </a:r>
            <a:r>
              <a:rPr lang="en-US" sz="2400">
                <a:solidFill>
                  <a:schemeClr val="dk1"/>
                </a:solidFill>
                <a:latin typeface="Calibri"/>
                <a:ea typeface="Calibri"/>
                <a:cs typeface="Calibri"/>
                <a:sym typeface="Calibri"/>
              </a:rPr>
              <a:t>to increase interest and participation in the </a:t>
            </a:r>
            <a:r>
              <a:rPr lang="en-US" sz="2400">
                <a:solidFill>
                  <a:srgbClr val="FFFF00"/>
                </a:solidFill>
                <a:latin typeface="Calibri"/>
                <a:ea typeface="Calibri"/>
                <a:cs typeface="Calibri"/>
                <a:sym typeface="Calibri"/>
              </a:rPr>
              <a:t>STEM field</a:t>
            </a:r>
            <a:r>
              <a:rPr lang="en-US" sz="2400">
                <a:solidFill>
                  <a:schemeClr val="dk1"/>
                </a:solidFill>
                <a:latin typeface="Calibri"/>
                <a:ea typeface="Calibri"/>
                <a:cs typeface="Calibri"/>
                <a:sym typeface="Calibri"/>
              </a:rPr>
              <a:t>, and to increase their capacity by offering new ways to </a:t>
            </a:r>
            <a:r>
              <a:rPr lang="en-US" sz="2400">
                <a:solidFill>
                  <a:srgbClr val="FFFF00"/>
                </a:solidFill>
                <a:latin typeface="Calibri"/>
                <a:ea typeface="Calibri"/>
                <a:cs typeface="Calibri"/>
                <a:sym typeface="Calibri"/>
              </a:rPr>
              <a:t>use digital resources in STEM </a:t>
            </a:r>
            <a:r>
              <a:rPr lang="en-US" sz="2400">
                <a:solidFill>
                  <a:schemeClr val="dk1"/>
                </a:solidFill>
                <a:latin typeface="Calibri"/>
                <a:ea typeface="Calibri"/>
                <a:cs typeface="Calibri"/>
                <a:sym typeface="Calibri"/>
              </a:rPr>
              <a:t>to provide </a:t>
            </a:r>
            <a:r>
              <a:rPr lang="en-US" sz="2400">
                <a:solidFill>
                  <a:srgbClr val="FFFF00"/>
                </a:solidFill>
                <a:latin typeface="Calibri"/>
                <a:ea typeface="Calibri"/>
                <a:cs typeface="Calibri"/>
                <a:sym typeface="Calibri"/>
              </a:rPr>
              <a:t>quality</a:t>
            </a:r>
            <a:r>
              <a:rPr lang="en-US" sz="2400">
                <a:solidFill>
                  <a:schemeClr val="dk1"/>
                </a:solidFill>
                <a:latin typeface="Calibri"/>
                <a:ea typeface="Calibri"/>
                <a:cs typeface="Calibri"/>
                <a:sym typeface="Calibri"/>
              </a:rPr>
              <a:t> responses to different learning.</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lang="en-US" sz="4000"/>
              <a:t>STEM</a:t>
            </a:r>
            <a:endParaRPr/>
          </a:p>
        </p:txBody>
      </p:sp>
      <p:pic>
        <p:nvPicPr>
          <p:cNvPr descr="The picture should be a circle with the the word STEM in the middel and all around it symbols of science technology, engineering and mathematics in combination with symbols for education and digitisation. The picture should be in orange to yellow colours.. Bild 1 von 4" id="194" name="Google Shape;194;p4"/>
          <p:cNvPicPr preferRelativeResize="0"/>
          <p:nvPr/>
        </p:nvPicPr>
        <p:blipFill rotWithShape="1">
          <a:blip r:embed="rId3">
            <a:alphaModFix/>
          </a:blip>
          <a:srcRect b="0" l="0" r="0" t="0"/>
          <a:stretch/>
        </p:blipFill>
        <p:spPr>
          <a:xfrm>
            <a:off x="4032921" y="1534079"/>
            <a:ext cx="4368764" cy="4368764"/>
          </a:xfrm>
          <a:prstGeom prst="rect">
            <a:avLst/>
          </a:prstGeom>
          <a:noFill/>
          <a:ln>
            <a:noFill/>
          </a:ln>
        </p:spPr>
      </p:pic>
      <p:sp>
        <p:nvSpPr>
          <p:cNvPr id="195" name="Google Shape;195;p4"/>
          <p:cNvSpPr txBox="1"/>
          <p:nvPr/>
        </p:nvSpPr>
        <p:spPr>
          <a:xfrm>
            <a:off x="2122484" y="2074064"/>
            <a:ext cx="1455848"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dk1"/>
                </a:solidFill>
                <a:latin typeface="Calibri"/>
                <a:ea typeface="Calibri"/>
                <a:cs typeface="Calibri"/>
                <a:sym typeface="Calibri"/>
              </a:rPr>
              <a:t>Science</a:t>
            </a:r>
            <a:endParaRPr b="1" sz="3200">
              <a:solidFill>
                <a:schemeClr val="dk1"/>
              </a:solidFill>
              <a:latin typeface="Calibri"/>
              <a:ea typeface="Calibri"/>
              <a:cs typeface="Calibri"/>
              <a:sym typeface="Calibri"/>
            </a:endParaRPr>
          </a:p>
        </p:txBody>
      </p:sp>
      <p:sp>
        <p:nvSpPr>
          <p:cNvPr id="196" name="Google Shape;196;p4"/>
          <p:cNvSpPr txBox="1"/>
          <p:nvPr/>
        </p:nvSpPr>
        <p:spPr>
          <a:xfrm>
            <a:off x="1759116" y="4950432"/>
            <a:ext cx="2182585"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dk1"/>
                </a:solidFill>
                <a:latin typeface="Calibri"/>
                <a:ea typeface="Calibri"/>
                <a:cs typeface="Calibri"/>
                <a:sym typeface="Calibri"/>
              </a:rPr>
              <a:t>Technology</a:t>
            </a:r>
            <a:endParaRPr b="1" sz="3200">
              <a:solidFill>
                <a:schemeClr val="dk1"/>
              </a:solidFill>
              <a:latin typeface="Calibri"/>
              <a:ea typeface="Calibri"/>
              <a:cs typeface="Calibri"/>
              <a:sym typeface="Calibri"/>
            </a:endParaRPr>
          </a:p>
        </p:txBody>
      </p:sp>
      <p:sp>
        <p:nvSpPr>
          <p:cNvPr id="197" name="Google Shape;197;p4"/>
          <p:cNvSpPr txBox="1"/>
          <p:nvPr/>
        </p:nvSpPr>
        <p:spPr>
          <a:xfrm>
            <a:off x="9046533" y="2074064"/>
            <a:ext cx="2193229"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dk1"/>
                </a:solidFill>
                <a:latin typeface="Calibri"/>
                <a:ea typeface="Calibri"/>
                <a:cs typeface="Calibri"/>
                <a:sym typeface="Calibri"/>
              </a:rPr>
              <a:t>Engineering</a:t>
            </a:r>
            <a:endParaRPr b="1" sz="3200">
              <a:solidFill>
                <a:schemeClr val="dk1"/>
              </a:solidFill>
              <a:latin typeface="Calibri"/>
              <a:ea typeface="Calibri"/>
              <a:cs typeface="Calibri"/>
              <a:sym typeface="Calibri"/>
            </a:endParaRPr>
          </a:p>
        </p:txBody>
      </p:sp>
      <p:sp>
        <p:nvSpPr>
          <p:cNvPr id="198" name="Google Shape;198;p4"/>
          <p:cNvSpPr txBox="1"/>
          <p:nvPr/>
        </p:nvSpPr>
        <p:spPr>
          <a:xfrm>
            <a:off x="8932496" y="4950432"/>
            <a:ext cx="2421304"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dk1"/>
                </a:solidFill>
                <a:latin typeface="Calibri"/>
                <a:ea typeface="Calibri"/>
                <a:cs typeface="Calibri"/>
                <a:sym typeface="Calibri"/>
              </a:rPr>
              <a:t>Mathematics</a:t>
            </a:r>
            <a:endParaRPr b="1" sz="32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lang="en-US" sz="4000"/>
              <a:t>Inclusion</a:t>
            </a:r>
            <a:endParaRPr sz="4000"/>
          </a:p>
        </p:txBody>
      </p:sp>
      <p:sp>
        <p:nvSpPr>
          <p:cNvPr id="204" name="Google Shape;204;p5"/>
          <p:cNvSpPr txBox="1"/>
          <p:nvPr/>
        </p:nvSpPr>
        <p:spPr>
          <a:xfrm>
            <a:off x="8613668" y="2074064"/>
            <a:ext cx="3578333" cy="2031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“Inclusion is the policy or practice of making sure that everyone in society has access to resources and opportunities.”</a:t>
            </a:r>
            <a:br>
              <a:rPr b="1" lang="en-US" sz="1800">
                <a:solidFill>
                  <a:schemeClr val="dk1"/>
                </a:solidFill>
                <a:latin typeface="Calibri"/>
                <a:ea typeface="Calibri"/>
                <a:cs typeface="Calibri"/>
                <a:sym typeface="Calibri"/>
              </a:rPr>
            </a:br>
            <a:r>
              <a:rPr lang="en-US" sz="1800">
                <a:solidFill>
                  <a:schemeClr val="dk1"/>
                </a:solidFill>
                <a:latin typeface="Calibri"/>
                <a:ea typeface="Calibri"/>
                <a:cs typeface="Calibri"/>
                <a:sym typeface="Calibri"/>
              </a:rPr>
              <a:t>Collins 2024 -https://www.collinsdictionary.com/dictionary/english/inclusion</a:t>
            </a:r>
            <a:endParaRPr sz="1800">
              <a:solidFill>
                <a:schemeClr val="dk1"/>
              </a:solidFill>
              <a:latin typeface="Calibri"/>
              <a:ea typeface="Calibri"/>
              <a:cs typeface="Calibri"/>
              <a:sym typeface="Calibri"/>
            </a:endParaRPr>
          </a:p>
        </p:txBody>
      </p:sp>
      <p:pic>
        <p:nvPicPr>
          <p:cNvPr descr="The picture should be a circle with the the word INCLUSION in the middel and all around it symbols of inclusive education. The picture should be in orange and yellow colours.. Bild 3 von 4" id="205" name="Google Shape;205;p5"/>
          <p:cNvPicPr preferRelativeResize="0"/>
          <p:nvPr/>
        </p:nvPicPr>
        <p:blipFill rotWithShape="1">
          <a:blip r:embed="rId3">
            <a:alphaModFix/>
          </a:blip>
          <a:srcRect b="0" l="0" r="0" t="0"/>
          <a:stretch/>
        </p:blipFill>
        <p:spPr>
          <a:xfrm rot="-460212">
            <a:off x="3966593" y="1249082"/>
            <a:ext cx="4258814" cy="425881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lang="en-US" sz="4000"/>
              <a:t>Inclusion</a:t>
            </a:r>
            <a:endParaRPr sz="4000"/>
          </a:p>
        </p:txBody>
      </p:sp>
      <p:pic>
        <p:nvPicPr>
          <p:cNvPr descr="The picture should be a circle with the the word INCLUSION in the middel and all around it symbols of inclusive education. The picture should be in orange and yellow colours.. Bild 3 von 4" id="211" name="Google Shape;211;p6"/>
          <p:cNvPicPr preferRelativeResize="0"/>
          <p:nvPr/>
        </p:nvPicPr>
        <p:blipFill rotWithShape="1">
          <a:blip r:embed="rId3">
            <a:alphaModFix/>
          </a:blip>
          <a:srcRect b="0" l="0" r="0" t="0"/>
          <a:stretch/>
        </p:blipFill>
        <p:spPr>
          <a:xfrm rot="-460212">
            <a:off x="1315280" y="1754670"/>
            <a:ext cx="2137954" cy="2137954"/>
          </a:xfrm>
          <a:prstGeom prst="rect">
            <a:avLst/>
          </a:prstGeom>
          <a:noFill/>
          <a:ln>
            <a:noFill/>
          </a:ln>
        </p:spPr>
      </p:pic>
      <p:sp>
        <p:nvSpPr>
          <p:cNvPr id="212" name="Google Shape;212;p6"/>
          <p:cNvSpPr txBox="1"/>
          <p:nvPr/>
        </p:nvSpPr>
        <p:spPr>
          <a:xfrm>
            <a:off x="3853543" y="3086606"/>
            <a:ext cx="8338458" cy="31547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“It is not just about including learners with Specific Learning Differences (SpLDs). Inclusion is a basic right of everyone and its objective should be to embrace everyone regardless of race, age, gender, disability, religious and cultural beliefs and sexual orientation.</a:t>
            </a:r>
            <a:br>
              <a:rPr b="1" lang="en-US" sz="2000">
                <a:solidFill>
                  <a:schemeClr val="dk1"/>
                </a:solidFill>
                <a:latin typeface="Calibri"/>
                <a:ea typeface="Calibri"/>
                <a:cs typeface="Calibri"/>
                <a:sym typeface="Calibri"/>
              </a:rPr>
            </a:br>
            <a:r>
              <a:rPr b="1" lang="en-US" sz="2000">
                <a:solidFill>
                  <a:schemeClr val="dk1"/>
                </a:solidFill>
                <a:latin typeface="Calibri"/>
                <a:ea typeface="Calibri"/>
                <a:cs typeface="Calibri"/>
                <a:sym typeface="Calibri"/>
              </a:rPr>
              <a:t>When we have true inclusion, it is when we have removed all barriers, discrimination and intolerance. When implemented properly, it should make everyone feel included and supported, whichever environment they are in.”</a:t>
            </a:r>
            <a:br>
              <a:rPr lang="en-US" sz="1800">
                <a:solidFill>
                  <a:schemeClr val="dk1"/>
                </a:solidFill>
                <a:latin typeface="Calibri"/>
                <a:ea typeface="Calibri"/>
                <a:cs typeface="Calibri"/>
                <a:sym typeface="Calibri"/>
              </a:rPr>
            </a:br>
            <a:endParaRPr sz="5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Lekh, V. 2024 - </a:t>
            </a:r>
            <a:br>
              <a:rPr lang="en-US" sz="1800">
                <a:solidFill>
                  <a:schemeClr val="dk1"/>
                </a:solidFill>
                <a:latin typeface="Calibri"/>
                <a:ea typeface="Calibri"/>
                <a:cs typeface="Calibri"/>
                <a:sym typeface="Calibri"/>
              </a:rPr>
            </a:br>
            <a:r>
              <a:rPr lang="en-US" sz="1800">
                <a:solidFill>
                  <a:schemeClr val="dk1"/>
                </a:solidFill>
                <a:latin typeface="Calibri"/>
                <a:ea typeface="Calibri"/>
                <a:cs typeface="Calibri"/>
                <a:sym typeface="Calibri"/>
              </a:rPr>
              <a:t>https://www.teachingenglish.org.uk/professional-development/teachers/inclusive-practices/articles/what-inclusion-and-how-do-we</a:t>
            </a:r>
            <a:endParaRPr sz="1800">
              <a:solidFill>
                <a:schemeClr val="dk1"/>
              </a:solidFill>
              <a:latin typeface="Calibri"/>
              <a:ea typeface="Calibri"/>
              <a:cs typeface="Calibri"/>
              <a:sym typeface="Calibri"/>
            </a:endParaRPr>
          </a:p>
        </p:txBody>
      </p:sp>
      <p:sp>
        <p:nvSpPr>
          <p:cNvPr id="213" name="Google Shape;213;p6"/>
          <p:cNvSpPr txBox="1"/>
          <p:nvPr/>
        </p:nvSpPr>
        <p:spPr>
          <a:xfrm>
            <a:off x="3465049" y="60117"/>
            <a:ext cx="6825342" cy="233910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“Specifically, inclusion in education refers to ensuring students with physical, behavioral, or learning disabilities are integrated into general education classrooms as much as possible.</a:t>
            </a:r>
            <a:br>
              <a:rPr b="1" lang="en-US" sz="2000">
                <a:solidFill>
                  <a:schemeClr val="dk1"/>
                </a:solidFill>
                <a:latin typeface="Calibri"/>
                <a:ea typeface="Calibri"/>
                <a:cs typeface="Calibri"/>
                <a:sym typeface="Calibri"/>
              </a:rPr>
            </a:br>
            <a:r>
              <a:rPr b="1" lang="en-US" sz="2000">
                <a:solidFill>
                  <a:schemeClr val="dk1"/>
                </a:solidFill>
                <a:latin typeface="Calibri"/>
                <a:ea typeface="Calibri"/>
                <a:cs typeface="Calibri"/>
                <a:sym typeface="Calibri"/>
              </a:rPr>
              <a:t>It also means providing them the support and accommodations they need to succeed alongside their peers.”</a:t>
            </a:r>
            <a:br>
              <a:rPr b="1" lang="en-US" sz="2000">
                <a:solidFill>
                  <a:schemeClr val="dk1"/>
                </a:solidFill>
                <a:latin typeface="Calibri"/>
                <a:ea typeface="Calibri"/>
                <a:cs typeface="Calibri"/>
                <a:sym typeface="Calibri"/>
              </a:rPr>
            </a:br>
            <a:endParaRPr b="1" sz="5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We are Teachers 2023 -</a:t>
            </a:r>
            <a:br>
              <a:rPr lang="en-US" sz="1800">
                <a:solidFill>
                  <a:schemeClr val="dk1"/>
                </a:solidFill>
                <a:latin typeface="Calibri"/>
                <a:ea typeface="Calibri"/>
                <a:cs typeface="Calibri"/>
                <a:sym typeface="Calibri"/>
              </a:rPr>
            </a:br>
            <a:r>
              <a:rPr lang="en-US" sz="1800">
                <a:solidFill>
                  <a:schemeClr val="dk1"/>
                </a:solidFill>
                <a:latin typeface="Calibri"/>
                <a:ea typeface="Calibri"/>
                <a:cs typeface="Calibri"/>
                <a:sym typeface="Calibri"/>
              </a:rPr>
              <a:t>https://www.weareteachers.com/what-is-inclusion-in-education/</a:t>
            </a:r>
            <a:endParaRPr sz="1800">
              <a:solidFill>
                <a:schemeClr val="dk1"/>
              </a:solidFill>
              <a:latin typeface="Calibri"/>
              <a:ea typeface="Calibri"/>
              <a:cs typeface="Calibri"/>
              <a:sym typeface="Calibri"/>
            </a:endParaRPr>
          </a:p>
        </p:txBody>
      </p:sp>
      <p:sp>
        <p:nvSpPr>
          <p:cNvPr id="214" name="Google Shape;214;p6"/>
          <p:cNvSpPr/>
          <p:nvPr/>
        </p:nvSpPr>
        <p:spPr>
          <a:xfrm>
            <a:off x="5607698" y="2323322"/>
            <a:ext cx="1539551" cy="763284"/>
          </a:xfrm>
          <a:prstGeom prst="lightningBolt">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7"/>
          <p:cNvSpPr txBox="1"/>
          <p:nvPr/>
        </p:nvSpPr>
        <p:spPr>
          <a:xfrm>
            <a:off x="7453423" y="27208"/>
            <a:ext cx="3278077" cy="645459"/>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262626"/>
              </a:buClr>
              <a:buSzPts val="3200"/>
              <a:buFont typeface="Calibri"/>
              <a:buNone/>
            </a:pPr>
            <a:r>
              <a:rPr b="1" lang="en-US" sz="3200">
                <a:solidFill>
                  <a:srgbClr val="262626"/>
                </a:solidFill>
                <a:latin typeface="Calibri"/>
                <a:ea typeface="Calibri"/>
                <a:cs typeface="Calibri"/>
                <a:sym typeface="Calibri"/>
              </a:rPr>
              <a:t>The WPs of</a:t>
            </a:r>
            <a:br>
              <a:rPr b="1" lang="en-US" sz="3200">
                <a:solidFill>
                  <a:srgbClr val="262626"/>
                </a:solidFill>
                <a:latin typeface="Calibri"/>
                <a:ea typeface="Calibri"/>
                <a:cs typeface="Calibri"/>
                <a:sym typeface="Calibri"/>
              </a:rPr>
            </a:br>
            <a:r>
              <a:rPr b="1" lang="en-US" sz="3200">
                <a:solidFill>
                  <a:srgbClr val="262626"/>
                </a:solidFill>
                <a:latin typeface="Calibri"/>
                <a:ea typeface="Calibri"/>
                <a:cs typeface="Calibri"/>
                <a:sym typeface="Calibri"/>
              </a:rPr>
              <a:t>STEM for inclusive schools</a:t>
            </a:r>
            <a:endParaRPr/>
          </a:p>
        </p:txBody>
      </p:sp>
      <p:sp>
        <p:nvSpPr>
          <p:cNvPr id="220" name="Google Shape;220;p7"/>
          <p:cNvSpPr/>
          <p:nvPr/>
        </p:nvSpPr>
        <p:spPr>
          <a:xfrm>
            <a:off x="42532" y="715429"/>
            <a:ext cx="3019647" cy="1186854"/>
          </a:xfrm>
          <a:prstGeom prst="hexagon">
            <a:avLst>
              <a:gd fmla="val 25000" name="adj"/>
              <a:gd fmla="val 115470" name="vf"/>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lt1"/>
                </a:solidFill>
                <a:latin typeface="Calibri"/>
                <a:ea typeface="Calibri"/>
                <a:cs typeface="Calibri"/>
                <a:sym typeface="Calibri"/>
              </a:rPr>
              <a:t>WP2:</a:t>
            </a:r>
            <a:br>
              <a:rPr lang="en-US" sz="2400">
                <a:solidFill>
                  <a:schemeClr val="lt1"/>
                </a:solidFill>
                <a:latin typeface="Calibri"/>
                <a:ea typeface="Calibri"/>
                <a:cs typeface="Calibri"/>
                <a:sym typeface="Calibri"/>
              </a:rPr>
            </a:br>
            <a:r>
              <a:rPr b="1" i="0" lang="en-US" sz="1800" u="none" strike="noStrike">
                <a:solidFill>
                  <a:schemeClr val="lt1"/>
                </a:solidFill>
                <a:latin typeface="Arial"/>
                <a:ea typeface="Arial"/>
                <a:cs typeface="Arial"/>
                <a:sym typeface="Arial"/>
              </a:rPr>
              <a:t>STEM ACTIVITIES DESIGN AND OER</a:t>
            </a:r>
            <a:endParaRPr sz="2400">
              <a:solidFill>
                <a:schemeClr val="lt1"/>
              </a:solidFill>
              <a:latin typeface="Calibri"/>
              <a:ea typeface="Calibri"/>
              <a:cs typeface="Calibri"/>
              <a:sym typeface="Calibri"/>
            </a:endParaRPr>
          </a:p>
        </p:txBody>
      </p:sp>
      <p:sp>
        <p:nvSpPr>
          <p:cNvPr id="221" name="Google Shape;221;p7"/>
          <p:cNvSpPr/>
          <p:nvPr/>
        </p:nvSpPr>
        <p:spPr>
          <a:xfrm>
            <a:off x="1414130" y="5033404"/>
            <a:ext cx="9819315" cy="523351"/>
          </a:xfrm>
          <a:prstGeom prst="hexagon">
            <a:avLst>
              <a:gd fmla="val 25000" name="adj"/>
              <a:gd fmla="val 115470" name="vf"/>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lt1"/>
                </a:solidFill>
                <a:latin typeface="Calibri"/>
                <a:ea typeface="Calibri"/>
                <a:cs typeface="Calibri"/>
                <a:sym typeface="Calibri"/>
              </a:rPr>
              <a:t>WP1: Project Management   -    ongoing task</a:t>
            </a:r>
            <a:endParaRPr sz="2400">
              <a:solidFill>
                <a:schemeClr val="lt1"/>
              </a:solidFill>
              <a:latin typeface="Calibri"/>
              <a:ea typeface="Calibri"/>
              <a:cs typeface="Calibri"/>
              <a:sym typeface="Calibri"/>
            </a:endParaRPr>
          </a:p>
        </p:txBody>
      </p:sp>
      <p:sp>
        <p:nvSpPr>
          <p:cNvPr id="222" name="Google Shape;222;p7"/>
          <p:cNvSpPr/>
          <p:nvPr/>
        </p:nvSpPr>
        <p:spPr>
          <a:xfrm>
            <a:off x="1835135" y="3007716"/>
            <a:ext cx="3572183" cy="1257767"/>
          </a:xfrm>
          <a:prstGeom prst="hexagon">
            <a:avLst>
              <a:gd fmla="val 25000" name="adj"/>
              <a:gd fmla="val 115470" name="vf"/>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lt1"/>
                </a:solidFill>
                <a:latin typeface="Calibri"/>
                <a:ea typeface="Calibri"/>
                <a:cs typeface="Calibri"/>
                <a:sym typeface="Calibri"/>
              </a:rPr>
              <a:t>WP3:</a:t>
            </a:r>
            <a:br>
              <a:rPr lang="en-US" sz="2400">
                <a:solidFill>
                  <a:schemeClr val="lt1"/>
                </a:solidFill>
                <a:latin typeface="Calibri"/>
                <a:ea typeface="Calibri"/>
                <a:cs typeface="Calibri"/>
                <a:sym typeface="Calibri"/>
              </a:rPr>
            </a:br>
            <a:r>
              <a:rPr b="1" i="0" lang="en-US" sz="1800" u="none" strike="noStrike">
                <a:solidFill>
                  <a:schemeClr val="lt1"/>
                </a:solidFill>
                <a:latin typeface="Arial"/>
                <a:ea typeface="Arial"/>
                <a:cs typeface="Arial"/>
                <a:sym typeface="Arial"/>
              </a:rPr>
              <a:t>TOOLKIT AND DIGITAL TOOL FOR MEASUREMENT AND EVALUATION</a:t>
            </a:r>
            <a:endParaRPr sz="2400">
              <a:solidFill>
                <a:schemeClr val="lt1"/>
              </a:solidFill>
              <a:latin typeface="Calibri"/>
              <a:ea typeface="Calibri"/>
              <a:cs typeface="Calibri"/>
              <a:sym typeface="Calibri"/>
            </a:endParaRPr>
          </a:p>
        </p:txBody>
      </p:sp>
      <p:sp>
        <p:nvSpPr>
          <p:cNvPr id="223" name="Google Shape;223;p7"/>
          <p:cNvSpPr/>
          <p:nvPr/>
        </p:nvSpPr>
        <p:spPr>
          <a:xfrm>
            <a:off x="8621381" y="2710210"/>
            <a:ext cx="2612064" cy="1834117"/>
          </a:xfrm>
          <a:prstGeom prst="hexagon">
            <a:avLst>
              <a:gd fmla="val 25000" name="adj"/>
              <a:gd fmla="val 115470" name="vf"/>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lt1"/>
                </a:solidFill>
                <a:latin typeface="Calibri"/>
                <a:ea typeface="Calibri"/>
                <a:cs typeface="Calibri"/>
                <a:sym typeface="Calibri"/>
              </a:rPr>
              <a:t>WP4:</a:t>
            </a:r>
            <a:br>
              <a:rPr lang="en-US" sz="2400">
                <a:solidFill>
                  <a:schemeClr val="lt1"/>
                </a:solidFill>
                <a:latin typeface="Calibri"/>
                <a:ea typeface="Calibri"/>
                <a:cs typeface="Calibri"/>
                <a:sym typeface="Calibri"/>
              </a:rPr>
            </a:br>
            <a:r>
              <a:rPr lang="en-US" sz="2400">
                <a:solidFill>
                  <a:schemeClr val="lt1"/>
                </a:solidFill>
                <a:latin typeface="Calibri"/>
                <a:ea typeface="Calibri"/>
                <a:cs typeface="Calibri"/>
                <a:sym typeface="Calibri"/>
              </a:rPr>
              <a:t>Guidebo</a:t>
            </a:r>
            <a:r>
              <a:rPr b="1" i="0" lang="en-US" sz="1800" u="none" strike="noStrike">
                <a:solidFill>
                  <a:schemeClr val="lt1"/>
                </a:solidFill>
                <a:latin typeface="Arial"/>
                <a:ea typeface="Arial"/>
                <a:cs typeface="Arial"/>
                <a:sym typeface="Arial"/>
              </a:rPr>
              <a:t>OK FOCUSED ON INCREASING STEM PARTICIPATION</a:t>
            </a:r>
            <a:endParaRPr sz="2400">
              <a:solidFill>
                <a:schemeClr val="lt1"/>
              </a:solidFill>
              <a:latin typeface="Calibri"/>
              <a:ea typeface="Calibri"/>
              <a:cs typeface="Calibri"/>
              <a:sym typeface="Calibri"/>
            </a:endParaRPr>
          </a:p>
        </p:txBody>
      </p:sp>
      <p:sp>
        <p:nvSpPr>
          <p:cNvPr id="224" name="Google Shape;224;p7"/>
          <p:cNvSpPr/>
          <p:nvPr/>
        </p:nvSpPr>
        <p:spPr>
          <a:xfrm>
            <a:off x="5118764" y="2390414"/>
            <a:ext cx="2612064" cy="1277711"/>
          </a:xfrm>
          <a:prstGeom prst="hexagon">
            <a:avLst>
              <a:gd fmla="val 25000" name="adj"/>
              <a:gd fmla="val 115470" name="vf"/>
            </a:avLst>
          </a:prstGeom>
          <a:solidFill>
            <a:srgbClr val="F6C680"/>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chemeClr val="dk1"/>
                </a:solidFill>
                <a:latin typeface="Calibri"/>
                <a:ea typeface="Calibri"/>
                <a:cs typeface="Calibri"/>
                <a:sym typeface="Calibri"/>
              </a:rPr>
              <a:t>WP3a:</a:t>
            </a:r>
            <a:br>
              <a:rPr lang="en-US" sz="1600">
                <a:solidFill>
                  <a:schemeClr val="dk1"/>
                </a:solidFill>
                <a:latin typeface="Calibri"/>
                <a:ea typeface="Calibri"/>
                <a:cs typeface="Calibri"/>
                <a:sym typeface="Calibri"/>
              </a:rPr>
            </a:br>
            <a:r>
              <a:rPr i="1" lang="en-US" sz="1600">
                <a:solidFill>
                  <a:schemeClr val="dk1"/>
                </a:solidFill>
                <a:latin typeface="Calibri"/>
                <a:ea typeface="Calibri"/>
                <a:cs typeface="Calibri"/>
                <a:sym typeface="Calibri"/>
              </a:rPr>
              <a:t>Toolkit Development</a:t>
            </a:r>
            <a:endParaRPr sz="1600">
              <a:solidFill>
                <a:schemeClr val="dk1"/>
              </a:solidFill>
              <a:latin typeface="Calibri"/>
              <a:ea typeface="Calibri"/>
              <a:cs typeface="Calibri"/>
              <a:sym typeface="Calibri"/>
            </a:endParaRPr>
          </a:p>
        </p:txBody>
      </p:sp>
      <p:sp>
        <p:nvSpPr>
          <p:cNvPr id="225" name="Google Shape;225;p7"/>
          <p:cNvSpPr/>
          <p:nvPr/>
        </p:nvSpPr>
        <p:spPr>
          <a:xfrm>
            <a:off x="5118764" y="3625019"/>
            <a:ext cx="2612064" cy="1257766"/>
          </a:xfrm>
          <a:prstGeom prst="hexagon">
            <a:avLst>
              <a:gd fmla="val 25000" name="adj"/>
              <a:gd fmla="val 115470" name="vf"/>
            </a:avLst>
          </a:prstGeom>
          <a:solidFill>
            <a:srgbClr val="F6C680"/>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chemeClr val="dk1"/>
                </a:solidFill>
                <a:latin typeface="Calibri"/>
                <a:ea typeface="Calibri"/>
                <a:cs typeface="Calibri"/>
                <a:sym typeface="Calibri"/>
              </a:rPr>
              <a:t>WP3b:</a:t>
            </a:r>
            <a:br>
              <a:rPr lang="en-US" sz="1600">
                <a:solidFill>
                  <a:schemeClr val="dk1"/>
                </a:solidFill>
                <a:latin typeface="Calibri"/>
                <a:ea typeface="Calibri"/>
                <a:cs typeface="Calibri"/>
                <a:sym typeface="Calibri"/>
              </a:rPr>
            </a:br>
            <a:r>
              <a:rPr i="1" lang="en-US" sz="1600">
                <a:solidFill>
                  <a:schemeClr val="dk1"/>
                </a:solidFill>
                <a:latin typeface="Calibri"/>
                <a:ea typeface="Calibri"/>
                <a:cs typeface="Calibri"/>
                <a:sym typeface="Calibri"/>
              </a:rPr>
              <a:t>Digital Tool Construction</a:t>
            </a:r>
            <a:endParaRPr sz="1600">
              <a:solidFill>
                <a:schemeClr val="dk1"/>
              </a:solidFill>
              <a:latin typeface="Calibri"/>
              <a:ea typeface="Calibri"/>
              <a:cs typeface="Calibri"/>
              <a:sym typeface="Calibri"/>
            </a:endParaRPr>
          </a:p>
        </p:txBody>
      </p:sp>
      <p:sp>
        <p:nvSpPr>
          <p:cNvPr id="226" name="Google Shape;226;p7"/>
          <p:cNvSpPr/>
          <p:nvPr/>
        </p:nvSpPr>
        <p:spPr>
          <a:xfrm flipH="1" rot="10800000">
            <a:off x="1012742" y="1923548"/>
            <a:ext cx="737043" cy="1893460"/>
          </a:xfrm>
          <a:prstGeom prst="bentArrow">
            <a:avLst>
              <a:gd fmla="val 25000" name="adj1"/>
              <a:gd fmla="val 25000" name="adj2"/>
              <a:gd fmla="val 25000" name="adj3"/>
              <a:gd fmla="val 43750" name="adj4"/>
            </a:avLst>
          </a:prstGeom>
          <a:solidFill>
            <a:srgbClr val="F6C680"/>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27" name="Google Shape;227;p7"/>
          <p:cNvSpPr/>
          <p:nvPr/>
        </p:nvSpPr>
        <p:spPr>
          <a:xfrm>
            <a:off x="7761476" y="3387474"/>
            <a:ext cx="763922" cy="429535"/>
          </a:xfrm>
          <a:prstGeom prst="rightArrow">
            <a:avLst>
              <a:gd fmla="val 50000" name="adj1"/>
              <a:gd fmla="val 50000" name="adj2"/>
            </a:avLst>
          </a:prstGeom>
          <a:solidFill>
            <a:srgbClr val="F6C680"/>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8" name="Google Shape;228;p7"/>
          <p:cNvSpPr/>
          <p:nvPr/>
        </p:nvSpPr>
        <p:spPr>
          <a:xfrm>
            <a:off x="2779453" y="91553"/>
            <a:ext cx="2612064" cy="1252378"/>
          </a:xfrm>
          <a:prstGeom prst="hexagon">
            <a:avLst>
              <a:gd fmla="val 25000" name="adj"/>
              <a:gd fmla="val 115470" name="vf"/>
            </a:avLst>
          </a:prstGeom>
          <a:solidFill>
            <a:srgbClr val="F6C680"/>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chemeClr val="dk1"/>
                </a:solidFill>
                <a:latin typeface="Calibri"/>
                <a:ea typeface="Calibri"/>
                <a:cs typeface="Calibri"/>
                <a:sym typeface="Calibri"/>
              </a:rPr>
              <a:t>WP2a:</a:t>
            </a:r>
            <a:br>
              <a:rPr lang="en-US" sz="1600">
                <a:solidFill>
                  <a:schemeClr val="dk1"/>
                </a:solidFill>
                <a:latin typeface="Calibri"/>
                <a:ea typeface="Calibri"/>
                <a:cs typeface="Calibri"/>
                <a:sym typeface="Calibri"/>
              </a:rPr>
            </a:br>
            <a:r>
              <a:rPr i="1" lang="en-US" sz="1600">
                <a:solidFill>
                  <a:schemeClr val="dk1"/>
                </a:solidFill>
                <a:latin typeface="Calibri"/>
                <a:ea typeface="Calibri"/>
                <a:cs typeface="Calibri"/>
                <a:sym typeface="Calibri"/>
              </a:rPr>
              <a:t>Questionnaire and focus group interview questions</a:t>
            </a:r>
            <a:endParaRPr sz="1600">
              <a:solidFill>
                <a:schemeClr val="dk1"/>
              </a:solidFill>
              <a:latin typeface="Calibri"/>
              <a:ea typeface="Calibri"/>
              <a:cs typeface="Calibri"/>
              <a:sym typeface="Calibri"/>
            </a:endParaRPr>
          </a:p>
        </p:txBody>
      </p:sp>
      <p:sp>
        <p:nvSpPr>
          <p:cNvPr id="229" name="Google Shape;229;p7"/>
          <p:cNvSpPr/>
          <p:nvPr/>
        </p:nvSpPr>
        <p:spPr>
          <a:xfrm>
            <a:off x="2773988" y="1319989"/>
            <a:ext cx="2612064" cy="1111635"/>
          </a:xfrm>
          <a:prstGeom prst="hexagon">
            <a:avLst>
              <a:gd fmla="val 25000" name="adj"/>
              <a:gd fmla="val 115470" name="vf"/>
            </a:avLst>
          </a:prstGeom>
          <a:solidFill>
            <a:srgbClr val="F6C680"/>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chemeClr val="dk1"/>
                </a:solidFill>
                <a:latin typeface="Calibri"/>
                <a:ea typeface="Calibri"/>
                <a:cs typeface="Calibri"/>
                <a:sym typeface="Calibri"/>
              </a:rPr>
              <a:t>WP2b:</a:t>
            </a:r>
            <a:br>
              <a:rPr lang="en-US" sz="1600">
                <a:solidFill>
                  <a:schemeClr val="dk1"/>
                </a:solidFill>
                <a:latin typeface="Calibri"/>
                <a:ea typeface="Calibri"/>
                <a:cs typeface="Calibri"/>
                <a:sym typeface="Calibri"/>
              </a:rPr>
            </a:br>
            <a:r>
              <a:rPr i="1" lang="en-US" sz="1600">
                <a:solidFill>
                  <a:schemeClr val="dk1"/>
                </a:solidFill>
                <a:latin typeface="Calibri"/>
                <a:ea typeface="Calibri"/>
                <a:cs typeface="Calibri"/>
                <a:sym typeface="Calibri"/>
              </a:rPr>
              <a:t>Course Activity Designs According to Learning Models</a:t>
            </a:r>
            <a:endParaRPr sz="1600">
              <a:solidFill>
                <a:schemeClr val="dk1"/>
              </a:solidFill>
              <a:latin typeface="Calibri"/>
              <a:ea typeface="Calibri"/>
              <a:cs typeface="Calibri"/>
              <a:sym typeface="Calibri"/>
            </a:endParaRPr>
          </a:p>
        </p:txBody>
      </p:sp>
      <p:sp>
        <p:nvSpPr>
          <p:cNvPr id="230" name="Google Shape;230;p7"/>
          <p:cNvSpPr/>
          <p:nvPr/>
        </p:nvSpPr>
        <p:spPr>
          <a:xfrm>
            <a:off x="5118764" y="747328"/>
            <a:ext cx="2612064" cy="1111635"/>
          </a:xfrm>
          <a:prstGeom prst="hexagon">
            <a:avLst>
              <a:gd fmla="val 25000" name="adj"/>
              <a:gd fmla="val 115470" name="vf"/>
            </a:avLst>
          </a:prstGeom>
          <a:solidFill>
            <a:srgbClr val="F6C680"/>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chemeClr val="dk1"/>
                </a:solidFill>
                <a:latin typeface="Calibri"/>
                <a:ea typeface="Calibri"/>
                <a:cs typeface="Calibri"/>
                <a:sym typeface="Calibri"/>
              </a:rPr>
              <a:t>WP2c:</a:t>
            </a:r>
            <a:br>
              <a:rPr lang="en-US" sz="1600">
                <a:solidFill>
                  <a:schemeClr val="dk1"/>
                </a:solidFill>
                <a:latin typeface="Calibri"/>
                <a:ea typeface="Calibri"/>
                <a:cs typeface="Calibri"/>
                <a:sym typeface="Calibri"/>
              </a:rPr>
            </a:br>
            <a:r>
              <a:rPr lang="en-US" sz="1600">
                <a:solidFill>
                  <a:schemeClr val="dk1"/>
                </a:solidFill>
                <a:latin typeface="Calibri"/>
                <a:ea typeface="Calibri"/>
                <a:cs typeface="Calibri"/>
                <a:sym typeface="Calibri"/>
              </a:rPr>
              <a:t>OER design</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lang="en-US" sz="4000"/>
              <a:t>Workpackages of STEM for inclusive schools</a:t>
            </a:r>
            <a:endParaRPr sz="4000"/>
          </a:p>
        </p:txBody>
      </p:sp>
      <p:sp>
        <p:nvSpPr>
          <p:cNvPr id="236" name="Google Shape;236;p8"/>
          <p:cNvSpPr/>
          <p:nvPr/>
        </p:nvSpPr>
        <p:spPr>
          <a:xfrm>
            <a:off x="1981199" y="1564598"/>
            <a:ext cx="8132957" cy="922124"/>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WP 1 – PROJECT MANAGEMENT</a:t>
            </a:r>
            <a:endParaRPr/>
          </a:p>
        </p:txBody>
      </p:sp>
      <p:sp>
        <p:nvSpPr>
          <p:cNvPr id="237" name="Google Shape;237;p8"/>
          <p:cNvSpPr/>
          <p:nvPr/>
        </p:nvSpPr>
        <p:spPr>
          <a:xfrm>
            <a:off x="2356623" y="2631398"/>
            <a:ext cx="8132957" cy="922124"/>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WP 2 – STEM ACTIVITIES DESIGN AND OER</a:t>
            </a:r>
            <a:endParaRPr/>
          </a:p>
        </p:txBody>
      </p:sp>
      <p:sp>
        <p:nvSpPr>
          <p:cNvPr id="238" name="Google Shape;238;p8"/>
          <p:cNvSpPr/>
          <p:nvPr/>
        </p:nvSpPr>
        <p:spPr>
          <a:xfrm>
            <a:off x="2698595" y="3698198"/>
            <a:ext cx="8132957" cy="922124"/>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WP 3 – TOOLKIT AND DIGITAL TOOL FOR MEASUREMENT AND</a:t>
            </a:r>
            <a:endParaRPr/>
          </a:p>
          <a:p>
            <a:pPr indent="0" lvl="0" marL="0" marR="0" rtl="0" algn="ctr">
              <a:spcBef>
                <a:spcPts val="0"/>
              </a:spcBef>
              <a:spcAft>
                <a:spcPts val="0"/>
              </a:spcAft>
              <a:buNone/>
            </a:pPr>
            <a:r>
              <a:rPr lang="en-US" sz="2400">
                <a:solidFill>
                  <a:schemeClr val="dk1"/>
                </a:solidFill>
                <a:latin typeface="Calibri"/>
                <a:ea typeface="Calibri"/>
                <a:cs typeface="Calibri"/>
                <a:sym typeface="Calibri"/>
              </a:rPr>
              <a:t>EVALUATION</a:t>
            </a:r>
            <a:endParaRPr/>
          </a:p>
        </p:txBody>
      </p:sp>
      <p:sp>
        <p:nvSpPr>
          <p:cNvPr id="239" name="Google Shape;239;p8"/>
          <p:cNvSpPr/>
          <p:nvPr/>
        </p:nvSpPr>
        <p:spPr>
          <a:xfrm>
            <a:off x="3230137" y="4779576"/>
            <a:ext cx="8132957" cy="922124"/>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WP 4 – GUIDEBOOK FOCUSED ON INCREASING STEM PARTICIPATION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lang="en-US" sz="4000"/>
              <a:t>4 Transnational Partner Meetings - TPMs</a:t>
            </a:r>
            <a:endParaRPr/>
          </a:p>
        </p:txBody>
      </p:sp>
      <p:sp>
        <p:nvSpPr>
          <p:cNvPr id="245" name="Google Shape;245;p9"/>
          <p:cNvSpPr/>
          <p:nvPr/>
        </p:nvSpPr>
        <p:spPr>
          <a:xfrm>
            <a:off x="1198749" y="1387622"/>
            <a:ext cx="3918159" cy="922124"/>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TPM 1 – Kick-off - Romania</a:t>
            </a:r>
            <a:endParaRPr/>
          </a:p>
        </p:txBody>
      </p:sp>
      <p:sp>
        <p:nvSpPr>
          <p:cNvPr id="246" name="Google Shape;246;p9"/>
          <p:cNvSpPr/>
          <p:nvPr/>
        </p:nvSpPr>
        <p:spPr>
          <a:xfrm>
            <a:off x="1444935" y="2469170"/>
            <a:ext cx="3918159" cy="922124"/>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TPM 2 – Progress I - Poland</a:t>
            </a:r>
            <a:endParaRPr/>
          </a:p>
        </p:txBody>
      </p:sp>
      <p:sp>
        <p:nvSpPr>
          <p:cNvPr id="247" name="Google Shape;247;p9"/>
          <p:cNvSpPr/>
          <p:nvPr/>
        </p:nvSpPr>
        <p:spPr>
          <a:xfrm>
            <a:off x="1637068" y="3509193"/>
            <a:ext cx="3918159" cy="922124"/>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TPM 3 – Progress II - Portugal</a:t>
            </a:r>
            <a:endParaRPr/>
          </a:p>
        </p:txBody>
      </p:sp>
      <p:sp>
        <p:nvSpPr>
          <p:cNvPr id="248" name="Google Shape;248;p9"/>
          <p:cNvSpPr/>
          <p:nvPr/>
        </p:nvSpPr>
        <p:spPr>
          <a:xfrm>
            <a:off x="1810422" y="4569966"/>
            <a:ext cx="3918159" cy="922124"/>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TPM 4 – Final - Germany</a:t>
            </a:r>
            <a:endParaRPr/>
          </a:p>
        </p:txBody>
      </p:sp>
      <p:sp>
        <p:nvSpPr>
          <p:cNvPr id="249" name="Google Shape;249;p9"/>
          <p:cNvSpPr/>
          <p:nvPr/>
        </p:nvSpPr>
        <p:spPr>
          <a:xfrm>
            <a:off x="5260316" y="1387622"/>
            <a:ext cx="2975037" cy="922124"/>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Between</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Nov 2023 and March 2024</a:t>
            </a:r>
            <a:endParaRPr/>
          </a:p>
        </p:txBody>
      </p:sp>
      <p:sp>
        <p:nvSpPr>
          <p:cNvPr id="250" name="Google Shape;250;p9"/>
          <p:cNvSpPr/>
          <p:nvPr/>
        </p:nvSpPr>
        <p:spPr>
          <a:xfrm>
            <a:off x="5547861" y="2448420"/>
            <a:ext cx="2975037" cy="922124"/>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Between</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July 2024 and Oct 2024</a:t>
            </a:r>
            <a:endParaRPr/>
          </a:p>
        </p:txBody>
      </p:sp>
      <p:sp>
        <p:nvSpPr>
          <p:cNvPr id="251" name="Google Shape;251;p9"/>
          <p:cNvSpPr/>
          <p:nvPr/>
        </p:nvSpPr>
        <p:spPr>
          <a:xfrm>
            <a:off x="5728581" y="3509245"/>
            <a:ext cx="2975037" cy="922124"/>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Between</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March 2025 and May 2025</a:t>
            </a:r>
            <a:endParaRPr/>
          </a:p>
        </p:txBody>
      </p:sp>
      <p:sp>
        <p:nvSpPr>
          <p:cNvPr id="252" name="Google Shape;252;p9"/>
          <p:cNvSpPr/>
          <p:nvPr/>
        </p:nvSpPr>
        <p:spPr>
          <a:xfrm>
            <a:off x="5890813" y="4590820"/>
            <a:ext cx="2975037" cy="922124"/>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Between</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Dec 2025 and Feb 2026</a:t>
            </a:r>
            <a:endParaRPr/>
          </a:p>
        </p:txBody>
      </p:sp>
      <p:sp>
        <p:nvSpPr>
          <p:cNvPr id="253" name="Google Shape;253;p9"/>
          <p:cNvSpPr/>
          <p:nvPr/>
        </p:nvSpPr>
        <p:spPr>
          <a:xfrm>
            <a:off x="8378763" y="1405234"/>
            <a:ext cx="2975037" cy="922124"/>
          </a:xfrm>
          <a:prstGeom prst="roundRect">
            <a:avLst>
              <a:gd fmla="val 16667" name="adj"/>
            </a:avLst>
          </a:prstGeom>
          <a:solidFill>
            <a:srgbClr val="92D050"/>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rgbClr val="0C0C0C"/>
                </a:solidFill>
                <a:latin typeface="Calibri"/>
                <a:ea typeface="Calibri"/>
                <a:cs typeface="Calibri"/>
                <a:sym typeface="Calibri"/>
              </a:rPr>
              <a:t>Suggested date:</a:t>
            </a:r>
            <a:endParaRPr/>
          </a:p>
          <a:p>
            <a:pPr indent="0" lvl="0" marL="0" marR="0" rtl="0" algn="ctr">
              <a:spcBef>
                <a:spcPts val="0"/>
              </a:spcBef>
              <a:spcAft>
                <a:spcPts val="0"/>
              </a:spcAft>
              <a:buNone/>
            </a:pPr>
            <a:r>
              <a:rPr b="1" lang="en-US" sz="2000">
                <a:solidFill>
                  <a:srgbClr val="0C0C0C"/>
                </a:solidFill>
                <a:latin typeface="Calibri"/>
                <a:ea typeface="Calibri"/>
                <a:cs typeface="Calibri"/>
                <a:sym typeface="Calibri"/>
              </a:rPr>
              <a:t>16th to 18th of Jan 2024</a:t>
            </a:r>
            <a:endParaRPr/>
          </a:p>
        </p:txBody>
      </p:sp>
      <p:sp>
        <p:nvSpPr>
          <p:cNvPr id="254" name="Google Shape;254;p9"/>
          <p:cNvSpPr/>
          <p:nvPr/>
        </p:nvSpPr>
        <p:spPr>
          <a:xfrm>
            <a:off x="8707665" y="2466059"/>
            <a:ext cx="2975037" cy="922124"/>
          </a:xfrm>
          <a:prstGeom prst="roundRect">
            <a:avLst>
              <a:gd fmla="val 16667" name="adj"/>
            </a:avLst>
          </a:prstGeom>
          <a:solidFill>
            <a:srgbClr val="92D050"/>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rgbClr val="0C0C0C"/>
                </a:solidFill>
                <a:latin typeface="Calibri"/>
                <a:ea typeface="Calibri"/>
                <a:cs typeface="Calibri"/>
                <a:sym typeface="Calibri"/>
              </a:rPr>
              <a:t>Suggested date:</a:t>
            </a:r>
            <a:endParaRPr/>
          </a:p>
          <a:p>
            <a:pPr indent="0" lvl="0" marL="0" marR="0" rtl="0" algn="ctr">
              <a:spcBef>
                <a:spcPts val="0"/>
              </a:spcBef>
              <a:spcAft>
                <a:spcPts val="0"/>
              </a:spcAft>
              <a:buNone/>
            </a:pPr>
            <a:r>
              <a:rPr b="1" lang="en-US" sz="2000">
                <a:solidFill>
                  <a:srgbClr val="0C0C0C"/>
                </a:solidFill>
                <a:latin typeface="Calibri"/>
                <a:ea typeface="Calibri"/>
                <a:cs typeface="Calibri"/>
                <a:sym typeface="Calibri"/>
              </a:rPr>
              <a:t>13th to 15th of Aug 2024</a:t>
            </a:r>
            <a:endParaRPr/>
          </a:p>
        </p:txBody>
      </p:sp>
      <p:sp>
        <p:nvSpPr>
          <p:cNvPr id="255" name="Google Shape;255;p9"/>
          <p:cNvSpPr/>
          <p:nvPr/>
        </p:nvSpPr>
        <p:spPr>
          <a:xfrm>
            <a:off x="8876971" y="3509193"/>
            <a:ext cx="2975037" cy="922124"/>
          </a:xfrm>
          <a:prstGeom prst="roundRect">
            <a:avLst>
              <a:gd fmla="val 16667" name="adj"/>
            </a:avLst>
          </a:prstGeom>
          <a:solidFill>
            <a:srgbClr val="92D050"/>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rgbClr val="0C0C0C"/>
                </a:solidFill>
                <a:latin typeface="Calibri"/>
                <a:ea typeface="Calibri"/>
                <a:cs typeface="Calibri"/>
                <a:sym typeface="Calibri"/>
              </a:rPr>
              <a:t>Suggested date:</a:t>
            </a:r>
            <a:endParaRPr/>
          </a:p>
          <a:p>
            <a:pPr indent="0" lvl="0" marL="0" marR="0" rtl="0" algn="ctr">
              <a:spcBef>
                <a:spcPts val="0"/>
              </a:spcBef>
              <a:spcAft>
                <a:spcPts val="0"/>
              </a:spcAft>
              <a:buNone/>
            </a:pPr>
            <a:r>
              <a:rPr b="1" lang="en-US" sz="2000">
                <a:solidFill>
                  <a:srgbClr val="0C0C0C"/>
                </a:solidFill>
                <a:latin typeface="Calibri"/>
                <a:ea typeface="Calibri"/>
                <a:cs typeface="Calibri"/>
                <a:sym typeface="Calibri"/>
              </a:rPr>
              <a:t>22th to 24th of Apr 2025</a:t>
            </a:r>
            <a:endParaRPr/>
          </a:p>
        </p:txBody>
      </p:sp>
      <p:sp>
        <p:nvSpPr>
          <p:cNvPr id="256" name="Google Shape;256;p9"/>
          <p:cNvSpPr/>
          <p:nvPr/>
        </p:nvSpPr>
        <p:spPr>
          <a:xfrm>
            <a:off x="9028082" y="4561928"/>
            <a:ext cx="2975037" cy="922124"/>
          </a:xfrm>
          <a:prstGeom prst="roundRect">
            <a:avLst>
              <a:gd fmla="val 16667" name="adj"/>
            </a:avLst>
          </a:prstGeom>
          <a:solidFill>
            <a:srgbClr val="92D050"/>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rgbClr val="0C0C0C"/>
                </a:solidFill>
                <a:latin typeface="Calibri"/>
                <a:ea typeface="Calibri"/>
                <a:cs typeface="Calibri"/>
                <a:sym typeface="Calibri"/>
              </a:rPr>
              <a:t>Suggested date:</a:t>
            </a:r>
            <a:endParaRPr/>
          </a:p>
          <a:p>
            <a:pPr indent="0" lvl="0" marL="0" marR="0" rtl="0" algn="ctr">
              <a:spcBef>
                <a:spcPts val="0"/>
              </a:spcBef>
              <a:spcAft>
                <a:spcPts val="0"/>
              </a:spcAft>
              <a:buNone/>
            </a:pPr>
            <a:r>
              <a:rPr b="1" lang="en-US" sz="2000">
                <a:solidFill>
                  <a:srgbClr val="0C0C0C"/>
                </a:solidFill>
                <a:latin typeface="Calibri"/>
                <a:ea typeface="Calibri"/>
                <a:cs typeface="Calibri"/>
                <a:sym typeface="Calibri"/>
              </a:rPr>
              <a:t>16th to 18th of Dec 2025</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lang="en-US" sz="4000"/>
              <a:t>3 Learning Teaching Training Activities - LTTAs</a:t>
            </a:r>
            <a:endParaRPr/>
          </a:p>
        </p:txBody>
      </p:sp>
      <p:sp>
        <p:nvSpPr>
          <p:cNvPr id="262" name="Google Shape;262;p10"/>
          <p:cNvSpPr/>
          <p:nvPr/>
        </p:nvSpPr>
        <p:spPr>
          <a:xfrm>
            <a:off x="255259" y="1651827"/>
            <a:ext cx="5107835" cy="1174120"/>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LTTA 1 – Inclusive Learning Models and Use of Digital Technologies in STEM – Germany</a:t>
            </a:r>
            <a:endParaRPr/>
          </a:p>
        </p:txBody>
      </p:sp>
      <p:sp>
        <p:nvSpPr>
          <p:cNvPr id="263" name="Google Shape;263;p10"/>
          <p:cNvSpPr/>
          <p:nvPr/>
        </p:nvSpPr>
        <p:spPr>
          <a:xfrm>
            <a:off x="501445" y="3028340"/>
            <a:ext cx="5107835" cy="1174120"/>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LTTA 2 – Methods and Techniques for</a:t>
            </a:r>
            <a:endParaRPr/>
          </a:p>
          <a:p>
            <a:pPr indent="0" lvl="0" marL="0" marR="0" rtl="0" algn="ctr">
              <a:spcBef>
                <a:spcPts val="0"/>
              </a:spcBef>
              <a:spcAft>
                <a:spcPts val="0"/>
              </a:spcAft>
              <a:buNone/>
            </a:pPr>
            <a:r>
              <a:rPr lang="en-US" sz="2000">
                <a:solidFill>
                  <a:schemeClr val="dk1"/>
                </a:solidFill>
                <a:latin typeface="Calibri"/>
                <a:ea typeface="Calibri"/>
                <a:cs typeface="Calibri"/>
                <a:sym typeface="Calibri"/>
              </a:rPr>
              <a:t>Measuring and Evaluating Transversal Skills and Learning Outcomes – Romania Uni</a:t>
            </a:r>
            <a:endParaRPr/>
          </a:p>
        </p:txBody>
      </p:sp>
      <p:sp>
        <p:nvSpPr>
          <p:cNvPr id="264" name="Google Shape;264;p10"/>
          <p:cNvSpPr/>
          <p:nvPr/>
        </p:nvSpPr>
        <p:spPr>
          <a:xfrm>
            <a:off x="5506502" y="1651827"/>
            <a:ext cx="2975037" cy="1174120"/>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Between</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Feb 2024 and June 2024</a:t>
            </a:r>
            <a:endParaRPr/>
          </a:p>
        </p:txBody>
      </p:sp>
      <p:sp>
        <p:nvSpPr>
          <p:cNvPr id="265" name="Google Shape;265;p10"/>
          <p:cNvSpPr/>
          <p:nvPr/>
        </p:nvSpPr>
        <p:spPr>
          <a:xfrm>
            <a:off x="5794047" y="3007590"/>
            <a:ext cx="2975037" cy="1174120"/>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Between</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Oct 2024 and Dec 2024</a:t>
            </a:r>
            <a:endParaRPr/>
          </a:p>
        </p:txBody>
      </p:sp>
      <p:sp>
        <p:nvSpPr>
          <p:cNvPr id="266" name="Google Shape;266;p10"/>
          <p:cNvSpPr/>
          <p:nvPr/>
        </p:nvSpPr>
        <p:spPr>
          <a:xfrm>
            <a:off x="8624949" y="1669439"/>
            <a:ext cx="2975037" cy="1174120"/>
          </a:xfrm>
          <a:prstGeom prst="roundRect">
            <a:avLst>
              <a:gd fmla="val 16667" name="adj"/>
            </a:avLst>
          </a:prstGeom>
          <a:solidFill>
            <a:srgbClr val="92D050"/>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rgbClr val="0C0C0C"/>
                </a:solidFill>
                <a:latin typeface="Calibri"/>
                <a:ea typeface="Calibri"/>
                <a:cs typeface="Calibri"/>
                <a:sym typeface="Calibri"/>
              </a:rPr>
              <a:t>Suggested date:</a:t>
            </a:r>
            <a:endParaRPr/>
          </a:p>
          <a:p>
            <a:pPr indent="0" lvl="0" marL="0" marR="0" rtl="0" algn="ctr">
              <a:spcBef>
                <a:spcPts val="0"/>
              </a:spcBef>
              <a:spcAft>
                <a:spcPts val="0"/>
              </a:spcAft>
              <a:buNone/>
            </a:pPr>
            <a:r>
              <a:rPr b="1" lang="en-US" sz="2000">
                <a:solidFill>
                  <a:srgbClr val="0C0C0C"/>
                </a:solidFill>
                <a:latin typeface="Calibri"/>
                <a:ea typeface="Calibri"/>
                <a:cs typeface="Calibri"/>
                <a:sym typeface="Calibri"/>
              </a:rPr>
              <a:t>8th to 12th of April 2024</a:t>
            </a:r>
            <a:endParaRPr/>
          </a:p>
        </p:txBody>
      </p:sp>
      <p:sp>
        <p:nvSpPr>
          <p:cNvPr id="267" name="Google Shape;267;p10"/>
          <p:cNvSpPr/>
          <p:nvPr/>
        </p:nvSpPr>
        <p:spPr>
          <a:xfrm>
            <a:off x="1774723" y="4324492"/>
            <a:ext cx="5107835" cy="1174120"/>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LTTA 3 – LTTA - Strategies and approaches to increase participation in STEM – Romania Soala</a:t>
            </a:r>
            <a:endParaRPr sz="2000">
              <a:solidFill>
                <a:schemeClr val="dk1"/>
              </a:solidFill>
              <a:latin typeface="Calibri"/>
              <a:ea typeface="Calibri"/>
              <a:cs typeface="Calibri"/>
              <a:sym typeface="Calibri"/>
            </a:endParaRPr>
          </a:p>
        </p:txBody>
      </p:sp>
      <p:sp>
        <p:nvSpPr>
          <p:cNvPr id="268" name="Google Shape;268;p10"/>
          <p:cNvSpPr/>
          <p:nvPr/>
        </p:nvSpPr>
        <p:spPr>
          <a:xfrm>
            <a:off x="7137430" y="4324492"/>
            <a:ext cx="2975037" cy="1174120"/>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Between</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May 2025 and Jul 2025</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11"/>
          <p:cNvSpPr txBox="1"/>
          <p:nvPr/>
        </p:nvSpPr>
        <p:spPr>
          <a:xfrm>
            <a:off x="6502523" y="2414726"/>
            <a:ext cx="4378975" cy="93564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Prof. Dr. Marc Beutner</a:t>
            </a:r>
            <a:endParaRPr/>
          </a:p>
          <a:p>
            <a:pPr indent="0" lvl="0" marL="0" marR="0" rtl="0" algn="l">
              <a:lnSpc>
                <a:spcPct val="89999"/>
              </a:lnSpc>
              <a:spcBef>
                <a:spcPts val="0"/>
              </a:spcBef>
              <a:spcAft>
                <a:spcPts val="0"/>
              </a:spcAft>
              <a:buNone/>
            </a:pPr>
            <a:r>
              <a:rPr lang="en-US" sz="1600">
                <a:solidFill>
                  <a:schemeClr val="dk1"/>
                </a:solidFill>
                <a:latin typeface="Calibri"/>
                <a:ea typeface="Calibri"/>
                <a:cs typeface="Calibri"/>
                <a:sym typeface="Calibri"/>
              </a:rPr>
              <a:t>Tel:	+49 (0) 52 51 / 60 - 23 67</a:t>
            </a:r>
            <a:endParaRPr/>
          </a:p>
          <a:p>
            <a:pPr indent="0" lvl="0" marL="0" marR="0" rtl="0" algn="l">
              <a:lnSpc>
                <a:spcPct val="89999"/>
              </a:lnSpc>
              <a:spcBef>
                <a:spcPts val="0"/>
              </a:spcBef>
              <a:spcAft>
                <a:spcPts val="0"/>
              </a:spcAft>
              <a:buNone/>
            </a:pPr>
            <a:r>
              <a:rPr lang="en-US" sz="1600">
                <a:solidFill>
                  <a:schemeClr val="dk1"/>
                </a:solidFill>
                <a:latin typeface="Calibri"/>
                <a:ea typeface="Calibri"/>
                <a:cs typeface="Calibri"/>
                <a:sym typeface="Calibri"/>
              </a:rPr>
              <a:t>Fax:	+49 (0) 52 51 / 60 - 35 63</a:t>
            </a:r>
            <a:endParaRPr/>
          </a:p>
          <a:p>
            <a:pPr indent="0" lvl="0" marL="0" marR="0" rtl="0" algn="l">
              <a:lnSpc>
                <a:spcPct val="100000"/>
              </a:lnSpc>
              <a:spcBef>
                <a:spcPts val="0"/>
              </a:spcBef>
              <a:spcAft>
                <a:spcPts val="0"/>
              </a:spcAft>
              <a:buNone/>
            </a:pPr>
            <a:r>
              <a:rPr lang="en-US" sz="1600">
                <a:solidFill>
                  <a:schemeClr val="dk1"/>
                </a:solidFill>
                <a:latin typeface="Calibri"/>
                <a:ea typeface="Calibri"/>
                <a:cs typeface="Calibri"/>
                <a:sym typeface="Calibri"/>
              </a:rPr>
              <a:t>E-Mail:	marc.beutner@uni-paderborn.de</a:t>
            </a:r>
            <a:endParaRPr/>
          </a:p>
        </p:txBody>
      </p:sp>
      <p:sp>
        <p:nvSpPr>
          <p:cNvPr id="274" name="Google Shape;274;p11"/>
          <p:cNvSpPr txBox="1"/>
          <p:nvPr/>
        </p:nvSpPr>
        <p:spPr>
          <a:xfrm>
            <a:off x="1192568" y="2414726"/>
            <a:ext cx="4496910" cy="14747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Universität Paderborn</a:t>
            </a:r>
            <a:endParaRPr/>
          </a:p>
          <a:p>
            <a:pPr indent="0" lvl="0" marL="0" marR="0" rtl="0" algn="l">
              <a:lnSpc>
                <a:spcPct val="99583"/>
              </a:lnSpc>
              <a:spcBef>
                <a:spcPts val="0"/>
              </a:spcBef>
              <a:spcAft>
                <a:spcPts val="0"/>
              </a:spcAft>
              <a:buNone/>
            </a:pPr>
            <a:r>
              <a:rPr b="1" lang="en-US" sz="1600">
                <a:solidFill>
                  <a:schemeClr val="dk1"/>
                </a:solidFill>
                <a:latin typeface="Calibri"/>
                <a:ea typeface="Calibri"/>
                <a:cs typeface="Calibri"/>
                <a:sym typeface="Calibri"/>
              </a:rPr>
              <a:t>Department Wirtschaftspädagogik Lehrstuhl Wirtschaftspädagogik II Warburger Str. 100</a:t>
            </a:r>
            <a:endParaRPr/>
          </a:p>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33098 Paderborn</a:t>
            </a:r>
            <a:endParaRPr/>
          </a:p>
          <a:p>
            <a:pPr indent="0" lvl="0" marL="0" marR="0" rtl="0" algn="l">
              <a:lnSpc>
                <a:spcPct val="106666"/>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http://www.upb.de/wipaed</a:t>
            </a:r>
            <a:endParaRPr b="1" sz="1600">
              <a:solidFill>
                <a:schemeClr val="dk1"/>
              </a:solidFill>
              <a:latin typeface="Calibri"/>
              <a:ea typeface="Calibri"/>
              <a:cs typeface="Calibri"/>
              <a:sym typeface="Calibri"/>
            </a:endParaRPr>
          </a:p>
        </p:txBody>
      </p:sp>
      <p:sp>
        <p:nvSpPr>
          <p:cNvPr id="275" name="Google Shape;275;p11"/>
          <p:cNvSpPr/>
          <p:nvPr/>
        </p:nvSpPr>
        <p:spPr>
          <a:xfrm>
            <a:off x="1100251" y="1319669"/>
            <a:ext cx="1658659"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5234E"/>
              </a:buClr>
              <a:buSzPts val="3600"/>
              <a:buFont typeface="Noto Sans Symbols"/>
              <a:buNone/>
            </a:pPr>
            <a:r>
              <a:rPr b="1" lang="en-US" sz="3600">
                <a:solidFill>
                  <a:srgbClr val="05234E"/>
                </a:solidFill>
                <a:latin typeface="Calibri"/>
                <a:ea typeface="Calibri"/>
                <a:cs typeface="Calibri"/>
                <a:sym typeface="Calibri"/>
              </a:rPr>
              <a:t>Contact</a:t>
            </a:r>
            <a:endParaRPr b="1" sz="3600">
              <a:solidFill>
                <a:srgbClr val="05234E"/>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2023-06-29T05:00:19Z</dcterms:created>
  <dc:creator>Marc Beutner</dc:creator>
</cp:coreProperties>
</file>