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jPXGnvIowMHmf3w5XlDeJ52iA+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2"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0.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7" name="Shape 47"/>
        <p:cNvGrpSpPr/>
        <p:nvPr/>
      </p:nvGrpSpPr>
      <p:grpSpPr>
        <a:xfrm>
          <a:off x="0" y="0"/>
          <a:ext cx="0" cy="0"/>
          <a:chOff x="0" y="0"/>
          <a:chExt cx="0" cy="0"/>
        </a:xfrm>
      </p:grpSpPr>
      <p:sp>
        <p:nvSpPr>
          <p:cNvPr id="48" name="Google Shape;48;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 name="Google Shape;5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lt1"/>
                </a:solidFill>
                <a:latin typeface="Calibri"/>
                <a:ea typeface="Calibri"/>
                <a:cs typeface="Calibri"/>
                <a:sym typeface="Calibri"/>
              </a:rPr>
              <a:t>-</a:t>
            </a:r>
            <a:fld id="{00000000-1234-1234-1234-123412341234}" type="slidenum">
              <a:rPr b="0" i="0" lang="en-US" sz="1500" u="none" cap="none" strike="noStrike">
                <a:solidFill>
                  <a:schemeClr val="lt1"/>
                </a:solidFill>
                <a:latin typeface="Calibri"/>
                <a:ea typeface="Calibri"/>
                <a:cs typeface="Calibri"/>
                <a:sym typeface="Calibri"/>
              </a:rPr>
              <a:t>‹#›</a:t>
            </a:fld>
            <a:r>
              <a:rPr b="0" i="0" lang="en-US"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6" name="Shape 56"/>
        <p:cNvGrpSpPr/>
        <p:nvPr/>
      </p:nvGrpSpPr>
      <p:grpSpPr>
        <a:xfrm>
          <a:off x="0" y="0"/>
          <a:ext cx="0" cy="0"/>
          <a:chOff x="0" y="0"/>
          <a:chExt cx="0" cy="0"/>
        </a:xfrm>
      </p:grpSpPr>
      <p:sp>
        <p:nvSpPr>
          <p:cNvPr id="57" name="Google Shape;57;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1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64" name="Shape 64"/>
        <p:cNvGrpSpPr/>
        <p:nvPr/>
      </p:nvGrpSpPr>
      <p:grpSpPr>
        <a:xfrm>
          <a:off x="0" y="0"/>
          <a:ext cx="0" cy="0"/>
          <a:chOff x="0" y="0"/>
          <a:chExt cx="0" cy="0"/>
        </a:xfrm>
      </p:grpSpPr>
      <p:sp>
        <p:nvSpPr>
          <p:cNvPr id="65" name="Google Shape;65;p11"/>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1"/>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 name="Google Shape;67;p11"/>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68" name="Google Shape;68;p11"/>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 name="Google Shape;70;p11"/>
          <p:cNvSpPr/>
          <p:nvPr>
            <p:ph idx="2" type="pic"/>
          </p:nvPr>
        </p:nvSpPr>
        <p:spPr>
          <a:xfrm>
            <a:off x="6981063" y="1310656"/>
            <a:ext cx="5210937" cy="4208604"/>
          </a:xfrm>
          <a:prstGeom prst="rect">
            <a:avLst/>
          </a:prstGeom>
          <a:solidFill>
            <a:srgbClr val="CCCCCC"/>
          </a:solidFill>
          <a:ln>
            <a:noFill/>
          </a:ln>
        </p:spPr>
      </p:sp>
      <p:pic>
        <p:nvPicPr>
          <p:cNvPr id="71" name="Google Shape;71;p11"/>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2" name="Google Shape;72;p11"/>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alibri"/>
              <a:ea typeface="Calibri"/>
              <a:cs typeface="Calibri"/>
              <a:sym typeface="Calibri"/>
            </a:endParaRPr>
          </a:p>
        </p:txBody>
      </p:sp>
      <p:pic>
        <p:nvPicPr>
          <p:cNvPr id="73" name="Google Shape;73;p11"/>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74" name="Shape 74"/>
        <p:cNvGrpSpPr/>
        <p:nvPr/>
      </p:nvGrpSpPr>
      <p:grpSpPr>
        <a:xfrm>
          <a:off x="0" y="0"/>
          <a:ext cx="0" cy="0"/>
          <a:chOff x="0" y="0"/>
          <a:chExt cx="0" cy="0"/>
        </a:xfrm>
      </p:grpSpPr>
      <p:sp>
        <p:nvSpPr>
          <p:cNvPr id="75" name="Google Shape;75;p12"/>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 name="Google Shape;76;p12"/>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2"/>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 name="Google Shape;7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1" name="Google Shape;81;p12"/>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en-US" sz="3600">
                <a:solidFill>
                  <a:schemeClr val="dk1"/>
                </a:solidFill>
                <a:latin typeface="Calibri"/>
                <a:ea typeface="Calibri"/>
                <a:cs typeface="Calibri"/>
                <a:sym typeface="Calibri"/>
              </a:rPr>
              <a:t>STEM</a:t>
            </a:r>
            <a:br>
              <a:rPr b="1" lang="en-US" sz="3600">
                <a:solidFill>
                  <a:schemeClr val="dk1"/>
                </a:solidFill>
                <a:latin typeface="Calibri"/>
                <a:ea typeface="Calibri"/>
                <a:cs typeface="Calibri"/>
                <a:sym typeface="Calibri"/>
              </a:rPr>
            </a:br>
            <a:r>
              <a:rPr b="1" lang="en-US" sz="3600">
                <a:solidFill>
                  <a:schemeClr val="dk1"/>
                </a:solidFill>
                <a:latin typeface="Calibri"/>
                <a:ea typeface="Calibri"/>
                <a:cs typeface="Calibri"/>
                <a:sym typeface="Calibri"/>
              </a:rPr>
              <a:t>for inclusive schools</a:t>
            </a:r>
            <a:endParaRPr/>
          </a:p>
        </p:txBody>
      </p:sp>
      <p:sp>
        <p:nvSpPr>
          <p:cNvPr id="82" name="Google Shape;82;p12"/>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3" name="Google Shape;83;p12"/>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84" name="Shape 84"/>
        <p:cNvGrpSpPr/>
        <p:nvPr/>
      </p:nvGrpSpPr>
      <p:grpSpPr>
        <a:xfrm>
          <a:off x="0" y="0"/>
          <a:ext cx="0" cy="0"/>
          <a:chOff x="0" y="0"/>
          <a:chExt cx="0" cy="0"/>
        </a:xfrm>
      </p:grpSpPr>
      <p:sp>
        <p:nvSpPr>
          <p:cNvPr id="85" name="Google Shape;85;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7" name="Google Shape;8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0" name="Google Shape;90;p1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92" name="Shape 92"/>
        <p:cNvGrpSpPr/>
        <p:nvPr/>
      </p:nvGrpSpPr>
      <p:grpSpPr>
        <a:xfrm>
          <a:off x="0" y="0"/>
          <a:ext cx="0" cy="0"/>
          <a:chOff x="0" y="0"/>
          <a:chExt cx="0" cy="0"/>
        </a:xfrm>
      </p:grpSpPr>
      <p:sp>
        <p:nvSpPr>
          <p:cNvPr id="93" name="Google Shape;93;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8" name="Google Shape;98;p1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100" name="Shape 100"/>
        <p:cNvGrpSpPr/>
        <p:nvPr/>
      </p:nvGrpSpPr>
      <p:grpSpPr>
        <a:xfrm>
          <a:off x="0" y="0"/>
          <a:ext cx="0" cy="0"/>
          <a:chOff x="0" y="0"/>
          <a:chExt cx="0" cy="0"/>
        </a:xfrm>
      </p:grpSpPr>
      <p:sp>
        <p:nvSpPr>
          <p:cNvPr id="101" name="Google Shape;101;p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3" name="Google Shape;103;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6" name="Google Shape;106;p1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8" name="Shape 108"/>
        <p:cNvGrpSpPr/>
        <p:nvPr/>
      </p:nvGrpSpPr>
      <p:grpSpPr>
        <a:xfrm>
          <a:off x="0" y="0"/>
          <a:ext cx="0" cy="0"/>
          <a:chOff x="0" y="0"/>
          <a:chExt cx="0" cy="0"/>
        </a:xfrm>
      </p:grpSpPr>
      <p:sp>
        <p:nvSpPr>
          <p:cNvPr id="109" name="Google Shape;109;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5" name="Google Shape;115;p1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17" name="Shape 117"/>
        <p:cNvGrpSpPr/>
        <p:nvPr/>
      </p:nvGrpSpPr>
      <p:grpSpPr>
        <a:xfrm>
          <a:off x="0" y="0"/>
          <a:ext cx="0" cy="0"/>
          <a:chOff x="0" y="0"/>
          <a:chExt cx="0" cy="0"/>
        </a:xfrm>
      </p:grpSpPr>
      <p:sp>
        <p:nvSpPr>
          <p:cNvPr id="118" name="Google Shape;118;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2" name="Google Shape;122;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6" name="Google Shape;126;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8" name="Shape 128"/>
        <p:cNvGrpSpPr/>
        <p:nvPr/>
      </p:nvGrpSpPr>
      <p:grpSpPr>
        <a:xfrm>
          <a:off x="0" y="0"/>
          <a:ext cx="0" cy="0"/>
          <a:chOff x="0" y="0"/>
          <a:chExt cx="0" cy="0"/>
        </a:xfrm>
      </p:grpSpPr>
      <p:sp>
        <p:nvSpPr>
          <p:cNvPr id="129" name="Google Shape;129;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3" name="Google Shape;133;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35" name="Shape 135"/>
        <p:cNvGrpSpPr/>
        <p:nvPr/>
      </p:nvGrpSpPr>
      <p:grpSpPr>
        <a:xfrm>
          <a:off x="0" y="0"/>
          <a:ext cx="0" cy="0"/>
          <a:chOff x="0" y="0"/>
          <a:chExt cx="0" cy="0"/>
        </a:xfrm>
      </p:grpSpPr>
      <p:sp>
        <p:nvSpPr>
          <p:cNvPr id="136" name="Google Shape;136;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9" name="Google Shape;139;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41" name="Shape 141"/>
        <p:cNvGrpSpPr/>
        <p:nvPr/>
      </p:nvGrpSpPr>
      <p:grpSpPr>
        <a:xfrm>
          <a:off x="0" y="0"/>
          <a:ext cx="0" cy="0"/>
          <a:chOff x="0" y="0"/>
          <a:chExt cx="0" cy="0"/>
        </a:xfrm>
      </p:grpSpPr>
      <p:sp>
        <p:nvSpPr>
          <p:cNvPr id="142" name="Google Shape;142;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0"/>
          <p:cNvSpPr/>
          <p:nvPr>
            <p:ph idx="2" type="pic"/>
          </p:nvPr>
        </p:nvSpPr>
        <p:spPr>
          <a:xfrm>
            <a:off x="5183188" y="987425"/>
            <a:ext cx="6172200" cy="4873625"/>
          </a:xfrm>
          <a:prstGeom prst="rect">
            <a:avLst/>
          </a:prstGeom>
          <a:noFill/>
          <a:ln>
            <a:noFill/>
          </a:ln>
        </p:spPr>
      </p:sp>
      <p:sp>
        <p:nvSpPr>
          <p:cNvPr id="144" name="Google Shape;144;p2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 name="Google Shape;14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8" name="Google Shape;148;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50" name="Shape 150"/>
        <p:cNvGrpSpPr/>
        <p:nvPr/>
      </p:nvGrpSpPr>
      <p:grpSpPr>
        <a:xfrm>
          <a:off x="0" y="0"/>
          <a:ext cx="0" cy="0"/>
          <a:chOff x="0" y="0"/>
          <a:chExt cx="0" cy="0"/>
        </a:xfrm>
      </p:grpSpPr>
      <p:sp>
        <p:nvSpPr>
          <p:cNvPr id="151" name="Google Shape;151;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2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56" name="Google Shape;156;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58" name="Shape 158"/>
        <p:cNvGrpSpPr/>
        <p:nvPr/>
      </p:nvGrpSpPr>
      <p:grpSpPr>
        <a:xfrm>
          <a:off x="0" y="0"/>
          <a:ext cx="0" cy="0"/>
          <a:chOff x="0" y="0"/>
          <a:chExt cx="0" cy="0"/>
        </a:xfrm>
      </p:grpSpPr>
      <p:sp>
        <p:nvSpPr>
          <p:cNvPr id="159" name="Google Shape;159;p2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2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64" name="Google Shape;164;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3.png"/><Relationship Id="rId2" Type="http://schemas.openxmlformats.org/officeDocument/2006/relationships/image" Target="../media/image5.jpg"/><Relationship Id="rId3" Type="http://schemas.openxmlformats.org/officeDocument/2006/relationships/image" Target="../media/image10.png"/><Relationship Id="rId4" Type="http://schemas.openxmlformats.org/officeDocument/2006/relationships/image" Target="../media/image2.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19" Type="http://schemas.openxmlformats.org/officeDocument/2006/relationships/theme" Target="../theme/theme2.xml"/><Relationship Id="rId6" Type="http://schemas.openxmlformats.org/officeDocument/2006/relationships/slideLayout" Target="../slideLayouts/slideLayout2.xml"/><Relationship Id="rId18" Type="http://schemas.openxmlformats.org/officeDocument/2006/relationships/slideLayout" Target="../slideLayouts/slideLayout14.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 name="Google Shape;15;p8"/>
          <p:cNvGrpSpPr/>
          <p:nvPr/>
        </p:nvGrpSpPr>
        <p:grpSpPr>
          <a:xfrm>
            <a:off x="1" y="228600"/>
            <a:ext cx="1996775" cy="6638628"/>
            <a:chOff x="2487613" y="285750"/>
            <a:chExt cx="2428875" cy="5654676"/>
          </a:xfrm>
        </p:grpSpPr>
        <p:sp>
          <p:nvSpPr>
            <p:cNvPr id="16" name="Google Shape;16;p8"/>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8"/>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8"/>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8"/>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8"/>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8"/>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8"/>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8"/>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8"/>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8"/>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8"/>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8"/>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8"/>
          <p:cNvGrpSpPr/>
          <p:nvPr/>
        </p:nvGrpSpPr>
        <p:grpSpPr>
          <a:xfrm>
            <a:off x="27222" y="-786"/>
            <a:ext cx="1539072" cy="6854039"/>
            <a:chOff x="6627813" y="194833"/>
            <a:chExt cx="1952625" cy="5678918"/>
          </a:xfrm>
        </p:grpSpPr>
        <p:sp>
          <p:nvSpPr>
            <p:cNvPr id="29" name="Google Shape;29;p8"/>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8"/>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8"/>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8"/>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8"/>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8"/>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8"/>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8"/>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8"/>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8"/>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8"/>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8"/>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8"/>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8"/>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8"/>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8"/>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8"/>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mailto:stem4inclusiveschools@lists.uni-paderborn.de"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stem4inclusiveschools.eduproject.eu/" TargetMode="Externa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stem4inclusiveschools.eduproject.e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docs.google.com/spreadsheets/d/1HphH30fpHhob9bVKZVP6tzfhPP7HOGQd/edit?gid=1948846586#gid=1948846586" TargetMode="External"/><Relationship Id="rId4" Type="http://schemas.openxmlformats.org/officeDocument/2006/relationships/hyperlink" Target="https://docs.google.com/spreadsheets/d/1HphH30fpHhob9bVKZVP6tzfhPP7HOGQd/edit?gid=1948846586#gid=1948846586" TargetMode="External"/><Relationship Id="rId5" Type="http://schemas.openxmlformats.org/officeDocument/2006/relationships/hyperlink" Target="https://docs.google.com/spreadsheets/d/1HphH30fpHhob9bVKZVP6tzfhPP7HOGQd/edit?gid=1948846586#gid=1948846586" TargetMode="External"/><Relationship Id="rId6" Type="http://schemas.openxmlformats.org/officeDocument/2006/relationships/image" Target="../media/image11.png"/><Relationship Id="rId7"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en-US"/>
              <a:t>Reference Number:</a:t>
            </a:r>
            <a:br>
              <a:rPr b="1" i="1" lang="en-US"/>
            </a:br>
            <a:r>
              <a:rPr lang="en-US"/>
              <a:t>2023-1-DE03-KA220-SCH-000151162</a:t>
            </a:r>
            <a:endParaRPr/>
          </a:p>
          <a:p>
            <a:pPr indent="0" lvl="0" marL="0" rtl="0" algn="l">
              <a:lnSpc>
                <a:spcPct val="90000"/>
              </a:lnSpc>
              <a:spcBef>
                <a:spcPts val="1000"/>
              </a:spcBef>
              <a:spcAft>
                <a:spcPts val="0"/>
              </a:spcAft>
              <a:buClr>
                <a:schemeClr val="dk1"/>
              </a:buClr>
              <a:buSzPts val="1600"/>
              <a:buNone/>
            </a:pPr>
            <a:r>
              <a:rPr b="1" lang="en-US"/>
              <a:t>Duration: </a:t>
            </a:r>
            <a:br>
              <a:rPr b="1" lang="en-US"/>
            </a:br>
            <a:r>
              <a:rPr b="1" lang="en-US"/>
              <a:t>03.09.2023 to 02.03.2026</a:t>
            </a:r>
            <a:br>
              <a:rPr b="1" lang="en-US"/>
            </a:br>
            <a:r>
              <a:rPr b="1" lang="en-US"/>
              <a:t>(30 months) </a:t>
            </a:r>
            <a:endParaRPr/>
          </a:p>
        </p:txBody>
      </p:sp>
      <p:sp>
        <p:nvSpPr>
          <p:cNvPr id="171" name="Google Shape;17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en-US" sz="4000">
                <a:solidFill>
                  <a:srgbClr val="6B4C2C"/>
                </a:solidFill>
              </a:rPr>
              <a:t>STEM for</a:t>
            </a:r>
            <a:br>
              <a:rPr b="1" lang="en-US" sz="4000">
                <a:solidFill>
                  <a:srgbClr val="6B4C2C"/>
                </a:solidFill>
              </a:rPr>
            </a:br>
            <a:r>
              <a:rPr b="1" lang="en-US" sz="4000">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4220680" y="183382"/>
            <a:ext cx="6698332" cy="4455292"/>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accent1"/>
              </a:buClr>
              <a:buSzPts val="3200"/>
              <a:buFont typeface="Noto Sans Symbols"/>
              <a:buNone/>
            </a:pPr>
            <a:r>
              <a:rPr b="1" lang="en-US" sz="3200">
                <a:solidFill>
                  <a:srgbClr val="6B4C2C"/>
                </a:solidFill>
                <a:latin typeface="Calibri"/>
                <a:ea typeface="Calibri"/>
                <a:cs typeface="Calibri"/>
                <a:sym typeface="Calibri"/>
              </a:rPr>
              <a:t>STEM for</a:t>
            </a:r>
            <a:br>
              <a:rPr b="1" lang="en-US" sz="3200">
                <a:solidFill>
                  <a:srgbClr val="6B4C2C"/>
                </a:solidFill>
                <a:latin typeface="Calibri"/>
                <a:ea typeface="Calibri"/>
                <a:cs typeface="Calibri"/>
                <a:sym typeface="Calibri"/>
              </a:rPr>
            </a:br>
            <a:r>
              <a:rPr b="1" lang="en-US" sz="3200">
                <a:solidFill>
                  <a:srgbClr val="6B4C2C"/>
                </a:solidFill>
                <a:latin typeface="Calibri"/>
                <a:ea typeface="Calibri"/>
                <a:cs typeface="Calibri"/>
                <a:sym typeface="Calibri"/>
              </a:rPr>
              <a:t>inclusive schools</a:t>
            </a:r>
            <a:br>
              <a:rPr b="1" lang="en-US"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800"/>
              <a:buFont typeface="Noto Sans Symbols"/>
              <a:buNone/>
            </a:pPr>
            <a:r>
              <a:rPr b="1" lang="en-US" sz="2800">
                <a:solidFill>
                  <a:srgbClr val="595959"/>
                </a:solidFill>
                <a:latin typeface="Calibri"/>
                <a:ea typeface="Calibri"/>
                <a:cs typeface="Calibri"/>
                <a:sym typeface="Calibri"/>
              </a:rPr>
              <a:t>Transnational Partner Meeting - TPM 2</a:t>
            </a:r>
            <a:br>
              <a:rPr b="1" lang="en-US" sz="2800">
                <a:solidFill>
                  <a:srgbClr val="595959"/>
                </a:solidFill>
                <a:latin typeface="Calibri"/>
                <a:ea typeface="Calibri"/>
                <a:cs typeface="Calibri"/>
                <a:sym typeface="Calibri"/>
              </a:rPr>
            </a:br>
            <a:r>
              <a:rPr b="1" lang="en-US" sz="2800">
                <a:solidFill>
                  <a:srgbClr val="595959"/>
                </a:solidFill>
                <a:latin typeface="Calibri"/>
                <a:ea typeface="Calibri"/>
                <a:cs typeface="Calibri"/>
                <a:sym typeface="Calibri"/>
              </a:rPr>
              <a:t>Pedagogical Conference – Poland - Radom</a:t>
            </a:r>
            <a:br>
              <a:rPr b="1" lang="en-US" sz="2800">
                <a:solidFill>
                  <a:srgbClr val="595959"/>
                </a:solidFill>
                <a:latin typeface="Calibri"/>
                <a:ea typeface="Calibri"/>
                <a:cs typeface="Calibri"/>
                <a:sym typeface="Calibri"/>
              </a:rPr>
            </a:br>
            <a:r>
              <a:rPr b="1" lang="en-US" sz="1600">
                <a:solidFill>
                  <a:srgbClr val="595959"/>
                </a:solidFill>
                <a:latin typeface="Calibri"/>
                <a:ea typeface="Calibri"/>
                <a:cs typeface="Calibri"/>
                <a:sym typeface="Calibri"/>
              </a:rPr>
              <a:t>3</a:t>
            </a:r>
            <a:r>
              <a:rPr b="1" baseline="30000" lang="en-US" sz="1600">
                <a:solidFill>
                  <a:srgbClr val="595959"/>
                </a:solidFill>
                <a:latin typeface="Calibri"/>
                <a:ea typeface="Calibri"/>
                <a:cs typeface="Calibri"/>
                <a:sym typeface="Calibri"/>
              </a:rPr>
              <a:t>rd</a:t>
            </a:r>
            <a:r>
              <a:rPr b="1" lang="en-US" sz="1600">
                <a:solidFill>
                  <a:srgbClr val="595959"/>
                </a:solidFill>
                <a:latin typeface="Calibri"/>
                <a:ea typeface="Calibri"/>
                <a:cs typeface="Calibri"/>
                <a:sym typeface="Calibri"/>
              </a:rPr>
              <a:t> to the 5</a:t>
            </a:r>
            <a:r>
              <a:rPr b="1" baseline="30000" lang="en-US" sz="1600">
                <a:solidFill>
                  <a:srgbClr val="595959"/>
                </a:solidFill>
                <a:latin typeface="Calibri"/>
                <a:ea typeface="Calibri"/>
                <a:cs typeface="Calibri"/>
                <a:sym typeface="Calibri"/>
              </a:rPr>
              <a:t>th</a:t>
            </a:r>
            <a:r>
              <a:rPr b="1" lang="en-US" sz="1600">
                <a:solidFill>
                  <a:srgbClr val="595959"/>
                </a:solidFill>
                <a:latin typeface="Calibri"/>
                <a:ea typeface="Calibri"/>
                <a:cs typeface="Calibri"/>
                <a:sym typeface="Calibri"/>
              </a:rPr>
              <a:t> of September 2024</a:t>
            </a:r>
            <a:br>
              <a:rPr b="1" lang="en-US"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400"/>
              <a:buFont typeface="Noto Sans Symbols"/>
              <a:buNone/>
            </a:pPr>
            <a:r>
              <a:rPr b="1" lang="en-US" sz="2400">
                <a:solidFill>
                  <a:srgbClr val="595959"/>
                </a:solidFill>
                <a:latin typeface="Calibri"/>
                <a:ea typeface="Calibri"/>
                <a:cs typeface="Calibri"/>
                <a:sym typeface="Calibri"/>
              </a:rPr>
              <a:t>Insight into WP 1 – Project Management</a:t>
            </a:r>
            <a:endParaRPr b="1" sz="6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000"/>
              <a:buFont typeface="Noto Sans Symbols"/>
              <a:buNone/>
            </a:pPr>
            <a:r>
              <a:rPr b="1" lang="en-US" sz="2000">
                <a:solidFill>
                  <a:srgbClr val="595959"/>
                </a:solidFill>
                <a:latin typeface="Calibri"/>
                <a:ea typeface="Calibri"/>
                <a:cs typeface="Calibri"/>
                <a:sym typeface="Calibri"/>
              </a:rPr>
              <a:t>Presentation of the leading partner:</a:t>
            </a:r>
            <a:br>
              <a:rPr b="1" lang="en-US" sz="20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Mailinglist for the project:</a:t>
            </a:r>
            <a:br>
              <a:rPr lang="en-US"/>
            </a:br>
            <a:r>
              <a:rPr lang="en-US"/>
              <a:t> STEM for inclusive schools</a:t>
            </a:r>
            <a:endParaRPr/>
          </a:p>
        </p:txBody>
      </p:sp>
      <p:sp>
        <p:nvSpPr>
          <p:cNvPr id="181" name="Google Shape;181;p2"/>
          <p:cNvSpPr txBox="1"/>
          <p:nvPr>
            <p:ph idx="1" type="body"/>
          </p:nvPr>
        </p:nvSpPr>
        <p:spPr>
          <a:xfrm>
            <a:off x="2971800" y="5584845"/>
            <a:ext cx="9220200" cy="59311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stem4inclusiveschools@lists.uni-paderborn.de</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182" name="Google Shape;182;p2"/>
          <p:cNvPicPr preferRelativeResize="0"/>
          <p:nvPr/>
        </p:nvPicPr>
        <p:blipFill rotWithShape="1">
          <a:blip r:embed="rId4">
            <a:alphaModFix/>
          </a:blip>
          <a:srcRect b="0" l="0" r="0" t="0"/>
          <a:stretch/>
        </p:blipFill>
        <p:spPr>
          <a:xfrm>
            <a:off x="2308403" y="1621886"/>
            <a:ext cx="5273497" cy="3894157"/>
          </a:xfrm>
          <a:prstGeom prst="rect">
            <a:avLst/>
          </a:prstGeom>
          <a:noFill/>
          <a:ln>
            <a:noFill/>
          </a:ln>
        </p:spPr>
      </p:pic>
      <p:sp>
        <p:nvSpPr>
          <p:cNvPr id="183" name="Google Shape;183;p2"/>
          <p:cNvSpPr txBox="1"/>
          <p:nvPr/>
        </p:nvSpPr>
        <p:spPr>
          <a:xfrm>
            <a:off x="7781643" y="2342383"/>
            <a:ext cx="4396075"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Let me know, if someone</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should be added or removed.</a:t>
            </a:r>
            <a:endParaRPr/>
          </a:p>
          <a:p>
            <a:pPr indent="0" lvl="0" marL="0" marR="0" rtl="0" algn="ctr">
              <a:spcBef>
                <a:spcPts val="0"/>
              </a:spcBef>
              <a:spcAft>
                <a:spcPts val="0"/>
              </a:spcAft>
              <a:buNone/>
            </a:pP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Please, send me an email to:</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Marc.Beutner@uni-paderborn.de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Promised general website of UPB for the NA</a:t>
            </a:r>
            <a:endParaRPr/>
          </a:p>
        </p:txBody>
      </p:sp>
      <p:sp>
        <p:nvSpPr>
          <p:cNvPr id="189" name="Google Shape;189;p3"/>
          <p:cNvSpPr txBox="1"/>
          <p:nvPr/>
        </p:nvSpPr>
        <p:spPr>
          <a:xfrm>
            <a:off x="3385396" y="5321557"/>
            <a:ext cx="586365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u="sng">
                <a:solidFill>
                  <a:schemeClr val="dk1"/>
                </a:solidFill>
                <a:latin typeface="Calibri"/>
                <a:ea typeface="Calibri"/>
                <a:cs typeface="Calibri"/>
                <a:sym typeface="Calibri"/>
                <a:hlinkClick r:id="rId3">
                  <a:extLst>
                    <a:ext uri="{A12FA001-AC4F-418D-AE19-62706E023703}">
                      <ahyp:hlinkClr val="tx"/>
                    </a:ext>
                  </a:extLst>
                </a:hlinkClick>
              </a:rPr>
              <a:t>https://stem4inclusiveschools.eduproject.eu/</a:t>
            </a:r>
            <a:endParaRPr sz="2400">
              <a:solidFill>
                <a:schemeClr val="dk1"/>
              </a:solidFill>
              <a:latin typeface="Calibri"/>
              <a:ea typeface="Calibri"/>
              <a:cs typeface="Calibri"/>
              <a:sym typeface="Calibri"/>
            </a:endParaRPr>
          </a:p>
        </p:txBody>
      </p:sp>
      <p:pic>
        <p:nvPicPr>
          <p:cNvPr id="190" name="Google Shape;190;p3"/>
          <p:cNvPicPr preferRelativeResize="0"/>
          <p:nvPr/>
        </p:nvPicPr>
        <p:blipFill rotWithShape="1">
          <a:blip r:embed="rId4">
            <a:alphaModFix/>
          </a:blip>
          <a:srcRect b="0" l="0" r="0" t="0"/>
          <a:stretch/>
        </p:blipFill>
        <p:spPr>
          <a:xfrm>
            <a:off x="2671021" y="1423496"/>
            <a:ext cx="7440688" cy="389806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Poster and Translation provided by Remi</a:t>
            </a:r>
            <a:endParaRPr/>
          </a:p>
        </p:txBody>
      </p:sp>
      <p:sp>
        <p:nvSpPr>
          <p:cNvPr id="196" name="Google Shape;196;p4"/>
          <p:cNvSpPr txBox="1"/>
          <p:nvPr/>
        </p:nvSpPr>
        <p:spPr>
          <a:xfrm>
            <a:off x="3385396" y="5321557"/>
            <a:ext cx="58638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u="sng">
                <a:solidFill>
                  <a:schemeClr val="dk1"/>
                </a:solidFill>
                <a:latin typeface="Calibri"/>
                <a:ea typeface="Calibri"/>
                <a:cs typeface="Calibri"/>
                <a:sym typeface="Calibri"/>
                <a:hlinkClick r:id="rId3">
                  <a:extLst>
                    <a:ext uri="{A12FA001-AC4F-418D-AE19-62706E023703}">
                      <ahyp:hlinkClr val="tx"/>
                    </a:ext>
                  </a:extLst>
                </a:hlinkClick>
              </a:rPr>
              <a:t>https://stem4inclusiveschools.eduproject.eu/</a:t>
            </a:r>
            <a:endParaRPr sz="2400">
              <a:solidFill>
                <a:schemeClr val="dk1"/>
              </a:solidFill>
              <a:latin typeface="Calibri"/>
              <a:ea typeface="Calibri"/>
              <a:cs typeface="Calibri"/>
              <a:sym typeface="Calibri"/>
            </a:endParaRPr>
          </a:p>
        </p:txBody>
      </p:sp>
      <p:sp>
        <p:nvSpPr>
          <p:cNvPr id="197" name="Google Shape;197;p4"/>
          <p:cNvSpPr txBox="1"/>
          <p:nvPr/>
        </p:nvSpPr>
        <p:spPr>
          <a:xfrm>
            <a:off x="3027106" y="3201699"/>
            <a:ext cx="611320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Fatima, do we have the final website address? STEMinSCH.eu or stem4inclusive.eu?</a:t>
            </a: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Project Website provided by Fatima</a:t>
            </a:r>
            <a:endParaRPr/>
          </a:p>
        </p:txBody>
      </p:sp>
      <p:sp>
        <p:nvSpPr>
          <p:cNvPr id="203" name="Google Shape;203;p5"/>
          <p:cNvSpPr txBox="1"/>
          <p:nvPr/>
        </p:nvSpPr>
        <p:spPr>
          <a:xfrm>
            <a:off x="2681873" y="2613870"/>
            <a:ext cx="7124601" cy="18158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As Remi asked in his mail in June:</a:t>
            </a:r>
            <a:br>
              <a:rPr lang="en-US"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en-US" sz="2800">
                <a:solidFill>
                  <a:schemeClr val="dk1"/>
                </a:solidFill>
                <a:latin typeface="Calibri"/>
                <a:ea typeface="Calibri"/>
                <a:cs typeface="Calibri"/>
                <a:sym typeface="Calibri"/>
              </a:rPr>
              <a:t>“Fatima, do we have the final website address?</a:t>
            </a:r>
            <a:br>
              <a:rPr lang="en-US" sz="2800">
                <a:solidFill>
                  <a:schemeClr val="dk1"/>
                </a:solidFill>
                <a:latin typeface="Calibri"/>
                <a:ea typeface="Calibri"/>
                <a:cs typeface="Calibri"/>
                <a:sym typeface="Calibri"/>
              </a:rPr>
            </a:br>
            <a:r>
              <a:rPr lang="en-US" sz="2800">
                <a:solidFill>
                  <a:schemeClr val="dk1"/>
                </a:solidFill>
                <a:latin typeface="Calibri"/>
                <a:ea typeface="Calibri"/>
                <a:cs typeface="Calibri"/>
                <a:sym typeface="Calibri"/>
              </a:rPr>
              <a:t>STEMinSCH.eu or stem4inclusive.eu?”</a:t>
            </a:r>
            <a:endParaRPr sz="2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Dissemination list provided by Remi</a:t>
            </a:r>
            <a:endParaRPr/>
          </a:p>
        </p:txBody>
      </p:sp>
      <p:sp>
        <p:nvSpPr>
          <p:cNvPr id="209" name="Google Shape;209;p6"/>
          <p:cNvSpPr txBox="1"/>
          <p:nvPr/>
        </p:nvSpPr>
        <p:spPr>
          <a:xfrm>
            <a:off x="962145" y="5209590"/>
            <a:ext cx="10840788"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u="sng">
                <a:solidFill>
                  <a:schemeClr val="dk1"/>
                </a:solidFill>
                <a:latin typeface="Calibri"/>
                <a:ea typeface="Calibri"/>
                <a:cs typeface="Calibri"/>
                <a:sym typeface="Calibri"/>
                <a:hlinkClick r:id="rId3">
                  <a:extLst>
                    <a:ext uri="{A12FA001-AC4F-418D-AE19-62706E023703}">
                      <ahyp:hlinkClr val="tx"/>
                    </a:ext>
                  </a:extLst>
                </a:hlinkClick>
              </a:rPr>
              <a:t>https://docs.google.com/spreadsheets/d/1HphH30fpHhob9bVKZVP6tzfhPP7HOGQd/</a:t>
            </a:r>
            <a:br>
              <a:rPr lang="en-US" sz="2400" u="sng">
                <a:solidFill>
                  <a:schemeClr val="dk1"/>
                </a:solidFill>
                <a:latin typeface="Calibri"/>
                <a:ea typeface="Calibri"/>
                <a:cs typeface="Calibri"/>
                <a:sym typeface="Calibri"/>
                <a:hlinkClick r:id="rId4">
                  <a:extLst>
                    <a:ext uri="{A12FA001-AC4F-418D-AE19-62706E023703}">
                      <ahyp:hlinkClr val="tx"/>
                    </a:ext>
                  </a:extLst>
                </a:hlinkClick>
              </a:rPr>
            </a:br>
            <a:r>
              <a:rPr lang="en-US" sz="2400" u="sng">
                <a:solidFill>
                  <a:schemeClr val="dk1"/>
                </a:solidFill>
                <a:latin typeface="Calibri"/>
                <a:ea typeface="Calibri"/>
                <a:cs typeface="Calibri"/>
                <a:sym typeface="Calibri"/>
                <a:hlinkClick r:id="rId5">
                  <a:extLst>
                    <a:ext uri="{A12FA001-AC4F-418D-AE19-62706E023703}">
                      <ahyp:hlinkClr val="tx"/>
                    </a:ext>
                  </a:extLst>
                </a:hlinkClick>
              </a:rPr>
              <a:t>edit?gid=1948846586#gid=1948846586</a:t>
            </a:r>
            <a:endParaRPr sz="2400">
              <a:solidFill>
                <a:schemeClr val="dk1"/>
              </a:solidFill>
              <a:latin typeface="Calibri"/>
              <a:ea typeface="Calibri"/>
              <a:cs typeface="Calibri"/>
              <a:sym typeface="Calibri"/>
            </a:endParaRPr>
          </a:p>
        </p:txBody>
      </p:sp>
      <p:pic>
        <p:nvPicPr>
          <p:cNvPr id="210" name="Google Shape;210;p6"/>
          <p:cNvPicPr preferRelativeResize="0"/>
          <p:nvPr/>
        </p:nvPicPr>
        <p:blipFill rotWithShape="1">
          <a:blip r:embed="rId6">
            <a:alphaModFix/>
          </a:blip>
          <a:srcRect b="0" l="0" r="0" t="0"/>
          <a:stretch/>
        </p:blipFill>
        <p:spPr>
          <a:xfrm>
            <a:off x="962145" y="1285696"/>
            <a:ext cx="5177915" cy="2372600"/>
          </a:xfrm>
          <a:prstGeom prst="rect">
            <a:avLst/>
          </a:prstGeom>
          <a:noFill/>
          <a:ln>
            <a:noFill/>
          </a:ln>
        </p:spPr>
      </p:pic>
      <p:pic>
        <p:nvPicPr>
          <p:cNvPr id="211" name="Google Shape;211;p6"/>
          <p:cNvPicPr preferRelativeResize="0"/>
          <p:nvPr/>
        </p:nvPicPr>
        <p:blipFill rotWithShape="1">
          <a:blip r:embed="rId7">
            <a:alphaModFix/>
          </a:blip>
          <a:srcRect b="0" l="0" r="0" t="0"/>
          <a:stretch/>
        </p:blipFill>
        <p:spPr>
          <a:xfrm>
            <a:off x="5789535" y="3067050"/>
            <a:ext cx="6013398" cy="20137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7"/>
          <p:cNvSpPr txBox="1"/>
          <p:nvPr/>
        </p:nvSpPr>
        <p:spPr>
          <a:xfrm>
            <a:off x="6502523" y="2414726"/>
            <a:ext cx="4378975" cy="93564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Prof. Dr. Marc Beutner</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Tel:	+49 (0) 52 51 / 60 - 23 67</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Fax:	+49 (0) 52 51 / 60 - 35 63</a:t>
            </a:r>
            <a:endParaRPr/>
          </a:p>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E-Mail:	marc.beutner@uni-paderborn.de</a:t>
            </a:r>
            <a:endParaRPr/>
          </a:p>
        </p:txBody>
      </p:sp>
      <p:sp>
        <p:nvSpPr>
          <p:cNvPr id="217" name="Google Shape;217;p7"/>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Universität Paderborn</a:t>
            </a:r>
            <a:endParaRPr/>
          </a:p>
          <a:p>
            <a:pPr indent="0" lvl="0" marL="0" marR="0" rtl="0" algn="l">
              <a:lnSpc>
                <a:spcPct val="99583"/>
              </a:lnSpc>
              <a:spcBef>
                <a:spcPts val="0"/>
              </a:spcBef>
              <a:spcAft>
                <a:spcPts val="0"/>
              </a:spcAft>
              <a:buNone/>
            </a:pPr>
            <a:r>
              <a:rPr b="1" lang="en-US" sz="1600">
                <a:solidFill>
                  <a:schemeClr val="dk1"/>
                </a:solidFill>
                <a:latin typeface="Calibri"/>
                <a:ea typeface="Calibri"/>
                <a:cs typeface="Calibri"/>
                <a:sym typeface="Calibri"/>
              </a:rPr>
              <a:t>Department Wirtschaftspädagogik Lehrstuhl Wirtschaftspädagogik II Warburger Str. 100</a:t>
            </a:r>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33098 Paderborn</a:t>
            </a:r>
            <a:endParaRPr/>
          </a:p>
          <a:p>
            <a:pPr indent="0" lvl="0" marL="0" marR="0" rtl="0" algn="l">
              <a:lnSpc>
                <a:spcPct val="1066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http://www.upb.de/wipaed</a:t>
            </a:r>
            <a:endParaRPr b="1" sz="1600">
              <a:solidFill>
                <a:schemeClr val="dk1"/>
              </a:solidFill>
              <a:latin typeface="Calibri"/>
              <a:ea typeface="Calibri"/>
              <a:cs typeface="Calibri"/>
              <a:sym typeface="Calibri"/>
            </a:endParaRPr>
          </a:p>
        </p:txBody>
      </p:sp>
      <p:sp>
        <p:nvSpPr>
          <p:cNvPr id="218" name="Google Shape;218;p7"/>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en-US" sz="3600">
                <a:solidFill>
                  <a:srgbClr val="05234E"/>
                </a:solidFill>
                <a:latin typeface="Calibri"/>
                <a:ea typeface="Calibri"/>
                <a:cs typeface="Calibri"/>
                <a:sym typeface="Calibri"/>
              </a:rPr>
              <a:t>Contact</a:t>
            </a:r>
            <a:endParaRPr b="1" sz="3600">
              <a:solidFill>
                <a:srgbClr val="05234E"/>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