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2" roundtripDataSignature="AMtx7mgR5AiOQjFQM26+qoMNv9dVUvxEm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11" Type="http://schemas.openxmlformats.org/officeDocument/2006/relationships/slide" Target="slides/slide7.xml"/><Relationship Id="rId22" Type="http://customschemas.google.com/relationships/presentationmetadata" Target="metadata"/><Relationship Id="rId10" Type="http://schemas.openxmlformats.org/officeDocument/2006/relationships/slide" Target="slides/slide6.xml"/><Relationship Id="rId21" Type="http://schemas.openxmlformats.org/officeDocument/2006/relationships/slide" Target="slides/slide17.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8" name="Google Shape;168;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 name="Google Shape;185;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2" name="Google Shape;19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9" name="Google Shape;19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3" name="Google Shape;213;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1" name="Google Shape;221;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9" name="Google Shape;229;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7" name="Google Shape;237;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5" name="Google Shape;245;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3" name="Google Shape;253;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1" name="Google Shape;261;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9" name="Google Shape;269;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7" name="Google Shape;277;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5" name="Google Shape;285;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3" name="Google Shape;293;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1" name="Google Shape;301;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3.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spTree>
      <p:nvGrpSpPr>
        <p:cNvPr id="47" name="Shape 47"/>
        <p:cNvGrpSpPr/>
        <p:nvPr/>
      </p:nvGrpSpPr>
      <p:grpSpPr>
        <a:xfrm>
          <a:off x="0" y="0"/>
          <a:ext cx="0" cy="0"/>
          <a:chOff x="0" y="0"/>
          <a:chExt cx="0" cy="0"/>
        </a:xfrm>
      </p:grpSpPr>
      <p:sp>
        <p:nvSpPr>
          <p:cNvPr id="48" name="Google Shape;48;p1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1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0" name="Google Shape;50;p1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1" name="Google Shape;51;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54" name="Google Shape;54;p19"/>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9"/>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500" u="none" cap="none" strike="noStrike">
                <a:solidFill>
                  <a:schemeClr val="lt1"/>
                </a:solidFill>
                <a:latin typeface="Calibri"/>
                <a:ea typeface="Calibri"/>
                <a:cs typeface="Calibri"/>
                <a:sym typeface="Calibri"/>
              </a:rPr>
              <a:t>-</a:t>
            </a:r>
            <a:fld id="{00000000-1234-1234-1234-123412341234}" type="slidenum">
              <a:rPr b="0" i="0" lang="en-US" sz="1500" u="none" cap="none" strike="noStrike">
                <a:solidFill>
                  <a:schemeClr val="lt1"/>
                </a:solidFill>
                <a:latin typeface="Calibri"/>
                <a:ea typeface="Calibri"/>
                <a:cs typeface="Calibri"/>
                <a:sym typeface="Calibri"/>
              </a:rPr>
              <a:t>‹#›</a:t>
            </a:fld>
            <a:r>
              <a:rPr b="0" i="0" lang="en-US" sz="1500" u="none" cap="none" strike="noStrike">
                <a:solidFill>
                  <a:schemeClr val="lt1"/>
                </a:solidFill>
                <a:latin typeface="Calibri"/>
                <a:ea typeface="Calibri"/>
                <a:cs typeface="Calibri"/>
                <a:sym typeface="Calibri"/>
              </a:rPr>
              <a:t>-</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56" name="Shape 56"/>
        <p:cNvGrpSpPr/>
        <p:nvPr/>
      </p:nvGrpSpPr>
      <p:grpSpPr>
        <a:xfrm>
          <a:off x="0" y="0"/>
          <a:ext cx="0" cy="0"/>
          <a:chOff x="0" y="0"/>
          <a:chExt cx="0" cy="0"/>
        </a:xfrm>
      </p:grpSpPr>
      <p:sp>
        <p:nvSpPr>
          <p:cNvPr id="57" name="Google Shape;57;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2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9" name="Google Shape;59;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62" name="Google Shape;62;p20"/>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20"/>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mit Bild" showMasterSp="0">
  <p:cSld name="Titelfolie mit Bild">
    <p:spTree>
      <p:nvGrpSpPr>
        <p:cNvPr id="64" name="Shape 64"/>
        <p:cNvGrpSpPr/>
        <p:nvPr/>
      </p:nvGrpSpPr>
      <p:grpSpPr>
        <a:xfrm>
          <a:off x="0" y="0"/>
          <a:ext cx="0" cy="0"/>
          <a:chOff x="0" y="0"/>
          <a:chExt cx="0" cy="0"/>
        </a:xfrm>
      </p:grpSpPr>
      <p:sp>
        <p:nvSpPr>
          <p:cNvPr id="65" name="Google Shape;65;p21"/>
          <p:cNvSpPr/>
          <p:nvPr/>
        </p:nvSpPr>
        <p:spPr>
          <a:xfrm>
            <a:off x="1" y="6237586"/>
            <a:ext cx="12191999" cy="620414"/>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21"/>
          <p:cNvSpPr/>
          <p:nvPr/>
        </p:nvSpPr>
        <p:spPr>
          <a:xfrm>
            <a:off x="0" y="6171026"/>
            <a:ext cx="12192001" cy="659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7" name="Google Shape;67;p21"/>
          <p:cNvPicPr preferRelativeResize="0"/>
          <p:nvPr/>
        </p:nvPicPr>
        <p:blipFill rotWithShape="1">
          <a:blip r:embed="rId2">
            <a:alphaModFix/>
          </a:blip>
          <a:srcRect b="0" l="0" r="0" t="0"/>
          <a:stretch/>
        </p:blipFill>
        <p:spPr>
          <a:xfrm>
            <a:off x="104945" y="6281603"/>
            <a:ext cx="1061484" cy="400384"/>
          </a:xfrm>
          <a:prstGeom prst="rect">
            <a:avLst/>
          </a:prstGeom>
          <a:noFill/>
          <a:ln>
            <a:noFill/>
          </a:ln>
        </p:spPr>
      </p:pic>
      <p:sp>
        <p:nvSpPr>
          <p:cNvPr id="68" name="Google Shape;68;p21"/>
          <p:cNvSpPr txBox="1"/>
          <p:nvPr>
            <p:ph type="ctrTitle"/>
          </p:nvPr>
        </p:nvSpPr>
        <p:spPr>
          <a:xfrm>
            <a:off x="1104900" y="2292094"/>
            <a:ext cx="5734050" cy="2219691"/>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000"/>
              <a:buFont typeface="Calibri"/>
              <a:buNone/>
              <a:defRPr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21"/>
          <p:cNvSpPr txBox="1"/>
          <p:nvPr>
            <p:ph idx="1" type="subTitle"/>
          </p:nvPr>
        </p:nvSpPr>
        <p:spPr>
          <a:xfrm>
            <a:off x="1104900" y="4511784"/>
            <a:ext cx="5734050" cy="955565"/>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1800"/>
              <a:buNone/>
              <a:defRPr sz="18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70" name="Google Shape;70;p21"/>
          <p:cNvSpPr/>
          <p:nvPr>
            <p:ph idx="2" type="pic"/>
          </p:nvPr>
        </p:nvSpPr>
        <p:spPr>
          <a:xfrm>
            <a:off x="6981063" y="1310656"/>
            <a:ext cx="5210937" cy="4208604"/>
          </a:xfrm>
          <a:prstGeom prst="rect">
            <a:avLst/>
          </a:prstGeom>
          <a:solidFill>
            <a:srgbClr val="CCCCCC"/>
          </a:solidFill>
          <a:ln>
            <a:noFill/>
          </a:ln>
        </p:spPr>
      </p:sp>
      <p:pic>
        <p:nvPicPr>
          <p:cNvPr id="71" name="Google Shape;71;p21"/>
          <p:cNvPicPr preferRelativeResize="0"/>
          <p:nvPr/>
        </p:nvPicPr>
        <p:blipFill rotWithShape="1">
          <a:blip r:embed="rId3">
            <a:alphaModFix/>
          </a:blip>
          <a:srcRect b="0" l="0" r="0" t="0"/>
          <a:stretch/>
        </p:blipFill>
        <p:spPr>
          <a:xfrm>
            <a:off x="10099505" y="6266872"/>
            <a:ext cx="1987550" cy="567690"/>
          </a:xfrm>
          <a:prstGeom prst="rect">
            <a:avLst/>
          </a:prstGeom>
          <a:noFill/>
          <a:ln>
            <a:noFill/>
          </a:ln>
        </p:spPr>
      </p:pic>
      <p:sp>
        <p:nvSpPr>
          <p:cNvPr id="72" name="Google Shape;72;p21"/>
          <p:cNvSpPr txBox="1"/>
          <p:nvPr/>
        </p:nvSpPr>
        <p:spPr>
          <a:xfrm>
            <a:off x="4376057" y="6360042"/>
            <a:ext cx="5340977"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900"/>
              <a:buFont typeface="Noto Sans Symbols"/>
              <a:buNone/>
            </a:pPr>
            <a:r>
              <a:rPr lang="en-US" sz="900">
                <a:solidFill>
                  <a:schemeClr val="lt1"/>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a:solidFill>
                <a:schemeClr val="lt1"/>
              </a:solidFill>
              <a:latin typeface="Calibri"/>
              <a:ea typeface="Calibri"/>
              <a:cs typeface="Calibri"/>
              <a:sym typeface="Calibri"/>
            </a:endParaRPr>
          </a:p>
          <a:p>
            <a:pPr indent="0" lvl="0" marL="0" marR="0" rtl="0" algn="ctr">
              <a:spcBef>
                <a:spcPts val="1000"/>
              </a:spcBef>
              <a:spcAft>
                <a:spcPts val="0"/>
              </a:spcAft>
              <a:buClr>
                <a:schemeClr val="accent1"/>
              </a:buClr>
              <a:buSzPts val="2000"/>
              <a:buFont typeface="Noto Sans Symbols"/>
              <a:buNone/>
            </a:pPr>
            <a:r>
              <a:t/>
            </a:r>
            <a:endParaRPr sz="2000">
              <a:solidFill>
                <a:schemeClr val="lt1"/>
              </a:solidFill>
              <a:latin typeface="Calibri"/>
              <a:ea typeface="Calibri"/>
              <a:cs typeface="Calibri"/>
              <a:sym typeface="Calibri"/>
            </a:endParaRPr>
          </a:p>
        </p:txBody>
      </p:sp>
      <p:pic>
        <p:nvPicPr>
          <p:cNvPr id="73" name="Google Shape;73;p21"/>
          <p:cNvPicPr preferRelativeResize="0"/>
          <p:nvPr/>
        </p:nvPicPr>
        <p:blipFill rotWithShape="1">
          <a:blip r:embed="rId4">
            <a:alphaModFix/>
          </a:blip>
          <a:srcRect b="0" l="0" r="0" t="0"/>
          <a:stretch/>
        </p:blipFill>
        <p:spPr>
          <a:xfrm>
            <a:off x="10710917" y="94130"/>
            <a:ext cx="1453861" cy="128494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elfolie">
  <p:cSld name="2_Titelfolie">
    <p:spTree>
      <p:nvGrpSpPr>
        <p:cNvPr id="74" name="Shape 74"/>
        <p:cNvGrpSpPr/>
        <p:nvPr/>
      </p:nvGrpSpPr>
      <p:grpSpPr>
        <a:xfrm>
          <a:off x="0" y="0"/>
          <a:ext cx="0" cy="0"/>
          <a:chOff x="0" y="0"/>
          <a:chExt cx="0" cy="0"/>
        </a:xfrm>
      </p:grpSpPr>
      <p:sp>
        <p:nvSpPr>
          <p:cNvPr id="75" name="Google Shape;75;p22"/>
          <p:cNvSpPr/>
          <p:nvPr/>
        </p:nvSpPr>
        <p:spPr>
          <a:xfrm>
            <a:off x="9448800" y="15605"/>
            <a:ext cx="2743200" cy="6051176"/>
          </a:xfrm>
          <a:prstGeom prst="rect">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6" name="Google Shape;76;p22"/>
          <p:cNvSpPr txBox="1"/>
          <p:nvPr>
            <p:ph type="ctrTitle"/>
          </p:nvPr>
        </p:nvSpPr>
        <p:spPr>
          <a:xfrm>
            <a:off x="1524000" y="1122363"/>
            <a:ext cx="7546822"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 name="Google Shape;77;p22"/>
          <p:cNvSpPr txBox="1"/>
          <p:nvPr>
            <p:ph idx="1" type="subTitle"/>
          </p:nvPr>
        </p:nvSpPr>
        <p:spPr>
          <a:xfrm>
            <a:off x="1524000" y="3602038"/>
            <a:ext cx="7546822"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78" name="Google Shape;78;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81" name="Google Shape;81;p22"/>
          <p:cNvSpPr txBox="1"/>
          <p:nvPr/>
        </p:nvSpPr>
        <p:spPr>
          <a:xfrm>
            <a:off x="9496196" y="1615915"/>
            <a:ext cx="2845177" cy="1909129"/>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3600"/>
              <a:buFont typeface="Calibri"/>
              <a:buNone/>
            </a:pPr>
            <a:r>
              <a:rPr b="1" lang="en-US" sz="3600">
                <a:solidFill>
                  <a:schemeClr val="dk1"/>
                </a:solidFill>
                <a:latin typeface="Calibri"/>
                <a:ea typeface="Calibri"/>
                <a:cs typeface="Calibri"/>
                <a:sym typeface="Calibri"/>
              </a:rPr>
              <a:t>STEM</a:t>
            </a:r>
            <a:br>
              <a:rPr b="1" lang="en-US" sz="3600">
                <a:solidFill>
                  <a:schemeClr val="dk1"/>
                </a:solidFill>
                <a:latin typeface="Calibri"/>
                <a:ea typeface="Calibri"/>
                <a:cs typeface="Calibri"/>
                <a:sym typeface="Calibri"/>
              </a:rPr>
            </a:br>
            <a:r>
              <a:rPr b="1" lang="en-US" sz="3600">
                <a:solidFill>
                  <a:schemeClr val="dk1"/>
                </a:solidFill>
                <a:latin typeface="Calibri"/>
                <a:ea typeface="Calibri"/>
                <a:cs typeface="Calibri"/>
                <a:sym typeface="Calibri"/>
              </a:rPr>
              <a:t>for inclusive schools</a:t>
            </a:r>
            <a:endParaRPr/>
          </a:p>
        </p:txBody>
      </p:sp>
      <p:sp>
        <p:nvSpPr>
          <p:cNvPr id="82" name="Google Shape;82;p22"/>
          <p:cNvSpPr txBox="1"/>
          <p:nvPr>
            <p:ph idx="2" type="body"/>
          </p:nvPr>
        </p:nvSpPr>
        <p:spPr>
          <a:xfrm>
            <a:off x="9476849" y="3794379"/>
            <a:ext cx="3200400" cy="141360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800"/>
              <a:buNone/>
              <a:defRPr sz="18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83" name="Google Shape;83;p22"/>
          <p:cNvPicPr preferRelativeResize="0"/>
          <p:nvPr/>
        </p:nvPicPr>
        <p:blipFill rotWithShape="1">
          <a:blip r:embed="rId2">
            <a:alphaModFix/>
          </a:blip>
          <a:srcRect b="0" l="0" r="0" t="0"/>
          <a:stretch/>
        </p:blipFill>
        <p:spPr>
          <a:xfrm>
            <a:off x="10093469" y="148745"/>
            <a:ext cx="1453861" cy="1284947"/>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elfolie" type="title">
  <p:cSld name="TITLE">
    <p:spTree>
      <p:nvGrpSpPr>
        <p:cNvPr id="84" name="Shape 84"/>
        <p:cNvGrpSpPr/>
        <p:nvPr/>
      </p:nvGrpSpPr>
      <p:grpSpPr>
        <a:xfrm>
          <a:off x="0" y="0"/>
          <a:ext cx="0" cy="0"/>
          <a:chOff x="0" y="0"/>
          <a:chExt cx="0" cy="0"/>
        </a:xfrm>
      </p:grpSpPr>
      <p:sp>
        <p:nvSpPr>
          <p:cNvPr id="85" name="Google Shape;85;p2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 name="Google Shape;86;p2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87" name="Google Shape;87;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90" name="Google Shape;90;p23"/>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23"/>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p:cSld name="Titelfolie">
    <p:spTree>
      <p:nvGrpSpPr>
        <p:cNvPr id="92" name="Shape 92"/>
        <p:cNvGrpSpPr/>
        <p:nvPr/>
      </p:nvGrpSpPr>
      <p:grpSpPr>
        <a:xfrm>
          <a:off x="0" y="0"/>
          <a:ext cx="0" cy="0"/>
          <a:chOff x="0" y="0"/>
          <a:chExt cx="0" cy="0"/>
        </a:xfrm>
      </p:grpSpPr>
      <p:sp>
        <p:nvSpPr>
          <p:cNvPr id="93" name="Google Shape;93;p2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2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95" name="Google Shape;95;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98" name="Google Shape;98;p24"/>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24"/>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spTree>
      <p:nvGrpSpPr>
        <p:cNvPr id="100" name="Shape 100"/>
        <p:cNvGrpSpPr/>
        <p:nvPr/>
      </p:nvGrpSpPr>
      <p:grpSpPr>
        <a:xfrm>
          <a:off x="0" y="0"/>
          <a:ext cx="0" cy="0"/>
          <a:chOff x="0" y="0"/>
          <a:chExt cx="0" cy="0"/>
        </a:xfrm>
      </p:grpSpPr>
      <p:sp>
        <p:nvSpPr>
          <p:cNvPr id="101" name="Google Shape;101;p2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2" name="Google Shape;102;p2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03" name="Google Shape;103;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06" name="Google Shape;106;p25"/>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25"/>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108" name="Shape 108"/>
        <p:cNvGrpSpPr/>
        <p:nvPr/>
      </p:nvGrpSpPr>
      <p:grpSpPr>
        <a:xfrm>
          <a:off x="0" y="0"/>
          <a:ext cx="0" cy="0"/>
          <a:chOff x="0" y="0"/>
          <a:chExt cx="0" cy="0"/>
        </a:xfrm>
      </p:grpSpPr>
      <p:sp>
        <p:nvSpPr>
          <p:cNvPr id="109" name="Google Shape;109;p2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1" name="Google Shape;111;p2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2" name="Google Shape;112;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15" name="Google Shape;115;p26"/>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26"/>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type="twoTxTwoObj">
  <p:cSld name="TWO_OBJECTS_WITH_TEXT">
    <p:spTree>
      <p:nvGrpSpPr>
        <p:cNvPr id="117" name="Shape 117"/>
        <p:cNvGrpSpPr/>
        <p:nvPr/>
      </p:nvGrpSpPr>
      <p:grpSpPr>
        <a:xfrm>
          <a:off x="0" y="0"/>
          <a:ext cx="0" cy="0"/>
          <a:chOff x="0" y="0"/>
          <a:chExt cx="0" cy="0"/>
        </a:xfrm>
      </p:grpSpPr>
      <p:sp>
        <p:nvSpPr>
          <p:cNvPr id="118" name="Google Shape;118;p2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9" name="Google Shape;119;p2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0" name="Google Shape;120;p2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1" name="Google Shape;121;p2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2" name="Google Shape;122;p2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3" name="Google Shape;123;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4" name="Google Shape;124;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26" name="Google Shape;126;p27"/>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27"/>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spTree>
      <p:nvGrpSpPr>
        <p:cNvPr id="128" name="Shape 128"/>
        <p:cNvGrpSpPr/>
        <p:nvPr/>
      </p:nvGrpSpPr>
      <p:grpSpPr>
        <a:xfrm>
          <a:off x="0" y="0"/>
          <a:ext cx="0" cy="0"/>
          <a:chOff x="0" y="0"/>
          <a:chExt cx="0" cy="0"/>
        </a:xfrm>
      </p:grpSpPr>
      <p:sp>
        <p:nvSpPr>
          <p:cNvPr id="129" name="Google Shape;129;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0" name="Google Shape;130;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2" name="Google Shape;132;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33" name="Google Shape;133;p28"/>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28"/>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135" name="Shape 135"/>
        <p:cNvGrpSpPr/>
        <p:nvPr/>
      </p:nvGrpSpPr>
      <p:grpSpPr>
        <a:xfrm>
          <a:off x="0" y="0"/>
          <a:ext cx="0" cy="0"/>
          <a:chOff x="0" y="0"/>
          <a:chExt cx="0" cy="0"/>
        </a:xfrm>
      </p:grpSpPr>
      <p:sp>
        <p:nvSpPr>
          <p:cNvPr id="136" name="Google Shape;136;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 name="Google Shape;137;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39" name="Google Shape;139;p29"/>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29"/>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spTree>
      <p:nvGrpSpPr>
        <p:cNvPr id="141" name="Shape 141"/>
        <p:cNvGrpSpPr/>
        <p:nvPr/>
      </p:nvGrpSpPr>
      <p:grpSpPr>
        <a:xfrm>
          <a:off x="0" y="0"/>
          <a:ext cx="0" cy="0"/>
          <a:chOff x="0" y="0"/>
          <a:chExt cx="0" cy="0"/>
        </a:xfrm>
      </p:grpSpPr>
      <p:sp>
        <p:nvSpPr>
          <p:cNvPr id="142" name="Google Shape;142;p3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3" name="Google Shape;143;p30"/>
          <p:cNvSpPr/>
          <p:nvPr>
            <p:ph idx="2" type="pic"/>
          </p:nvPr>
        </p:nvSpPr>
        <p:spPr>
          <a:xfrm>
            <a:off x="5183188" y="987425"/>
            <a:ext cx="6172200" cy="4873625"/>
          </a:xfrm>
          <a:prstGeom prst="rect">
            <a:avLst/>
          </a:prstGeom>
          <a:noFill/>
          <a:ln>
            <a:noFill/>
          </a:ln>
        </p:spPr>
      </p:sp>
      <p:sp>
        <p:nvSpPr>
          <p:cNvPr id="144" name="Google Shape;144;p3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5" name="Google Shape;145;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6" name="Google Shape;146;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 name="Google Shape;147;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48" name="Google Shape;148;p30"/>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30"/>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vertikaler Text" type="vertTx">
  <p:cSld name="VERTICAL_TEXT">
    <p:spTree>
      <p:nvGrpSpPr>
        <p:cNvPr id="150" name="Shape 150"/>
        <p:cNvGrpSpPr/>
        <p:nvPr/>
      </p:nvGrpSpPr>
      <p:grpSpPr>
        <a:xfrm>
          <a:off x="0" y="0"/>
          <a:ext cx="0" cy="0"/>
          <a:chOff x="0" y="0"/>
          <a:chExt cx="0" cy="0"/>
        </a:xfrm>
      </p:grpSpPr>
      <p:sp>
        <p:nvSpPr>
          <p:cNvPr id="151" name="Google Shape;151;p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2" name="Google Shape;152;p3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3" name="Google Shape;153;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4" name="Google Shape;154;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5" name="Google Shape;155;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56" name="Google Shape;156;p31"/>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31"/>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er Titel und Text" type="vertTitleAndTx">
  <p:cSld name="VERTICAL_TITLE_AND_VERTICAL_TEXT">
    <p:spTree>
      <p:nvGrpSpPr>
        <p:cNvPr id="158" name="Shape 158"/>
        <p:cNvGrpSpPr/>
        <p:nvPr/>
      </p:nvGrpSpPr>
      <p:grpSpPr>
        <a:xfrm>
          <a:off x="0" y="0"/>
          <a:ext cx="0" cy="0"/>
          <a:chOff x="0" y="0"/>
          <a:chExt cx="0" cy="0"/>
        </a:xfrm>
      </p:grpSpPr>
      <p:sp>
        <p:nvSpPr>
          <p:cNvPr id="159" name="Google Shape;159;p3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0" name="Google Shape;160;p3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1" name="Google Shape;161;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2" name="Google Shape;162;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3" name="Google Shape;163;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64" name="Google Shape;164;p32"/>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32"/>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7.xml"/><Relationship Id="rId10" Type="http://schemas.openxmlformats.org/officeDocument/2006/relationships/slideLayout" Target="../slideLayouts/slideLayout6.xml"/><Relationship Id="rId13" Type="http://schemas.openxmlformats.org/officeDocument/2006/relationships/slideLayout" Target="../slideLayouts/slideLayout9.xml"/><Relationship Id="rId12" Type="http://schemas.openxmlformats.org/officeDocument/2006/relationships/slideLayout" Target="../slideLayouts/slideLayout8.xml"/><Relationship Id="rId1" Type="http://schemas.openxmlformats.org/officeDocument/2006/relationships/image" Target="../media/image7.png"/><Relationship Id="rId2" Type="http://schemas.openxmlformats.org/officeDocument/2006/relationships/image" Target="../media/image4.jpg"/><Relationship Id="rId3" Type="http://schemas.openxmlformats.org/officeDocument/2006/relationships/image" Target="../media/image3.png"/><Relationship Id="rId4" Type="http://schemas.openxmlformats.org/officeDocument/2006/relationships/image" Target="../media/image6.png"/><Relationship Id="rId9" Type="http://schemas.openxmlformats.org/officeDocument/2006/relationships/slideLayout" Target="../slideLayouts/slideLayout5.xml"/><Relationship Id="rId15" Type="http://schemas.openxmlformats.org/officeDocument/2006/relationships/slideLayout" Target="../slideLayouts/slideLayout11.xml"/><Relationship Id="rId14" Type="http://schemas.openxmlformats.org/officeDocument/2006/relationships/slideLayout" Target="../slideLayouts/slideLayout10.xml"/><Relationship Id="rId17" Type="http://schemas.openxmlformats.org/officeDocument/2006/relationships/slideLayout" Target="../slideLayouts/slideLayout13.xml"/><Relationship Id="rId16" Type="http://schemas.openxmlformats.org/officeDocument/2006/relationships/slideLayout" Target="../slideLayouts/slideLayout12.xml"/><Relationship Id="rId5" Type="http://schemas.openxmlformats.org/officeDocument/2006/relationships/slideLayout" Target="../slideLayouts/slideLayout1.xml"/><Relationship Id="rId19" Type="http://schemas.openxmlformats.org/officeDocument/2006/relationships/theme" Target="../theme/theme2.xml"/><Relationship Id="rId6" Type="http://schemas.openxmlformats.org/officeDocument/2006/relationships/slideLayout" Target="../slideLayouts/slideLayout2.xml"/><Relationship Id="rId18" Type="http://schemas.openxmlformats.org/officeDocument/2006/relationships/slideLayout" Target="../slideLayouts/slideLayout14.xml"/><Relationship Id="rId7" Type="http://schemas.openxmlformats.org/officeDocument/2006/relationships/slideLayout" Target="../slideLayouts/slideLayout3.xml"/><Relationship Id="rId8"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DF8E0">
                <a:alpha val="89803"/>
              </a:srgbClr>
            </a:gs>
            <a:gs pos="72000">
              <a:srgbClr val="F4E9C2"/>
            </a:gs>
            <a:gs pos="100000">
              <a:srgbClr val="F7E09E"/>
            </a:gs>
          </a:gsLst>
          <a:lin ang="5400000" scaled="0"/>
        </a:gradFill>
      </p:bgPr>
    </p:bg>
    <p:spTree>
      <p:nvGrpSpPr>
        <p:cNvPr id="9" name="Shape 9"/>
        <p:cNvGrpSpPr/>
        <p:nvPr/>
      </p:nvGrpSpPr>
      <p:grpSpPr>
        <a:xfrm>
          <a:off x="0" y="0"/>
          <a:ext cx="0" cy="0"/>
          <a:chOff x="0" y="0"/>
          <a:chExt cx="0" cy="0"/>
        </a:xfrm>
      </p:grpSpPr>
      <p:sp>
        <p:nvSpPr>
          <p:cNvPr id="10" name="Google Shape;10;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grpSp>
        <p:nvGrpSpPr>
          <p:cNvPr id="15" name="Google Shape;15;p18"/>
          <p:cNvGrpSpPr/>
          <p:nvPr/>
        </p:nvGrpSpPr>
        <p:grpSpPr>
          <a:xfrm>
            <a:off x="1" y="228600"/>
            <a:ext cx="1996775" cy="6638628"/>
            <a:chOff x="2487613" y="285750"/>
            <a:chExt cx="2428875" cy="5654676"/>
          </a:xfrm>
        </p:grpSpPr>
        <p:sp>
          <p:nvSpPr>
            <p:cNvPr id="16" name="Google Shape;16;p18"/>
            <p:cNvSpPr/>
            <p:nvPr/>
          </p:nvSpPr>
          <p:spPr>
            <a:xfrm>
              <a:off x="2487613" y="2284413"/>
              <a:ext cx="85725" cy="533400"/>
            </a:xfrm>
            <a:custGeom>
              <a:rect b="b" l="l" r="r" t="t"/>
              <a:pathLst>
                <a:path extrusionOk="0" h="136" w="22">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18"/>
            <p:cNvSpPr/>
            <p:nvPr/>
          </p:nvSpPr>
          <p:spPr>
            <a:xfrm>
              <a:off x="2597151" y="2779713"/>
              <a:ext cx="550863" cy="1978025"/>
            </a:xfrm>
            <a:custGeom>
              <a:rect b="b" l="l" r="r" t="t"/>
              <a:pathLst>
                <a:path extrusionOk="0" h="504" w="14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18"/>
            <p:cNvSpPr/>
            <p:nvPr/>
          </p:nvSpPr>
          <p:spPr>
            <a:xfrm>
              <a:off x="3175001" y="4730750"/>
              <a:ext cx="519113" cy="1209675"/>
            </a:xfrm>
            <a:custGeom>
              <a:rect b="b" l="l" r="r" t="t"/>
              <a:pathLst>
                <a:path extrusionOk="0" h="308" w="132">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18"/>
            <p:cNvSpPr/>
            <p:nvPr/>
          </p:nvSpPr>
          <p:spPr>
            <a:xfrm>
              <a:off x="3305176" y="5630863"/>
              <a:ext cx="146050" cy="309563"/>
            </a:xfrm>
            <a:custGeom>
              <a:rect b="b" l="l" r="r" t="t"/>
              <a:pathLst>
                <a:path extrusionOk="0" h="79" w="37">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18"/>
            <p:cNvSpPr/>
            <p:nvPr/>
          </p:nvSpPr>
          <p:spPr>
            <a:xfrm>
              <a:off x="2573338" y="2817813"/>
              <a:ext cx="700088" cy="2835275"/>
            </a:xfrm>
            <a:custGeom>
              <a:rect b="b" l="l" r="r" t="t"/>
              <a:pathLst>
                <a:path extrusionOk="0" h="722" w="178">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18"/>
            <p:cNvSpPr/>
            <p:nvPr/>
          </p:nvSpPr>
          <p:spPr>
            <a:xfrm>
              <a:off x="2506663" y="285750"/>
              <a:ext cx="90488" cy="2493963"/>
            </a:xfrm>
            <a:custGeom>
              <a:rect b="b" l="l" r="r" t="t"/>
              <a:pathLst>
                <a:path extrusionOk="0" h="635" w="23">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18"/>
            <p:cNvSpPr/>
            <p:nvPr/>
          </p:nvSpPr>
          <p:spPr>
            <a:xfrm>
              <a:off x="2554288" y="2598738"/>
              <a:ext cx="66675" cy="420688"/>
            </a:xfrm>
            <a:custGeom>
              <a:rect b="b" l="l" r="r" t="t"/>
              <a:pathLst>
                <a:path extrusionOk="0" h="107" w="1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18"/>
            <p:cNvSpPr/>
            <p:nvPr/>
          </p:nvSpPr>
          <p:spPr>
            <a:xfrm>
              <a:off x="3143251" y="4757738"/>
              <a:ext cx="161925" cy="873125"/>
            </a:xfrm>
            <a:custGeom>
              <a:rect b="b" l="l" r="r" t="t"/>
              <a:pathLst>
                <a:path extrusionOk="0" h="222" w="41">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18"/>
            <p:cNvSpPr/>
            <p:nvPr/>
          </p:nvSpPr>
          <p:spPr>
            <a:xfrm>
              <a:off x="3148013" y="1282700"/>
              <a:ext cx="1768475" cy="3448050"/>
            </a:xfrm>
            <a:custGeom>
              <a:rect b="b" l="l" r="r" t="t"/>
              <a:pathLst>
                <a:path extrusionOk="0" h="878" w="45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18"/>
            <p:cNvSpPr/>
            <p:nvPr/>
          </p:nvSpPr>
          <p:spPr>
            <a:xfrm>
              <a:off x="3273426" y="5653088"/>
              <a:ext cx="138113" cy="287338"/>
            </a:xfrm>
            <a:custGeom>
              <a:rect b="b" l="l" r="r" t="t"/>
              <a:pathLst>
                <a:path extrusionOk="0" h="73" w="35">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18"/>
            <p:cNvSpPr/>
            <p:nvPr/>
          </p:nvSpPr>
          <p:spPr>
            <a:xfrm>
              <a:off x="3143251" y="4656138"/>
              <a:ext cx="31750" cy="188913"/>
            </a:xfrm>
            <a:custGeom>
              <a:rect b="b" l="l" r="r" t="t"/>
              <a:pathLst>
                <a:path extrusionOk="0" h="48" w="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18"/>
            <p:cNvSpPr/>
            <p:nvPr/>
          </p:nvSpPr>
          <p:spPr>
            <a:xfrm>
              <a:off x="3211513" y="5410200"/>
              <a:ext cx="203200" cy="530225"/>
            </a:xfrm>
            <a:custGeom>
              <a:rect b="b" l="l" r="r" t="t"/>
              <a:pathLst>
                <a:path extrusionOk="0" h="135" w="52">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 name="Google Shape;28;p18"/>
          <p:cNvGrpSpPr/>
          <p:nvPr/>
        </p:nvGrpSpPr>
        <p:grpSpPr>
          <a:xfrm>
            <a:off x="27222" y="-786"/>
            <a:ext cx="1539072" cy="6854039"/>
            <a:chOff x="6627813" y="194833"/>
            <a:chExt cx="1952625" cy="5678918"/>
          </a:xfrm>
        </p:grpSpPr>
        <p:sp>
          <p:nvSpPr>
            <p:cNvPr id="29" name="Google Shape;29;p18"/>
            <p:cNvSpPr/>
            <p:nvPr/>
          </p:nvSpPr>
          <p:spPr>
            <a:xfrm>
              <a:off x="6627813" y="194833"/>
              <a:ext cx="409575" cy="3646488"/>
            </a:xfrm>
            <a:custGeom>
              <a:rect b="b" l="l" r="r" t="t"/>
              <a:pathLst>
                <a:path extrusionOk="0" h="920" w="103">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18"/>
            <p:cNvSpPr/>
            <p:nvPr/>
          </p:nvSpPr>
          <p:spPr>
            <a:xfrm>
              <a:off x="7061201" y="3771900"/>
              <a:ext cx="350838" cy="1309688"/>
            </a:xfrm>
            <a:custGeom>
              <a:rect b="b" l="l" r="r" t="t"/>
              <a:pathLst>
                <a:path extrusionOk="0" h="330" w="88">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18"/>
            <p:cNvSpPr/>
            <p:nvPr/>
          </p:nvSpPr>
          <p:spPr>
            <a:xfrm>
              <a:off x="7439026" y="5053013"/>
              <a:ext cx="357188" cy="820738"/>
            </a:xfrm>
            <a:custGeom>
              <a:rect b="b" l="l" r="r" t="t"/>
              <a:pathLst>
                <a:path extrusionOk="0" h="207" w="9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18"/>
            <p:cNvSpPr/>
            <p:nvPr/>
          </p:nvSpPr>
          <p:spPr>
            <a:xfrm>
              <a:off x="7037388" y="3811588"/>
              <a:ext cx="457200" cy="1852613"/>
            </a:xfrm>
            <a:custGeom>
              <a:rect b="b" l="l" r="r" t="t"/>
              <a:pathLst>
                <a:path extrusionOk="0" h="467" w="115">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18"/>
            <p:cNvSpPr/>
            <p:nvPr/>
          </p:nvSpPr>
          <p:spPr>
            <a:xfrm>
              <a:off x="6992938" y="1263650"/>
              <a:ext cx="144463" cy="2508250"/>
            </a:xfrm>
            <a:custGeom>
              <a:rect b="b" l="l" r="r" t="t"/>
              <a:pathLst>
                <a:path extrusionOk="0" h="633" w="36">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18"/>
            <p:cNvSpPr/>
            <p:nvPr/>
          </p:nvSpPr>
          <p:spPr>
            <a:xfrm>
              <a:off x="7526338" y="5640388"/>
              <a:ext cx="111125" cy="233363"/>
            </a:xfrm>
            <a:custGeom>
              <a:rect b="b" l="l" r="r" t="t"/>
              <a:pathLst>
                <a:path extrusionOk="0" h="59" w="28">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18"/>
            <p:cNvSpPr/>
            <p:nvPr/>
          </p:nvSpPr>
          <p:spPr>
            <a:xfrm>
              <a:off x="7021513" y="3598863"/>
              <a:ext cx="68263" cy="423863"/>
            </a:xfrm>
            <a:custGeom>
              <a:rect b="b" l="l" r="r" t="t"/>
              <a:pathLst>
                <a:path extrusionOk="0" h="107" w="1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18"/>
            <p:cNvSpPr/>
            <p:nvPr/>
          </p:nvSpPr>
          <p:spPr>
            <a:xfrm>
              <a:off x="7412038" y="2801938"/>
              <a:ext cx="1168400" cy="2251075"/>
            </a:xfrm>
            <a:custGeom>
              <a:rect b="b" l="l" r="r" t="t"/>
              <a:pathLst>
                <a:path extrusionOk="0" h="568" w="294">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18"/>
            <p:cNvSpPr/>
            <p:nvPr/>
          </p:nvSpPr>
          <p:spPr>
            <a:xfrm>
              <a:off x="7494588" y="5664200"/>
              <a:ext cx="100013" cy="209550"/>
            </a:xfrm>
            <a:custGeom>
              <a:rect b="b" l="l" r="r" t="t"/>
              <a:pathLst>
                <a:path extrusionOk="0" h="53" w="25">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18"/>
            <p:cNvSpPr/>
            <p:nvPr/>
          </p:nvSpPr>
          <p:spPr>
            <a:xfrm>
              <a:off x="7412038" y="5081588"/>
              <a:ext cx="114300" cy="558800"/>
            </a:xfrm>
            <a:custGeom>
              <a:rect b="b" l="l" r="r" t="t"/>
              <a:pathLst>
                <a:path extrusionOk="0" h="141" w="29">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18"/>
            <p:cNvSpPr/>
            <p:nvPr/>
          </p:nvSpPr>
          <p:spPr>
            <a:xfrm>
              <a:off x="7412038" y="4978400"/>
              <a:ext cx="31750" cy="188913"/>
            </a:xfrm>
            <a:custGeom>
              <a:rect b="b" l="l" r="r" t="t"/>
              <a:pathLst>
                <a:path extrusionOk="0" h="48" w="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18"/>
            <p:cNvSpPr/>
            <p:nvPr/>
          </p:nvSpPr>
          <p:spPr>
            <a:xfrm>
              <a:off x="7439026" y="5434013"/>
              <a:ext cx="174625" cy="439738"/>
            </a:xfrm>
            <a:custGeom>
              <a:rect b="b" l="l" r="r" t="t"/>
              <a:pathLst>
                <a:path extrusionOk="0" h="111" w="44">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 name="Google Shape;41;p18"/>
          <p:cNvSpPr/>
          <p:nvPr/>
        </p:nvSpPr>
        <p:spPr>
          <a:xfrm>
            <a:off x="0" y="0"/>
            <a:ext cx="18288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 name="Google Shape;42;p18"/>
          <p:cNvPicPr preferRelativeResize="0"/>
          <p:nvPr/>
        </p:nvPicPr>
        <p:blipFill rotWithShape="1">
          <a:blip r:embed="rId1">
            <a:alphaModFix/>
          </a:blip>
          <a:srcRect b="0" l="0" r="0" t="0"/>
          <a:stretch/>
        </p:blipFill>
        <p:spPr>
          <a:xfrm>
            <a:off x="253355" y="5295298"/>
            <a:ext cx="2509612" cy="1673074"/>
          </a:xfrm>
          <a:prstGeom prst="rect">
            <a:avLst/>
          </a:prstGeom>
          <a:noFill/>
          <a:ln>
            <a:noFill/>
          </a:ln>
        </p:spPr>
      </p:pic>
      <p:pic>
        <p:nvPicPr>
          <p:cNvPr id="43" name="Google Shape;43;p18"/>
          <p:cNvPicPr preferRelativeResize="0"/>
          <p:nvPr/>
        </p:nvPicPr>
        <p:blipFill rotWithShape="1">
          <a:blip r:embed="rId2">
            <a:alphaModFix/>
          </a:blip>
          <a:srcRect b="0" l="0" r="0" t="0"/>
          <a:stretch/>
        </p:blipFill>
        <p:spPr>
          <a:xfrm>
            <a:off x="2769343" y="6371409"/>
            <a:ext cx="1061484" cy="400384"/>
          </a:xfrm>
          <a:prstGeom prst="rect">
            <a:avLst/>
          </a:prstGeom>
          <a:noFill/>
          <a:ln>
            <a:noFill/>
          </a:ln>
        </p:spPr>
      </p:pic>
      <p:sp>
        <p:nvSpPr>
          <p:cNvPr id="44" name="Google Shape;44;p18"/>
          <p:cNvSpPr txBox="1"/>
          <p:nvPr/>
        </p:nvSpPr>
        <p:spPr>
          <a:xfrm>
            <a:off x="4193224" y="6266872"/>
            <a:ext cx="5015522"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900"/>
              <a:buFont typeface="Noto Sans Symbols"/>
              <a:buNone/>
            </a:pPr>
            <a:r>
              <a:rPr b="0" i="0" lang="en-US" sz="900" u="none" cap="none" strike="noStrike">
                <a:solidFill>
                  <a:srgbClr val="595959"/>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b="0" i="0" sz="900" u="none" cap="none" strike="noStrike">
              <a:solidFill>
                <a:srgbClr val="595959"/>
              </a:solidFill>
              <a:latin typeface="Calibri"/>
              <a:ea typeface="Calibri"/>
              <a:cs typeface="Calibri"/>
              <a:sym typeface="Calibri"/>
            </a:endParaRPr>
          </a:p>
          <a:p>
            <a:pPr indent="0" lvl="0" marL="0" marR="0" rtl="0" algn="ctr">
              <a:spcBef>
                <a:spcPts val="1000"/>
              </a:spcBef>
              <a:spcAft>
                <a:spcPts val="0"/>
              </a:spcAft>
              <a:buClr>
                <a:schemeClr val="accent1"/>
              </a:buClr>
              <a:buSzPts val="2000"/>
              <a:buFont typeface="Noto Sans Symbols"/>
              <a:buNone/>
            </a:pPr>
            <a:r>
              <a:t/>
            </a:r>
            <a:endParaRPr b="0" i="0" sz="2000" u="none" cap="none" strike="noStrike">
              <a:solidFill>
                <a:srgbClr val="1F497D"/>
              </a:solidFill>
              <a:latin typeface="Calibri"/>
              <a:ea typeface="Calibri"/>
              <a:cs typeface="Calibri"/>
              <a:sym typeface="Calibri"/>
            </a:endParaRPr>
          </a:p>
        </p:txBody>
      </p:sp>
      <p:pic>
        <p:nvPicPr>
          <p:cNvPr id="45" name="Google Shape;45;p18"/>
          <p:cNvPicPr preferRelativeResize="0"/>
          <p:nvPr/>
        </p:nvPicPr>
        <p:blipFill rotWithShape="1">
          <a:blip r:embed="rId3">
            <a:alphaModFix/>
          </a:blip>
          <a:srcRect b="0" l="0" r="0" t="0"/>
          <a:stretch/>
        </p:blipFill>
        <p:spPr>
          <a:xfrm>
            <a:off x="9585046" y="6244739"/>
            <a:ext cx="1987550" cy="567690"/>
          </a:xfrm>
          <a:prstGeom prst="rect">
            <a:avLst/>
          </a:prstGeom>
          <a:noFill/>
          <a:ln>
            <a:noFill/>
          </a:ln>
        </p:spPr>
      </p:pic>
      <p:pic>
        <p:nvPicPr>
          <p:cNvPr id="46" name="Google Shape;46;p18"/>
          <p:cNvPicPr preferRelativeResize="0"/>
          <p:nvPr/>
        </p:nvPicPr>
        <p:blipFill rotWithShape="1">
          <a:blip r:embed="rId4">
            <a:alphaModFix/>
          </a:blip>
          <a:srcRect b="0" l="0" r="0" t="0"/>
          <a:stretch/>
        </p:blipFill>
        <p:spPr>
          <a:xfrm>
            <a:off x="10710917" y="94130"/>
            <a:ext cx="1453861" cy="1284947"/>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5.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5.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hyperlink" Target="mailto:marc.beutner@uni-paderborn.de" TargetMode="External"/><Relationship Id="rId4" Type="http://schemas.openxmlformats.org/officeDocument/2006/relationships/hyperlink" Target="mailto:Jennifer.Schneider@uni-paderborn.de"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1"/>
          <p:cNvSpPr txBox="1"/>
          <p:nvPr>
            <p:ph idx="2" type="body"/>
          </p:nvPr>
        </p:nvSpPr>
        <p:spPr>
          <a:xfrm>
            <a:off x="457199" y="183382"/>
            <a:ext cx="3455581" cy="3999113"/>
          </a:xfrm>
          <a:prstGeom prst="rect">
            <a:avLst/>
          </a:prstGeom>
          <a:solidFill>
            <a:srgbClr val="F3CC5F"/>
          </a:solid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rPr b="1" i="1" lang="en-US"/>
              <a:t>Reference Number:</a:t>
            </a:r>
            <a:br>
              <a:rPr b="1" i="1" lang="en-US"/>
            </a:br>
            <a:r>
              <a:rPr lang="en-US"/>
              <a:t>2023-1-DE03-KA220-SCH-000151162</a:t>
            </a:r>
            <a:endParaRPr/>
          </a:p>
          <a:p>
            <a:pPr indent="0" lvl="0" marL="0" rtl="0" algn="l">
              <a:lnSpc>
                <a:spcPct val="90000"/>
              </a:lnSpc>
              <a:spcBef>
                <a:spcPts val="1000"/>
              </a:spcBef>
              <a:spcAft>
                <a:spcPts val="0"/>
              </a:spcAft>
              <a:buClr>
                <a:schemeClr val="dk1"/>
              </a:buClr>
              <a:buSzPts val="1600"/>
              <a:buNone/>
            </a:pPr>
            <a:r>
              <a:rPr b="1" lang="en-US"/>
              <a:t>Duration: </a:t>
            </a:r>
            <a:br>
              <a:rPr b="1" lang="en-US"/>
            </a:br>
            <a:r>
              <a:rPr b="1" lang="en-US"/>
              <a:t>03.09.2023 to 02.03.2026</a:t>
            </a:r>
            <a:br>
              <a:rPr b="1" lang="en-US"/>
            </a:br>
            <a:r>
              <a:rPr b="1" lang="en-US"/>
              <a:t>(30 months) </a:t>
            </a:r>
            <a:endParaRPr/>
          </a:p>
        </p:txBody>
      </p:sp>
      <p:sp>
        <p:nvSpPr>
          <p:cNvPr id="171" name="Google Shape;171;p1"/>
          <p:cNvSpPr txBox="1"/>
          <p:nvPr>
            <p:ph type="title"/>
          </p:nvPr>
        </p:nvSpPr>
        <p:spPr>
          <a:xfrm>
            <a:off x="457199" y="183383"/>
            <a:ext cx="3854280" cy="2559817"/>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6B4C2C"/>
              </a:buClr>
              <a:buSzPct val="100000"/>
              <a:buFont typeface="Calibri"/>
              <a:buNone/>
            </a:pPr>
            <a:r>
              <a:rPr b="1" lang="en-US" sz="4000">
                <a:solidFill>
                  <a:srgbClr val="6B4C2C"/>
                </a:solidFill>
              </a:rPr>
              <a:t>STEM for</a:t>
            </a:r>
            <a:br>
              <a:rPr b="1" lang="en-US" sz="4000">
                <a:solidFill>
                  <a:srgbClr val="6B4C2C"/>
                </a:solidFill>
              </a:rPr>
            </a:br>
            <a:r>
              <a:rPr b="1" lang="en-US" sz="4000">
                <a:solidFill>
                  <a:srgbClr val="6B4C2C"/>
                </a:solidFill>
              </a:rPr>
              <a:t>inclusive schools</a:t>
            </a:r>
            <a:br>
              <a:rPr lang="en-US"/>
            </a:br>
            <a:br>
              <a:rPr lang="en-US" sz="1700"/>
            </a:br>
            <a:r>
              <a:rPr lang="en-US" sz="1800"/>
              <a:t>School Education</a:t>
            </a:r>
            <a:br>
              <a:rPr lang="en-US" sz="1800"/>
            </a:br>
            <a:r>
              <a:rPr lang="en-US" sz="1800"/>
              <a:t>ERASMUS+</a:t>
            </a:r>
            <a:br>
              <a:rPr lang="en-US" sz="1800"/>
            </a:br>
            <a:br>
              <a:rPr lang="en-US" sz="1800"/>
            </a:br>
            <a:r>
              <a:rPr lang="en-US" sz="1800"/>
              <a:t>KA220-NW-23-30-151162</a:t>
            </a:r>
            <a:br>
              <a:rPr lang="en-US" sz="1800"/>
            </a:br>
            <a:r>
              <a:rPr lang="en-US" sz="1800"/>
              <a:t>Cooperation partnerships in</a:t>
            </a:r>
            <a:br>
              <a:rPr lang="en-US" sz="1800"/>
            </a:br>
            <a:r>
              <a:rPr lang="en-US" sz="1800"/>
              <a:t>school education</a:t>
            </a:r>
            <a:endParaRPr/>
          </a:p>
        </p:txBody>
      </p:sp>
      <p:sp>
        <p:nvSpPr>
          <p:cNvPr id="172" name="Google Shape;172;p1"/>
          <p:cNvSpPr txBox="1"/>
          <p:nvPr>
            <p:ph idx="1" type="body"/>
          </p:nvPr>
        </p:nvSpPr>
        <p:spPr>
          <a:xfrm>
            <a:off x="4619379" y="594359"/>
            <a:ext cx="6492240" cy="52578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None/>
            </a:pPr>
            <a:r>
              <a:rPr lang="en-US"/>
              <a:t> </a:t>
            </a:r>
            <a:br>
              <a:rPr lang="en-US"/>
            </a:br>
            <a:endParaRPr/>
          </a:p>
        </p:txBody>
      </p:sp>
      <p:sp>
        <p:nvSpPr>
          <p:cNvPr id="173" name="Google Shape;173;p1"/>
          <p:cNvSpPr txBox="1"/>
          <p:nvPr/>
        </p:nvSpPr>
        <p:spPr>
          <a:xfrm>
            <a:off x="4311479" y="5580116"/>
            <a:ext cx="6400800"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1800"/>
              <a:buFont typeface="Noto Sans Symbols"/>
              <a:buNone/>
            </a:pPr>
            <a:r>
              <a:rPr lang="en-US" sz="1800">
                <a:solidFill>
                  <a:srgbClr val="595959"/>
                </a:solidFill>
                <a:latin typeface="Calibri"/>
                <a:ea typeface="Calibri"/>
                <a:cs typeface="Calibri"/>
                <a:sym typeface="Calibri"/>
              </a:rPr>
              <a:t>Chair of Business and Human Resource Education II</a:t>
            </a:r>
            <a:br>
              <a:rPr lang="en-US" sz="1800">
                <a:solidFill>
                  <a:srgbClr val="595959"/>
                </a:solidFill>
                <a:latin typeface="Calibri"/>
                <a:ea typeface="Calibri"/>
                <a:cs typeface="Calibri"/>
                <a:sym typeface="Calibri"/>
              </a:rPr>
            </a:br>
            <a:r>
              <a:rPr lang="en-US" sz="1800">
                <a:solidFill>
                  <a:srgbClr val="595959"/>
                </a:solidFill>
                <a:latin typeface="Calibri"/>
                <a:ea typeface="Calibri"/>
                <a:cs typeface="Calibri"/>
                <a:sym typeface="Calibri"/>
              </a:rPr>
              <a:t>Prof. Dr. Marc Beutner</a:t>
            </a:r>
            <a:endParaRPr/>
          </a:p>
        </p:txBody>
      </p:sp>
      <p:sp>
        <p:nvSpPr>
          <p:cNvPr id="174" name="Google Shape;174;p1"/>
          <p:cNvSpPr txBox="1"/>
          <p:nvPr/>
        </p:nvSpPr>
        <p:spPr>
          <a:xfrm>
            <a:off x="3996943" y="183382"/>
            <a:ext cx="7514122" cy="4455292"/>
          </a:xfrm>
          <a:prstGeom prst="rect">
            <a:avLst/>
          </a:prstGeom>
          <a:noFill/>
          <a:ln>
            <a:noFill/>
          </a:ln>
        </p:spPr>
        <p:txBody>
          <a:bodyPr anchorCtr="0" anchor="t" bIns="45700" lIns="91425" spcFirstLastPara="1" rIns="91425" wrap="square" tIns="45700">
            <a:normAutofit fontScale="70000" lnSpcReduction="20000"/>
          </a:bodyPr>
          <a:lstStyle/>
          <a:p>
            <a:pPr indent="0" lvl="0" marL="0" marR="0" rtl="0" algn="l">
              <a:spcBef>
                <a:spcPts val="0"/>
              </a:spcBef>
              <a:spcAft>
                <a:spcPts val="0"/>
              </a:spcAft>
              <a:buClr>
                <a:schemeClr val="accent1"/>
              </a:buClr>
              <a:buSzPct val="100000"/>
              <a:buFont typeface="Noto Sans Symbols"/>
              <a:buNone/>
            </a:pPr>
            <a:r>
              <a:rPr b="1" lang="en-US" sz="5100">
                <a:solidFill>
                  <a:srgbClr val="6B4C2C"/>
                </a:solidFill>
                <a:latin typeface="Calibri"/>
                <a:ea typeface="Calibri"/>
                <a:cs typeface="Calibri"/>
                <a:sym typeface="Calibri"/>
              </a:rPr>
              <a:t>STEM for inclusive schools</a:t>
            </a:r>
            <a:br>
              <a:rPr b="1" lang="en-US" sz="4500">
                <a:solidFill>
                  <a:srgbClr val="595959"/>
                </a:solidFill>
                <a:latin typeface="Calibri"/>
                <a:ea typeface="Calibri"/>
                <a:cs typeface="Calibri"/>
                <a:sym typeface="Calibri"/>
              </a:rPr>
            </a:br>
            <a:endParaRPr b="1" sz="1600">
              <a:solidFill>
                <a:srgbClr val="595959"/>
              </a:solidFill>
              <a:latin typeface="Calibri"/>
              <a:ea typeface="Calibri"/>
              <a:cs typeface="Calibri"/>
              <a:sym typeface="Calibri"/>
            </a:endParaRPr>
          </a:p>
          <a:p>
            <a:pPr indent="0" lvl="0" marL="0" marR="0" rtl="0" algn="l">
              <a:lnSpc>
                <a:spcPct val="120000"/>
              </a:lnSpc>
              <a:spcBef>
                <a:spcPts val="1000"/>
              </a:spcBef>
              <a:spcAft>
                <a:spcPts val="0"/>
              </a:spcAft>
              <a:buClr>
                <a:schemeClr val="accent1"/>
              </a:buClr>
              <a:buSzPct val="100000"/>
              <a:buFont typeface="Noto Sans Symbols"/>
              <a:buNone/>
            </a:pPr>
            <a:r>
              <a:rPr b="1" lang="en-US" sz="2800">
                <a:solidFill>
                  <a:srgbClr val="595959"/>
                </a:solidFill>
                <a:latin typeface="Calibri"/>
                <a:ea typeface="Calibri"/>
                <a:cs typeface="Calibri"/>
                <a:sym typeface="Calibri"/>
              </a:rPr>
              <a:t>Learning – Teaching – Training - Activity – LTTA 1</a:t>
            </a:r>
            <a:br>
              <a:rPr b="1" lang="en-US" sz="2800">
                <a:solidFill>
                  <a:srgbClr val="595959"/>
                </a:solidFill>
                <a:latin typeface="Calibri"/>
                <a:ea typeface="Calibri"/>
                <a:cs typeface="Calibri"/>
                <a:sym typeface="Calibri"/>
              </a:rPr>
            </a:br>
            <a:r>
              <a:rPr b="1" lang="en-US" sz="2800">
                <a:solidFill>
                  <a:srgbClr val="595959"/>
                </a:solidFill>
                <a:latin typeface="Calibri"/>
                <a:ea typeface="Calibri"/>
                <a:cs typeface="Calibri"/>
                <a:sym typeface="Calibri"/>
              </a:rPr>
              <a:t>Inclusive Learning Models and Use of Digital Technologies in STEM</a:t>
            </a:r>
            <a:br>
              <a:rPr b="1" lang="en-US" sz="2800">
                <a:solidFill>
                  <a:srgbClr val="595959"/>
                </a:solidFill>
                <a:latin typeface="Calibri"/>
                <a:ea typeface="Calibri"/>
                <a:cs typeface="Calibri"/>
                <a:sym typeface="Calibri"/>
              </a:rPr>
            </a:br>
            <a:r>
              <a:rPr b="1" lang="en-US" sz="2300">
                <a:solidFill>
                  <a:srgbClr val="595959"/>
                </a:solidFill>
                <a:latin typeface="Calibri"/>
                <a:ea typeface="Calibri"/>
                <a:cs typeface="Calibri"/>
                <a:sym typeface="Calibri"/>
              </a:rPr>
              <a:t>3rd - 7th of June 2024 </a:t>
            </a:r>
            <a:br>
              <a:rPr b="1" lang="en-US" sz="3400">
                <a:solidFill>
                  <a:srgbClr val="595959"/>
                </a:solidFill>
                <a:latin typeface="Calibri"/>
                <a:ea typeface="Calibri"/>
                <a:cs typeface="Calibri"/>
                <a:sym typeface="Calibri"/>
              </a:rPr>
            </a:br>
            <a:endParaRPr b="1" sz="4000">
              <a:solidFill>
                <a:srgbClr val="595959"/>
              </a:solidFill>
              <a:latin typeface="Calibri"/>
              <a:ea typeface="Calibri"/>
              <a:cs typeface="Calibri"/>
              <a:sym typeface="Calibri"/>
            </a:endParaRPr>
          </a:p>
          <a:p>
            <a:pPr indent="0" lvl="0" marL="0" marR="0" rtl="0" algn="l">
              <a:spcBef>
                <a:spcPts val="1000"/>
              </a:spcBef>
              <a:spcAft>
                <a:spcPts val="0"/>
              </a:spcAft>
              <a:buClr>
                <a:schemeClr val="accent1"/>
              </a:buClr>
              <a:buSzPct val="100000"/>
              <a:buFont typeface="Noto Sans Symbols"/>
              <a:buNone/>
            </a:pPr>
            <a:r>
              <a:rPr b="1" lang="en-US" sz="3800">
                <a:solidFill>
                  <a:srgbClr val="595959"/>
                </a:solidFill>
                <a:latin typeface="Calibri"/>
                <a:ea typeface="Calibri"/>
                <a:cs typeface="Calibri"/>
                <a:sym typeface="Calibri"/>
              </a:rPr>
              <a:t>Introduction to Inclusion</a:t>
            </a:r>
            <a:endParaRPr/>
          </a:p>
          <a:p>
            <a:pPr indent="0" lvl="0" marL="0" marR="0" rtl="0" algn="l">
              <a:spcBef>
                <a:spcPts val="1000"/>
              </a:spcBef>
              <a:spcAft>
                <a:spcPts val="0"/>
              </a:spcAft>
              <a:buClr>
                <a:schemeClr val="accent1"/>
              </a:buClr>
              <a:buSzPct val="100000"/>
              <a:buFont typeface="Noto Sans Symbols"/>
              <a:buNone/>
            </a:pPr>
            <a:br>
              <a:rPr b="1" lang="en-US" sz="3200">
                <a:solidFill>
                  <a:srgbClr val="595959"/>
                </a:solidFill>
                <a:latin typeface="Calibri"/>
                <a:ea typeface="Calibri"/>
                <a:cs typeface="Calibri"/>
                <a:sym typeface="Calibri"/>
              </a:rPr>
            </a:br>
            <a:r>
              <a:rPr b="1" lang="en-US" sz="3200">
                <a:solidFill>
                  <a:srgbClr val="595959"/>
                </a:solidFill>
                <a:latin typeface="Calibri"/>
                <a:ea typeface="Calibri"/>
                <a:cs typeface="Calibri"/>
                <a:sym typeface="Calibri"/>
              </a:rPr>
              <a:t>4</a:t>
            </a:r>
            <a:r>
              <a:rPr b="1" baseline="30000" lang="en-US" sz="3200">
                <a:solidFill>
                  <a:srgbClr val="595959"/>
                </a:solidFill>
                <a:latin typeface="Calibri"/>
                <a:ea typeface="Calibri"/>
                <a:cs typeface="Calibri"/>
                <a:sym typeface="Calibri"/>
              </a:rPr>
              <a:t>th</a:t>
            </a:r>
            <a:r>
              <a:rPr b="1" lang="en-US" sz="3200">
                <a:solidFill>
                  <a:srgbClr val="595959"/>
                </a:solidFill>
                <a:latin typeface="Calibri"/>
                <a:ea typeface="Calibri"/>
                <a:cs typeface="Calibri"/>
                <a:sym typeface="Calibri"/>
              </a:rPr>
              <a:t> of June 2024</a:t>
            </a:r>
            <a:endParaRPr/>
          </a:p>
          <a:p>
            <a:pPr indent="0" lvl="0" marL="0" marR="0" rtl="0" algn="l">
              <a:spcBef>
                <a:spcPts val="1000"/>
              </a:spcBef>
              <a:spcAft>
                <a:spcPts val="0"/>
              </a:spcAft>
              <a:buClr>
                <a:schemeClr val="accent1"/>
              </a:buClr>
              <a:buSzPct val="100000"/>
              <a:buFont typeface="Noto Sans Symbols"/>
              <a:buNone/>
            </a:pPr>
            <a:r>
              <a:t/>
            </a:r>
            <a:endParaRPr b="1" sz="1100">
              <a:solidFill>
                <a:srgbClr val="595959"/>
              </a:solidFill>
              <a:latin typeface="Calibri"/>
              <a:ea typeface="Calibri"/>
              <a:cs typeface="Calibri"/>
              <a:sym typeface="Calibri"/>
            </a:endParaRPr>
          </a:p>
          <a:p>
            <a:pPr indent="0" lvl="0" marL="0" marR="0" rtl="0" algn="l">
              <a:spcBef>
                <a:spcPts val="1000"/>
              </a:spcBef>
              <a:spcAft>
                <a:spcPts val="0"/>
              </a:spcAft>
              <a:buClr>
                <a:schemeClr val="accent1"/>
              </a:buClr>
              <a:buSzPct val="100000"/>
              <a:buFont typeface="Noto Sans Symbols"/>
              <a:buNone/>
            </a:pPr>
            <a:r>
              <a:rPr b="1" lang="en-US" sz="3200">
                <a:solidFill>
                  <a:srgbClr val="595959"/>
                </a:solidFill>
                <a:latin typeface="Calibri"/>
                <a:ea typeface="Calibri"/>
                <a:cs typeface="Calibri"/>
                <a:sym typeface="Calibri"/>
              </a:rPr>
              <a:t>Presentation of the leading partner:</a:t>
            </a:r>
            <a:br>
              <a:rPr b="1" lang="en-US" sz="3200">
                <a:solidFill>
                  <a:srgbClr val="595959"/>
                </a:solidFill>
                <a:latin typeface="Calibri"/>
                <a:ea typeface="Calibri"/>
                <a:cs typeface="Calibri"/>
                <a:sym typeface="Calibri"/>
              </a:rPr>
            </a:br>
            <a:r>
              <a:rPr b="1" lang="en-US" sz="3200">
                <a:solidFill>
                  <a:srgbClr val="595959"/>
                </a:solidFill>
                <a:latin typeface="Calibri"/>
                <a:ea typeface="Calibri"/>
                <a:cs typeface="Calibri"/>
                <a:sym typeface="Calibri"/>
              </a:rPr>
              <a:t>University of Paderborn</a:t>
            </a:r>
            <a:endParaRPr sz="3200">
              <a:solidFill>
                <a:srgbClr val="595959"/>
              </a:solidFill>
              <a:latin typeface="Calibri"/>
              <a:ea typeface="Calibri"/>
              <a:cs typeface="Calibri"/>
              <a:sym typeface="Calibri"/>
            </a:endParaRPr>
          </a:p>
        </p:txBody>
      </p:sp>
      <p:pic>
        <p:nvPicPr>
          <p:cNvPr id="175" name="Google Shape;175;p1"/>
          <p:cNvPicPr preferRelativeResize="0"/>
          <p:nvPr/>
        </p:nvPicPr>
        <p:blipFill rotWithShape="1">
          <a:blip r:embed="rId3">
            <a:alphaModFix/>
          </a:blip>
          <a:srcRect b="0" l="0" r="0" t="0"/>
          <a:stretch/>
        </p:blipFill>
        <p:spPr>
          <a:xfrm>
            <a:off x="6397782" y="4667848"/>
            <a:ext cx="2228194" cy="91226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
          <p:cNvSpPr txBox="1"/>
          <p:nvPr>
            <p:ph idx="1" type="body"/>
          </p:nvPr>
        </p:nvSpPr>
        <p:spPr>
          <a:xfrm>
            <a:off x="2270594" y="4683547"/>
            <a:ext cx="9339976" cy="2903246"/>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None/>
            </a:pPr>
            <a:r>
              <a:rPr lang="en-US"/>
              <a:t>https://drive.google.com/drive/folders/108dwhHWqJV7Pb6F5L6gbNlfM9OtHRSSg?usp=sharing</a:t>
            </a:r>
            <a:endParaRPr/>
          </a:p>
          <a:p>
            <a:pPr indent="-25400" lvl="0" marL="228600" rtl="0" algn="l">
              <a:lnSpc>
                <a:spcPct val="90000"/>
              </a:lnSpc>
              <a:spcBef>
                <a:spcPts val="1000"/>
              </a:spcBef>
              <a:spcAft>
                <a:spcPts val="0"/>
              </a:spcAft>
              <a:buClr>
                <a:schemeClr val="dk1"/>
              </a:buClr>
              <a:buSzPts val="3200"/>
              <a:buNone/>
            </a:pPr>
            <a:r>
              <a:t/>
            </a:r>
            <a:endParaRPr/>
          </a:p>
        </p:txBody>
      </p:sp>
      <p:sp>
        <p:nvSpPr>
          <p:cNvPr id="181" name="Google Shape;181;p2"/>
          <p:cNvSpPr txBox="1"/>
          <p:nvPr>
            <p:ph type="title"/>
          </p:nvPr>
        </p:nvSpPr>
        <p:spPr>
          <a:xfrm>
            <a:off x="838200" y="365125"/>
            <a:ext cx="10515600" cy="1325563"/>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n-US" sz="4000"/>
              <a:t>Google-Drive of</a:t>
            </a:r>
            <a:br>
              <a:rPr lang="en-US" sz="4000"/>
            </a:br>
            <a:r>
              <a:rPr lang="en-US" sz="4000"/>
              <a:t>STEM for</a:t>
            </a:r>
            <a:br>
              <a:rPr lang="en-US" sz="4000"/>
            </a:br>
            <a:r>
              <a:rPr lang="en-US" sz="4000"/>
              <a:t>inclusive Schools</a:t>
            </a:r>
            <a:endParaRPr/>
          </a:p>
        </p:txBody>
      </p:sp>
      <p:pic>
        <p:nvPicPr>
          <p:cNvPr id="182" name="Google Shape;182;p2"/>
          <p:cNvPicPr preferRelativeResize="0"/>
          <p:nvPr/>
        </p:nvPicPr>
        <p:blipFill rotWithShape="1">
          <a:blip r:embed="rId3">
            <a:alphaModFix/>
          </a:blip>
          <a:srcRect b="0" l="0" r="0" t="0"/>
          <a:stretch/>
        </p:blipFill>
        <p:spPr>
          <a:xfrm>
            <a:off x="5177710" y="722830"/>
            <a:ext cx="3923760" cy="353301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Calibri"/>
              <a:buNone/>
            </a:pPr>
            <a:r>
              <a:rPr lang="en-US" sz="4000"/>
              <a:t>Inclusion</a:t>
            </a:r>
            <a:endParaRPr sz="4000"/>
          </a:p>
        </p:txBody>
      </p:sp>
      <p:sp>
        <p:nvSpPr>
          <p:cNvPr id="188" name="Google Shape;188;p3"/>
          <p:cNvSpPr txBox="1"/>
          <p:nvPr/>
        </p:nvSpPr>
        <p:spPr>
          <a:xfrm>
            <a:off x="8613668" y="2074064"/>
            <a:ext cx="3578333" cy="20313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Calibri"/>
                <a:ea typeface="Calibri"/>
                <a:cs typeface="Calibri"/>
                <a:sym typeface="Calibri"/>
              </a:rPr>
              <a:t>“Inclusion is the policy or practice of making sure that everyone in society has access to resources and opportunities.”</a:t>
            </a:r>
            <a:br>
              <a:rPr b="1" lang="en-US" sz="1800">
                <a:solidFill>
                  <a:schemeClr val="dk1"/>
                </a:solidFill>
                <a:latin typeface="Calibri"/>
                <a:ea typeface="Calibri"/>
                <a:cs typeface="Calibri"/>
                <a:sym typeface="Calibri"/>
              </a:rPr>
            </a:br>
            <a:r>
              <a:rPr lang="en-US" sz="1800">
                <a:solidFill>
                  <a:schemeClr val="dk1"/>
                </a:solidFill>
                <a:latin typeface="Calibri"/>
                <a:ea typeface="Calibri"/>
                <a:cs typeface="Calibri"/>
                <a:sym typeface="Calibri"/>
              </a:rPr>
              <a:t>Collins 2024 -https://www.collinsdictionary.com/dictionary/english/inclusion</a:t>
            </a:r>
            <a:endParaRPr sz="1800">
              <a:solidFill>
                <a:schemeClr val="dk1"/>
              </a:solidFill>
              <a:latin typeface="Calibri"/>
              <a:ea typeface="Calibri"/>
              <a:cs typeface="Calibri"/>
              <a:sym typeface="Calibri"/>
            </a:endParaRPr>
          </a:p>
        </p:txBody>
      </p:sp>
      <p:pic>
        <p:nvPicPr>
          <p:cNvPr descr="The picture should be a circle with the the word INCLUSION in the middel and all around it symbols of inclusive education. The picture should be in orange and yellow colours.. Bild 3 von 4" id="189" name="Google Shape;189;p3"/>
          <p:cNvPicPr preferRelativeResize="0"/>
          <p:nvPr/>
        </p:nvPicPr>
        <p:blipFill rotWithShape="1">
          <a:blip r:embed="rId3">
            <a:alphaModFix/>
          </a:blip>
          <a:srcRect b="0" l="0" r="0" t="0"/>
          <a:stretch/>
        </p:blipFill>
        <p:spPr>
          <a:xfrm rot="-460212">
            <a:off x="3966593" y="1249082"/>
            <a:ext cx="4258814" cy="425881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Calibri"/>
              <a:buNone/>
            </a:pPr>
            <a:r>
              <a:rPr lang="en-US" sz="4000"/>
              <a:t>Inclusion</a:t>
            </a:r>
            <a:endParaRPr sz="4000"/>
          </a:p>
        </p:txBody>
      </p:sp>
      <p:pic>
        <p:nvPicPr>
          <p:cNvPr descr="The picture should be a circle with the the word INCLUSION in the middel and all around it symbols of inclusive education. The picture should be in orange and yellow colours.. Bild 3 von 4" id="195" name="Google Shape;195;p4"/>
          <p:cNvPicPr preferRelativeResize="0"/>
          <p:nvPr/>
        </p:nvPicPr>
        <p:blipFill rotWithShape="1">
          <a:blip r:embed="rId3">
            <a:alphaModFix/>
          </a:blip>
          <a:srcRect b="0" l="0" r="0" t="0"/>
          <a:stretch/>
        </p:blipFill>
        <p:spPr>
          <a:xfrm rot="-460212">
            <a:off x="9648447" y="3556676"/>
            <a:ext cx="2050640" cy="2050640"/>
          </a:xfrm>
          <a:prstGeom prst="rect">
            <a:avLst/>
          </a:prstGeom>
          <a:noFill/>
          <a:ln>
            <a:noFill/>
          </a:ln>
        </p:spPr>
      </p:pic>
      <p:sp>
        <p:nvSpPr>
          <p:cNvPr id="196" name="Google Shape;196;p4"/>
          <p:cNvSpPr txBox="1"/>
          <p:nvPr/>
        </p:nvSpPr>
        <p:spPr>
          <a:xfrm>
            <a:off x="1963875" y="1366924"/>
            <a:ext cx="7467000" cy="3540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chemeClr val="dk1"/>
                </a:solidFill>
                <a:latin typeface="Calibri"/>
                <a:ea typeface="Calibri"/>
                <a:cs typeface="Calibri"/>
                <a:sym typeface="Calibri"/>
              </a:rPr>
              <a:t>Inclusion in schools refers to the practice of ensuring that </a:t>
            </a:r>
            <a:r>
              <a:rPr b="1" lang="en-US" sz="2800">
                <a:solidFill>
                  <a:schemeClr val="dk1"/>
                </a:solidFill>
                <a:latin typeface="Calibri"/>
                <a:ea typeface="Calibri"/>
                <a:cs typeface="Calibri"/>
                <a:sym typeface="Calibri"/>
              </a:rPr>
              <a:t>all students</a:t>
            </a:r>
            <a:r>
              <a:rPr lang="en-US" sz="2800">
                <a:solidFill>
                  <a:schemeClr val="dk1"/>
                </a:solidFill>
                <a:latin typeface="Calibri"/>
                <a:ea typeface="Calibri"/>
                <a:cs typeface="Calibri"/>
                <a:sym typeface="Calibri"/>
              </a:rPr>
              <a:t>,</a:t>
            </a:r>
            <a:br>
              <a:rPr lang="en-US" sz="2800">
                <a:solidFill>
                  <a:schemeClr val="dk1"/>
                </a:solidFill>
                <a:latin typeface="Calibri"/>
                <a:ea typeface="Calibri"/>
                <a:cs typeface="Calibri"/>
                <a:sym typeface="Calibri"/>
              </a:rPr>
            </a:br>
            <a:r>
              <a:rPr lang="en-US" sz="2800">
                <a:solidFill>
                  <a:schemeClr val="dk1"/>
                </a:solidFill>
                <a:latin typeface="Calibri"/>
                <a:ea typeface="Calibri"/>
                <a:cs typeface="Calibri"/>
                <a:sym typeface="Calibri"/>
              </a:rPr>
              <a:t>regardless of their abilities, disabilities, socio-economic background, race, gender, or other characteristics,</a:t>
            </a:r>
            <a:br>
              <a:rPr lang="en-US" sz="2800">
                <a:solidFill>
                  <a:schemeClr val="dk1"/>
                </a:solidFill>
                <a:latin typeface="Calibri"/>
                <a:ea typeface="Calibri"/>
                <a:cs typeface="Calibri"/>
                <a:sym typeface="Calibri"/>
              </a:rPr>
            </a:br>
            <a:r>
              <a:rPr lang="en-US" sz="2800">
                <a:solidFill>
                  <a:schemeClr val="dk1"/>
                </a:solidFill>
                <a:latin typeface="Calibri"/>
                <a:ea typeface="Calibri"/>
                <a:cs typeface="Calibri"/>
                <a:sym typeface="Calibri"/>
              </a:rPr>
              <a:t>have </a:t>
            </a:r>
            <a:r>
              <a:rPr b="1" lang="en-US" sz="2800">
                <a:solidFill>
                  <a:schemeClr val="dk1"/>
                </a:solidFill>
                <a:latin typeface="Calibri"/>
                <a:ea typeface="Calibri"/>
                <a:cs typeface="Calibri"/>
                <a:sym typeface="Calibri"/>
              </a:rPr>
              <a:t>equal access to education </a:t>
            </a:r>
            <a:r>
              <a:rPr lang="en-US" sz="2800">
                <a:solidFill>
                  <a:schemeClr val="dk1"/>
                </a:solidFill>
                <a:latin typeface="Calibri"/>
                <a:ea typeface="Calibri"/>
                <a:cs typeface="Calibri"/>
                <a:sym typeface="Calibri"/>
              </a:rPr>
              <a:t>and are </a:t>
            </a:r>
            <a:r>
              <a:rPr b="1" lang="en-US" sz="2800">
                <a:solidFill>
                  <a:schemeClr val="dk1"/>
                </a:solidFill>
                <a:latin typeface="Calibri"/>
                <a:ea typeface="Calibri"/>
                <a:cs typeface="Calibri"/>
                <a:sym typeface="Calibri"/>
              </a:rPr>
              <a:t>supported</a:t>
            </a:r>
            <a:r>
              <a:rPr lang="en-US" sz="2800">
                <a:solidFill>
                  <a:schemeClr val="dk1"/>
                </a:solidFill>
                <a:latin typeface="Calibri"/>
                <a:ea typeface="Calibri"/>
                <a:cs typeface="Calibri"/>
                <a:sym typeface="Calibri"/>
              </a:rPr>
              <a:t> in a way that allows them to </a:t>
            </a:r>
            <a:r>
              <a:rPr b="1" lang="en-US" sz="2800">
                <a:solidFill>
                  <a:schemeClr val="dk1"/>
                </a:solidFill>
                <a:latin typeface="Calibri"/>
                <a:ea typeface="Calibri"/>
                <a:cs typeface="Calibri"/>
                <a:sym typeface="Calibri"/>
              </a:rPr>
              <a:t>achieve their full potential</a:t>
            </a:r>
            <a:r>
              <a:rPr lang="en-US" sz="2800">
                <a:solidFill>
                  <a:schemeClr val="dk1"/>
                </a:solidFill>
                <a:latin typeface="Calibri"/>
                <a:ea typeface="Calibri"/>
                <a:cs typeface="Calibri"/>
                <a:sym typeface="Calibri"/>
              </a:rPr>
              <a:t>.</a:t>
            </a:r>
            <a:endParaRPr sz="280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Calibri"/>
              <a:buNone/>
            </a:pPr>
            <a:r>
              <a:rPr lang="en-US" sz="4000"/>
              <a:t>Inclusion – Challenges at schools</a:t>
            </a:r>
            <a:endParaRPr sz="4000"/>
          </a:p>
        </p:txBody>
      </p:sp>
      <p:pic>
        <p:nvPicPr>
          <p:cNvPr descr="The picture should be a circle with the the word INCLUSION in the middel and all around it symbols of inclusive education. The picture should be in orange and yellow colours.. Bild 3 von 4" id="202" name="Google Shape;202;p5"/>
          <p:cNvPicPr preferRelativeResize="0"/>
          <p:nvPr/>
        </p:nvPicPr>
        <p:blipFill rotWithShape="1">
          <a:blip r:embed="rId3">
            <a:alphaModFix/>
          </a:blip>
          <a:srcRect b="0" l="0" r="0" t="0"/>
          <a:stretch/>
        </p:blipFill>
        <p:spPr>
          <a:xfrm rot="-460212">
            <a:off x="9648447" y="3556676"/>
            <a:ext cx="2050640" cy="2050640"/>
          </a:xfrm>
          <a:prstGeom prst="rect">
            <a:avLst/>
          </a:prstGeom>
          <a:noFill/>
          <a:ln>
            <a:noFill/>
          </a:ln>
        </p:spPr>
      </p:pic>
      <p:sp>
        <p:nvSpPr>
          <p:cNvPr id="203" name="Google Shape;203;p5"/>
          <p:cNvSpPr/>
          <p:nvPr/>
        </p:nvSpPr>
        <p:spPr>
          <a:xfrm>
            <a:off x="1435186" y="1342577"/>
            <a:ext cx="4058817" cy="946154"/>
          </a:xfrm>
          <a:prstGeom prst="hexagon">
            <a:avLst>
              <a:gd fmla="val 25000" name="adj"/>
              <a:gd fmla="val 115470" name="vf"/>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lt1"/>
                </a:solidFill>
                <a:latin typeface="Calibri"/>
                <a:ea typeface="Calibri"/>
                <a:cs typeface="Calibri"/>
                <a:sym typeface="Calibri"/>
              </a:rPr>
              <a:t>Lack of Resources</a:t>
            </a:r>
            <a:endParaRPr sz="1800">
              <a:solidFill>
                <a:schemeClr val="lt1"/>
              </a:solidFill>
              <a:latin typeface="Calibri"/>
              <a:ea typeface="Calibri"/>
              <a:cs typeface="Calibri"/>
              <a:sym typeface="Calibri"/>
            </a:endParaRPr>
          </a:p>
        </p:txBody>
      </p:sp>
      <p:sp>
        <p:nvSpPr>
          <p:cNvPr id="204" name="Google Shape;204;p5"/>
          <p:cNvSpPr/>
          <p:nvPr/>
        </p:nvSpPr>
        <p:spPr>
          <a:xfrm>
            <a:off x="6697998" y="1315814"/>
            <a:ext cx="4058817" cy="946154"/>
          </a:xfrm>
          <a:prstGeom prst="hexagon">
            <a:avLst>
              <a:gd fmla="val 25000" name="adj"/>
              <a:gd fmla="val 115470" name="vf"/>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lt1"/>
                </a:solidFill>
                <a:latin typeface="Calibri"/>
                <a:ea typeface="Calibri"/>
                <a:cs typeface="Calibri"/>
                <a:sym typeface="Calibri"/>
              </a:rPr>
              <a:t>Need of teachers for</a:t>
            </a:r>
            <a:br>
              <a:rPr b="1" lang="en-US" sz="1800">
                <a:solidFill>
                  <a:schemeClr val="lt1"/>
                </a:solidFill>
                <a:latin typeface="Calibri"/>
                <a:ea typeface="Calibri"/>
                <a:cs typeface="Calibri"/>
                <a:sym typeface="Calibri"/>
              </a:rPr>
            </a:br>
            <a:r>
              <a:rPr b="1" lang="en-US" sz="1800">
                <a:solidFill>
                  <a:schemeClr val="lt1"/>
                </a:solidFill>
                <a:latin typeface="Calibri"/>
                <a:ea typeface="Calibri"/>
                <a:cs typeface="Calibri"/>
                <a:sym typeface="Calibri"/>
              </a:rPr>
              <a:t>training and professional development</a:t>
            </a:r>
            <a:endParaRPr b="1" sz="1800">
              <a:solidFill>
                <a:schemeClr val="lt1"/>
              </a:solidFill>
              <a:latin typeface="Calibri"/>
              <a:ea typeface="Calibri"/>
              <a:cs typeface="Calibri"/>
              <a:sym typeface="Calibri"/>
            </a:endParaRPr>
          </a:p>
        </p:txBody>
      </p:sp>
      <p:sp>
        <p:nvSpPr>
          <p:cNvPr id="205" name="Google Shape;205;p5"/>
          <p:cNvSpPr/>
          <p:nvPr/>
        </p:nvSpPr>
        <p:spPr>
          <a:xfrm>
            <a:off x="516467" y="2377377"/>
            <a:ext cx="4058817" cy="946154"/>
          </a:xfrm>
          <a:prstGeom prst="hexagon">
            <a:avLst>
              <a:gd fmla="val 25000" name="adj"/>
              <a:gd fmla="val 115470" name="vf"/>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lt1"/>
                </a:solidFill>
                <a:latin typeface="Calibri"/>
                <a:ea typeface="Calibri"/>
                <a:cs typeface="Calibri"/>
                <a:sym typeface="Calibri"/>
              </a:rPr>
              <a:t>Need for a fit to syllabus, curriculum and instruction</a:t>
            </a:r>
            <a:endParaRPr sz="1800">
              <a:solidFill>
                <a:schemeClr val="lt1"/>
              </a:solidFill>
              <a:latin typeface="Calibri"/>
              <a:ea typeface="Calibri"/>
              <a:cs typeface="Calibri"/>
              <a:sym typeface="Calibri"/>
            </a:endParaRPr>
          </a:p>
        </p:txBody>
      </p:sp>
      <p:sp>
        <p:nvSpPr>
          <p:cNvPr id="206" name="Google Shape;206;p5"/>
          <p:cNvSpPr/>
          <p:nvPr/>
        </p:nvSpPr>
        <p:spPr>
          <a:xfrm>
            <a:off x="6281576" y="2457117"/>
            <a:ext cx="4058817" cy="946154"/>
          </a:xfrm>
          <a:prstGeom prst="hexagon">
            <a:avLst>
              <a:gd fmla="val 25000" name="adj"/>
              <a:gd fmla="val 115470" name="vf"/>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lt1"/>
                </a:solidFill>
                <a:latin typeface="Calibri"/>
                <a:ea typeface="Calibri"/>
                <a:cs typeface="Calibri"/>
                <a:sym typeface="Calibri"/>
              </a:rPr>
              <a:t>Need to overcome</a:t>
            </a:r>
            <a:br>
              <a:rPr b="1" lang="en-US" sz="1800">
                <a:solidFill>
                  <a:schemeClr val="lt1"/>
                </a:solidFill>
                <a:latin typeface="Calibri"/>
                <a:ea typeface="Calibri"/>
                <a:cs typeface="Calibri"/>
                <a:sym typeface="Calibri"/>
              </a:rPr>
            </a:br>
            <a:r>
              <a:rPr b="1" lang="en-US" sz="1800">
                <a:solidFill>
                  <a:schemeClr val="lt1"/>
                </a:solidFill>
                <a:latin typeface="Calibri"/>
                <a:ea typeface="Calibri"/>
                <a:cs typeface="Calibri"/>
                <a:sym typeface="Calibri"/>
              </a:rPr>
              <a:t>attitudinal barriers</a:t>
            </a:r>
            <a:r>
              <a:rPr lang="en-US" sz="1800">
                <a:solidFill>
                  <a:schemeClr val="lt1"/>
                </a:solidFill>
                <a:latin typeface="Calibri"/>
                <a:ea typeface="Calibri"/>
                <a:cs typeface="Calibri"/>
                <a:sym typeface="Calibri"/>
              </a:rPr>
              <a:t> and</a:t>
            </a:r>
            <a:br>
              <a:rPr lang="en-US" sz="1800">
                <a:solidFill>
                  <a:schemeClr val="lt1"/>
                </a:solidFill>
                <a:latin typeface="Calibri"/>
                <a:ea typeface="Calibri"/>
                <a:cs typeface="Calibri"/>
                <a:sym typeface="Calibri"/>
              </a:rPr>
            </a:br>
            <a:r>
              <a:rPr b="1" lang="en-US" sz="1800">
                <a:solidFill>
                  <a:schemeClr val="lt1"/>
                </a:solidFill>
                <a:latin typeface="Calibri"/>
                <a:ea typeface="Calibri"/>
                <a:cs typeface="Calibri"/>
                <a:sym typeface="Calibri"/>
              </a:rPr>
              <a:t>physical barriers</a:t>
            </a:r>
            <a:endParaRPr sz="1800">
              <a:solidFill>
                <a:schemeClr val="lt1"/>
              </a:solidFill>
              <a:latin typeface="Calibri"/>
              <a:ea typeface="Calibri"/>
              <a:cs typeface="Calibri"/>
              <a:sym typeface="Calibri"/>
            </a:endParaRPr>
          </a:p>
        </p:txBody>
      </p:sp>
      <p:sp>
        <p:nvSpPr>
          <p:cNvPr id="207" name="Google Shape;207;p5"/>
          <p:cNvSpPr/>
          <p:nvPr/>
        </p:nvSpPr>
        <p:spPr>
          <a:xfrm>
            <a:off x="1281081" y="3403271"/>
            <a:ext cx="4058817" cy="946154"/>
          </a:xfrm>
          <a:prstGeom prst="hexagon">
            <a:avLst>
              <a:gd fmla="val 25000" name="adj"/>
              <a:gd fmla="val 115470" name="vf"/>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lt1"/>
                </a:solidFill>
                <a:latin typeface="Calibri"/>
                <a:ea typeface="Calibri"/>
                <a:cs typeface="Calibri"/>
                <a:sym typeface="Calibri"/>
              </a:rPr>
              <a:t>Need for social integration</a:t>
            </a:r>
            <a:endParaRPr sz="1800">
              <a:solidFill>
                <a:schemeClr val="lt1"/>
              </a:solidFill>
              <a:latin typeface="Calibri"/>
              <a:ea typeface="Calibri"/>
              <a:cs typeface="Calibri"/>
              <a:sym typeface="Calibri"/>
            </a:endParaRPr>
          </a:p>
        </p:txBody>
      </p:sp>
      <p:sp>
        <p:nvSpPr>
          <p:cNvPr id="208" name="Google Shape;208;p5"/>
          <p:cNvSpPr/>
          <p:nvPr/>
        </p:nvSpPr>
        <p:spPr>
          <a:xfrm>
            <a:off x="5374004" y="3646762"/>
            <a:ext cx="4058817" cy="946154"/>
          </a:xfrm>
          <a:prstGeom prst="hexagon">
            <a:avLst>
              <a:gd fmla="val 25000" name="adj"/>
              <a:gd fmla="val 115470" name="vf"/>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lt1"/>
                </a:solidFill>
                <a:latin typeface="Calibri"/>
                <a:ea typeface="Calibri"/>
                <a:cs typeface="Calibri"/>
                <a:sym typeface="Calibri"/>
              </a:rPr>
              <a:t>Need for parental involvement</a:t>
            </a:r>
            <a:endParaRPr sz="1800">
              <a:solidFill>
                <a:schemeClr val="lt1"/>
              </a:solidFill>
              <a:latin typeface="Calibri"/>
              <a:ea typeface="Calibri"/>
              <a:cs typeface="Calibri"/>
              <a:sym typeface="Calibri"/>
            </a:endParaRPr>
          </a:p>
        </p:txBody>
      </p:sp>
      <p:sp>
        <p:nvSpPr>
          <p:cNvPr id="209" name="Google Shape;209;p5"/>
          <p:cNvSpPr/>
          <p:nvPr/>
        </p:nvSpPr>
        <p:spPr>
          <a:xfrm>
            <a:off x="1624675" y="4594895"/>
            <a:ext cx="4058817" cy="946154"/>
          </a:xfrm>
          <a:prstGeom prst="hexagon">
            <a:avLst>
              <a:gd fmla="val 25000" name="adj"/>
              <a:gd fmla="val 115470" name="vf"/>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lt1"/>
                </a:solidFill>
                <a:latin typeface="Calibri"/>
                <a:ea typeface="Calibri"/>
                <a:cs typeface="Calibri"/>
                <a:sym typeface="Calibri"/>
              </a:rPr>
              <a:t>Need for mental health support</a:t>
            </a:r>
            <a:endParaRPr sz="1800">
              <a:solidFill>
                <a:schemeClr val="lt1"/>
              </a:solidFill>
              <a:latin typeface="Calibri"/>
              <a:ea typeface="Calibri"/>
              <a:cs typeface="Calibri"/>
              <a:sym typeface="Calibri"/>
            </a:endParaRPr>
          </a:p>
        </p:txBody>
      </p:sp>
      <p:sp>
        <p:nvSpPr>
          <p:cNvPr id="210" name="Google Shape;210;p5"/>
          <p:cNvSpPr/>
          <p:nvPr/>
        </p:nvSpPr>
        <p:spPr>
          <a:xfrm>
            <a:off x="5494003" y="5236358"/>
            <a:ext cx="4058817" cy="946154"/>
          </a:xfrm>
          <a:prstGeom prst="hexagon">
            <a:avLst>
              <a:gd fmla="val 25000" name="adj"/>
              <a:gd fmla="val 115470" name="vf"/>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lt1"/>
                </a:solidFill>
                <a:latin typeface="Calibri"/>
                <a:ea typeface="Calibri"/>
                <a:cs typeface="Calibri"/>
                <a:sym typeface="Calibri"/>
              </a:rPr>
              <a:t>Need to address the needs of students from different cultural and linguistic backgrounds </a:t>
            </a:r>
            <a:endParaRPr b="1" sz="1800">
              <a:solidFill>
                <a:schemeClr val="lt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Calibri"/>
              <a:buNone/>
            </a:pPr>
            <a:r>
              <a:rPr lang="en-US" sz="4000"/>
              <a:t>Inclusion – Challenges at schools</a:t>
            </a:r>
            <a:endParaRPr sz="4000"/>
          </a:p>
        </p:txBody>
      </p:sp>
      <p:pic>
        <p:nvPicPr>
          <p:cNvPr descr="The picture should be a circle with the the word INCLUSION in the middel and all around it symbols of inclusive education. The picture should be in orange and yellow colours.. Bild 3 von 4" id="216" name="Google Shape;216;p6"/>
          <p:cNvPicPr preferRelativeResize="0"/>
          <p:nvPr/>
        </p:nvPicPr>
        <p:blipFill rotWithShape="1">
          <a:blip r:embed="rId3">
            <a:alphaModFix/>
          </a:blip>
          <a:srcRect b="0" l="0" r="0" t="0"/>
          <a:stretch/>
        </p:blipFill>
        <p:spPr>
          <a:xfrm rot="-460212">
            <a:off x="9648447" y="3556676"/>
            <a:ext cx="2050640" cy="2050640"/>
          </a:xfrm>
          <a:prstGeom prst="rect">
            <a:avLst/>
          </a:prstGeom>
          <a:noFill/>
          <a:ln>
            <a:noFill/>
          </a:ln>
        </p:spPr>
      </p:pic>
      <p:sp>
        <p:nvSpPr>
          <p:cNvPr id="217" name="Google Shape;217;p6"/>
          <p:cNvSpPr/>
          <p:nvPr/>
        </p:nvSpPr>
        <p:spPr>
          <a:xfrm>
            <a:off x="1435186" y="1342577"/>
            <a:ext cx="4058817" cy="946154"/>
          </a:xfrm>
          <a:prstGeom prst="hexagon">
            <a:avLst>
              <a:gd fmla="val 25000" name="adj"/>
              <a:gd fmla="val 115470" name="vf"/>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lt1"/>
                </a:solidFill>
                <a:latin typeface="Calibri"/>
                <a:ea typeface="Calibri"/>
                <a:cs typeface="Calibri"/>
                <a:sym typeface="Calibri"/>
              </a:rPr>
              <a:t>Lack of Resources</a:t>
            </a:r>
            <a:endParaRPr sz="1800">
              <a:solidFill>
                <a:schemeClr val="lt1"/>
              </a:solidFill>
              <a:latin typeface="Calibri"/>
              <a:ea typeface="Calibri"/>
              <a:cs typeface="Calibri"/>
              <a:sym typeface="Calibri"/>
            </a:endParaRPr>
          </a:p>
        </p:txBody>
      </p:sp>
      <p:sp>
        <p:nvSpPr>
          <p:cNvPr id="218" name="Google Shape;218;p6"/>
          <p:cNvSpPr txBox="1"/>
          <p:nvPr/>
        </p:nvSpPr>
        <p:spPr>
          <a:xfrm>
            <a:off x="2603500" y="2967334"/>
            <a:ext cx="6121400" cy="267765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Schools often face shortages in funding, trained staff, and appropriate materials or technologies needed to support diverse learners effectively.</a:t>
            </a:r>
            <a:br>
              <a:rPr lang="en-US" sz="2400">
                <a:solidFill>
                  <a:schemeClr val="dk1"/>
                </a:solidFill>
                <a:latin typeface="Calibri"/>
                <a:ea typeface="Calibri"/>
                <a:cs typeface="Calibri"/>
                <a:sym typeface="Calibri"/>
              </a:rPr>
            </a:br>
            <a:br>
              <a:rPr lang="en-US" sz="2400">
                <a:solidFill>
                  <a:schemeClr val="dk1"/>
                </a:solidFill>
                <a:latin typeface="Calibri"/>
                <a:ea typeface="Calibri"/>
                <a:cs typeface="Calibri"/>
                <a:sym typeface="Calibri"/>
              </a:rPr>
            </a:br>
            <a:r>
              <a:rPr lang="en-US" sz="2400">
                <a:solidFill>
                  <a:schemeClr val="dk1"/>
                </a:solidFill>
                <a:latin typeface="Calibri"/>
                <a:ea typeface="Calibri"/>
                <a:cs typeface="Calibri"/>
                <a:sym typeface="Calibri"/>
              </a:rPr>
              <a:t>How do you deal with resources?</a:t>
            </a:r>
            <a:br>
              <a:rPr lang="en-US" sz="2400">
                <a:solidFill>
                  <a:schemeClr val="dk1"/>
                </a:solidFill>
                <a:latin typeface="Calibri"/>
                <a:ea typeface="Calibri"/>
                <a:cs typeface="Calibri"/>
                <a:sym typeface="Calibri"/>
              </a:rPr>
            </a:br>
            <a:r>
              <a:rPr lang="en-US" sz="2400">
                <a:solidFill>
                  <a:schemeClr val="dk1"/>
                </a:solidFill>
                <a:latin typeface="Calibri"/>
                <a:ea typeface="Calibri"/>
                <a:cs typeface="Calibri"/>
                <a:sym typeface="Calibri"/>
              </a:rPr>
              <a:t>Do you have any problems in this field?</a:t>
            </a:r>
            <a:br>
              <a:rPr lang="en-US" sz="2400">
                <a:solidFill>
                  <a:schemeClr val="dk1"/>
                </a:solidFill>
                <a:latin typeface="Calibri"/>
                <a:ea typeface="Calibri"/>
                <a:cs typeface="Calibri"/>
                <a:sym typeface="Calibri"/>
              </a:rPr>
            </a:br>
            <a:r>
              <a:rPr lang="en-US" sz="2400">
                <a:solidFill>
                  <a:schemeClr val="dk1"/>
                </a:solidFill>
                <a:latin typeface="Calibri"/>
                <a:ea typeface="Calibri"/>
                <a:cs typeface="Calibri"/>
                <a:sym typeface="Calibri"/>
              </a:rPr>
              <a:t>How do you solve them?</a:t>
            </a:r>
            <a:endParaRPr sz="2400">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7"/>
          <p:cNvSpPr/>
          <p:nvPr/>
        </p:nvSpPr>
        <p:spPr>
          <a:xfrm>
            <a:off x="1435186" y="1342577"/>
            <a:ext cx="4058817" cy="946154"/>
          </a:xfrm>
          <a:prstGeom prst="hexagon">
            <a:avLst>
              <a:gd fmla="val 25000" name="adj"/>
              <a:gd fmla="val 115470" name="vf"/>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lt1"/>
                </a:solidFill>
                <a:latin typeface="Calibri"/>
                <a:ea typeface="Calibri"/>
                <a:cs typeface="Calibri"/>
                <a:sym typeface="Calibri"/>
              </a:rPr>
              <a:t>Need for a fit to syllabus, curriculum and instruction</a:t>
            </a:r>
            <a:endParaRPr sz="1800">
              <a:solidFill>
                <a:schemeClr val="lt1"/>
              </a:solidFill>
              <a:latin typeface="Calibri"/>
              <a:ea typeface="Calibri"/>
              <a:cs typeface="Calibri"/>
              <a:sym typeface="Calibri"/>
            </a:endParaRPr>
          </a:p>
        </p:txBody>
      </p:sp>
      <p:sp>
        <p:nvSpPr>
          <p:cNvPr id="224" name="Google Shape;224;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Calibri"/>
              <a:buNone/>
            </a:pPr>
            <a:r>
              <a:rPr lang="en-US" sz="4000"/>
              <a:t>Inclusion – Challenges at schools</a:t>
            </a:r>
            <a:endParaRPr sz="4000"/>
          </a:p>
        </p:txBody>
      </p:sp>
      <p:pic>
        <p:nvPicPr>
          <p:cNvPr descr="The picture should be a circle with the the word INCLUSION in the middel and all around it symbols of inclusive education. The picture should be in orange and yellow colours.. Bild 3 von 4" id="225" name="Google Shape;225;p7"/>
          <p:cNvPicPr preferRelativeResize="0"/>
          <p:nvPr/>
        </p:nvPicPr>
        <p:blipFill rotWithShape="1">
          <a:blip r:embed="rId3">
            <a:alphaModFix/>
          </a:blip>
          <a:srcRect b="0" l="0" r="0" t="0"/>
          <a:stretch/>
        </p:blipFill>
        <p:spPr>
          <a:xfrm rot="-460212">
            <a:off x="9648447" y="3556676"/>
            <a:ext cx="2050640" cy="2050640"/>
          </a:xfrm>
          <a:prstGeom prst="rect">
            <a:avLst/>
          </a:prstGeom>
          <a:noFill/>
          <a:ln>
            <a:noFill/>
          </a:ln>
        </p:spPr>
      </p:pic>
      <p:sp>
        <p:nvSpPr>
          <p:cNvPr id="226" name="Google Shape;226;p7"/>
          <p:cNvSpPr txBox="1"/>
          <p:nvPr/>
        </p:nvSpPr>
        <p:spPr>
          <a:xfrm>
            <a:off x="2603500" y="2967334"/>
            <a:ext cx="6121400" cy="267765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A structured syllabus and standardised curricula may not accommodate the diverse learning styles and needs of all students. There is often a need for differentiated instruction and flexible teaching methods. </a:t>
            </a:r>
            <a:br>
              <a:rPr lang="en-US" sz="2400">
                <a:solidFill>
                  <a:schemeClr val="dk1"/>
                </a:solidFill>
                <a:latin typeface="Calibri"/>
                <a:ea typeface="Calibri"/>
                <a:cs typeface="Calibri"/>
                <a:sym typeface="Calibri"/>
              </a:rPr>
            </a:br>
            <a:br>
              <a:rPr lang="en-US" sz="2400">
                <a:solidFill>
                  <a:schemeClr val="dk1"/>
                </a:solidFill>
                <a:latin typeface="Calibri"/>
                <a:ea typeface="Calibri"/>
                <a:cs typeface="Calibri"/>
                <a:sym typeface="Calibri"/>
              </a:rPr>
            </a:br>
            <a:r>
              <a:rPr lang="en-US" sz="2400">
                <a:solidFill>
                  <a:schemeClr val="dk1"/>
                </a:solidFill>
                <a:latin typeface="Calibri"/>
                <a:ea typeface="Calibri"/>
                <a:cs typeface="Calibri"/>
                <a:sym typeface="Calibri"/>
              </a:rPr>
              <a:t>What do you do about that?</a:t>
            </a:r>
            <a:endParaRPr sz="240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8"/>
          <p:cNvSpPr/>
          <p:nvPr/>
        </p:nvSpPr>
        <p:spPr>
          <a:xfrm>
            <a:off x="1435185" y="1340346"/>
            <a:ext cx="4058817" cy="946154"/>
          </a:xfrm>
          <a:prstGeom prst="hexagon">
            <a:avLst>
              <a:gd fmla="val 25000" name="adj"/>
              <a:gd fmla="val 115470" name="vf"/>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lt1"/>
                </a:solidFill>
                <a:latin typeface="Calibri"/>
                <a:ea typeface="Calibri"/>
                <a:cs typeface="Calibri"/>
                <a:sym typeface="Calibri"/>
              </a:rPr>
              <a:t>Need of teachers for</a:t>
            </a:r>
            <a:br>
              <a:rPr b="1" lang="en-US" sz="1800">
                <a:solidFill>
                  <a:schemeClr val="lt1"/>
                </a:solidFill>
                <a:latin typeface="Calibri"/>
                <a:ea typeface="Calibri"/>
                <a:cs typeface="Calibri"/>
                <a:sym typeface="Calibri"/>
              </a:rPr>
            </a:br>
            <a:r>
              <a:rPr b="1" lang="en-US" sz="1800">
                <a:solidFill>
                  <a:schemeClr val="lt1"/>
                </a:solidFill>
                <a:latin typeface="Calibri"/>
                <a:ea typeface="Calibri"/>
                <a:cs typeface="Calibri"/>
                <a:sym typeface="Calibri"/>
              </a:rPr>
              <a:t>training and professional development</a:t>
            </a:r>
            <a:endParaRPr b="1" sz="1800">
              <a:solidFill>
                <a:schemeClr val="lt1"/>
              </a:solidFill>
              <a:latin typeface="Calibri"/>
              <a:ea typeface="Calibri"/>
              <a:cs typeface="Calibri"/>
              <a:sym typeface="Calibri"/>
            </a:endParaRPr>
          </a:p>
        </p:txBody>
      </p:sp>
      <p:sp>
        <p:nvSpPr>
          <p:cNvPr id="232" name="Google Shape;232;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Calibri"/>
              <a:buNone/>
            </a:pPr>
            <a:r>
              <a:rPr lang="en-US" sz="4000"/>
              <a:t>Inclusion – Challenges at schools</a:t>
            </a:r>
            <a:endParaRPr sz="4000"/>
          </a:p>
        </p:txBody>
      </p:sp>
      <p:pic>
        <p:nvPicPr>
          <p:cNvPr descr="The picture should be a circle with the the word INCLUSION in the middel and all around it symbols of inclusive education. The picture should be in orange and yellow colours.. Bild 3 von 4" id="233" name="Google Shape;233;p8"/>
          <p:cNvPicPr preferRelativeResize="0"/>
          <p:nvPr/>
        </p:nvPicPr>
        <p:blipFill rotWithShape="1">
          <a:blip r:embed="rId3">
            <a:alphaModFix/>
          </a:blip>
          <a:srcRect b="0" l="0" r="0" t="0"/>
          <a:stretch/>
        </p:blipFill>
        <p:spPr>
          <a:xfrm rot="-460212">
            <a:off x="9648447" y="3556676"/>
            <a:ext cx="2050640" cy="2050640"/>
          </a:xfrm>
          <a:prstGeom prst="rect">
            <a:avLst/>
          </a:prstGeom>
          <a:noFill/>
          <a:ln>
            <a:noFill/>
          </a:ln>
        </p:spPr>
      </p:pic>
      <p:sp>
        <p:nvSpPr>
          <p:cNvPr id="234" name="Google Shape;234;p8"/>
          <p:cNvSpPr txBox="1"/>
          <p:nvPr/>
        </p:nvSpPr>
        <p:spPr>
          <a:xfrm>
            <a:off x="2603500" y="2967334"/>
            <a:ext cx="6121400" cy="230832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Many teachers feel unprepared to effectively teach and support students with diverse needs due to insufficient training in inclusive education practices.</a:t>
            </a:r>
            <a:br>
              <a:rPr lang="en-US" sz="2400">
                <a:solidFill>
                  <a:schemeClr val="dk1"/>
                </a:solidFill>
                <a:latin typeface="Calibri"/>
                <a:ea typeface="Calibri"/>
                <a:cs typeface="Calibri"/>
                <a:sym typeface="Calibri"/>
              </a:rPr>
            </a:br>
            <a:br>
              <a:rPr lang="en-US" sz="2400">
                <a:solidFill>
                  <a:schemeClr val="dk1"/>
                </a:solidFill>
                <a:latin typeface="Calibri"/>
                <a:ea typeface="Calibri"/>
                <a:cs typeface="Calibri"/>
                <a:sym typeface="Calibri"/>
              </a:rPr>
            </a:br>
            <a:r>
              <a:rPr lang="en-US" sz="2400">
                <a:solidFill>
                  <a:schemeClr val="dk1"/>
                </a:solidFill>
                <a:latin typeface="Calibri"/>
                <a:ea typeface="Calibri"/>
                <a:cs typeface="Calibri"/>
                <a:sym typeface="Calibri"/>
              </a:rPr>
              <a:t>Do you take actions in this field? Which ones?</a:t>
            </a:r>
            <a:endParaRPr sz="2400">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9"/>
          <p:cNvSpPr/>
          <p:nvPr/>
        </p:nvSpPr>
        <p:spPr>
          <a:xfrm>
            <a:off x="1444517" y="1338891"/>
            <a:ext cx="4058817" cy="946154"/>
          </a:xfrm>
          <a:prstGeom prst="hexagon">
            <a:avLst>
              <a:gd fmla="val 25000" name="adj"/>
              <a:gd fmla="val 115470" name="vf"/>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lt1"/>
                </a:solidFill>
                <a:latin typeface="Calibri"/>
                <a:ea typeface="Calibri"/>
                <a:cs typeface="Calibri"/>
                <a:sym typeface="Calibri"/>
              </a:rPr>
              <a:t>Need to overcome</a:t>
            </a:r>
            <a:br>
              <a:rPr b="1" lang="en-US" sz="1800">
                <a:solidFill>
                  <a:schemeClr val="lt1"/>
                </a:solidFill>
                <a:latin typeface="Calibri"/>
                <a:ea typeface="Calibri"/>
                <a:cs typeface="Calibri"/>
                <a:sym typeface="Calibri"/>
              </a:rPr>
            </a:br>
            <a:r>
              <a:rPr b="1" lang="en-US" sz="1800">
                <a:solidFill>
                  <a:schemeClr val="lt1"/>
                </a:solidFill>
                <a:latin typeface="Calibri"/>
                <a:ea typeface="Calibri"/>
                <a:cs typeface="Calibri"/>
                <a:sym typeface="Calibri"/>
              </a:rPr>
              <a:t>attitudinal barriers</a:t>
            </a:r>
            <a:r>
              <a:rPr lang="en-US" sz="1800">
                <a:solidFill>
                  <a:schemeClr val="lt1"/>
                </a:solidFill>
                <a:latin typeface="Calibri"/>
                <a:ea typeface="Calibri"/>
                <a:cs typeface="Calibri"/>
                <a:sym typeface="Calibri"/>
              </a:rPr>
              <a:t> and</a:t>
            </a:r>
            <a:br>
              <a:rPr lang="en-US" sz="1800">
                <a:solidFill>
                  <a:schemeClr val="lt1"/>
                </a:solidFill>
                <a:latin typeface="Calibri"/>
                <a:ea typeface="Calibri"/>
                <a:cs typeface="Calibri"/>
                <a:sym typeface="Calibri"/>
              </a:rPr>
            </a:br>
            <a:r>
              <a:rPr b="1" lang="en-US" sz="1800">
                <a:solidFill>
                  <a:schemeClr val="lt1"/>
                </a:solidFill>
                <a:latin typeface="Calibri"/>
                <a:ea typeface="Calibri"/>
                <a:cs typeface="Calibri"/>
                <a:sym typeface="Calibri"/>
              </a:rPr>
              <a:t>physical barriers</a:t>
            </a:r>
            <a:endParaRPr sz="1800">
              <a:solidFill>
                <a:schemeClr val="lt1"/>
              </a:solidFill>
              <a:latin typeface="Calibri"/>
              <a:ea typeface="Calibri"/>
              <a:cs typeface="Calibri"/>
              <a:sym typeface="Calibri"/>
            </a:endParaRPr>
          </a:p>
        </p:txBody>
      </p:sp>
      <p:sp>
        <p:nvSpPr>
          <p:cNvPr id="240" name="Google Shape;240;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Calibri"/>
              <a:buNone/>
            </a:pPr>
            <a:r>
              <a:rPr lang="en-US" sz="4000"/>
              <a:t>Inclusion – Challenges at schools</a:t>
            </a:r>
            <a:endParaRPr sz="4000"/>
          </a:p>
        </p:txBody>
      </p:sp>
      <p:pic>
        <p:nvPicPr>
          <p:cNvPr descr="The picture should be a circle with the the word INCLUSION in the middel and all around it symbols of inclusive education. The picture should be in orange and yellow colours.. Bild 3 von 4" id="241" name="Google Shape;241;p9"/>
          <p:cNvPicPr preferRelativeResize="0"/>
          <p:nvPr/>
        </p:nvPicPr>
        <p:blipFill rotWithShape="1">
          <a:blip r:embed="rId3">
            <a:alphaModFix/>
          </a:blip>
          <a:srcRect b="0" l="0" r="0" t="0"/>
          <a:stretch/>
        </p:blipFill>
        <p:spPr>
          <a:xfrm rot="-460212">
            <a:off x="9648447" y="3556676"/>
            <a:ext cx="2050640" cy="2050640"/>
          </a:xfrm>
          <a:prstGeom prst="rect">
            <a:avLst/>
          </a:prstGeom>
          <a:noFill/>
          <a:ln>
            <a:noFill/>
          </a:ln>
        </p:spPr>
      </p:pic>
      <p:sp>
        <p:nvSpPr>
          <p:cNvPr id="242" name="Google Shape;242;p9"/>
          <p:cNvSpPr txBox="1"/>
          <p:nvPr/>
        </p:nvSpPr>
        <p:spPr>
          <a:xfrm>
            <a:off x="2442634" y="2510134"/>
            <a:ext cx="6121400" cy="378565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Prejudice, stereotypes, and lack of awareness about disabilities and diversity can lead to resistance from teachers, students, and even parents, hindering the implementation of inclusive practices. Also, many school buildings are not designed to be accessible to students with physical disabilities, lacking features like ramps, elevators, or accessible restrooms.</a:t>
            </a:r>
            <a:br>
              <a:rPr lang="en-US" sz="2400">
                <a:solidFill>
                  <a:schemeClr val="dk1"/>
                </a:solidFill>
                <a:latin typeface="Calibri"/>
                <a:ea typeface="Calibri"/>
                <a:cs typeface="Calibri"/>
                <a:sym typeface="Calibri"/>
              </a:rPr>
            </a:br>
            <a:br>
              <a:rPr lang="en-US" sz="2400">
                <a:solidFill>
                  <a:schemeClr val="dk1"/>
                </a:solidFill>
                <a:latin typeface="Calibri"/>
                <a:ea typeface="Calibri"/>
                <a:cs typeface="Calibri"/>
                <a:sym typeface="Calibri"/>
              </a:rPr>
            </a:br>
            <a:r>
              <a:rPr lang="en-US" sz="2400">
                <a:solidFill>
                  <a:schemeClr val="dk1"/>
                </a:solidFill>
                <a:latin typeface="Calibri"/>
                <a:ea typeface="Calibri"/>
                <a:cs typeface="Calibri"/>
                <a:sym typeface="Calibri"/>
              </a:rPr>
              <a:t>What are your experiences about this?</a:t>
            </a:r>
            <a:endParaRPr sz="24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10"/>
          <p:cNvSpPr/>
          <p:nvPr/>
        </p:nvSpPr>
        <p:spPr>
          <a:xfrm>
            <a:off x="1435185" y="1342577"/>
            <a:ext cx="4058817" cy="946154"/>
          </a:xfrm>
          <a:prstGeom prst="hexagon">
            <a:avLst>
              <a:gd fmla="val 25000" name="adj"/>
              <a:gd fmla="val 115470" name="vf"/>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lt1"/>
                </a:solidFill>
                <a:latin typeface="Calibri"/>
                <a:ea typeface="Calibri"/>
                <a:cs typeface="Calibri"/>
                <a:sym typeface="Calibri"/>
              </a:rPr>
              <a:t>Need for social integration</a:t>
            </a:r>
            <a:endParaRPr sz="1800">
              <a:solidFill>
                <a:schemeClr val="lt1"/>
              </a:solidFill>
              <a:latin typeface="Calibri"/>
              <a:ea typeface="Calibri"/>
              <a:cs typeface="Calibri"/>
              <a:sym typeface="Calibri"/>
            </a:endParaRPr>
          </a:p>
        </p:txBody>
      </p:sp>
      <p:sp>
        <p:nvSpPr>
          <p:cNvPr id="248" name="Google Shape;248;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Calibri"/>
              <a:buNone/>
            </a:pPr>
            <a:r>
              <a:rPr lang="en-US" sz="4000"/>
              <a:t>Inclusion – Challenges at schools</a:t>
            </a:r>
            <a:endParaRPr sz="4000"/>
          </a:p>
        </p:txBody>
      </p:sp>
      <p:pic>
        <p:nvPicPr>
          <p:cNvPr descr="The picture should be a circle with the the word INCLUSION in the middel and all around it symbols of inclusive education. The picture should be in orange and yellow colours.. Bild 3 von 4" id="249" name="Google Shape;249;p10"/>
          <p:cNvPicPr preferRelativeResize="0"/>
          <p:nvPr/>
        </p:nvPicPr>
        <p:blipFill rotWithShape="1">
          <a:blip r:embed="rId3">
            <a:alphaModFix/>
          </a:blip>
          <a:srcRect b="0" l="0" r="0" t="0"/>
          <a:stretch/>
        </p:blipFill>
        <p:spPr>
          <a:xfrm rot="-460212">
            <a:off x="9648447" y="3556676"/>
            <a:ext cx="2050640" cy="2050640"/>
          </a:xfrm>
          <a:prstGeom prst="rect">
            <a:avLst/>
          </a:prstGeom>
          <a:noFill/>
          <a:ln>
            <a:noFill/>
          </a:ln>
        </p:spPr>
      </p:pic>
      <p:sp>
        <p:nvSpPr>
          <p:cNvPr id="250" name="Google Shape;250;p10"/>
          <p:cNvSpPr txBox="1"/>
          <p:nvPr/>
        </p:nvSpPr>
        <p:spPr>
          <a:xfrm>
            <a:off x="2442634" y="2510134"/>
            <a:ext cx="6121400" cy="267765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Ensuring that all students feel a sense of belonging and are socially integrated within the school community can be challenging. Bullying and social isolation remain significant issues.</a:t>
            </a:r>
            <a:br>
              <a:rPr lang="en-US" sz="2400">
                <a:solidFill>
                  <a:schemeClr val="dk1"/>
                </a:solidFill>
                <a:latin typeface="Calibri"/>
                <a:ea typeface="Calibri"/>
                <a:cs typeface="Calibri"/>
                <a:sym typeface="Calibri"/>
              </a:rPr>
            </a:br>
            <a:br>
              <a:rPr lang="en-US" sz="2400">
                <a:solidFill>
                  <a:schemeClr val="dk1"/>
                </a:solidFill>
                <a:latin typeface="Calibri"/>
                <a:ea typeface="Calibri"/>
                <a:cs typeface="Calibri"/>
                <a:sym typeface="Calibri"/>
              </a:rPr>
            </a:br>
            <a:r>
              <a:rPr lang="en-US" sz="2400">
                <a:solidFill>
                  <a:schemeClr val="dk1"/>
                </a:solidFill>
                <a:latin typeface="Calibri"/>
                <a:ea typeface="Calibri"/>
                <a:cs typeface="Calibri"/>
                <a:sym typeface="Calibri"/>
              </a:rPr>
              <a:t>How do you assure social integration?</a:t>
            </a:r>
            <a:br>
              <a:rPr lang="en-US" sz="2400">
                <a:solidFill>
                  <a:schemeClr val="dk1"/>
                </a:solidFill>
                <a:latin typeface="Calibri"/>
                <a:ea typeface="Calibri"/>
                <a:cs typeface="Calibri"/>
                <a:sym typeface="Calibri"/>
              </a:rPr>
            </a:br>
            <a:r>
              <a:rPr lang="en-US" sz="2400">
                <a:solidFill>
                  <a:schemeClr val="dk1"/>
                </a:solidFill>
                <a:latin typeface="Calibri"/>
                <a:ea typeface="Calibri"/>
                <a:cs typeface="Calibri"/>
                <a:sym typeface="Calibri"/>
              </a:rPr>
              <a:t>Do you have specific activities?</a:t>
            </a:r>
            <a:endParaRPr sz="2400">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11"/>
          <p:cNvSpPr/>
          <p:nvPr/>
        </p:nvSpPr>
        <p:spPr>
          <a:xfrm>
            <a:off x="1435186" y="1364172"/>
            <a:ext cx="4058817" cy="946154"/>
          </a:xfrm>
          <a:prstGeom prst="hexagon">
            <a:avLst>
              <a:gd fmla="val 25000" name="adj"/>
              <a:gd fmla="val 115470" name="vf"/>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lt1"/>
                </a:solidFill>
                <a:latin typeface="Calibri"/>
                <a:ea typeface="Calibri"/>
                <a:cs typeface="Calibri"/>
                <a:sym typeface="Calibri"/>
              </a:rPr>
              <a:t>Need for parental involvement</a:t>
            </a:r>
            <a:endParaRPr sz="1800">
              <a:solidFill>
                <a:schemeClr val="lt1"/>
              </a:solidFill>
              <a:latin typeface="Calibri"/>
              <a:ea typeface="Calibri"/>
              <a:cs typeface="Calibri"/>
              <a:sym typeface="Calibri"/>
            </a:endParaRPr>
          </a:p>
        </p:txBody>
      </p:sp>
      <p:sp>
        <p:nvSpPr>
          <p:cNvPr id="256" name="Google Shape;256;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Calibri"/>
              <a:buNone/>
            </a:pPr>
            <a:r>
              <a:rPr lang="en-US" sz="4000"/>
              <a:t>Inclusion – Challenges at schools</a:t>
            </a:r>
            <a:endParaRPr sz="4000"/>
          </a:p>
        </p:txBody>
      </p:sp>
      <p:pic>
        <p:nvPicPr>
          <p:cNvPr descr="The picture should be a circle with the the word INCLUSION in the middel and all around it symbols of inclusive education. The picture should be in orange and yellow colours.. Bild 3 von 4" id="257" name="Google Shape;257;p11"/>
          <p:cNvPicPr preferRelativeResize="0"/>
          <p:nvPr/>
        </p:nvPicPr>
        <p:blipFill rotWithShape="1">
          <a:blip r:embed="rId3">
            <a:alphaModFix/>
          </a:blip>
          <a:srcRect b="0" l="0" r="0" t="0"/>
          <a:stretch/>
        </p:blipFill>
        <p:spPr>
          <a:xfrm rot="-460212">
            <a:off x="9648447" y="3556676"/>
            <a:ext cx="2050640" cy="2050640"/>
          </a:xfrm>
          <a:prstGeom prst="rect">
            <a:avLst/>
          </a:prstGeom>
          <a:noFill/>
          <a:ln>
            <a:noFill/>
          </a:ln>
        </p:spPr>
      </p:pic>
      <p:sp>
        <p:nvSpPr>
          <p:cNvPr id="258" name="Google Shape;258;p11"/>
          <p:cNvSpPr txBox="1"/>
          <p:nvPr/>
        </p:nvSpPr>
        <p:spPr>
          <a:xfrm>
            <a:off x="2442634" y="2510134"/>
            <a:ext cx="6121400" cy="267765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Engaging parents, particularly those from diverse backgrounds, in the educational process can be difficult due to language barriers, cultural differences, or socio-economic challenges.</a:t>
            </a:r>
            <a:br>
              <a:rPr lang="en-US" sz="2400">
                <a:solidFill>
                  <a:schemeClr val="dk1"/>
                </a:solidFill>
                <a:latin typeface="Calibri"/>
                <a:ea typeface="Calibri"/>
                <a:cs typeface="Calibri"/>
                <a:sym typeface="Calibri"/>
              </a:rPr>
            </a:br>
            <a:br>
              <a:rPr lang="en-US" sz="2400">
                <a:solidFill>
                  <a:schemeClr val="dk1"/>
                </a:solidFill>
                <a:latin typeface="Calibri"/>
                <a:ea typeface="Calibri"/>
                <a:cs typeface="Calibri"/>
                <a:sym typeface="Calibri"/>
              </a:rPr>
            </a:br>
            <a:r>
              <a:rPr lang="en-US" sz="2400">
                <a:solidFill>
                  <a:schemeClr val="dk1"/>
                </a:solidFill>
                <a:latin typeface="Calibri"/>
                <a:ea typeface="Calibri"/>
                <a:cs typeface="Calibri"/>
                <a:sym typeface="Calibri"/>
              </a:rPr>
              <a:t>In which ways do you engage parents?</a:t>
            </a:r>
            <a:endParaRPr sz="240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Calibri"/>
              <a:buNone/>
            </a:pPr>
            <a:r>
              <a:rPr lang="en-US" sz="4000"/>
              <a:t>Inclusion – Challenges at schools</a:t>
            </a:r>
            <a:endParaRPr sz="4000"/>
          </a:p>
        </p:txBody>
      </p:sp>
      <p:pic>
        <p:nvPicPr>
          <p:cNvPr descr="The picture should be a circle with the the word INCLUSION in the middel and all around it symbols of inclusive education. The picture should be in orange and yellow colours.. Bild 3 von 4" id="264" name="Google Shape;264;p12"/>
          <p:cNvPicPr preferRelativeResize="0"/>
          <p:nvPr/>
        </p:nvPicPr>
        <p:blipFill rotWithShape="1">
          <a:blip r:embed="rId3">
            <a:alphaModFix/>
          </a:blip>
          <a:srcRect b="0" l="0" r="0" t="0"/>
          <a:stretch/>
        </p:blipFill>
        <p:spPr>
          <a:xfrm rot="-460212">
            <a:off x="9648447" y="3556676"/>
            <a:ext cx="2050640" cy="2050640"/>
          </a:xfrm>
          <a:prstGeom prst="rect">
            <a:avLst/>
          </a:prstGeom>
          <a:noFill/>
          <a:ln>
            <a:noFill/>
          </a:ln>
        </p:spPr>
      </p:pic>
      <p:sp>
        <p:nvSpPr>
          <p:cNvPr id="265" name="Google Shape;265;p12"/>
          <p:cNvSpPr/>
          <p:nvPr/>
        </p:nvSpPr>
        <p:spPr>
          <a:xfrm>
            <a:off x="1467343" y="1351483"/>
            <a:ext cx="4058817" cy="946154"/>
          </a:xfrm>
          <a:prstGeom prst="hexagon">
            <a:avLst>
              <a:gd fmla="val 25000" name="adj"/>
              <a:gd fmla="val 115470" name="vf"/>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lt1"/>
                </a:solidFill>
                <a:latin typeface="Calibri"/>
                <a:ea typeface="Calibri"/>
                <a:cs typeface="Calibri"/>
                <a:sym typeface="Calibri"/>
              </a:rPr>
              <a:t>Need for mental health support</a:t>
            </a:r>
            <a:endParaRPr sz="1800">
              <a:solidFill>
                <a:schemeClr val="lt1"/>
              </a:solidFill>
              <a:latin typeface="Calibri"/>
              <a:ea typeface="Calibri"/>
              <a:cs typeface="Calibri"/>
              <a:sym typeface="Calibri"/>
            </a:endParaRPr>
          </a:p>
        </p:txBody>
      </p:sp>
      <p:sp>
        <p:nvSpPr>
          <p:cNvPr id="266" name="Google Shape;266;p12"/>
          <p:cNvSpPr txBox="1"/>
          <p:nvPr/>
        </p:nvSpPr>
        <p:spPr>
          <a:xfrm>
            <a:off x="2442634" y="2510134"/>
            <a:ext cx="6121400" cy="230832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Many students require mental health support, which can be insufficiently provided in schools due to a lack of resources or trained personnel.</a:t>
            </a:r>
            <a:br>
              <a:rPr lang="en-US" sz="2400">
                <a:solidFill>
                  <a:schemeClr val="dk1"/>
                </a:solidFill>
                <a:latin typeface="Calibri"/>
                <a:ea typeface="Calibri"/>
                <a:cs typeface="Calibri"/>
                <a:sym typeface="Calibri"/>
              </a:rPr>
            </a:br>
            <a:br>
              <a:rPr lang="en-US" sz="2400">
                <a:solidFill>
                  <a:schemeClr val="dk1"/>
                </a:solidFill>
                <a:latin typeface="Calibri"/>
                <a:ea typeface="Calibri"/>
                <a:cs typeface="Calibri"/>
                <a:sym typeface="Calibri"/>
              </a:rPr>
            </a:br>
            <a:r>
              <a:rPr lang="en-US" sz="2400">
                <a:solidFill>
                  <a:schemeClr val="dk1"/>
                </a:solidFill>
                <a:latin typeface="Calibri"/>
                <a:ea typeface="Calibri"/>
                <a:cs typeface="Calibri"/>
                <a:sym typeface="Calibri"/>
              </a:rPr>
              <a:t>Do you take actions in the field of</a:t>
            </a:r>
            <a:br>
              <a:rPr lang="en-US" sz="2400">
                <a:solidFill>
                  <a:schemeClr val="dk1"/>
                </a:solidFill>
                <a:latin typeface="Calibri"/>
                <a:ea typeface="Calibri"/>
                <a:cs typeface="Calibri"/>
                <a:sym typeface="Calibri"/>
              </a:rPr>
            </a:br>
            <a:r>
              <a:rPr lang="en-US" sz="2400">
                <a:solidFill>
                  <a:schemeClr val="dk1"/>
                </a:solidFill>
                <a:latin typeface="Calibri"/>
                <a:ea typeface="Calibri"/>
                <a:cs typeface="Calibri"/>
                <a:sym typeface="Calibri"/>
              </a:rPr>
              <a:t>mental health support? And how?</a:t>
            </a:r>
            <a:endParaRPr sz="2400">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13"/>
          <p:cNvSpPr/>
          <p:nvPr/>
        </p:nvSpPr>
        <p:spPr>
          <a:xfrm>
            <a:off x="1435185" y="1351483"/>
            <a:ext cx="4058817" cy="946154"/>
          </a:xfrm>
          <a:prstGeom prst="hexagon">
            <a:avLst>
              <a:gd fmla="val 25000" name="adj"/>
              <a:gd fmla="val 115470" name="vf"/>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lt1"/>
                </a:solidFill>
                <a:latin typeface="Calibri"/>
                <a:ea typeface="Calibri"/>
                <a:cs typeface="Calibri"/>
                <a:sym typeface="Calibri"/>
              </a:rPr>
              <a:t>Need to address the needs of students from different cultural and linguistic backgrounds </a:t>
            </a:r>
            <a:endParaRPr b="1" sz="1800">
              <a:solidFill>
                <a:schemeClr val="lt1"/>
              </a:solidFill>
              <a:latin typeface="Calibri"/>
              <a:ea typeface="Calibri"/>
              <a:cs typeface="Calibri"/>
              <a:sym typeface="Calibri"/>
            </a:endParaRPr>
          </a:p>
        </p:txBody>
      </p:sp>
      <p:sp>
        <p:nvSpPr>
          <p:cNvPr id="272" name="Google Shape;272;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Calibri"/>
              <a:buNone/>
            </a:pPr>
            <a:r>
              <a:rPr lang="en-US" sz="4000"/>
              <a:t>Inclusion – Challenges at schools</a:t>
            </a:r>
            <a:endParaRPr sz="4000"/>
          </a:p>
        </p:txBody>
      </p:sp>
      <p:pic>
        <p:nvPicPr>
          <p:cNvPr descr="The picture should be a circle with the the word INCLUSION in the middel and all around it symbols of inclusive education. The picture should be in orange and yellow colours.. Bild 3 von 4" id="273" name="Google Shape;273;p13"/>
          <p:cNvPicPr preferRelativeResize="0"/>
          <p:nvPr/>
        </p:nvPicPr>
        <p:blipFill rotWithShape="1">
          <a:blip r:embed="rId3">
            <a:alphaModFix/>
          </a:blip>
          <a:srcRect b="0" l="0" r="0" t="0"/>
          <a:stretch/>
        </p:blipFill>
        <p:spPr>
          <a:xfrm rot="-460212">
            <a:off x="9648447" y="3556676"/>
            <a:ext cx="2050640" cy="2050640"/>
          </a:xfrm>
          <a:prstGeom prst="rect">
            <a:avLst/>
          </a:prstGeom>
          <a:noFill/>
          <a:ln>
            <a:noFill/>
          </a:ln>
        </p:spPr>
      </p:pic>
      <p:sp>
        <p:nvSpPr>
          <p:cNvPr id="274" name="Google Shape;274;p13"/>
          <p:cNvSpPr txBox="1"/>
          <p:nvPr/>
        </p:nvSpPr>
        <p:spPr>
          <a:xfrm>
            <a:off x="2442634" y="2510134"/>
            <a:ext cx="6121400" cy="267765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Addressing the needs of students from different cultural and linguistic backgrounds requires culturally responsive teaching and support for English language learners (ELLs).</a:t>
            </a:r>
            <a:br>
              <a:rPr lang="en-US" sz="2400">
                <a:solidFill>
                  <a:schemeClr val="dk1"/>
                </a:solidFill>
                <a:latin typeface="Calibri"/>
                <a:ea typeface="Calibri"/>
                <a:cs typeface="Calibri"/>
                <a:sym typeface="Calibri"/>
              </a:rPr>
            </a:br>
            <a:br>
              <a:rPr lang="en-US" sz="2400">
                <a:solidFill>
                  <a:schemeClr val="dk1"/>
                </a:solidFill>
                <a:latin typeface="Calibri"/>
                <a:ea typeface="Calibri"/>
                <a:cs typeface="Calibri"/>
                <a:sym typeface="Calibri"/>
              </a:rPr>
            </a:br>
            <a:r>
              <a:rPr lang="en-US" sz="2400">
                <a:solidFill>
                  <a:schemeClr val="dk1"/>
                </a:solidFill>
                <a:latin typeface="Calibri"/>
                <a:ea typeface="Calibri"/>
                <a:cs typeface="Calibri"/>
                <a:sym typeface="Calibri"/>
              </a:rPr>
              <a:t>Are you applying culturally responsive teaching or supports for ELLs?</a:t>
            </a:r>
            <a:endParaRPr sz="2400">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Calibri"/>
              <a:buNone/>
            </a:pPr>
            <a:r>
              <a:rPr lang="en-US" sz="4000"/>
              <a:t>Inclusion – Two Additional important aspects</a:t>
            </a:r>
            <a:endParaRPr sz="4000"/>
          </a:p>
        </p:txBody>
      </p:sp>
      <p:pic>
        <p:nvPicPr>
          <p:cNvPr descr="The picture should be a circle with the the word INCLUSION in the middel and all around it symbols of inclusive education. The picture should be in orange and yellow colours.. Bild 3 von 4" id="280" name="Google Shape;280;p14"/>
          <p:cNvPicPr preferRelativeResize="0"/>
          <p:nvPr/>
        </p:nvPicPr>
        <p:blipFill rotWithShape="1">
          <a:blip r:embed="rId3">
            <a:alphaModFix/>
          </a:blip>
          <a:srcRect b="0" l="0" r="0" t="0"/>
          <a:stretch/>
        </p:blipFill>
        <p:spPr>
          <a:xfrm rot="-460212">
            <a:off x="9648447" y="3556676"/>
            <a:ext cx="2050640" cy="2050640"/>
          </a:xfrm>
          <a:prstGeom prst="rect">
            <a:avLst/>
          </a:prstGeom>
          <a:noFill/>
          <a:ln>
            <a:noFill/>
          </a:ln>
        </p:spPr>
      </p:pic>
      <p:sp>
        <p:nvSpPr>
          <p:cNvPr id="281" name="Google Shape;281;p14"/>
          <p:cNvSpPr/>
          <p:nvPr/>
        </p:nvSpPr>
        <p:spPr>
          <a:xfrm>
            <a:off x="2509935" y="1940767"/>
            <a:ext cx="2305994" cy="3881535"/>
          </a:xfrm>
          <a:prstGeom prst="roundRect">
            <a:avLst>
              <a:gd fmla="val 16667" name="adj"/>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800">
                <a:solidFill>
                  <a:schemeClr val="lt1"/>
                </a:solidFill>
                <a:latin typeface="Calibri"/>
                <a:ea typeface="Calibri"/>
                <a:cs typeface="Calibri"/>
                <a:sym typeface="Calibri"/>
              </a:rPr>
              <a:t>Assessment Practices</a:t>
            </a:r>
            <a:endParaRPr/>
          </a:p>
        </p:txBody>
      </p:sp>
      <p:sp>
        <p:nvSpPr>
          <p:cNvPr id="282" name="Google Shape;282;p14"/>
          <p:cNvSpPr/>
          <p:nvPr/>
        </p:nvSpPr>
        <p:spPr>
          <a:xfrm>
            <a:off x="5461519" y="1940767"/>
            <a:ext cx="2305994" cy="3881535"/>
          </a:xfrm>
          <a:prstGeom prst="roundRect">
            <a:avLst>
              <a:gd fmla="val 16667" name="adj"/>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800">
                <a:solidFill>
                  <a:schemeClr val="lt1"/>
                </a:solidFill>
                <a:latin typeface="Calibri"/>
                <a:ea typeface="Calibri"/>
                <a:cs typeface="Calibri"/>
                <a:sym typeface="Calibri"/>
              </a:rPr>
              <a:t>Policy and Legislation</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Calibri"/>
              <a:buNone/>
            </a:pPr>
            <a:r>
              <a:rPr lang="en-US" sz="4000"/>
              <a:t>Inclusion – Assessment Practices</a:t>
            </a:r>
            <a:endParaRPr/>
          </a:p>
        </p:txBody>
      </p:sp>
      <p:pic>
        <p:nvPicPr>
          <p:cNvPr descr="The picture should be a circle with the the word INCLUSION in the middel and all around it symbols of inclusive education. The picture should be in orange and yellow colours.. Bild 3 von 4" id="288" name="Google Shape;288;p15"/>
          <p:cNvPicPr preferRelativeResize="0"/>
          <p:nvPr/>
        </p:nvPicPr>
        <p:blipFill rotWithShape="1">
          <a:blip r:embed="rId3">
            <a:alphaModFix/>
          </a:blip>
          <a:srcRect b="0" l="0" r="0" t="0"/>
          <a:stretch/>
        </p:blipFill>
        <p:spPr>
          <a:xfrm rot="-460212">
            <a:off x="9648447" y="3556676"/>
            <a:ext cx="2050640" cy="2050640"/>
          </a:xfrm>
          <a:prstGeom prst="rect">
            <a:avLst/>
          </a:prstGeom>
          <a:noFill/>
          <a:ln>
            <a:noFill/>
          </a:ln>
        </p:spPr>
      </p:pic>
      <p:sp>
        <p:nvSpPr>
          <p:cNvPr id="289" name="Google Shape;289;p15"/>
          <p:cNvSpPr/>
          <p:nvPr/>
        </p:nvSpPr>
        <p:spPr>
          <a:xfrm>
            <a:off x="2509934" y="1940767"/>
            <a:ext cx="5439748" cy="3881535"/>
          </a:xfrm>
          <a:prstGeom prst="roundRect">
            <a:avLst>
              <a:gd fmla="val 16667" name="adj"/>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800">
                <a:solidFill>
                  <a:schemeClr val="lt1"/>
                </a:solidFill>
                <a:latin typeface="Calibri"/>
                <a:ea typeface="Calibri"/>
                <a:cs typeface="Calibri"/>
                <a:sym typeface="Calibri"/>
              </a:rPr>
              <a:t>Assessment Practices</a:t>
            </a:r>
            <a:endParaRPr/>
          </a:p>
          <a:p>
            <a:pPr indent="0" lvl="0" marL="0" marR="0" rtl="0" algn="ctr">
              <a:spcBef>
                <a:spcPts val="0"/>
              </a:spcBef>
              <a:spcAft>
                <a:spcPts val="0"/>
              </a:spcAft>
              <a:buNone/>
            </a:pPr>
            <a:r>
              <a:t/>
            </a:r>
            <a:endParaRPr b="1" sz="2800">
              <a:solidFill>
                <a:schemeClr val="lt1"/>
              </a:solidFill>
              <a:latin typeface="Calibri"/>
              <a:ea typeface="Calibri"/>
              <a:cs typeface="Calibri"/>
              <a:sym typeface="Calibri"/>
            </a:endParaRPr>
          </a:p>
          <a:p>
            <a:pPr indent="0" lvl="0" marL="0" marR="0" rtl="0" algn="ctr">
              <a:spcBef>
                <a:spcPts val="0"/>
              </a:spcBef>
              <a:spcAft>
                <a:spcPts val="0"/>
              </a:spcAft>
              <a:buNone/>
            </a:pPr>
            <a:r>
              <a:rPr lang="en-US" sz="2800">
                <a:solidFill>
                  <a:schemeClr val="lt1"/>
                </a:solidFill>
                <a:latin typeface="Calibri"/>
                <a:ea typeface="Calibri"/>
                <a:cs typeface="Calibri"/>
                <a:sym typeface="Calibri"/>
              </a:rPr>
              <a:t>Standardised testing and assessment methods have accurately reflect the abilities and progress of students with diverse needs, necessitating alternative assessment strategies.</a:t>
            </a:r>
            <a:endParaRPr b="1" sz="2800">
              <a:solidFill>
                <a:schemeClr val="lt1"/>
              </a:solidFill>
              <a:latin typeface="Calibri"/>
              <a:ea typeface="Calibri"/>
              <a:cs typeface="Calibri"/>
              <a:sym typeface="Calibri"/>
            </a:endParaRPr>
          </a:p>
        </p:txBody>
      </p:sp>
      <p:sp>
        <p:nvSpPr>
          <p:cNvPr id="290" name="Google Shape;290;p15"/>
          <p:cNvSpPr txBox="1"/>
          <p:nvPr/>
        </p:nvSpPr>
        <p:spPr>
          <a:xfrm>
            <a:off x="8143638" y="2043604"/>
            <a:ext cx="3939505"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Do you have any experiences with such</a:t>
            </a:r>
            <a:br>
              <a:rPr lang="en-US" sz="2400">
                <a:solidFill>
                  <a:schemeClr val="dk1"/>
                </a:solidFill>
                <a:latin typeface="Calibri"/>
                <a:ea typeface="Calibri"/>
                <a:cs typeface="Calibri"/>
                <a:sym typeface="Calibri"/>
              </a:rPr>
            </a:br>
            <a:r>
              <a:rPr lang="en-US" sz="2400">
                <a:solidFill>
                  <a:schemeClr val="dk1"/>
                </a:solidFill>
                <a:latin typeface="Calibri"/>
                <a:ea typeface="Calibri"/>
                <a:cs typeface="Calibri"/>
                <a:sym typeface="Calibri"/>
              </a:rPr>
              <a:t>assessment practices?</a:t>
            </a:r>
            <a:endParaRPr sz="2400">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Calibri"/>
              <a:buNone/>
            </a:pPr>
            <a:r>
              <a:rPr lang="en-US" sz="4000"/>
              <a:t>Inclusion – Assessment Practices</a:t>
            </a:r>
            <a:endParaRPr/>
          </a:p>
        </p:txBody>
      </p:sp>
      <p:pic>
        <p:nvPicPr>
          <p:cNvPr descr="The picture should be a circle with the the word INCLUSION in the middel and all around it symbols of inclusive education. The picture should be in orange and yellow colours.. Bild 3 von 4" id="296" name="Google Shape;296;p16"/>
          <p:cNvPicPr preferRelativeResize="0"/>
          <p:nvPr/>
        </p:nvPicPr>
        <p:blipFill rotWithShape="1">
          <a:blip r:embed="rId3">
            <a:alphaModFix/>
          </a:blip>
          <a:srcRect b="0" l="0" r="0" t="0"/>
          <a:stretch/>
        </p:blipFill>
        <p:spPr>
          <a:xfrm rot="-460212">
            <a:off x="9648447" y="3556676"/>
            <a:ext cx="2050640" cy="2050640"/>
          </a:xfrm>
          <a:prstGeom prst="rect">
            <a:avLst/>
          </a:prstGeom>
          <a:noFill/>
          <a:ln>
            <a:noFill/>
          </a:ln>
        </p:spPr>
      </p:pic>
      <p:sp>
        <p:nvSpPr>
          <p:cNvPr id="297" name="Google Shape;297;p16"/>
          <p:cNvSpPr/>
          <p:nvPr/>
        </p:nvSpPr>
        <p:spPr>
          <a:xfrm>
            <a:off x="2509934" y="1940767"/>
            <a:ext cx="5439748" cy="3881535"/>
          </a:xfrm>
          <a:prstGeom prst="roundRect">
            <a:avLst>
              <a:gd fmla="val 16667" name="adj"/>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800">
                <a:solidFill>
                  <a:schemeClr val="lt1"/>
                </a:solidFill>
                <a:latin typeface="Calibri"/>
                <a:ea typeface="Calibri"/>
                <a:cs typeface="Calibri"/>
                <a:sym typeface="Calibri"/>
              </a:rPr>
              <a:t>Policy and Legislation</a:t>
            </a:r>
            <a:endParaRPr/>
          </a:p>
          <a:p>
            <a:pPr indent="0" lvl="0" marL="0" marR="0" rtl="0" algn="ctr">
              <a:spcBef>
                <a:spcPts val="0"/>
              </a:spcBef>
              <a:spcAft>
                <a:spcPts val="0"/>
              </a:spcAft>
              <a:buNone/>
            </a:pPr>
            <a:r>
              <a:t/>
            </a:r>
            <a:endParaRPr b="1" sz="2800">
              <a:solidFill>
                <a:schemeClr val="lt1"/>
              </a:solidFill>
              <a:latin typeface="Calibri"/>
              <a:ea typeface="Calibri"/>
              <a:cs typeface="Calibri"/>
              <a:sym typeface="Calibri"/>
            </a:endParaRPr>
          </a:p>
          <a:p>
            <a:pPr indent="0" lvl="0" marL="0" marR="0" rtl="0" algn="ctr">
              <a:spcBef>
                <a:spcPts val="0"/>
              </a:spcBef>
              <a:spcAft>
                <a:spcPts val="0"/>
              </a:spcAft>
              <a:buNone/>
            </a:pPr>
            <a:r>
              <a:rPr lang="en-US" sz="2800">
                <a:solidFill>
                  <a:schemeClr val="lt1"/>
                </a:solidFill>
                <a:latin typeface="Calibri"/>
                <a:ea typeface="Calibri"/>
                <a:cs typeface="Calibri"/>
                <a:sym typeface="Calibri"/>
              </a:rPr>
              <a:t>Inconsistent or inadequate policies at the national, state, or local levels can hinder the implementation of inclusive education. Effective inclusion often requires strong legal frameworks and enforcement.</a:t>
            </a:r>
            <a:endParaRPr b="1" sz="2800">
              <a:solidFill>
                <a:schemeClr val="lt1"/>
              </a:solidFill>
              <a:latin typeface="Calibri"/>
              <a:ea typeface="Calibri"/>
              <a:cs typeface="Calibri"/>
              <a:sym typeface="Calibri"/>
            </a:endParaRPr>
          </a:p>
        </p:txBody>
      </p:sp>
      <p:sp>
        <p:nvSpPr>
          <p:cNvPr id="298" name="Google Shape;298;p16"/>
          <p:cNvSpPr txBox="1"/>
          <p:nvPr/>
        </p:nvSpPr>
        <p:spPr>
          <a:xfrm>
            <a:off x="8143638" y="2043604"/>
            <a:ext cx="3939505"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Do you recognise such problems? Is there a legal framework in your countries?</a:t>
            </a:r>
            <a:endParaRPr sz="2400">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17"/>
          <p:cNvSpPr txBox="1"/>
          <p:nvPr/>
        </p:nvSpPr>
        <p:spPr>
          <a:xfrm>
            <a:off x="6502523" y="2414726"/>
            <a:ext cx="4378975" cy="260994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US" sz="1600">
                <a:solidFill>
                  <a:schemeClr val="dk1"/>
                </a:solidFill>
                <a:latin typeface="Calibri"/>
                <a:ea typeface="Calibri"/>
                <a:cs typeface="Calibri"/>
                <a:sym typeface="Calibri"/>
              </a:rPr>
              <a:t>Prof. Dr. Marc Beutner</a:t>
            </a:r>
            <a:endParaRPr/>
          </a:p>
          <a:p>
            <a:pPr indent="0" lvl="0" marL="0" marR="0" rtl="0" algn="l">
              <a:lnSpc>
                <a:spcPct val="89999"/>
              </a:lnSpc>
              <a:spcBef>
                <a:spcPts val="0"/>
              </a:spcBef>
              <a:spcAft>
                <a:spcPts val="0"/>
              </a:spcAft>
              <a:buNone/>
            </a:pPr>
            <a:r>
              <a:rPr lang="en-US" sz="1600">
                <a:solidFill>
                  <a:schemeClr val="dk1"/>
                </a:solidFill>
                <a:latin typeface="Calibri"/>
                <a:ea typeface="Calibri"/>
                <a:cs typeface="Calibri"/>
                <a:sym typeface="Calibri"/>
              </a:rPr>
              <a:t>Tel:	+49 (0) 52 51 / 60 - 23 67</a:t>
            </a:r>
            <a:endParaRPr/>
          </a:p>
          <a:p>
            <a:pPr indent="0" lvl="0" marL="0" marR="0" rtl="0" algn="l">
              <a:lnSpc>
                <a:spcPct val="89999"/>
              </a:lnSpc>
              <a:spcBef>
                <a:spcPts val="0"/>
              </a:spcBef>
              <a:spcAft>
                <a:spcPts val="0"/>
              </a:spcAft>
              <a:buNone/>
            </a:pPr>
            <a:r>
              <a:rPr lang="en-US" sz="1600">
                <a:solidFill>
                  <a:schemeClr val="dk1"/>
                </a:solidFill>
                <a:latin typeface="Calibri"/>
                <a:ea typeface="Calibri"/>
                <a:cs typeface="Calibri"/>
                <a:sym typeface="Calibri"/>
              </a:rPr>
              <a:t>Fax:	+49 (0) 52 51 / 60 - 35 63</a:t>
            </a:r>
            <a:endParaRPr/>
          </a:p>
          <a:p>
            <a:pPr indent="0" lvl="0" marL="0" marR="0" rtl="0" algn="l">
              <a:lnSpc>
                <a:spcPct val="100000"/>
              </a:lnSpc>
              <a:spcBef>
                <a:spcPts val="0"/>
              </a:spcBef>
              <a:spcAft>
                <a:spcPts val="0"/>
              </a:spcAft>
              <a:buNone/>
            </a:pPr>
            <a:r>
              <a:rPr lang="en-US" sz="1600">
                <a:solidFill>
                  <a:schemeClr val="dk1"/>
                </a:solidFill>
                <a:latin typeface="Calibri"/>
                <a:ea typeface="Calibri"/>
                <a:cs typeface="Calibri"/>
                <a:sym typeface="Calibri"/>
              </a:rPr>
              <a:t>E-Mail:	</a:t>
            </a:r>
            <a:r>
              <a:rPr lang="en-US" sz="1600" u="sng">
                <a:solidFill>
                  <a:schemeClr val="dk1"/>
                </a:solidFill>
                <a:latin typeface="Calibri"/>
                <a:ea typeface="Calibri"/>
                <a:cs typeface="Calibri"/>
                <a:sym typeface="Calibri"/>
                <a:hlinkClick r:id="rId3">
                  <a:extLst>
                    <a:ext uri="{A12FA001-AC4F-418D-AE19-62706E023703}">
                      <ahyp:hlinkClr val="tx"/>
                    </a:ext>
                  </a:extLst>
                </a:hlinkClick>
              </a:rPr>
              <a:t>marc.beutner@uni-paderborn.de</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rPr lang="en-US" sz="1600">
                <a:solidFill>
                  <a:schemeClr val="dk1"/>
                </a:solidFill>
                <a:latin typeface="Calibri"/>
                <a:ea typeface="Calibri"/>
                <a:cs typeface="Calibri"/>
                <a:sym typeface="Calibri"/>
              </a:rPr>
              <a:t>Jennifer Schneider</a:t>
            </a:r>
            <a:endParaRPr/>
          </a:p>
          <a:p>
            <a:pPr indent="0" lvl="0" marL="0" marR="0" rtl="0" algn="l">
              <a:lnSpc>
                <a:spcPct val="89999"/>
              </a:lnSpc>
              <a:spcBef>
                <a:spcPts val="0"/>
              </a:spcBef>
              <a:spcAft>
                <a:spcPts val="0"/>
              </a:spcAft>
              <a:buNone/>
            </a:pPr>
            <a:r>
              <a:rPr lang="en-US" sz="1600">
                <a:solidFill>
                  <a:schemeClr val="dk1"/>
                </a:solidFill>
                <a:latin typeface="Calibri"/>
                <a:ea typeface="Calibri"/>
                <a:cs typeface="Calibri"/>
                <a:sym typeface="Calibri"/>
              </a:rPr>
              <a:t>Tel:	+49 (0) 52 51 / 60 – 27 98</a:t>
            </a:r>
            <a:endParaRPr sz="1600">
              <a:solidFill>
                <a:schemeClr val="dk1"/>
              </a:solidFill>
              <a:latin typeface="Calibri"/>
              <a:ea typeface="Calibri"/>
              <a:cs typeface="Calibri"/>
              <a:sym typeface="Calibri"/>
            </a:endParaRPr>
          </a:p>
          <a:p>
            <a:pPr indent="0" lvl="0" marL="0" marR="0" rtl="0" algn="l">
              <a:lnSpc>
                <a:spcPct val="89999"/>
              </a:lnSpc>
              <a:spcBef>
                <a:spcPts val="0"/>
              </a:spcBef>
              <a:spcAft>
                <a:spcPts val="0"/>
              </a:spcAft>
              <a:buNone/>
            </a:pPr>
            <a:r>
              <a:rPr lang="en-US" sz="1600">
                <a:solidFill>
                  <a:schemeClr val="dk1"/>
                </a:solidFill>
                <a:latin typeface="Calibri"/>
                <a:ea typeface="Calibri"/>
                <a:cs typeface="Calibri"/>
                <a:sym typeface="Calibri"/>
              </a:rPr>
              <a:t>Fax:	+49 (0) 52 51 / 60 - 35 63</a:t>
            </a:r>
            <a:endParaRPr/>
          </a:p>
          <a:p>
            <a:pPr indent="0" lvl="0" marL="0" marR="0" rtl="0" algn="l">
              <a:spcBef>
                <a:spcPts val="0"/>
              </a:spcBef>
              <a:spcAft>
                <a:spcPts val="0"/>
              </a:spcAft>
              <a:buNone/>
            </a:pPr>
            <a:r>
              <a:rPr lang="en-US" sz="1600">
                <a:solidFill>
                  <a:schemeClr val="dk1"/>
                </a:solidFill>
                <a:latin typeface="Calibri"/>
                <a:ea typeface="Calibri"/>
                <a:cs typeface="Calibri"/>
                <a:sym typeface="Calibri"/>
              </a:rPr>
              <a:t>E-Mail: 	</a:t>
            </a:r>
            <a:r>
              <a:rPr lang="en-US" sz="1600" u="sng">
                <a:solidFill>
                  <a:schemeClr val="dk1"/>
                </a:solidFill>
                <a:latin typeface="Calibri"/>
                <a:ea typeface="Calibri"/>
                <a:cs typeface="Calibri"/>
                <a:sym typeface="Calibri"/>
                <a:hlinkClick r:id="rId4">
                  <a:extLst>
                    <a:ext uri="{A12FA001-AC4F-418D-AE19-62706E023703}">
                      <ahyp:hlinkClr val="tx"/>
                    </a:ext>
                  </a:extLst>
                </a:hlinkClick>
              </a:rPr>
              <a:t>Jennifer.Schneider@uni-paderborn.de</a:t>
            </a:r>
            <a:r>
              <a:rPr lang="en-US" sz="1600">
                <a:solidFill>
                  <a:schemeClr val="dk1"/>
                </a:solidFill>
                <a:latin typeface="Calibri"/>
                <a:ea typeface="Calibri"/>
                <a:cs typeface="Calibri"/>
                <a:sym typeface="Calibri"/>
              </a:rPr>
              <a:t> </a:t>
            </a:r>
            <a:endParaRPr/>
          </a:p>
          <a:p>
            <a:pPr indent="0" lvl="0" marL="0" marR="0" rtl="0" algn="l">
              <a:lnSpc>
                <a:spcPct val="100000"/>
              </a:lnSpc>
              <a:spcBef>
                <a:spcPts val="0"/>
              </a:spcBef>
              <a:spcAft>
                <a:spcPts val="0"/>
              </a:spcAft>
              <a:buNone/>
            </a:pPr>
            <a:r>
              <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1600">
              <a:solidFill>
                <a:schemeClr val="dk1"/>
              </a:solidFill>
              <a:latin typeface="Calibri"/>
              <a:ea typeface="Calibri"/>
              <a:cs typeface="Calibri"/>
              <a:sym typeface="Calibri"/>
            </a:endParaRPr>
          </a:p>
        </p:txBody>
      </p:sp>
      <p:sp>
        <p:nvSpPr>
          <p:cNvPr id="304" name="Google Shape;304;p17"/>
          <p:cNvSpPr txBox="1"/>
          <p:nvPr/>
        </p:nvSpPr>
        <p:spPr>
          <a:xfrm>
            <a:off x="1192568" y="2414726"/>
            <a:ext cx="4496910" cy="147476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US" sz="1600">
                <a:solidFill>
                  <a:schemeClr val="dk1"/>
                </a:solidFill>
                <a:latin typeface="Calibri"/>
                <a:ea typeface="Calibri"/>
                <a:cs typeface="Calibri"/>
                <a:sym typeface="Calibri"/>
              </a:rPr>
              <a:t>Universität Paderborn</a:t>
            </a:r>
            <a:endParaRPr/>
          </a:p>
          <a:p>
            <a:pPr indent="0" lvl="0" marL="0" marR="0" rtl="0" algn="l">
              <a:lnSpc>
                <a:spcPct val="99583"/>
              </a:lnSpc>
              <a:spcBef>
                <a:spcPts val="0"/>
              </a:spcBef>
              <a:spcAft>
                <a:spcPts val="0"/>
              </a:spcAft>
              <a:buNone/>
            </a:pPr>
            <a:r>
              <a:rPr b="1" lang="en-US" sz="1600">
                <a:solidFill>
                  <a:schemeClr val="dk1"/>
                </a:solidFill>
                <a:latin typeface="Calibri"/>
                <a:ea typeface="Calibri"/>
                <a:cs typeface="Calibri"/>
                <a:sym typeface="Calibri"/>
              </a:rPr>
              <a:t>Department Wirtschaftspädagogik Lehrstuhl Wirtschaftspädagogik II Warburger Str. 100</a:t>
            </a:r>
            <a:endParaRPr/>
          </a:p>
          <a:p>
            <a:pPr indent="0" lvl="0" marL="0" marR="0" rtl="0" algn="l">
              <a:lnSpc>
                <a:spcPct val="100000"/>
              </a:lnSpc>
              <a:spcBef>
                <a:spcPts val="0"/>
              </a:spcBef>
              <a:spcAft>
                <a:spcPts val="0"/>
              </a:spcAft>
              <a:buNone/>
            </a:pPr>
            <a:r>
              <a:rPr b="1" lang="en-US" sz="1600">
                <a:solidFill>
                  <a:schemeClr val="dk1"/>
                </a:solidFill>
                <a:latin typeface="Calibri"/>
                <a:ea typeface="Calibri"/>
                <a:cs typeface="Calibri"/>
                <a:sym typeface="Calibri"/>
              </a:rPr>
              <a:t>33098 Paderborn</a:t>
            </a:r>
            <a:endParaRPr/>
          </a:p>
          <a:p>
            <a:pPr indent="0" lvl="0" marL="0" marR="0" rtl="0" algn="l">
              <a:lnSpc>
                <a:spcPct val="106666"/>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rPr b="1" lang="en-US" sz="1600">
                <a:solidFill>
                  <a:schemeClr val="dk1"/>
                </a:solidFill>
                <a:latin typeface="Calibri"/>
                <a:ea typeface="Calibri"/>
                <a:cs typeface="Calibri"/>
                <a:sym typeface="Calibri"/>
              </a:rPr>
              <a:t>http://www.upb.de/wipaed</a:t>
            </a:r>
            <a:endParaRPr b="1" sz="1600">
              <a:solidFill>
                <a:schemeClr val="dk1"/>
              </a:solidFill>
              <a:latin typeface="Calibri"/>
              <a:ea typeface="Calibri"/>
              <a:cs typeface="Calibri"/>
              <a:sym typeface="Calibri"/>
            </a:endParaRPr>
          </a:p>
        </p:txBody>
      </p:sp>
      <p:sp>
        <p:nvSpPr>
          <p:cNvPr id="305" name="Google Shape;305;p17"/>
          <p:cNvSpPr/>
          <p:nvPr/>
        </p:nvSpPr>
        <p:spPr>
          <a:xfrm>
            <a:off x="1100251" y="1319669"/>
            <a:ext cx="1658659"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05234E"/>
              </a:buClr>
              <a:buSzPts val="3600"/>
              <a:buFont typeface="Noto Sans Symbols"/>
              <a:buNone/>
            </a:pPr>
            <a:r>
              <a:rPr b="1" lang="en-US" sz="3600">
                <a:solidFill>
                  <a:srgbClr val="05234E"/>
                </a:solidFill>
                <a:latin typeface="Calibri"/>
                <a:ea typeface="Calibri"/>
                <a:cs typeface="Calibri"/>
                <a:sym typeface="Calibri"/>
              </a:rPr>
              <a:t>Contact</a:t>
            </a:r>
            <a:endParaRPr b="1" sz="3600">
              <a:solidFill>
                <a:srgbClr val="05234E"/>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a:themeElements>
    <a:clrScheme name="Gelborange">
      <a:dk1>
        <a:srgbClr val="000000"/>
      </a:dk1>
      <a:lt1>
        <a:srgbClr val="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2023-06-29T05:00:19Z</dcterms:created>
  <dc:creator>Marc Beutner</dc:creator>
</cp:coreProperties>
</file>