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89" r:id="rId2"/>
    <p:sldId id="370" r:id="rId3"/>
    <p:sldId id="371" r:id="rId4"/>
    <p:sldId id="372" r:id="rId5"/>
    <p:sldId id="373" r:id="rId6"/>
    <p:sldId id="369" r:id="rId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2" d="100"/>
          <a:sy n="82" d="100"/>
        </p:scale>
        <p:origin x="720" y="53"/>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12.03.2024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‹Nr.›</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12.03.2024</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Titelfolie mit Bi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6448C9EC-C3E1-4F5A-94AF-C149CD41BDF3}"/>
              </a:ext>
            </a:extLst>
          </p:cNvPr>
          <p:cNvSpPr/>
          <p:nvPr userDrawn="1"/>
        </p:nvSpPr>
        <p:spPr>
          <a:xfrm>
            <a:off x="1" y="6237586"/>
            <a:ext cx="12191999" cy="6204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8">
            <a:extLst>
              <a:ext uri="{FF2B5EF4-FFF2-40B4-BE49-F238E27FC236}">
                <a16:creationId xmlns:a16="http://schemas.microsoft.com/office/drawing/2014/main" id="{91C87DB6-1D4E-4694-9905-4E1B9F63E468}"/>
              </a:ext>
            </a:extLst>
          </p:cNvPr>
          <p:cNvSpPr/>
          <p:nvPr userDrawn="1"/>
        </p:nvSpPr>
        <p:spPr>
          <a:xfrm>
            <a:off x="0" y="617102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Grafik 21">
            <a:extLst>
              <a:ext uri="{FF2B5EF4-FFF2-40B4-BE49-F238E27FC236}">
                <a16:creationId xmlns:a16="http://schemas.microsoft.com/office/drawing/2014/main" id="{1229CAE1-65AE-42F6-B84F-37838C1387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945" y="6281603"/>
            <a:ext cx="1061484" cy="400384"/>
          </a:xfrm>
          <a:prstGeom prst="rect">
            <a:avLst/>
          </a:prstGeom>
        </p:spPr>
      </p:pic>
      <p:sp>
        <p:nvSpPr>
          <p:cNvPr id="2" name="Titel 1"/>
          <p:cNvSpPr>
            <a:spLocks noGrp="1"/>
          </p:cNvSpPr>
          <p:nvPr>
            <p:ph type="ctrTitle"/>
          </p:nvPr>
        </p:nvSpPr>
        <p:spPr>
          <a:xfrm>
            <a:off x="1104900" y="2292094"/>
            <a:ext cx="5734050" cy="2219691"/>
          </a:xfrm>
        </p:spPr>
        <p:txBody>
          <a:bodyPr rtlCol="0" anchor="ctr">
            <a:normAutofit/>
          </a:bodyPr>
          <a:lstStyle>
            <a:lvl1pPr algn="l" rtl="0">
              <a:defRPr sz="4000" cap="all" baseline="0"/>
            </a:lvl1pPr>
          </a:lstStyle>
          <a:p>
            <a:pPr rtl="0"/>
            <a:endParaRPr lang="de-DE" noProof="0" dirty="0"/>
          </a:p>
        </p:txBody>
      </p:sp>
      <p:sp>
        <p:nvSpPr>
          <p:cNvPr id="3" name="Untertitel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endParaRPr lang="en-US" dirty="0"/>
          </a:p>
        </p:txBody>
      </p:sp>
      <p:sp>
        <p:nvSpPr>
          <p:cNvPr id="11" name="Bildplatzhalter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de-DE" noProof="0" dirty="0"/>
              <a:t>Bild durch Klicken auf Symbol hinzufügen</a:t>
            </a:r>
          </a:p>
        </p:txBody>
      </p:sp>
      <p:pic>
        <p:nvPicPr>
          <p:cNvPr id="13" name="Grafik 12">
            <a:extLst>
              <a:ext uri="{FF2B5EF4-FFF2-40B4-BE49-F238E27FC236}">
                <a16:creationId xmlns:a16="http://schemas.microsoft.com/office/drawing/2014/main" id="{B27CEBE5-58AB-4F2D-B994-5256965C8598}"/>
              </a:ext>
            </a:extLst>
          </p:cNvPr>
          <p:cNvPicPr/>
          <p:nvPr userDrawn="1"/>
        </p:nvPicPr>
        <p:blipFill>
          <a:blip r:embed="rId3"/>
          <a:stretch>
            <a:fillRect/>
          </a:stretch>
        </p:blipFill>
        <p:spPr>
          <a:xfrm>
            <a:off x="10099505" y="6266872"/>
            <a:ext cx="1987550" cy="567690"/>
          </a:xfrm>
          <a:prstGeom prst="rect">
            <a:avLst/>
          </a:prstGeom>
        </p:spPr>
      </p:pic>
      <p:sp>
        <p:nvSpPr>
          <p:cNvPr id="17" name="Untertitel 2">
            <a:extLst>
              <a:ext uri="{FF2B5EF4-FFF2-40B4-BE49-F238E27FC236}">
                <a16:creationId xmlns:a16="http://schemas.microsoft.com/office/drawing/2014/main" id="{B51E1108-269B-49FE-B399-5753E0E425DE}"/>
              </a:ext>
            </a:extLst>
          </p:cNvPr>
          <p:cNvSpPr txBox="1">
            <a:spLocks/>
          </p:cNvSpPr>
          <p:nvPr userDrawn="1"/>
        </p:nvSpPr>
        <p:spPr>
          <a:xfrm>
            <a:off x="4376057" y="6360042"/>
            <a:ext cx="5340977"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solidFill>
                  <a:schemeClr val="bg1"/>
                </a:solidFill>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solidFill>
                <a:schemeClr val="bg1"/>
              </a:solidFill>
            </a:endParaRPr>
          </a:p>
          <a:p>
            <a:pPr algn="ctr"/>
            <a:endParaRPr lang="en-GB" sz="2000" dirty="0">
              <a:solidFill>
                <a:schemeClr val="bg1"/>
              </a:solidFill>
            </a:endParaRPr>
          </a:p>
        </p:txBody>
      </p:sp>
      <p:pic>
        <p:nvPicPr>
          <p:cNvPr id="14" name="Grafik 13">
            <a:extLst>
              <a:ext uri="{FF2B5EF4-FFF2-40B4-BE49-F238E27FC236}">
                <a16:creationId xmlns:a16="http://schemas.microsoft.com/office/drawing/2014/main" id="{A1B2B38C-3932-4AE1-AA0D-7D638B88D9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4928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12.03.2024</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8"/>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445F444D-6F84-444E-8423-2332A5B64263}"/>
              </a:ext>
            </a:extLst>
          </p:cNvPr>
          <p:cNvSpPr>
            <a:spLocks noGrp="1"/>
          </p:cNvSpPr>
          <p:nvPr>
            <p:ph type="body" sz="half" idx="2"/>
          </p:nvPr>
        </p:nvSpPr>
        <p:spPr>
          <a:xfrm>
            <a:off x="457199" y="183382"/>
            <a:ext cx="3455581" cy="3999113"/>
          </a:xfrm>
          <a:solidFill>
            <a:schemeClr val="bg2">
              <a:lumMod val="75000"/>
            </a:schemeClr>
          </a:solidFill>
        </p:spPr>
        <p:txBody>
          <a:bodyPr>
            <a:normAutofit lnSpcReduction="10000"/>
          </a:bodyPr>
          <a:lstStyle/>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r>
              <a:rPr lang="en-US" b="1" i="1" dirty="0"/>
              <a:t>Reference Number:</a:t>
            </a:r>
            <a:br>
              <a:rPr lang="en-US" b="1" i="1" dirty="0"/>
            </a:br>
            <a:r>
              <a:rPr lang="de-DE" dirty="0"/>
              <a:t>2023-1-DE03-KA220-SCH-000151162</a:t>
            </a:r>
          </a:p>
          <a:p>
            <a:r>
              <a:rPr lang="de-DE" b="1" dirty="0"/>
              <a:t>Duration: </a:t>
            </a:r>
            <a:br>
              <a:rPr lang="de-DE" b="1" dirty="0"/>
            </a:br>
            <a:r>
              <a:rPr lang="de-DE" b="1" dirty="0"/>
              <a:t>03.09.2023 to 02.03.2026</a:t>
            </a:r>
            <a:br>
              <a:rPr lang="de-DE" b="1" dirty="0"/>
            </a:br>
            <a:r>
              <a:rPr lang="de-DE" b="1" dirty="0"/>
              <a:t>(30 </a:t>
            </a:r>
            <a:r>
              <a:rPr lang="en-GB" b="1" dirty="0"/>
              <a:t>months</a:t>
            </a:r>
            <a:r>
              <a:rPr lang="de-DE" b="1" dirty="0"/>
              <a:t>) </a:t>
            </a:r>
          </a:p>
        </p:txBody>
      </p:sp>
      <p:sp>
        <p:nvSpPr>
          <p:cNvPr id="2" name="Titel 1">
            <a:extLst>
              <a:ext uri="{FF2B5EF4-FFF2-40B4-BE49-F238E27FC236}">
                <a16:creationId xmlns:a16="http://schemas.microsoft.com/office/drawing/2014/main" id="{7D9A5EC6-C8A9-436A-A069-FA6B69A1E808}"/>
              </a:ext>
            </a:extLst>
          </p:cNvPr>
          <p:cNvSpPr>
            <a:spLocks noGrp="1"/>
          </p:cNvSpPr>
          <p:nvPr>
            <p:ph type="title"/>
          </p:nvPr>
        </p:nvSpPr>
        <p:spPr>
          <a:xfrm>
            <a:off x="457199" y="183383"/>
            <a:ext cx="3854280" cy="2559817"/>
          </a:xfrm>
        </p:spPr>
        <p:txBody>
          <a:bodyPr>
            <a:normAutofit fontScale="90000"/>
          </a:bodyPr>
          <a:lstStyle/>
          <a:p>
            <a:r>
              <a:rPr lang="en-US" sz="4000" b="1" dirty="0">
                <a:solidFill>
                  <a:schemeClr val="accent4">
                    <a:lumMod val="50000"/>
                  </a:schemeClr>
                </a:solidFill>
              </a:rPr>
              <a:t>STEM for</a:t>
            </a:r>
            <a:br>
              <a:rPr lang="en-US" sz="4000" b="1" dirty="0">
                <a:solidFill>
                  <a:schemeClr val="accent4">
                    <a:lumMod val="50000"/>
                  </a:schemeClr>
                </a:solidFill>
              </a:rPr>
            </a:br>
            <a:r>
              <a:rPr lang="en-US" sz="4000" b="1" dirty="0">
                <a:solidFill>
                  <a:schemeClr val="accent4">
                    <a:lumMod val="50000"/>
                  </a:schemeClr>
                </a:solidFill>
              </a:rPr>
              <a:t>inclusive schools</a:t>
            </a:r>
            <a:br>
              <a:rPr lang="en-US" dirty="0"/>
            </a:br>
            <a:br>
              <a:rPr lang="en-US" sz="1700" dirty="0"/>
            </a:br>
            <a:r>
              <a:rPr lang="en-US" sz="1800" dirty="0"/>
              <a:t>School Education</a:t>
            </a:r>
            <a:br>
              <a:rPr lang="en-US" sz="1800" dirty="0"/>
            </a:br>
            <a:r>
              <a:rPr lang="en-US" sz="1800" dirty="0"/>
              <a:t>ERASMUS+</a:t>
            </a:r>
            <a:br>
              <a:rPr lang="en-US" sz="1800" dirty="0"/>
            </a:br>
            <a:br>
              <a:rPr lang="en-US" sz="1800" dirty="0"/>
            </a:br>
            <a:r>
              <a:rPr lang="en-US" sz="1800" dirty="0"/>
              <a:t>KA220-NW-23-30-151162</a:t>
            </a:r>
            <a:br>
              <a:rPr lang="en-US" sz="1800" dirty="0"/>
            </a:br>
            <a:r>
              <a:rPr lang="en-US" sz="1800" dirty="0"/>
              <a:t>Cooperation partnerships in</a:t>
            </a:r>
            <a:br>
              <a:rPr lang="en-US" sz="1800" dirty="0"/>
            </a:br>
            <a:r>
              <a:rPr lang="en-US" sz="1800" dirty="0"/>
              <a:t>school education</a:t>
            </a:r>
            <a:endParaRPr lang="en-US" dirty="0"/>
          </a:p>
        </p:txBody>
      </p:sp>
      <p:sp>
        <p:nvSpPr>
          <p:cNvPr id="3" name="Inhaltsplatzhalter 2">
            <a:extLst>
              <a:ext uri="{FF2B5EF4-FFF2-40B4-BE49-F238E27FC236}">
                <a16:creationId xmlns:a16="http://schemas.microsoft.com/office/drawing/2014/main" id="{1A7B7185-57EC-45F2-8C25-1C15CE431D16}"/>
              </a:ext>
            </a:extLst>
          </p:cNvPr>
          <p:cNvSpPr>
            <a:spLocks noGrp="1"/>
          </p:cNvSpPr>
          <p:nvPr>
            <p:ph idx="1"/>
          </p:nvPr>
        </p:nvSpPr>
        <p:spPr>
          <a:xfrm>
            <a:off x="4619379" y="594359"/>
            <a:ext cx="6492240" cy="5257800"/>
          </a:xfrm>
        </p:spPr>
        <p:txBody>
          <a:bodyPr/>
          <a:lstStyle/>
          <a:p>
            <a:pPr marL="0" indent="0">
              <a:buNone/>
            </a:pPr>
            <a:r>
              <a:rPr lang="de-DE" dirty="0"/>
              <a:t> </a:t>
            </a:r>
            <a:br>
              <a:rPr lang="de-DE" dirty="0"/>
            </a:br>
            <a:endParaRPr lang="de-DE" dirty="0"/>
          </a:p>
        </p:txBody>
      </p:sp>
      <p:sp>
        <p:nvSpPr>
          <p:cNvPr id="5" name="Untertitel 2">
            <a:extLst>
              <a:ext uri="{FF2B5EF4-FFF2-40B4-BE49-F238E27FC236}">
                <a16:creationId xmlns:a16="http://schemas.microsoft.com/office/drawing/2014/main" id="{90F75D2D-1863-45BA-B0CE-09CEB6304E67}"/>
              </a:ext>
            </a:extLst>
          </p:cNvPr>
          <p:cNvSpPr txBox="1">
            <a:spLocks/>
          </p:cNvSpPr>
          <p:nvPr/>
        </p:nvSpPr>
        <p:spPr>
          <a:xfrm>
            <a:off x="4311479" y="558011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dirty="0"/>
              <a:t>Chair of Business and Human Resource Education II</a:t>
            </a:r>
            <a:br>
              <a:rPr lang="en-GB" dirty="0"/>
            </a:br>
            <a:r>
              <a:rPr lang="en-GB" dirty="0" err="1"/>
              <a:t>Prof.</a:t>
            </a:r>
            <a:r>
              <a:rPr lang="en-GB" dirty="0"/>
              <a:t> </a:t>
            </a:r>
            <a:r>
              <a:rPr lang="en-GB" dirty="0" err="1"/>
              <a:t>Dr.</a:t>
            </a:r>
            <a:r>
              <a:rPr lang="en-GB" dirty="0"/>
              <a:t> Marc Beutner</a:t>
            </a:r>
          </a:p>
        </p:txBody>
      </p:sp>
      <p:sp>
        <p:nvSpPr>
          <p:cNvPr id="6" name="Subtítulo 2">
            <a:extLst>
              <a:ext uri="{FF2B5EF4-FFF2-40B4-BE49-F238E27FC236}">
                <a16:creationId xmlns:a16="http://schemas.microsoft.com/office/drawing/2014/main" id="{634A0BAB-2933-4C76-9D93-8028CB547A08}"/>
              </a:ext>
            </a:extLst>
          </p:cNvPr>
          <p:cNvSpPr txBox="1">
            <a:spLocks/>
          </p:cNvSpPr>
          <p:nvPr/>
        </p:nvSpPr>
        <p:spPr>
          <a:xfrm>
            <a:off x="4220680" y="183382"/>
            <a:ext cx="6698332" cy="4455292"/>
          </a:xfrm>
          <a:prstGeom prst="rect">
            <a:avLst/>
          </a:prstGeom>
        </p:spPr>
        <p:txBody>
          <a:bodyPr vert="horz" lIns="91440" tIns="45720" rIns="91440" bIns="45720" rtlCol="0" anchor="t">
            <a:normAutofit fontScale="925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3200" b="1" dirty="0">
                <a:solidFill>
                  <a:schemeClr val="accent4">
                    <a:lumMod val="50000"/>
                  </a:schemeClr>
                </a:solidFill>
              </a:rPr>
              <a:t>STEM for</a:t>
            </a:r>
            <a:br>
              <a:rPr lang="en-US" sz="3200" b="1" dirty="0">
                <a:solidFill>
                  <a:schemeClr val="accent4">
                    <a:lumMod val="50000"/>
                  </a:schemeClr>
                </a:solidFill>
              </a:rPr>
            </a:br>
            <a:r>
              <a:rPr lang="en-US" sz="3200" b="1" dirty="0">
                <a:solidFill>
                  <a:schemeClr val="accent4">
                    <a:lumMod val="50000"/>
                  </a:schemeClr>
                </a:solidFill>
              </a:rPr>
              <a:t>inclusive schools</a:t>
            </a:r>
            <a:br>
              <a:rPr lang="en-US" sz="3000" b="1" dirty="0"/>
            </a:br>
            <a:endParaRPr lang="en-US" sz="1100" b="1" dirty="0"/>
          </a:p>
          <a:p>
            <a:r>
              <a:rPr lang="en-US" sz="2800" b="1" dirty="0"/>
              <a:t>Transnational Partner Meeting - TPM 1</a:t>
            </a:r>
            <a:br>
              <a:rPr lang="en-US" sz="2800" b="1" dirty="0"/>
            </a:br>
            <a:r>
              <a:rPr lang="en-US" sz="2800" b="1" dirty="0"/>
              <a:t>The Kick-off-Meeting</a:t>
            </a:r>
            <a:br>
              <a:rPr lang="en-US" sz="2800" b="1" dirty="0"/>
            </a:br>
            <a:r>
              <a:rPr lang="en-US" sz="1600" b="1" dirty="0"/>
              <a:t>11</a:t>
            </a:r>
            <a:r>
              <a:rPr lang="en-US" sz="1600" b="1" baseline="30000" dirty="0"/>
              <a:t>th</a:t>
            </a:r>
            <a:r>
              <a:rPr lang="en-US" sz="1600" b="1" dirty="0"/>
              <a:t> to the 13</a:t>
            </a:r>
            <a:r>
              <a:rPr lang="en-US" sz="1600" b="1" baseline="30000" dirty="0"/>
              <a:t>th</a:t>
            </a:r>
            <a:r>
              <a:rPr lang="en-US" sz="1600" b="1" dirty="0"/>
              <a:t> of March 2024</a:t>
            </a:r>
            <a:br>
              <a:rPr lang="en-US" sz="2000" b="1" dirty="0"/>
            </a:br>
            <a:endParaRPr lang="en-US" sz="2800" b="1" dirty="0"/>
          </a:p>
          <a:p>
            <a:r>
              <a:rPr lang="en-US" sz="2400" b="1" dirty="0"/>
              <a:t>Information on the status tasks to do until the 1st TPM</a:t>
            </a:r>
            <a:br>
              <a:rPr lang="en-US" sz="2000" b="1" dirty="0"/>
            </a:br>
            <a:r>
              <a:rPr lang="en-US" sz="2000" b="1" dirty="0"/>
              <a:t>12th of March 2024</a:t>
            </a:r>
          </a:p>
          <a:p>
            <a:endParaRPr lang="en-US" sz="600" b="1" dirty="0"/>
          </a:p>
          <a:p>
            <a:r>
              <a:rPr lang="en-US" sz="2000" b="1" dirty="0"/>
              <a:t>Presentation of the leading partner:</a:t>
            </a:r>
            <a:br>
              <a:rPr lang="en-US" sz="2000" b="1" dirty="0"/>
            </a:br>
            <a:r>
              <a:rPr lang="en-US" sz="2000" b="1" dirty="0"/>
              <a:t>University of Paderborn</a:t>
            </a:r>
            <a:endParaRPr lang="pt-PT" sz="2000" dirty="0"/>
          </a:p>
        </p:txBody>
      </p:sp>
      <p:pic>
        <p:nvPicPr>
          <p:cNvPr id="10" name="Grafik 9">
            <a:extLst>
              <a:ext uri="{FF2B5EF4-FFF2-40B4-BE49-F238E27FC236}">
                <a16:creationId xmlns:a16="http://schemas.microsoft.com/office/drawing/2014/main" id="{7C96C7E5-7607-4811-A9C0-47670EC6F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782" y="4667848"/>
            <a:ext cx="2228194" cy="912268"/>
          </a:xfrm>
          <a:prstGeom prst="rect">
            <a:avLst/>
          </a:prstGeom>
        </p:spPr>
      </p:pic>
    </p:spTree>
    <p:extLst>
      <p:ext uri="{BB962C8B-B14F-4D97-AF65-F5344CB8AC3E}">
        <p14:creationId xmlns:p14="http://schemas.microsoft.com/office/powerpoint/2010/main" val="376673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p:txBody>
          <a:bodyPr>
            <a:normAutofit/>
          </a:bodyPr>
          <a:lstStyle/>
          <a:p>
            <a:r>
              <a:rPr lang="de-DE" sz="4000" dirty="0" err="1"/>
              <a:t>Insights</a:t>
            </a:r>
            <a:r>
              <a:rPr lang="de-DE" sz="4000" dirty="0"/>
              <a:t> </a:t>
            </a:r>
            <a:r>
              <a:rPr lang="de-DE" sz="4000" dirty="0" err="1"/>
              <a:t>into</a:t>
            </a:r>
            <a:r>
              <a:rPr lang="de-DE" sz="4000" dirty="0"/>
              <a:t> </a:t>
            </a:r>
            <a:r>
              <a:rPr lang="de-DE" sz="4000" dirty="0" err="1"/>
              <a:t>the</a:t>
            </a:r>
            <a:r>
              <a:rPr lang="de-DE" sz="4000" dirty="0"/>
              <a:t> </a:t>
            </a:r>
            <a:r>
              <a:rPr lang="de-DE" sz="4000"/>
              <a:t>status</a:t>
            </a:r>
            <a:r>
              <a:rPr lang="de-DE" sz="4000" dirty="0"/>
              <a:t> </a:t>
            </a:r>
            <a:r>
              <a:rPr lang="de-DE" sz="4000" dirty="0" err="1"/>
              <a:t>of</a:t>
            </a:r>
            <a:br>
              <a:rPr lang="de-DE" sz="4000" dirty="0"/>
            </a:br>
            <a:r>
              <a:rPr lang="de-DE" sz="4000" dirty="0"/>
              <a:t>STEM </a:t>
            </a:r>
            <a:r>
              <a:rPr lang="de-DE" sz="4000" dirty="0" err="1"/>
              <a:t>for</a:t>
            </a:r>
            <a:r>
              <a:rPr lang="de-DE" sz="4000" dirty="0"/>
              <a:t> inclusive </a:t>
            </a:r>
            <a:r>
              <a:rPr lang="de-DE" sz="4000" dirty="0" err="1"/>
              <a:t>schools</a:t>
            </a:r>
            <a:r>
              <a:rPr lang="de-DE" sz="4000" dirty="0"/>
              <a:t> in Germany</a:t>
            </a:r>
          </a:p>
        </p:txBody>
      </p:sp>
      <p:sp>
        <p:nvSpPr>
          <p:cNvPr id="3" name="Rechteck: abgerundete Ecken 2">
            <a:extLst>
              <a:ext uri="{FF2B5EF4-FFF2-40B4-BE49-F238E27FC236}">
                <a16:creationId xmlns:a16="http://schemas.microsoft.com/office/drawing/2014/main" id="{61513738-48AF-93F8-2F3C-4DDBF04C5821}"/>
              </a:ext>
            </a:extLst>
          </p:cNvPr>
          <p:cNvSpPr/>
          <p:nvPr/>
        </p:nvSpPr>
        <p:spPr>
          <a:xfrm>
            <a:off x="2142354" y="1777234"/>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Information about STEM and the project to students within the study modules for</a:t>
            </a:r>
            <a:br>
              <a:rPr lang="en-US" sz="2000" b="1" dirty="0">
                <a:solidFill>
                  <a:schemeClr val="tx1"/>
                </a:solidFill>
              </a:rPr>
            </a:br>
            <a:r>
              <a:rPr lang="en-US" sz="2000" b="1" dirty="0">
                <a:solidFill>
                  <a:schemeClr val="tx1"/>
                </a:solidFill>
              </a:rPr>
              <a:t>VET-teacher training</a:t>
            </a:r>
            <a:br>
              <a:rPr lang="en-US" sz="2000" b="1" dirty="0">
                <a:solidFill>
                  <a:schemeClr val="tx1"/>
                </a:solidFill>
              </a:rPr>
            </a:br>
            <a:r>
              <a:rPr lang="en-US" sz="2000" dirty="0">
                <a:solidFill>
                  <a:schemeClr val="tx1"/>
                </a:solidFill>
              </a:rPr>
              <a:t>Module: Media Didactics</a:t>
            </a:r>
          </a:p>
        </p:txBody>
      </p:sp>
      <p:sp>
        <p:nvSpPr>
          <p:cNvPr id="4" name="Rechteck: abgerundete Ecken 3">
            <a:extLst>
              <a:ext uri="{FF2B5EF4-FFF2-40B4-BE49-F238E27FC236}">
                <a16:creationId xmlns:a16="http://schemas.microsoft.com/office/drawing/2014/main" id="{E6AAD0C3-C2B1-0FBC-A065-1D9841CD82AB}"/>
              </a:ext>
            </a:extLst>
          </p:cNvPr>
          <p:cNvSpPr/>
          <p:nvPr/>
        </p:nvSpPr>
        <p:spPr>
          <a:xfrm>
            <a:off x="3107603" y="3287335"/>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Arrangements with the NA and concerning the Partner Agreements</a:t>
            </a:r>
            <a:endParaRPr lang="en-US" sz="2000" dirty="0">
              <a:solidFill>
                <a:schemeClr val="tx1"/>
              </a:solidFill>
            </a:endParaRPr>
          </a:p>
        </p:txBody>
      </p:sp>
      <p:sp>
        <p:nvSpPr>
          <p:cNvPr id="6" name="Rechteck: abgerundete Ecken 5">
            <a:extLst>
              <a:ext uri="{FF2B5EF4-FFF2-40B4-BE49-F238E27FC236}">
                <a16:creationId xmlns:a16="http://schemas.microsoft.com/office/drawing/2014/main" id="{864EC715-0862-FAF7-906C-AF67E87AD8F3}"/>
              </a:ext>
            </a:extLst>
          </p:cNvPr>
          <p:cNvSpPr/>
          <p:nvPr/>
        </p:nvSpPr>
        <p:spPr>
          <a:xfrm>
            <a:off x="3931709" y="4797436"/>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Development of the project plan</a:t>
            </a:r>
            <a:br>
              <a:rPr lang="en-US" sz="2000" b="1" dirty="0">
                <a:solidFill>
                  <a:schemeClr val="tx1"/>
                </a:solidFill>
              </a:rPr>
            </a:br>
            <a:r>
              <a:rPr lang="en-US" sz="2000" b="1" dirty="0">
                <a:solidFill>
                  <a:schemeClr val="tx1"/>
                </a:solidFill>
              </a:rPr>
              <a:t>and the Gantt-Chart</a:t>
            </a:r>
            <a:endParaRPr lang="en-US" sz="2000" dirty="0">
              <a:solidFill>
                <a:schemeClr val="tx1"/>
              </a:solidFill>
            </a:endParaRPr>
          </a:p>
        </p:txBody>
      </p:sp>
      <p:pic>
        <p:nvPicPr>
          <p:cNvPr id="7" name="Grafik 6">
            <a:extLst>
              <a:ext uri="{FF2B5EF4-FFF2-40B4-BE49-F238E27FC236}">
                <a16:creationId xmlns:a16="http://schemas.microsoft.com/office/drawing/2014/main" id="{AC920BAF-B40E-64E4-8CE9-07C57C6E2CAA}"/>
              </a:ext>
            </a:extLst>
          </p:cNvPr>
          <p:cNvPicPr>
            <a:picLocks noChangeAspect="1"/>
          </p:cNvPicPr>
          <p:nvPr/>
        </p:nvPicPr>
        <p:blipFill>
          <a:blip r:embed="rId2"/>
          <a:stretch>
            <a:fillRect/>
          </a:stretch>
        </p:blipFill>
        <p:spPr>
          <a:xfrm>
            <a:off x="9750056" y="4657770"/>
            <a:ext cx="2309728" cy="1399245"/>
          </a:xfrm>
          <a:prstGeom prst="rect">
            <a:avLst/>
          </a:prstGeom>
        </p:spPr>
      </p:pic>
      <p:pic>
        <p:nvPicPr>
          <p:cNvPr id="9" name="Grafik 8">
            <a:extLst>
              <a:ext uri="{FF2B5EF4-FFF2-40B4-BE49-F238E27FC236}">
                <a16:creationId xmlns:a16="http://schemas.microsoft.com/office/drawing/2014/main" id="{33BE68EB-159B-7F88-F3D6-4BA7E8AB7A5A}"/>
              </a:ext>
            </a:extLst>
          </p:cNvPr>
          <p:cNvPicPr>
            <a:picLocks noChangeAspect="1"/>
          </p:cNvPicPr>
          <p:nvPr/>
        </p:nvPicPr>
        <p:blipFill>
          <a:blip r:embed="rId3"/>
          <a:stretch>
            <a:fillRect/>
          </a:stretch>
        </p:blipFill>
        <p:spPr>
          <a:xfrm>
            <a:off x="9208222" y="2951354"/>
            <a:ext cx="1487477" cy="1678092"/>
          </a:xfrm>
          <a:prstGeom prst="rect">
            <a:avLst/>
          </a:prstGeom>
        </p:spPr>
      </p:pic>
    </p:spTree>
    <p:extLst>
      <p:ext uri="{BB962C8B-B14F-4D97-AF65-F5344CB8AC3E}">
        <p14:creationId xmlns:p14="http://schemas.microsoft.com/office/powerpoint/2010/main" val="830583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p:txBody>
          <a:bodyPr>
            <a:normAutofit/>
          </a:bodyPr>
          <a:lstStyle/>
          <a:p>
            <a:r>
              <a:rPr lang="de-DE" sz="4000" dirty="0" err="1"/>
              <a:t>Insights</a:t>
            </a:r>
            <a:r>
              <a:rPr lang="de-DE" sz="4000" dirty="0"/>
              <a:t> </a:t>
            </a:r>
            <a:r>
              <a:rPr lang="de-DE" sz="4000" dirty="0" err="1"/>
              <a:t>into</a:t>
            </a:r>
            <a:r>
              <a:rPr lang="de-DE" sz="4000" dirty="0"/>
              <a:t> </a:t>
            </a:r>
            <a:r>
              <a:rPr lang="de-DE" sz="4000" dirty="0" err="1"/>
              <a:t>the</a:t>
            </a:r>
            <a:r>
              <a:rPr lang="de-DE" sz="4000" dirty="0"/>
              <a:t> </a:t>
            </a:r>
            <a:r>
              <a:rPr lang="de-DE" sz="4000" dirty="0" err="1"/>
              <a:t>status</a:t>
            </a:r>
            <a:r>
              <a:rPr lang="de-DE" sz="4000" dirty="0"/>
              <a:t> </a:t>
            </a:r>
            <a:r>
              <a:rPr lang="de-DE" sz="4000" dirty="0" err="1"/>
              <a:t>of</a:t>
            </a:r>
            <a:br>
              <a:rPr lang="de-DE" sz="4000" dirty="0"/>
            </a:br>
            <a:r>
              <a:rPr lang="de-DE" sz="4000" dirty="0"/>
              <a:t>STEM </a:t>
            </a:r>
            <a:r>
              <a:rPr lang="de-DE" sz="4000" dirty="0" err="1"/>
              <a:t>for</a:t>
            </a:r>
            <a:r>
              <a:rPr lang="de-DE" sz="4000" dirty="0"/>
              <a:t> inclusive </a:t>
            </a:r>
            <a:r>
              <a:rPr lang="de-DE" sz="4000" dirty="0" err="1"/>
              <a:t>schools</a:t>
            </a:r>
            <a:r>
              <a:rPr lang="de-DE" sz="4000" dirty="0"/>
              <a:t> in Germany</a:t>
            </a:r>
          </a:p>
        </p:txBody>
      </p:sp>
      <p:sp>
        <p:nvSpPr>
          <p:cNvPr id="3" name="Rechteck: abgerundete Ecken 2">
            <a:extLst>
              <a:ext uri="{FF2B5EF4-FFF2-40B4-BE49-F238E27FC236}">
                <a16:creationId xmlns:a16="http://schemas.microsoft.com/office/drawing/2014/main" id="{61513738-48AF-93F8-2F3C-4DDBF04C5821}"/>
              </a:ext>
            </a:extLst>
          </p:cNvPr>
          <p:cNvSpPr/>
          <p:nvPr/>
        </p:nvSpPr>
        <p:spPr>
          <a:xfrm>
            <a:off x="2312475" y="1938906"/>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Poster development</a:t>
            </a:r>
            <a:endParaRPr lang="en-US" sz="2000" dirty="0">
              <a:solidFill>
                <a:schemeClr val="tx1"/>
              </a:solidFill>
            </a:endParaRPr>
          </a:p>
        </p:txBody>
      </p:sp>
      <p:sp>
        <p:nvSpPr>
          <p:cNvPr id="4" name="Rechteck: abgerundete Ecken 3">
            <a:extLst>
              <a:ext uri="{FF2B5EF4-FFF2-40B4-BE49-F238E27FC236}">
                <a16:creationId xmlns:a16="http://schemas.microsoft.com/office/drawing/2014/main" id="{E6AAD0C3-C2B1-0FBC-A065-1D9841CD82AB}"/>
              </a:ext>
            </a:extLst>
          </p:cNvPr>
          <p:cNvSpPr/>
          <p:nvPr/>
        </p:nvSpPr>
        <p:spPr>
          <a:xfrm>
            <a:off x="3192663" y="3323633"/>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Project Website arrangements</a:t>
            </a:r>
            <a:endParaRPr lang="en-US" sz="2000" dirty="0">
              <a:solidFill>
                <a:schemeClr val="tx1"/>
              </a:solidFill>
            </a:endParaRPr>
          </a:p>
        </p:txBody>
      </p:sp>
      <p:sp>
        <p:nvSpPr>
          <p:cNvPr id="6" name="Rechteck: abgerundete Ecken 5">
            <a:extLst>
              <a:ext uri="{FF2B5EF4-FFF2-40B4-BE49-F238E27FC236}">
                <a16:creationId xmlns:a16="http://schemas.microsoft.com/office/drawing/2014/main" id="{864EC715-0862-FAF7-906C-AF67E87AD8F3}"/>
              </a:ext>
            </a:extLst>
          </p:cNvPr>
          <p:cNvSpPr/>
          <p:nvPr/>
        </p:nvSpPr>
        <p:spPr>
          <a:xfrm>
            <a:off x="3960884" y="4708360"/>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First Press release concerning the project</a:t>
            </a:r>
            <a:endParaRPr lang="en-US" sz="2000" dirty="0">
              <a:solidFill>
                <a:schemeClr val="tx1"/>
              </a:solidFill>
            </a:endParaRPr>
          </a:p>
        </p:txBody>
      </p:sp>
      <p:pic>
        <p:nvPicPr>
          <p:cNvPr id="7" name="Grafik 6">
            <a:extLst>
              <a:ext uri="{FF2B5EF4-FFF2-40B4-BE49-F238E27FC236}">
                <a16:creationId xmlns:a16="http://schemas.microsoft.com/office/drawing/2014/main" id="{1D8A86CE-8916-E7FA-A2C7-D7E760274FF2}"/>
              </a:ext>
            </a:extLst>
          </p:cNvPr>
          <p:cNvPicPr>
            <a:picLocks noChangeAspect="1"/>
          </p:cNvPicPr>
          <p:nvPr/>
        </p:nvPicPr>
        <p:blipFill>
          <a:blip r:embed="rId2"/>
          <a:stretch>
            <a:fillRect/>
          </a:stretch>
        </p:blipFill>
        <p:spPr>
          <a:xfrm>
            <a:off x="8793768" y="675184"/>
            <a:ext cx="1836919" cy="2598032"/>
          </a:xfrm>
          <a:prstGeom prst="rect">
            <a:avLst/>
          </a:prstGeom>
        </p:spPr>
      </p:pic>
      <p:pic>
        <p:nvPicPr>
          <p:cNvPr id="9" name="Grafik 8">
            <a:extLst>
              <a:ext uri="{FF2B5EF4-FFF2-40B4-BE49-F238E27FC236}">
                <a16:creationId xmlns:a16="http://schemas.microsoft.com/office/drawing/2014/main" id="{AC99F15C-257F-8033-DC4B-88800183272C}"/>
              </a:ext>
            </a:extLst>
          </p:cNvPr>
          <p:cNvPicPr>
            <a:picLocks noChangeAspect="1"/>
          </p:cNvPicPr>
          <p:nvPr/>
        </p:nvPicPr>
        <p:blipFill>
          <a:blip r:embed="rId3"/>
          <a:stretch>
            <a:fillRect/>
          </a:stretch>
        </p:blipFill>
        <p:spPr>
          <a:xfrm>
            <a:off x="9159854" y="3387809"/>
            <a:ext cx="2941665" cy="1907611"/>
          </a:xfrm>
          <a:prstGeom prst="rect">
            <a:avLst/>
          </a:prstGeom>
        </p:spPr>
      </p:pic>
    </p:spTree>
    <p:extLst>
      <p:ext uri="{BB962C8B-B14F-4D97-AF65-F5344CB8AC3E}">
        <p14:creationId xmlns:p14="http://schemas.microsoft.com/office/powerpoint/2010/main" val="755783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p:txBody>
          <a:bodyPr>
            <a:normAutofit/>
          </a:bodyPr>
          <a:lstStyle/>
          <a:p>
            <a:r>
              <a:rPr lang="de-DE" sz="4000" dirty="0" err="1"/>
              <a:t>Insights</a:t>
            </a:r>
            <a:r>
              <a:rPr lang="de-DE" sz="4000" dirty="0"/>
              <a:t> </a:t>
            </a:r>
            <a:r>
              <a:rPr lang="de-DE" sz="4000" dirty="0" err="1"/>
              <a:t>into</a:t>
            </a:r>
            <a:r>
              <a:rPr lang="de-DE" sz="4000" dirty="0"/>
              <a:t> </a:t>
            </a:r>
            <a:r>
              <a:rPr lang="de-DE" sz="4000" dirty="0" err="1"/>
              <a:t>the</a:t>
            </a:r>
            <a:r>
              <a:rPr lang="de-DE" sz="4000" dirty="0"/>
              <a:t> </a:t>
            </a:r>
            <a:r>
              <a:rPr lang="de-DE" sz="4000" dirty="0" err="1"/>
              <a:t>status</a:t>
            </a:r>
            <a:r>
              <a:rPr lang="de-DE" sz="4000" dirty="0"/>
              <a:t> </a:t>
            </a:r>
            <a:r>
              <a:rPr lang="de-DE" sz="4000" dirty="0" err="1"/>
              <a:t>of</a:t>
            </a:r>
            <a:br>
              <a:rPr lang="de-DE" sz="4000" dirty="0"/>
            </a:br>
            <a:r>
              <a:rPr lang="de-DE" sz="4000" dirty="0"/>
              <a:t>STEM </a:t>
            </a:r>
            <a:r>
              <a:rPr lang="de-DE" sz="4000" dirty="0" err="1"/>
              <a:t>for</a:t>
            </a:r>
            <a:r>
              <a:rPr lang="de-DE" sz="4000" dirty="0"/>
              <a:t> inclusive </a:t>
            </a:r>
            <a:r>
              <a:rPr lang="de-DE" sz="4000" dirty="0" err="1"/>
              <a:t>schools</a:t>
            </a:r>
            <a:r>
              <a:rPr lang="de-DE" sz="4000" dirty="0"/>
              <a:t> in Germany</a:t>
            </a:r>
          </a:p>
        </p:txBody>
      </p:sp>
      <p:sp>
        <p:nvSpPr>
          <p:cNvPr id="3" name="Rechteck: abgerundete Ecken 2">
            <a:extLst>
              <a:ext uri="{FF2B5EF4-FFF2-40B4-BE49-F238E27FC236}">
                <a16:creationId xmlns:a16="http://schemas.microsoft.com/office/drawing/2014/main" id="{61513738-48AF-93F8-2F3C-4DDBF04C5821}"/>
              </a:ext>
            </a:extLst>
          </p:cNvPr>
          <p:cNvSpPr/>
          <p:nvPr/>
        </p:nvSpPr>
        <p:spPr>
          <a:xfrm>
            <a:off x="2312475" y="1938906"/>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Collection of data concerning STEM</a:t>
            </a:r>
            <a:br>
              <a:rPr lang="en-US" sz="2000" b="1" dirty="0">
                <a:solidFill>
                  <a:schemeClr val="tx1"/>
                </a:solidFill>
              </a:rPr>
            </a:br>
            <a:r>
              <a:rPr lang="en-US" sz="2000" b="1" dirty="0">
                <a:solidFill>
                  <a:schemeClr val="tx1"/>
                </a:solidFill>
              </a:rPr>
              <a:t>in Germany</a:t>
            </a:r>
            <a:endParaRPr lang="en-US" sz="2000" dirty="0">
              <a:solidFill>
                <a:schemeClr val="tx1"/>
              </a:solidFill>
            </a:endParaRPr>
          </a:p>
        </p:txBody>
      </p:sp>
      <p:sp>
        <p:nvSpPr>
          <p:cNvPr id="4" name="Rechteck: abgerundete Ecken 3">
            <a:extLst>
              <a:ext uri="{FF2B5EF4-FFF2-40B4-BE49-F238E27FC236}">
                <a16:creationId xmlns:a16="http://schemas.microsoft.com/office/drawing/2014/main" id="{E6AAD0C3-C2B1-0FBC-A065-1D9841CD82AB}"/>
              </a:ext>
            </a:extLst>
          </p:cNvPr>
          <p:cNvSpPr/>
          <p:nvPr/>
        </p:nvSpPr>
        <p:spPr>
          <a:xfrm>
            <a:off x="3192663" y="3323633"/>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Collection of data concerning inclusion</a:t>
            </a:r>
            <a:br>
              <a:rPr lang="en-US" sz="2000" b="1" dirty="0">
                <a:solidFill>
                  <a:schemeClr val="tx1"/>
                </a:solidFill>
              </a:rPr>
            </a:br>
            <a:r>
              <a:rPr lang="en-US" sz="2000" b="1" dirty="0">
                <a:solidFill>
                  <a:schemeClr val="tx1"/>
                </a:solidFill>
              </a:rPr>
              <a:t>in Germany</a:t>
            </a:r>
            <a:endParaRPr lang="en-US" sz="2000" dirty="0">
              <a:solidFill>
                <a:schemeClr val="tx1"/>
              </a:solidFill>
            </a:endParaRPr>
          </a:p>
        </p:txBody>
      </p:sp>
      <p:sp>
        <p:nvSpPr>
          <p:cNvPr id="6" name="Rechteck: abgerundete Ecken 5">
            <a:extLst>
              <a:ext uri="{FF2B5EF4-FFF2-40B4-BE49-F238E27FC236}">
                <a16:creationId xmlns:a16="http://schemas.microsoft.com/office/drawing/2014/main" id="{864EC715-0862-FAF7-906C-AF67E87AD8F3}"/>
              </a:ext>
            </a:extLst>
          </p:cNvPr>
          <p:cNvSpPr/>
          <p:nvPr/>
        </p:nvSpPr>
        <p:spPr>
          <a:xfrm>
            <a:off x="3960884" y="4708360"/>
            <a:ext cx="5355567" cy="1174120"/>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Gathering OER information</a:t>
            </a:r>
            <a:endParaRPr lang="en-US" sz="2000" dirty="0">
              <a:solidFill>
                <a:schemeClr val="tx1"/>
              </a:solidFill>
            </a:endParaRPr>
          </a:p>
        </p:txBody>
      </p:sp>
    </p:spTree>
    <p:extLst>
      <p:ext uri="{BB962C8B-B14F-4D97-AF65-F5344CB8AC3E}">
        <p14:creationId xmlns:p14="http://schemas.microsoft.com/office/powerpoint/2010/main" val="1573379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p:txBody>
          <a:bodyPr>
            <a:normAutofit fontScale="90000"/>
          </a:bodyPr>
          <a:lstStyle/>
          <a:p>
            <a:r>
              <a:rPr lang="de-DE" sz="4000" dirty="0" err="1"/>
              <a:t>Insights</a:t>
            </a:r>
            <a:r>
              <a:rPr lang="de-DE" sz="4000" dirty="0"/>
              <a:t> </a:t>
            </a:r>
            <a:r>
              <a:rPr lang="de-DE" sz="4000" dirty="0" err="1"/>
              <a:t>into</a:t>
            </a:r>
            <a:r>
              <a:rPr lang="de-DE" sz="4000" dirty="0"/>
              <a:t> </a:t>
            </a:r>
            <a:r>
              <a:rPr lang="de-DE" sz="4000" dirty="0" err="1"/>
              <a:t>the</a:t>
            </a:r>
            <a:r>
              <a:rPr lang="de-DE" sz="4000" dirty="0"/>
              <a:t> Status </a:t>
            </a:r>
            <a:r>
              <a:rPr lang="de-DE" sz="4000" dirty="0" err="1"/>
              <a:t>of</a:t>
            </a:r>
            <a:br>
              <a:rPr lang="de-DE" sz="4000" dirty="0"/>
            </a:br>
            <a:r>
              <a:rPr lang="de-DE" sz="4000" dirty="0"/>
              <a:t>STEM </a:t>
            </a:r>
            <a:r>
              <a:rPr lang="de-DE" sz="4000" dirty="0" err="1"/>
              <a:t>for</a:t>
            </a:r>
            <a:r>
              <a:rPr lang="de-DE" sz="4000" dirty="0"/>
              <a:t> inclusive </a:t>
            </a:r>
            <a:r>
              <a:rPr lang="de-DE" sz="4000" dirty="0" err="1"/>
              <a:t>schools</a:t>
            </a:r>
            <a:br>
              <a:rPr lang="de-DE" sz="4000" dirty="0"/>
            </a:br>
            <a:r>
              <a:rPr lang="de-DE" sz="4000" dirty="0"/>
              <a:t>in </a:t>
            </a:r>
            <a:r>
              <a:rPr lang="de-DE" sz="4000" dirty="0" err="1"/>
              <a:t>the</a:t>
            </a:r>
            <a:r>
              <a:rPr lang="de-DE" sz="4000" dirty="0"/>
              <a:t> </a:t>
            </a:r>
            <a:r>
              <a:rPr lang="de-DE" sz="4000" dirty="0" err="1"/>
              <a:t>other</a:t>
            </a:r>
            <a:r>
              <a:rPr lang="de-DE" sz="4000" dirty="0"/>
              <a:t> </a:t>
            </a:r>
            <a:r>
              <a:rPr lang="de-DE" sz="4000" dirty="0" err="1"/>
              <a:t>partner</a:t>
            </a:r>
            <a:r>
              <a:rPr lang="de-DE" sz="4000" dirty="0"/>
              <a:t> </a:t>
            </a:r>
            <a:r>
              <a:rPr lang="de-DE" sz="4000"/>
              <a:t>countries</a:t>
            </a:r>
            <a:endParaRPr lang="de-DE" sz="4000" dirty="0"/>
          </a:p>
        </p:txBody>
      </p:sp>
      <p:sp>
        <p:nvSpPr>
          <p:cNvPr id="4" name="Rechteck: abgerundete Ecken 3">
            <a:extLst>
              <a:ext uri="{FF2B5EF4-FFF2-40B4-BE49-F238E27FC236}">
                <a16:creationId xmlns:a16="http://schemas.microsoft.com/office/drawing/2014/main" id="{E6AAD0C3-C2B1-0FBC-A065-1D9841CD82AB}"/>
              </a:ext>
            </a:extLst>
          </p:cNvPr>
          <p:cNvSpPr/>
          <p:nvPr/>
        </p:nvSpPr>
        <p:spPr>
          <a:xfrm>
            <a:off x="2444621" y="2715208"/>
            <a:ext cx="8117632" cy="2360645"/>
          </a:xfrm>
          <a:prstGeom prst="round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Please, be so kind and</a:t>
            </a:r>
            <a:br>
              <a:rPr lang="en-US" sz="2000" b="1" dirty="0">
                <a:solidFill>
                  <a:schemeClr val="tx1"/>
                </a:solidFill>
              </a:rPr>
            </a:br>
            <a:r>
              <a:rPr lang="en-US" sz="2000" b="1" dirty="0">
                <a:solidFill>
                  <a:schemeClr val="tx1"/>
                </a:solidFill>
              </a:rPr>
              <a:t>provide us with some insights about the status in your countries.</a:t>
            </a:r>
            <a:br>
              <a:rPr lang="en-US" sz="2000" b="1" dirty="0">
                <a:solidFill>
                  <a:schemeClr val="tx1"/>
                </a:solidFill>
              </a:rPr>
            </a:br>
            <a:r>
              <a:rPr lang="en-US" sz="2000" b="1" dirty="0">
                <a:solidFill>
                  <a:schemeClr val="tx1"/>
                </a:solidFill>
              </a:rPr>
              <a:t>Thank you!</a:t>
            </a:r>
            <a:endParaRPr lang="en-US" sz="2000" dirty="0">
              <a:solidFill>
                <a:schemeClr val="tx1"/>
              </a:solidFill>
            </a:endParaRPr>
          </a:p>
        </p:txBody>
      </p:sp>
    </p:spTree>
    <p:extLst>
      <p:ext uri="{BB962C8B-B14F-4D97-AF65-F5344CB8AC3E}">
        <p14:creationId xmlns:p14="http://schemas.microsoft.com/office/powerpoint/2010/main" val="3651322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7">
            <a:extLst>
              <a:ext uri="{FF2B5EF4-FFF2-40B4-BE49-F238E27FC236}">
                <a16:creationId xmlns:a16="http://schemas.microsoft.com/office/drawing/2014/main" id="{05B4E27D-D6F3-4CCC-A25B-575B936EE109}"/>
              </a:ext>
            </a:extLst>
          </p:cNvPr>
          <p:cNvSpPr txBox="1"/>
          <p:nvPr/>
        </p:nvSpPr>
        <p:spPr>
          <a:xfrm>
            <a:off x="6502523" y="2414726"/>
            <a:ext cx="4378975" cy="935641"/>
          </a:xfrm>
          <a:prstGeom prst="rect">
            <a:avLst/>
          </a:prstGeom>
          <a:noFill/>
        </p:spPr>
        <p:txBody>
          <a:bodyPr wrap="square" lIns="0" tIns="0" rIns="0" bIns="0" rtlCol="0">
            <a:spAutoFit/>
          </a:bodyPr>
          <a:lstStyle/>
          <a:p>
            <a:pPr marL="0">
              <a:lnSpc>
                <a:spcPct val="100000"/>
              </a:lnSpc>
            </a:pPr>
            <a:r>
              <a:rPr lang="en-US" altLang="zh-CN" sz="1600" b="1" spc="-69" dirty="0">
                <a:ea typeface="Times New Roman"/>
              </a:rPr>
              <a:t>Prof.</a:t>
            </a:r>
            <a:r>
              <a:rPr lang="en-US" altLang="zh-CN" sz="1600" b="1" spc="-44" dirty="0">
                <a:cs typeface="Times New Roman"/>
              </a:rPr>
              <a:t> </a:t>
            </a:r>
            <a:r>
              <a:rPr lang="en-US" altLang="zh-CN" sz="1600" b="1" spc="-80" dirty="0">
                <a:ea typeface="Times New Roman"/>
              </a:rPr>
              <a:t>Dr.</a:t>
            </a:r>
            <a:r>
              <a:rPr lang="en-US" altLang="zh-CN" sz="1600" b="1" spc="-44" dirty="0">
                <a:cs typeface="Times New Roman"/>
              </a:rPr>
              <a:t> </a:t>
            </a:r>
            <a:r>
              <a:rPr lang="en-US" altLang="zh-CN" sz="1600" b="1" spc="-94" dirty="0">
                <a:ea typeface="Times New Roman"/>
              </a:rPr>
              <a:t>Marc</a:t>
            </a:r>
            <a:r>
              <a:rPr lang="en-US" altLang="zh-CN" sz="1600" b="1" spc="-50" dirty="0">
                <a:cs typeface="Times New Roman"/>
              </a:rPr>
              <a:t> </a:t>
            </a:r>
            <a:r>
              <a:rPr lang="en-US" altLang="zh-CN" sz="1600" b="1" spc="-80" dirty="0">
                <a:ea typeface="Times New Roman"/>
              </a:rPr>
              <a:t>Beutner</a:t>
            </a:r>
          </a:p>
          <a:p>
            <a:pPr marL="0">
              <a:lnSpc>
                <a:spcPct val="89999"/>
              </a:lnSpc>
              <a:tabLst>
                <a:tab pos="914654" algn="l"/>
              </a:tabLst>
            </a:pPr>
            <a:r>
              <a:rPr lang="en-US" altLang="zh-CN" sz="1600" spc="-139" dirty="0">
                <a:ea typeface="Times New Roman"/>
              </a:rPr>
              <a:t>Tel</a:t>
            </a:r>
            <a:r>
              <a:rPr lang="en-US" altLang="zh-CN" sz="1600" spc="-90" dirty="0">
                <a:ea typeface="Times New Roman"/>
              </a:rPr>
              <a:t>:	</a:t>
            </a:r>
            <a:r>
              <a:rPr lang="en-US" altLang="zh-CN" sz="1600" spc="85"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0" dirty="0">
                <a:ea typeface="Times New Roman"/>
              </a:rPr>
              <a:t>52</a:t>
            </a:r>
            <a:r>
              <a:rPr lang="en-US" altLang="zh-CN" sz="1600" spc="40" dirty="0">
                <a:cs typeface="Times New Roman"/>
              </a:rPr>
              <a:t> </a:t>
            </a:r>
            <a:r>
              <a:rPr lang="en-US" altLang="zh-CN" sz="1600" spc="85" dirty="0">
                <a:ea typeface="Times New Roman"/>
              </a:rPr>
              <a:t>51</a:t>
            </a:r>
            <a:r>
              <a:rPr lang="en-US" altLang="zh-CN" sz="1600" spc="44" dirty="0">
                <a:cs typeface="Times New Roman"/>
              </a:rPr>
              <a:t> </a:t>
            </a:r>
            <a:r>
              <a:rPr lang="en-US" altLang="zh-CN" sz="1600" spc="44"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23</a:t>
            </a:r>
            <a:r>
              <a:rPr lang="en-US" altLang="zh-CN" sz="1600" spc="40" dirty="0">
                <a:cs typeface="Times New Roman"/>
              </a:rPr>
              <a:t> </a:t>
            </a:r>
            <a:r>
              <a:rPr lang="en-US" altLang="zh-CN" sz="1600" spc="85" dirty="0">
                <a:ea typeface="Times New Roman"/>
              </a:rPr>
              <a:t>67</a:t>
            </a:r>
          </a:p>
          <a:p>
            <a:pPr marL="0">
              <a:lnSpc>
                <a:spcPct val="89999"/>
              </a:lnSpc>
              <a:tabLst>
                <a:tab pos="914654" algn="l"/>
              </a:tabLst>
            </a:pPr>
            <a:r>
              <a:rPr lang="en-US" altLang="zh-CN" sz="1600" spc="-35" dirty="0">
                <a:ea typeface="Times New Roman"/>
              </a:rPr>
              <a:t>Fax:	</a:t>
            </a:r>
            <a:r>
              <a:rPr lang="en-US" altLang="zh-CN" sz="1600" spc="89" dirty="0">
                <a:ea typeface="Times New Roman"/>
              </a:rPr>
              <a:t>+</a:t>
            </a:r>
            <a:r>
              <a:rPr lang="en-US" altLang="zh-CN" sz="1600" spc="80"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5" dirty="0">
                <a:ea typeface="Times New Roman"/>
              </a:rPr>
              <a:t>52</a:t>
            </a:r>
            <a:r>
              <a:rPr lang="en-US" altLang="zh-CN" sz="1600" spc="40" dirty="0">
                <a:cs typeface="Times New Roman"/>
              </a:rPr>
              <a:t> </a:t>
            </a:r>
            <a:r>
              <a:rPr lang="en-US" altLang="zh-CN" sz="1600" spc="80" dirty="0">
                <a:ea typeface="Times New Roman"/>
              </a:rPr>
              <a:t>51</a:t>
            </a:r>
            <a:r>
              <a:rPr lang="en-US" altLang="zh-CN" sz="1600" spc="44" dirty="0">
                <a:cs typeface="Times New Roman"/>
              </a:rPr>
              <a:t> </a:t>
            </a:r>
            <a:r>
              <a:rPr lang="en-US" altLang="zh-CN" sz="1600" spc="50"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35</a:t>
            </a:r>
            <a:r>
              <a:rPr lang="en-US" altLang="zh-CN" sz="1600" spc="40" dirty="0">
                <a:cs typeface="Times New Roman"/>
              </a:rPr>
              <a:t> </a:t>
            </a:r>
            <a:r>
              <a:rPr lang="en-US" altLang="zh-CN" sz="1600" spc="85" dirty="0">
                <a:ea typeface="Times New Roman"/>
              </a:rPr>
              <a:t>63</a:t>
            </a:r>
          </a:p>
          <a:p>
            <a:pPr marL="0">
              <a:lnSpc>
                <a:spcPct val="100000"/>
              </a:lnSpc>
              <a:tabLst>
                <a:tab pos="914654" algn="l"/>
              </a:tabLst>
            </a:pPr>
            <a:r>
              <a:rPr lang="en-US" altLang="zh-CN" sz="1600" spc="-114" dirty="0">
                <a:ea typeface="Times New Roman"/>
              </a:rPr>
              <a:t>E</a:t>
            </a:r>
            <a:r>
              <a:rPr lang="en-US" altLang="zh-CN" sz="1600" spc="-60" dirty="0">
                <a:ea typeface="Times New Roman"/>
              </a:rPr>
              <a:t>-</a:t>
            </a:r>
            <a:r>
              <a:rPr lang="en-US" altLang="zh-CN" sz="1600" spc="-85" dirty="0">
                <a:ea typeface="Times New Roman"/>
              </a:rPr>
              <a:t>Mail:	</a:t>
            </a:r>
            <a:r>
              <a:rPr lang="en-US" altLang="zh-CN" sz="1600" spc="5" dirty="0">
                <a:ea typeface="Times New Roman"/>
              </a:rPr>
              <a:t>marc.beutner@uni</a:t>
            </a:r>
            <a:r>
              <a:rPr lang="en-US" altLang="zh-CN" sz="1600" spc="80" dirty="0">
                <a:ea typeface="Times New Roman"/>
              </a:rPr>
              <a:t>-</a:t>
            </a:r>
            <a:r>
              <a:rPr lang="en-US" altLang="zh-CN" sz="1600" spc="5" dirty="0">
                <a:ea typeface="Times New Roman"/>
              </a:rPr>
              <a:t>paderborn.de</a:t>
            </a:r>
          </a:p>
        </p:txBody>
      </p:sp>
      <p:sp>
        <p:nvSpPr>
          <p:cNvPr id="4" name="TextBox 46">
            <a:extLst>
              <a:ext uri="{FF2B5EF4-FFF2-40B4-BE49-F238E27FC236}">
                <a16:creationId xmlns:a16="http://schemas.microsoft.com/office/drawing/2014/main" id="{0F5ACC38-6BF7-401A-A518-DD11208B4E62}"/>
              </a:ext>
            </a:extLst>
          </p:cNvPr>
          <p:cNvSpPr txBox="1"/>
          <p:nvPr/>
        </p:nvSpPr>
        <p:spPr>
          <a:xfrm>
            <a:off x="1192568" y="2414726"/>
            <a:ext cx="4496910" cy="1474763"/>
          </a:xfrm>
          <a:prstGeom prst="rect">
            <a:avLst/>
          </a:prstGeom>
          <a:noFill/>
        </p:spPr>
        <p:txBody>
          <a:bodyPr wrap="square" lIns="0" tIns="0" rIns="0" bIns="0" rtlCol="0">
            <a:spAutoFit/>
          </a:bodyPr>
          <a:lstStyle/>
          <a:p>
            <a:pPr marL="0">
              <a:lnSpc>
                <a:spcPct val="100000"/>
              </a:lnSpc>
            </a:pPr>
            <a:r>
              <a:rPr lang="en-US" altLang="zh-CN" sz="1600" b="1" spc="-50" dirty="0">
                <a:ea typeface="Times New Roman"/>
              </a:rPr>
              <a:t>Universität</a:t>
            </a:r>
            <a:r>
              <a:rPr lang="en-US" altLang="zh-CN" sz="1600" b="1" spc="15" dirty="0">
                <a:cs typeface="Times New Roman"/>
              </a:rPr>
              <a:t> </a:t>
            </a:r>
            <a:r>
              <a:rPr lang="en-US" altLang="zh-CN" sz="1600" b="1" spc="-60" dirty="0">
                <a:ea typeface="Times New Roman"/>
              </a:rPr>
              <a:t>Paderborn</a:t>
            </a:r>
          </a:p>
          <a:p>
            <a:pPr marL="0" hangingPunct="0">
              <a:lnSpc>
                <a:spcPct val="99583"/>
              </a:lnSpc>
            </a:pPr>
            <a:r>
              <a:rPr lang="en-US" altLang="zh-CN" sz="1600" b="1" spc="-30" dirty="0">
                <a:ea typeface="Times New Roman"/>
              </a:rPr>
              <a:t>Department</a:t>
            </a:r>
            <a:r>
              <a:rPr lang="en-US" altLang="zh-CN" sz="1600" b="1" spc="-204" dirty="0">
                <a:cs typeface="Times New Roman"/>
              </a:rPr>
              <a:t> </a:t>
            </a:r>
            <a:r>
              <a:rPr lang="en-US" altLang="zh-CN" sz="1600" b="1" spc="-25" dirty="0">
                <a:ea typeface="Times New Roman"/>
              </a:rPr>
              <a:t>Wirtschaftspädagogik</a:t>
            </a:r>
            <a:r>
              <a:rPr lang="en-US" altLang="zh-CN" sz="1600" b="1" dirty="0">
                <a:cs typeface="Times New Roman"/>
              </a:rPr>
              <a:t> </a:t>
            </a:r>
            <a:r>
              <a:rPr lang="en-US" altLang="zh-CN" sz="1600" b="1" spc="-55" dirty="0">
                <a:ea typeface="Times New Roman"/>
              </a:rPr>
              <a:t>Lehrstuhl</a:t>
            </a:r>
            <a:r>
              <a:rPr lang="en-US" altLang="zh-CN" sz="1600" b="1" spc="-25" dirty="0">
                <a:cs typeface="Times New Roman"/>
              </a:rPr>
              <a:t> </a:t>
            </a:r>
            <a:r>
              <a:rPr lang="en-US" altLang="zh-CN" sz="1600" b="1" spc="-55" dirty="0">
                <a:ea typeface="Times New Roman"/>
              </a:rPr>
              <a:t>Wirtschaftspädagogik</a:t>
            </a:r>
            <a:r>
              <a:rPr lang="en-US" altLang="zh-CN" sz="1600" b="1" spc="-30" dirty="0">
                <a:cs typeface="Times New Roman"/>
              </a:rPr>
              <a:t> </a:t>
            </a:r>
            <a:r>
              <a:rPr lang="en-US" altLang="zh-CN" sz="1600" b="1" spc="-55" dirty="0">
                <a:ea typeface="Times New Roman"/>
              </a:rPr>
              <a:t>II</a:t>
            </a:r>
            <a:r>
              <a:rPr lang="en-US" altLang="zh-CN" sz="1600" b="1" dirty="0">
                <a:cs typeface="Times New Roman"/>
              </a:rPr>
              <a:t> </a:t>
            </a:r>
            <a:r>
              <a:rPr lang="en-US" altLang="zh-CN" sz="1600" b="1" spc="-80" dirty="0">
                <a:ea typeface="Times New Roman"/>
              </a:rPr>
              <a:t>Warburger</a:t>
            </a:r>
            <a:r>
              <a:rPr lang="en-US" altLang="zh-CN" sz="1600" b="1" spc="-34" dirty="0">
                <a:cs typeface="Times New Roman"/>
              </a:rPr>
              <a:t> </a:t>
            </a:r>
            <a:r>
              <a:rPr lang="en-US" altLang="zh-CN" sz="1600" b="1" spc="-60" dirty="0">
                <a:ea typeface="Times New Roman"/>
              </a:rPr>
              <a:t>Str.</a:t>
            </a:r>
            <a:r>
              <a:rPr lang="en-US" altLang="zh-CN" sz="1600" b="1" spc="-45" dirty="0">
                <a:cs typeface="Times New Roman"/>
              </a:rPr>
              <a:t> </a:t>
            </a:r>
            <a:r>
              <a:rPr lang="en-US" altLang="zh-CN" sz="1600" b="1" spc="-69" dirty="0">
                <a:ea typeface="Times New Roman"/>
              </a:rPr>
              <a:t>100</a:t>
            </a:r>
          </a:p>
          <a:p>
            <a:pPr marL="0">
              <a:lnSpc>
                <a:spcPct val="100000"/>
              </a:lnSpc>
            </a:pPr>
            <a:r>
              <a:rPr lang="en-US" altLang="zh-CN" sz="1600" b="1" spc="-25" dirty="0">
                <a:ea typeface="Times New Roman"/>
              </a:rPr>
              <a:t>33098</a:t>
            </a:r>
            <a:r>
              <a:rPr lang="en-US" altLang="zh-CN" sz="1600" b="1" spc="30" dirty="0">
                <a:cs typeface="Times New Roman"/>
              </a:rPr>
              <a:t> </a:t>
            </a:r>
            <a:r>
              <a:rPr lang="en-US" altLang="zh-CN" sz="1600" b="1" spc="-25" dirty="0">
                <a:ea typeface="Times New Roman"/>
              </a:rPr>
              <a:t>Paderborn</a:t>
            </a:r>
          </a:p>
          <a:p>
            <a:pPr>
              <a:lnSpc>
                <a:spcPts val="1920"/>
              </a:lnSpc>
            </a:pPr>
            <a:endParaRPr lang="en-US" dirty="0"/>
          </a:p>
          <a:p>
            <a:pPr marL="0">
              <a:lnSpc>
                <a:spcPct val="100000"/>
              </a:lnSpc>
            </a:pPr>
            <a:r>
              <a:rPr lang="en-US" altLang="zh-CN" sz="1600" b="1" spc="10" dirty="0">
                <a:ea typeface="Times New Roman"/>
              </a:rPr>
              <a:t>http://www.</a:t>
            </a:r>
            <a:r>
              <a:rPr lang="en-US" altLang="zh-CN" sz="1600" b="1" spc="5" dirty="0">
                <a:ea typeface="Times New Roman"/>
              </a:rPr>
              <a:t>upb.de</a:t>
            </a:r>
            <a:r>
              <a:rPr lang="en-US" altLang="zh-CN" sz="1600" b="1" spc="5">
                <a:ea typeface="Times New Roman"/>
              </a:rPr>
              <a:t>/wipaed</a:t>
            </a:r>
            <a:endParaRPr lang="en-US" altLang="zh-CN" sz="1600" b="1" spc="5" dirty="0">
              <a:ea typeface="Times New Roman"/>
            </a:endParaRPr>
          </a:p>
        </p:txBody>
      </p:sp>
      <p:sp>
        <p:nvSpPr>
          <p:cNvPr id="2" name="Rechteck 1">
            <a:extLst>
              <a:ext uri="{FF2B5EF4-FFF2-40B4-BE49-F238E27FC236}">
                <a16:creationId xmlns:a16="http://schemas.microsoft.com/office/drawing/2014/main" id="{268A07B2-B7E0-47B2-B956-C6B2474D0605}"/>
              </a:ext>
            </a:extLst>
          </p:cNvPr>
          <p:cNvSpPr/>
          <p:nvPr/>
        </p:nvSpPr>
        <p:spPr>
          <a:xfrm>
            <a:off x="1100251" y="1319669"/>
            <a:ext cx="1658659" cy="646331"/>
          </a:xfrm>
          <a:prstGeom prst="rect">
            <a:avLst/>
          </a:prstGeom>
        </p:spPr>
        <p:txBody>
          <a:bodyPr wrap="none">
            <a:spAutoFit/>
          </a:bodyPr>
          <a:lstStyle/>
          <a:p>
            <a:pPr algn="ctr">
              <a:spcBef>
                <a:spcPts val="0"/>
              </a:spcBef>
              <a:buFont typeface="Wingdings 3" charset="2"/>
              <a:buNone/>
            </a:pPr>
            <a:r>
              <a:rPr lang="de-DE" sz="3600" b="1" dirty="0">
                <a:solidFill>
                  <a:srgbClr val="05234E"/>
                </a:solidFill>
              </a:rPr>
              <a:t>Contact</a:t>
            </a:r>
            <a:endParaRPr lang="en" sz="3600" b="1" dirty="0">
              <a:solidFill>
                <a:srgbClr val="05234E"/>
              </a:solidFill>
            </a:endParaRPr>
          </a:p>
        </p:txBody>
      </p:sp>
    </p:spTree>
    <p:extLst>
      <p:ext uri="{BB962C8B-B14F-4D97-AF65-F5344CB8AC3E}">
        <p14:creationId xmlns:p14="http://schemas.microsoft.com/office/powerpoint/2010/main" val="97473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318</Words>
  <Application>Microsoft Office PowerPoint</Application>
  <PresentationFormat>Breitbild</PresentationFormat>
  <Paragraphs>42</Paragraphs>
  <Slides>6</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6</vt:i4>
      </vt:variant>
    </vt:vector>
  </HeadingPairs>
  <TitlesOfParts>
    <vt:vector size="12" baseType="lpstr">
      <vt:lpstr>Arial</vt:lpstr>
      <vt:lpstr>Calibri</vt:lpstr>
      <vt:lpstr>Calibri Light</vt:lpstr>
      <vt:lpstr>Times New Roman</vt:lpstr>
      <vt:lpstr>Wingdings 3</vt:lpstr>
      <vt:lpstr>Office</vt:lpstr>
      <vt:lpstr>STEM for inclusive schools  School Education ERASMUS+  KA220-NW-23-30-151162 Cooperation partnerships in school education</vt:lpstr>
      <vt:lpstr>Insights into the status of STEM for inclusive schools in Germany</vt:lpstr>
      <vt:lpstr>Insights into the status of STEM for inclusive schools in Germany</vt:lpstr>
      <vt:lpstr>Insights into the status of STEM for inclusive schools in Germany</vt:lpstr>
      <vt:lpstr>Insights into the Status of STEM for inclusive schools in the other partner countries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Marc Beutner</cp:lastModifiedBy>
  <cp:revision>40</cp:revision>
  <dcterms:created xsi:type="dcterms:W3CDTF">2023-06-29T05:00:19Z</dcterms:created>
  <dcterms:modified xsi:type="dcterms:W3CDTF">2024-03-12T10:37:44Z</dcterms:modified>
</cp:coreProperties>
</file>