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9" r:id="rId2"/>
    <p:sldId id="370" r:id="rId3"/>
    <p:sldId id="372" r:id="rId4"/>
    <p:sldId id="414" r:id="rId5"/>
    <p:sldId id="413" r:id="rId6"/>
    <p:sldId id="347" r:id="rId7"/>
    <p:sldId id="404" r:id="rId8"/>
    <p:sldId id="359" r:id="rId9"/>
    <p:sldId id="369"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2" d="100"/>
          <a:sy n="82" d="100"/>
        </p:scale>
        <p:origin x="720" y="48"/>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11.03.2024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Sie können CC-lizenzierte Materialien verwenden, solange Sie die Lizenzbedingungen einhalten. Eine Bedingung aller CC-Lizenzen ist die Namensnennung</a:t>
            </a:r>
          </a:p>
        </p:txBody>
      </p:sp>
      <p:sp>
        <p:nvSpPr>
          <p:cNvPr id="4" name="Foliennummernplatzhalter 3"/>
          <p:cNvSpPr>
            <a:spLocks noGrp="1"/>
          </p:cNvSpPr>
          <p:nvPr>
            <p:ph type="sldNum" sz="quarter" idx="5"/>
          </p:nvPr>
        </p:nvSpPr>
        <p:spPr/>
        <p:txBody>
          <a:bodyPr/>
          <a:lstStyle/>
          <a:p>
            <a:fld id="{0A3C37BE-C303-496D-B5CD-85F2937540FC}" type="slidenum">
              <a:rPr lang="de-DE" smtClean="0"/>
              <a:pPr/>
              <a:t>7</a:t>
            </a:fld>
            <a:endParaRPr lang="de-DE" dirty="0"/>
          </a:p>
        </p:txBody>
      </p:sp>
    </p:spTree>
    <p:extLst>
      <p:ext uri="{BB962C8B-B14F-4D97-AF65-F5344CB8AC3E}">
        <p14:creationId xmlns:p14="http://schemas.microsoft.com/office/powerpoint/2010/main" val="3967881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More </a:t>
            </a:r>
            <a:r>
              <a:rPr lang="de-DE" dirty="0" err="1"/>
              <a:t>restrictive</a:t>
            </a:r>
            <a:r>
              <a:rPr lang="de-DE" dirty="0"/>
              <a:t> </a:t>
            </a:r>
          </a:p>
        </p:txBody>
      </p:sp>
      <p:sp>
        <p:nvSpPr>
          <p:cNvPr id="4" name="Foliennummernplatzhalter 3"/>
          <p:cNvSpPr>
            <a:spLocks noGrp="1"/>
          </p:cNvSpPr>
          <p:nvPr>
            <p:ph type="sldNum" sz="quarter" idx="5"/>
          </p:nvPr>
        </p:nvSpPr>
        <p:spPr/>
        <p:txBody>
          <a:bodyPr/>
          <a:lstStyle/>
          <a:p>
            <a:fld id="{0A3C37BE-C303-496D-B5CD-85F2937540FC}" type="slidenum">
              <a:rPr lang="de-DE" smtClean="0"/>
              <a:pPr/>
              <a:t>8</a:t>
            </a:fld>
            <a:endParaRPr lang="de-DE" dirty="0"/>
          </a:p>
        </p:txBody>
      </p:sp>
    </p:spTree>
    <p:extLst>
      <p:ext uri="{BB962C8B-B14F-4D97-AF65-F5344CB8AC3E}">
        <p14:creationId xmlns:p14="http://schemas.microsoft.com/office/powerpoint/2010/main" val="1450505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hyperlink" Target="https://www.slideshare.net/sandra_slideshare/open-educational-resources-for-language-learning-a-keynote-at-isolec-2020"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hewlett.org/strategy/open-educational-resources/"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hyperlink" Target="https://creativecommons.org/use-remix/" TargetMode="Externa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7" Type="http://schemas.openxmlformats.org/officeDocument/2006/relationships/hyperlink" Target="https://creativecommons.org/about/cclicense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creativecommons.org/licenses/by/4.0/" TargetMode="External"/><Relationship Id="rId5" Type="http://schemas.openxmlformats.org/officeDocument/2006/relationships/image" Target="../media/image11.png"/><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80" y="183382"/>
            <a:ext cx="6698332" cy="445529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1</a:t>
            </a:r>
            <a:br>
              <a:rPr lang="en-US" sz="2800" b="1" dirty="0"/>
            </a:br>
            <a:r>
              <a:rPr lang="en-US" sz="2800" b="1" dirty="0"/>
              <a:t>The Kick-off-Meeting</a:t>
            </a:r>
            <a:br>
              <a:rPr lang="en-US" sz="2800" b="1" dirty="0"/>
            </a:br>
            <a:r>
              <a:rPr lang="en-US" sz="1600" b="1" dirty="0"/>
              <a:t>11</a:t>
            </a:r>
            <a:r>
              <a:rPr lang="en-US" sz="1600" b="1" baseline="30000" dirty="0"/>
              <a:t>th</a:t>
            </a:r>
            <a:r>
              <a:rPr lang="en-US" sz="1600" b="1" dirty="0"/>
              <a:t> to the 13</a:t>
            </a:r>
            <a:r>
              <a:rPr lang="en-US" sz="1600" b="1" baseline="30000" dirty="0"/>
              <a:t>th</a:t>
            </a:r>
            <a:r>
              <a:rPr lang="en-US" sz="1600" b="1" dirty="0"/>
              <a:t> of March 2024</a:t>
            </a:r>
            <a:br>
              <a:rPr lang="en-US" sz="2000" b="1" dirty="0"/>
            </a:br>
            <a:endParaRPr lang="en-US" sz="2800" b="1" dirty="0"/>
          </a:p>
          <a:p>
            <a:r>
              <a:rPr lang="en-US" sz="2400" b="1" dirty="0"/>
              <a:t>Insight into WP 1 – Project Management</a:t>
            </a:r>
            <a:br>
              <a:rPr lang="en-US" sz="2000" b="1" dirty="0"/>
            </a:br>
            <a:r>
              <a:rPr lang="en-US" sz="2000" b="1" dirty="0"/>
              <a:t>12th of March 2024</a:t>
            </a:r>
          </a:p>
          <a:p>
            <a:endParaRPr lang="en-US" sz="600" b="1" dirty="0"/>
          </a:p>
          <a:p>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a:t>WP1: Project </a:t>
            </a:r>
            <a:r>
              <a:rPr lang="de-DE" sz="4000" dirty="0" err="1"/>
              <a:t>Managment</a:t>
            </a:r>
            <a:br>
              <a:rPr lang="de-DE" sz="4000" dirty="0"/>
            </a:br>
            <a:r>
              <a:rPr lang="de-DE" sz="4000" dirty="0"/>
              <a:t>Core </a:t>
            </a:r>
            <a:r>
              <a:rPr lang="de-DE" sz="4000" dirty="0" err="1"/>
              <a:t>information</a:t>
            </a:r>
            <a:endParaRPr lang="de-DE" sz="4000" dirty="0"/>
          </a:p>
        </p:txBody>
      </p:sp>
      <p:sp>
        <p:nvSpPr>
          <p:cNvPr id="3" name="Rechteck: abgerundete Ecken 2">
            <a:extLst>
              <a:ext uri="{FF2B5EF4-FFF2-40B4-BE49-F238E27FC236}">
                <a16:creationId xmlns:a16="http://schemas.microsoft.com/office/drawing/2014/main" id="{61513738-48AF-93F8-2F3C-4DDBF04C5821}"/>
              </a:ext>
            </a:extLst>
          </p:cNvPr>
          <p:cNvSpPr/>
          <p:nvPr/>
        </p:nvSpPr>
        <p:spPr>
          <a:xfrm>
            <a:off x="2684615" y="2254880"/>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Project Management is a task for all partners</a:t>
            </a:r>
            <a:endParaRPr lang="en-US" sz="2000" dirty="0">
              <a:solidFill>
                <a:schemeClr val="tx1"/>
              </a:solidFill>
            </a:endParaRPr>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3564803" y="3639607"/>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UPB will do the coordination and is lead in WP1</a:t>
            </a:r>
            <a:endParaRPr lang="en-US" sz="2000" dirty="0">
              <a:solidFill>
                <a:schemeClr val="tx1"/>
              </a:solidFill>
            </a:endParaRPr>
          </a:p>
        </p:txBody>
      </p:sp>
    </p:spTree>
    <p:extLst>
      <p:ext uri="{BB962C8B-B14F-4D97-AF65-F5344CB8AC3E}">
        <p14:creationId xmlns:p14="http://schemas.microsoft.com/office/powerpoint/2010/main" val="83058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a:t>WP1: Project </a:t>
            </a:r>
            <a:r>
              <a:rPr lang="de-DE" sz="4000" dirty="0" err="1"/>
              <a:t>Managment</a:t>
            </a:r>
            <a:br>
              <a:rPr lang="de-DE" sz="4000" dirty="0"/>
            </a:br>
            <a:r>
              <a:rPr lang="de-DE" sz="4000" dirty="0"/>
              <a:t>Core </a:t>
            </a:r>
            <a:r>
              <a:rPr lang="de-DE" sz="4000" dirty="0" err="1"/>
              <a:t>information</a:t>
            </a:r>
            <a:endParaRPr lang="de-DE" sz="4000" dirty="0"/>
          </a:p>
        </p:txBody>
      </p:sp>
      <p:sp>
        <p:nvSpPr>
          <p:cNvPr id="3" name="Rechteck: abgerundete Ecken 2">
            <a:extLst>
              <a:ext uri="{FF2B5EF4-FFF2-40B4-BE49-F238E27FC236}">
                <a16:creationId xmlns:a16="http://schemas.microsoft.com/office/drawing/2014/main" id="{61513738-48AF-93F8-2F3C-4DDBF04C5821}"/>
              </a:ext>
            </a:extLst>
          </p:cNvPr>
          <p:cNvSpPr/>
          <p:nvPr/>
        </p:nvSpPr>
        <p:spPr>
          <a:xfrm>
            <a:off x="701898" y="1775748"/>
            <a:ext cx="2679255"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Total amount for WP1:</a:t>
            </a:r>
            <a:br>
              <a:rPr lang="en-US" sz="2000" b="1" dirty="0">
                <a:solidFill>
                  <a:schemeClr val="tx1"/>
                </a:solidFill>
              </a:rPr>
            </a:br>
            <a:r>
              <a:rPr lang="en-US" sz="2000" b="1" dirty="0">
                <a:solidFill>
                  <a:schemeClr val="tx1"/>
                </a:solidFill>
              </a:rPr>
              <a:t>49 875,00 €</a:t>
            </a:r>
            <a:endParaRPr lang="en-US" sz="2000" dirty="0">
              <a:solidFill>
                <a:schemeClr val="tx1"/>
              </a:solidFill>
            </a:endParaRPr>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4178596" y="1775748"/>
            <a:ext cx="4898064" cy="74852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Risk Analysis</a:t>
            </a:r>
            <a:endParaRPr lang="en-US" sz="2000" dirty="0">
              <a:solidFill>
                <a:schemeClr val="tx1"/>
              </a:solidFill>
            </a:endParaRPr>
          </a:p>
        </p:txBody>
      </p:sp>
      <p:sp>
        <p:nvSpPr>
          <p:cNvPr id="5" name="Rechteck: abgerundete Ecken 4">
            <a:extLst>
              <a:ext uri="{FF2B5EF4-FFF2-40B4-BE49-F238E27FC236}">
                <a16:creationId xmlns:a16="http://schemas.microsoft.com/office/drawing/2014/main" id="{AA87C76E-135B-55FC-F941-E0607A2EC1DB}"/>
              </a:ext>
            </a:extLst>
          </p:cNvPr>
          <p:cNvSpPr/>
          <p:nvPr/>
        </p:nvSpPr>
        <p:spPr>
          <a:xfrm>
            <a:off x="5341090" y="4344804"/>
            <a:ext cx="4898064" cy="1325563"/>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            Use of the PROM tool</a:t>
            </a:r>
            <a:br>
              <a:rPr lang="en-US" sz="2000" b="1" dirty="0">
                <a:solidFill>
                  <a:schemeClr val="tx1"/>
                </a:solidFill>
              </a:rPr>
            </a:br>
            <a:r>
              <a:rPr lang="en-US" sz="2000" b="1" dirty="0">
                <a:solidFill>
                  <a:schemeClr val="tx1"/>
                </a:solidFill>
              </a:rPr>
              <a:t>	- budget control /</a:t>
            </a:r>
            <a:br>
              <a:rPr lang="en-US" sz="2000" b="1" dirty="0">
                <a:solidFill>
                  <a:schemeClr val="tx1"/>
                </a:solidFill>
              </a:rPr>
            </a:br>
            <a:r>
              <a:rPr lang="en-US" sz="2000" b="1" dirty="0">
                <a:solidFill>
                  <a:schemeClr val="tx1"/>
                </a:solidFill>
              </a:rPr>
              <a:t>	   project expenditure template</a:t>
            </a:r>
            <a:br>
              <a:rPr lang="en-US" sz="2000" b="1" dirty="0">
                <a:solidFill>
                  <a:schemeClr val="tx1"/>
                </a:solidFill>
              </a:rPr>
            </a:br>
            <a:r>
              <a:rPr lang="en-US" sz="2000" b="1" dirty="0">
                <a:solidFill>
                  <a:schemeClr val="tx1"/>
                </a:solidFill>
              </a:rPr>
              <a:t>	- reporting</a:t>
            </a:r>
            <a:endParaRPr lang="en-US" sz="2000" dirty="0">
              <a:solidFill>
                <a:schemeClr val="tx1"/>
              </a:solidFill>
            </a:endParaRPr>
          </a:p>
        </p:txBody>
      </p:sp>
      <p:sp>
        <p:nvSpPr>
          <p:cNvPr id="7" name="Rechteck: abgerundete Ecken 6">
            <a:extLst>
              <a:ext uri="{FF2B5EF4-FFF2-40B4-BE49-F238E27FC236}">
                <a16:creationId xmlns:a16="http://schemas.microsoft.com/office/drawing/2014/main" id="{751C7653-54E7-4B8E-55A7-3B059CBA6A20}"/>
              </a:ext>
            </a:extLst>
          </p:cNvPr>
          <p:cNvSpPr/>
          <p:nvPr/>
        </p:nvSpPr>
        <p:spPr>
          <a:xfrm>
            <a:off x="4543647" y="2617994"/>
            <a:ext cx="4898064" cy="74852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Project Steering </a:t>
            </a:r>
            <a:r>
              <a:rPr lang="en-US" sz="2000" b="1" dirty="0" err="1">
                <a:solidFill>
                  <a:schemeClr val="tx1"/>
                </a:solidFill>
              </a:rPr>
              <a:t>Commitee</a:t>
            </a:r>
            <a:endParaRPr lang="en-US" sz="2000" b="1" dirty="0">
              <a:solidFill>
                <a:schemeClr val="tx1"/>
              </a:solidFill>
            </a:endParaRPr>
          </a:p>
        </p:txBody>
      </p:sp>
      <p:sp>
        <p:nvSpPr>
          <p:cNvPr id="8" name="Rechteck: abgerundete Ecken 7">
            <a:extLst>
              <a:ext uri="{FF2B5EF4-FFF2-40B4-BE49-F238E27FC236}">
                <a16:creationId xmlns:a16="http://schemas.microsoft.com/office/drawing/2014/main" id="{641E3B50-A3CE-7E04-DC1A-38176BB32810}"/>
              </a:ext>
            </a:extLst>
          </p:cNvPr>
          <p:cNvSpPr/>
          <p:nvPr/>
        </p:nvSpPr>
        <p:spPr>
          <a:xfrm>
            <a:off x="4900525" y="3481399"/>
            <a:ext cx="4898064" cy="74852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Project Steering </a:t>
            </a:r>
            <a:r>
              <a:rPr lang="en-US" sz="2000" b="1" dirty="0" err="1">
                <a:solidFill>
                  <a:schemeClr val="tx1"/>
                </a:solidFill>
              </a:rPr>
              <a:t>Commitee</a:t>
            </a:r>
            <a:endParaRPr lang="en-US" sz="2000" b="1" dirty="0">
              <a:solidFill>
                <a:schemeClr val="tx1"/>
              </a:solidFill>
            </a:endParaRPr>
          </a:p>
        </p:txBody>
      </p:sp>
      <p:sp>
        <p:nvSpPr>
          <p:cNvPr id="9" name="Rechteck: abgerundete Ecken 8">
            <a:extLst>
              <a:ext uri="{FF2B5EF4-FFF2-40B4-BE49-F238E27FC236}">
                <a16:creationId xmlns:a16="http://schemas.microsoft.com/office/drawing/2014/main" id="{962FC836-613C-2693-9664-84CBD39CBA01}"/>
              </a:ext>
            </a:extLst>
          </p:cNvPr>
          <p:cNvSpPr/>
          <p:nvPr/>
        </p:nvSpPr>
        <p:spPr>
          <a:xfrm>
            <a:off x="2230016" y="4367475"/>
            <a:ext cx="2491274" cy="1302892"/>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Dissemination</a:t>
            </a:r>
            <a:endParaRPr lang="en-US" sz="2000" dirty="0">
              <a:solidFill>
                <a:schemeClr val="tx1"/>
              </a:solidFill>
            </a:endParaRPr>
          </a:p>
        </p:txBody>
      </p:sp>
      <p:sp>
        <p:nvSpPr>
          <p:cNvPr id="10" name="Textfeld 9">
            <a:extLst>
              <a:ext uri="{FF2B5EF4-FFF2-40B4-BE49-F238E27FC236}">
                <a16:creationId xmlns:a16="http://schemas.microsoft.com/office/drawing/2014/main" id="{33B5F604-2753-32B6-DCE0-73BEEC7A54E1}"/>
              </a:ext>
            </a:extLst>
          </p:cNvPr>
          <p:cNvSpPr txBox="1"/>
          <p:nvPr/>
        </p:nvSpPr>
        <p:spPr>
          <a:xfrm>
            <a:off x="4696362" y="4418756"/>
            <a:ext cx="644728" cy="1200329"/>
          </a:xfrm>
          <a:prstGeom prst="rect">
            <a:avLst/>
          </a:prstGeom>
          <a:noFill/>
        </p:spPr>
        <p:txBody>
          <a:bodyPr wrap="none" rtlCol="0">
            <a:spAutoFit/>
          </a:bodyPr>
          <a:lstStyle/>
          <a:p>
            <a:r>
              <a:rPr lang="de-DE" sz="7200" dirty="0"/>
              <a:t>+</a:t>
            </a:r>
          </a:p>
        </p:txBody>
      </p:sp>
    </p:spTree>
    <p:extLst>
      <p:ext uri="{BB962C8B-B14F-4D97-AF65-F5344CB8AC3E}">
        <p14:creationId xmlns:p14="http://schemas.microsoft.com/office/powerpoint/2010/main" val="1573379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a:t>WP1: Project </a:t>
            </a:r>
            <a:r>
              <a:rPr lang="de-DE" sz="4000" dirty="0" err="1"/>
              <a:t>Managment</a:t>
            </a:r>
            <a:br>
              <a:rPr lang="de-DE" sz="4000" dirty="0"/>
            </a:br>
            <a:r>
              <a:rPr lang="de-DE" sz="4000" dirty="0"/>
              <a:t>Core </a:t>
            </a:r>
            <a:r>
              <a:rPr lang="de-DE" sz="4000" dirty="0" err="1"/>
              <a:t>information</a:t>
            </a:r>
            <a:endParaRPr lang="de-DE" sz="4000" dirty="0"/>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2172514" y="1934369"/>
            <a:ext cx="4898064" cy="74852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Use always the agreed templates</a:t>
            </a:r>
            <a:br>
              <a:rPr lang="en-US" sz="2000" b="1" dirty="0">
                <a:solidFill>
                  <a:schemeClr val="tx1"/>
                </a:solidFill>
              </a:rPr>
            </a:br>
            <a:r>
              <a:rPr lang="en-US" sz="2000" b="1" dirty="0">
                <a:solidFill>
                  <a:schemeClr val="tx1"/>
                </a:solidFill>
              </a:rPr>
              <a:t>(presentations, text etc.)</a:t>
            </a:r>
            <a:endParaRPr lang="en-US" sz="2000" dirty="0">
              <a:solidFill>
                <a:schemeClr val="tx1"/>
              </a:solidFill>
            </a:endParaRPr>
          </a:p>
        </p:txBody>
      </p:sp>
      <p:sp>
        <p:nvSpPr>
          <p:cNvPr id="6" name="Rechteck: abgerundete Ecken 5">
            <a:extLst>
              <a:ext uri="{FF2B5EF4-FFF2-40B4-BE49-F238E27FC236}">
                <a16:creationId xmlns:a16="http://schemas.microsoft.com/office/drawing/2014/main" id="{E2DF4035-D1A1-DA76-938B-235E38ACA9D7}"/>
              </a:ext>
            </a:extLst>
          </p:cNvPr>
          <p:cNvSpPr/>
          <p:nvPr/>
        </p:nvSpPr>
        <p:spPr>
          <a:xfrm>
            <a:off x="2763453" y="2833217"/>
            <a:ext cx="4898064" cy="2550545"/>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Make sure that always the following elements are on your files:</a:t>
            </a:r>
          </a:p>
          <a:p>
            <a:endParaRPr lang="en-US" sz="2000" b="1" dirty="0">
              <a:solidFill>
                <a:schemeClr val="tx1"/>
              </a:solidFill>
            </a:endParaRPr>
          </a:p>
          <a:p>
            <a:pPr marL="342900" indent="-342900">
              <a:buFontTx/>
              <a:buChar char="-"/>
            </a:pPr>
            <a:r>
              <a:rPr lang="en-US" sz="2000" b="1" dirty="0">
                <a:solidFill>
                  <a:schemeClr val="tx1"/>
                </a:solidFill>
              </a:rPr>
              <a:t>Logo of the project</a:t>
            </a:r>
          </a:p>
          <a:p>
            <a:pPr marL="342900" indent="-342900">
              <a:buFontTx/>
              <a:buChar char="-"/>
            </a:pPr>
            <a:r>
              <a:rPr lang="en-US" sz="2000" b="1" dirty="0">
                <a:solidFill>
                  <a:schemeClr val="tx1"/>
                </a:solidFill>
              </a:rPr>
              <a:t>Logo of the EU</a:t>
            </a:r>
          </a:p>
          <a:p>
            <a:pPr marL="342900" indent="-342900">
              <a:buFontTx/>
              <a:buChar char="-"/>
            </a:pPr>
            <a:r>
              <a:rPr lang="en-US" sz="2000" b="1" dirty="0">
                <a:solidFill>
                  <a:schemeClr val="tx1"/>
                </a:solidFill>
              </a:rPr>
              <a:t>OER Logo</a:t>
            </a:r>
          </a:p>
          <a:p>
            <a:pPr marL="342900" indent="-342900">
              <a:buFontTx/>
              <a:buChar char="-"/>
            </a:pPr>
            <a:r>
              <a:rPr lang="en-US" sz="2000" b="1" dirty="0">
                <a:solidFill>
                  <a:schemeClr val="tx1"/>
                </a:solidFill>
              </a:rPr>
              <a:t>Disclaimer Text of the EU</a:t>
            </a:r>
          </a:p>
          <a:p>
            <a:pPr algn="ctr"/>
            <a:endParaRPr lang="en-US" sz="2000" dirty="0">
              <a:solidFill>
                <a:schemeClr val="tx1"/>
              </a:solidFill>
            </a:endParaRPr>
          </a:p>
        </p:txBody>
      </p:sp>
    </p:spTree>
    <p:extLst>
      <p:ext uri="{BB962C8B-B14F-4D97-AF65-F5344CB8AC3E}">
        <p14:creationId xmlns:p14="http://schemas.microsoft.com/office/powerpoint/2010/main" val="374222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2253F84-B61E-4AB3-9DE6-8EEB7BDCB690}"/>
              </a:ext>
            </a:extLst>
          </p:cNvPr>
          <p:cNvPicPr>
            <a:picLocks noChangeAspect="1"/>
          </p:cNvPicPr>
          <p:nvPr/>
        </p:nvPicPr>
        <p:blipFill rotWithShape="1">
          <a:blip r:embed="rId2"/>
          <a:srcRect l="13261" t="5082"/>
          <a:stretch/>
        </p:blipFill>
        <p:spPr>
          <a:xfrm>
            <a:off x="1832228" y="1517288"/>
            <a:ext cx="4184065" cy="3808677"/>
          </a:xfrm>
          <a:prstGeom prst="rect">
            <a:avLst/>
          </a:prstGeom>
        </p:spPr>
      </p:pic>
      <p:pic>
        <p:nvPicPr>
          <p:cNvPr id="5" name="Grafik 4">
            <a:extLst>
              <a:ext uri="{FF2B5EF4-FFF2-40B4-BE49-F238E27FC236}">
                <a16:creationId xmlns:a16="http://schemas.microsoft.com/office/drawing/2014/main" id="{F300230B-EE71-4D65-99D2-DB53E53DB3FE}"/>
              </a:ext>
            </a:extLst>
          </p:cNvPr>
          <p:cNvPicPr>
            <a:picLocks noChangeAspect="1"/>
          </p:cNvPicPr>
          <p:nvPr/>
        </p:nvPicPr>
        <p:blipFill rotWithShape="1">
          <a:blip r:embed="rId3"/>
          <a:srcRect t="1630" r="2754"/>
          <a:stretch/>
        </p:blipFill>
        <p:spPr>
          <a:xfrm>
            <a:off x="5949947" y="1532279"/>
            <a:ext cx="5278700" cy="3808678"/>
          </a:xfrm>
          <a:prstGeom prst="rect">
            <a:avLst/>
          </a:prstGeom>
        </p:spPr>
      </p:pic>
      <p:sp>
        <p:nvSpPr>
          <p:cNvPr id="2" name="Titel 1">
            <a:extLst>
              <a:ext uri="{FF2B5EF4-FFF2-40B4-BE49-F238E27FC236}">
                <a16:creationId xmlns:a16="http://schemas.microsoft.com/office/drawing/2014/main" id="{35EDBC70-142F-41AC-84A7-6BA19573C850}"/>
              </a:ext>
            </a:extLst>
          </p:cNvPr>
          <p:cNvSpPr>
            <a:spLocks noGrp="1"/>
          </p:cNvSpPr>
          <p:nvPr>
            <p:ph type="title"/>
          </p:nvPr>
        </p:nvSpPr>
        <p:spPr>
          <a:xfrm>
            <a:off x="741105" y="3457"/>
            <a:ext cx="9837985" cy="1348800"/>
          </a:xfrm>
        </p:spPr>
        <p:txBody>
          <a:bodyPr/>
          <a:lstStyle/>
          <a:p>
            <a:r>
              <a:rPr lang="de-DE" dirty="0"/>
              <a:t>WP1</a:t>
            </a:r>
            <a:br>
              <a:rPr lang="de-DE" dirty="0"/>
            </a:br>
            <a:r>
              <a:rPr lang="de-DE" dirty="0" err="1"/>
              <a:t>What</a:t>
            </a:r>
            <a:r>
              <a:rPr lang="de-DE" dirty="0"/>
              <a:t> is OER and </a:t>
            </a:r>
            <a:r>
              <a:rPr lang="de-DE" dirty="0" err="1"/>
              <a:t>Why</a:t>
            </a:r>
            <a:r>
              <a:rPr lang="de-DE" dirty="0"/>
              <a:t> do I </a:t>
            </a:r>
            <a:r>
              <a:rPr lang="de-DE" dirty="0" err="1"/>
              <a:t>need</a:t>
            </a:r>
            <a:r>
              <a:rPr lang="de-DE" dirty="0"/>
              <a:t> </a:t>
            </a:r>
            <a:r>
              <a:rPr lang="de-DE" dirty="0" err="1"/>
              <a:t>this</a:t>
            </a:r>
            <a:r>
              <a:rPr lang="de-DE" dirty="0"/>
              <a:t>?</a:t>
            </a:r>
          </a:p>
        </p:txBody>
      </p:sp>
      <p:sp>
        <p:nvSpPr>
          <p:cNvPr id="6" name="Herz 5">
            <a:extLst>
              <a:ext uri="{FF2B5EF4-FFF2-40B4-BE49-F238E27FC236}">
                <a16:creationId xmlns:a16="http://schemas.microsoft.com/office/drawing/2014/main" id="{9579BA3D-709C-4225-91B5-8218433C2702}"/>
              </a:ext>
            </a:extLst>
          </p:cNvPr>
          <p:cNvSpPr/>
          <p:nvPr/>
        </p:nvSpPr>
        <p:spPr>
          <a:xfrm>
            <a:off x="6656984" y="1629030"/>
            <a:ext cx="1141789" cy="91923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7" name="Herz 6">
            <a:extLst>
              <a:ext uri="{FF2B5EF4-FFF2-40B4-BE49-F238E27FC236}">
                <a16:creationId xmlns:a16="http://schemas.microsoft.com/office/drawing/2014/main" id="{A8D0E6FF-5DFC-4E1F-914F-DF3C1099810A}"/>
              </a:ext>
            </a:extLst>
          </p:cNvPr>
          <p:cNvSpPr/>
          <p:nvPr/>
        </p:nvSpPr>
        <p:spPr>
          <a:xfrm>
            <a:off x="6337671" y="2461625"/>
            <a:ext cx="638628" cy="527352"/>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8" name="Herz 7">
            <a:extLst>
              <a:ext uri="{FF2B5EF4-FFF2-40B4-BE49-F238E27FC236}">
                <a16:creationId xmlns:a16="http://schemas.microsoft.com/office/drawing/2014/main" id="{60DF14EE-3CDB-434C-91D8-D2A13EDDEDD2}"/>
              </a:ext>
            </a:extLst>
          </p:cNvPr>
          <p:cNvSpPr/>
          <p:nvPr/>
        </p:nvSpPr>
        <p:spPr>
          <a:xfrm>
            <a:off x="6947273" y="2828111"/>
            <a:ext cx="387045" cy="34242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9" name="Herz 8">
            <a:extLst>
              <a:ext uri="{FF2B5EF4-FFF2-40B4-BE49-F238E27FC236}">
                <a16:creationId xmlns:a16="http://schemas.microsoft.com/office/drawing/2014/main" id="{21964CA3-BA6B-451B-B0B2-46C166706A9F}"/>
              </a:ext>
            </a:extLst>
          </p:cNvPr>
          <p:cNvSpPr/>
          <p:nvPr/>
        </p:nvSpPr>
        <p:spPr>
          <a:xfrm>
            <a:off x="7649620" y="2033289"/>
            <a:ext cx="387045" cy="34242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1" name="Rechteck 10">
            <a:extLst>
              <a:ext uri="{FF2B5EF4-FFF2-40B4-BE49-F238E27FC236}">
                <a16:creationId xmlns:a16="http://schemas.microsoft.com/office/drawing/2014/main" id="{58E1E738-48C4-4F6D-97F4-2D9E2FACF2A5}"/>
              </a:ext>
            </a:extLst>
          </p:cNvPr>
          <p:cNvSpPr/>
          <p:nvPr/>
        </p:nvSpPr>
        <p:spPr>
          <a:xfrm>
            <a:off x="8547702" y="5696972"/>
            <a:ext cx="3489400" cy="400302"/>
          </a:xfrm>
          <a:prstGeom prst="rect">
            <a:avLst/>
          </a:prstGeom>
          <a:solidFill>
            <a:schemeClr val="bg1">
              <a:lumMod val="50000"/>
            </a:schemeClr>
          </a:solidFill>
        </p:spPr>
        <p:txBody>
          <a:bodyPr wrap="square">
            <a:spAutoFit/>
          </a:bodyPr>
          <a:lstStyle/>
          <a:p>
            <a:r>
              <a:rPr lang="en-US" sz="667" dirty="0">
                <a:solidFill>
                  <a:schemeClr val="bg1"/>
                </a:solidFill>
                <a:latin typeface="Source Sans Pro" panose="020B0503030403020204" pitchFamily="34" charset="0"/>
              </a:rPr>
              <a:t>Sandra Schoen, Keynote as ISOLEC 2020 conference (26th September) hosted by the University of Malang  // CC BY- SA</a:t>
            </a:r>
          </a:p>
          <a:p>
            <a:r>
              <a:rPr lang="en-US" sz="667" dirty="0">
                <a:solidFill>
                  <a:schemeClr val="bg1"/>
                </a:solidFill>
                <a:latin typeface="Source Sans Pro" panose="020B0503030403020204" pitchFamily="34" charset="0"/>
              </a:rPr>
              <a:t>Link: </a:t>
            </a:r>
            <a:r>
              <a:rPr lang="en-US" sz="667" dirty="0">
                <a:solidFill>
                  <a:schemeClr val="bg1"/>
                </a:solidFill>
                <a:hlinkClick r:id="rId4">
                  <a:extLst>
                    <a:ext uri="{A12FA001-AC4F-418D-AE19-62706E023703}">
                      <ahyp:hlinkClr xmlns:ahyp="http://schemas.microsoft.com/office/drawing/2018/hyperlinkcolor" val="tx"/>
                    </a:ext>
                  </a:extLst>
                </a:hlinkClick>
              </a:rPr>
              <a:t>Open educational resources for language learning - a keynote at ISOLE… (slideshare.net)</a:t>
            </a:r>
            <a:endParaRPr lang="de-DE" sz="667" dirty="0">
              <a:solidFill>
                <a:schemeClr val="bg1"/>
              </a:solidFill>
            </a:endParaRPr>
          </a:p>
        </p:txBody>
      </p:sp>
    </p:spTree>
    <p:extLst>
      <p:ext uri="{BB962C8B-B14F-4D97-AF65-F5344CB8AC3E}">
        <p14:creationId xmlns:p14="http://schemas.microsoft.com/office/powerpoint/2010/main" val="30392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8A2D31-A0E2-49FE-96D6-5E1BE8FF58B4}"/>
              </a:ext>
            </a:extLst>
          </p:cNvPr>
          <p:cNvSpPr>
            <a:spLocks noGrp="1"/>
          </p:cNvSpPr>
          <p:nvPr>
            <p:ph type="title"/>
          </p:nvPr>
        </p:nvSpPr>
        <p:spPr/>
        <p:txBody>
          <a:bodyPr/>
          <a:lstStyle/>
          <a:p>
            <a:r>
              <a:rPr lang="de-DE" dirty="0"/>
              <a:t>Open Educational Resources </a:t>
            </a:r>
          </a:p>
        </p:txBody>
      </p:sp>
      <p:sp>
        <p:nvSpPr>
          <p:cNvPr id="3" name="Inhaltsplatzhalter 2">
            <a:extLst>
              <a:ext uri="{FF2B5EF4-FFF2-40B4-BE49-F238E27FC236}">
                <a16:creationId xmlns:a16="http://schemas.microsoft.com/office/drawing/2014/main" id="{38E87F1C-2616-4E04-BF1D-54AA0C91A134}"/>
              </a:ext>
            </a:extLst>
          </p:cNvPr>
          <p:cNvSpPr>
            <a:spLocks noGrp="1"/>
          </p:cNvSpPr>
          <p:nvPr>
            <p:ph idx="1"/>
          </p:nvPr>
        </p:nvSpPr>
        <p:spPr>
          <a:xfrm>
            <a:off x="1097280" y="1845735"/>
            <a:ext cx="9449392" cy="4023360"/>
          </a:xfrm>
        </p:spPr>
        <p:txBody>
          <a:bodyPr/>
          <a:lstStyle/>
          <a:p>
            <a:pPr algn="just"/>
            <a:r>
              <a:rPr lang="en-US" sz="2400" b="1" i="1" dirty="0"/>
              <a:t>Focus on some definitions: </a:t>
            </a:r>
          </a:p>
          <a:p>
            <a:pPr algn="just"/>
            <a:r>
              <a:rPr lang="en-US" sz="2400" dirty="0"/>
              <a:t>“Open Educational Resources are </a:t>
            </a:r>
            <a:r>
              <a:rPr lang="en-US" sz="2667" b="1" dirty="0"/>
              <a:t>teaching, learning and research </a:t>
            </a:r>
            <a:r>
              <a:rPr lang="en-US" sz="2400" dirty="0"/>
              <a:t>materials in </a:t>
            </a:r>
            <a:r>
              <a:rPr lang="en-US" sz="2400" b="1" dirty="0"/>
              <a:t>any medium </a:t>
            </a:r>
            <a:r>
              <a:rPr lang="en-US" sz="2800" b="1" dirty="0"/>
              <a:t>– digital or otherwise – </a:t>
            </a:r>
            <a:r>
              <a:rPr lang="en-US" sz="2400" dirty="0"/>
              <a:t>that reside in the public domain or have been released under an open license that permits no-cost access, use, adaptation and redistribution by others with no or limited restrictions.” (</a:t>
            </a:r>
            <a:r>
              <a:rPr lang="en-US" sz="2400" dirty="0" err="1"/>
              <a:t>Hewelett</a:t>
            </a:r>
            <a:r>
              <a:rPr lang="en-US" sz="2400" dirty="0"/>
              <a:t> Foundation 2019)</a:t>
            </a:r>
            <a:endParaRPr lang="de-DE" sz="2400" dirty="0"/>
          </a:p>
          <a:p>
            <a:endParaRPr lang="de-DE" dirty="0"/>
          </a:p>
        </p:txBody>
      </p:sp>
      <p:sp>
        <p:nvSpPr>
          <p:cNvPr id="4" name="Rechteck 3">
            <a:extLst>
              <a:ext uri="{FF2B5EF4-FFF2-40B4-BE49-F238E27FC236}">
                <a16:creationId xmlns:a16="http://schemas.microsoft.com/office/drawing/2014/main" id="{7FA3055A-8C38-4B62-A9CF-8E0BF6E0033D}"/>
              </a:ext>
            </a:extLst>
          </p:cNvPr>
          <p:cNvSpPr/>
          <p:nvPr/>
        </p:nvSpPr>
        <p:spPr>
          <a:xfrm>
            <a:off x="6853562" y="5638261"/>
            <a:ext cx="5406500" cy="430887"/>
          </a:xfrm>
          <a:prstGeom prst="rect">
            <a:avLst/>
          </a:prstGeom>
        </p:spPr>
        <p:txBody>
          <a:bodyPr wrap="square">
            <a:spAutoFit/>
          </a:bodyPr>
          <a:lstStyle/>
          <a:p>
            <a:r>
              <a:rPr lang="en-US" sz="1100" dirty="0" err="1"/>
              <a:t>Hewelett</a:t>
            </a:r>
            <a:r>
              <a:rPr lang="en-US" sz="1100" dirty="0"/>
              <a:t> Foundation (2019): Retrieved from the Internet: </a:t>
            </a:r>
            <a:r>
              <a:rPr lang="en-US" sz="1100" u="sng" dirty="0">
                <a:hlinkClick r:id="rId2"/>
              </a:rPr>
              <a:t>https://hewlett.org/strategy/open-educational-resources/</a:t>
            </a:r>
            <a:r>
              <a:rPr lang="en-US" sz="1100" u="sng" dirty="0"/>
              <a:t>.</a:t>
            </a:r>
            <a:r>
              <a:rPr lang="en-US" sz="1100" dirty="0"/>
              <a:t> Last access date: March 2022.</a:t>
            </a:r>
            <a:endParaRPr lang="de-DE" sz="1100" dirty="0"/>
          </a:p>
        </p:txBody>
      </p:sp>
    </p:spTree>
    <p:extLst>
      <p:ext uri="{BB962C8B-B14F-4D97-AF65-F5344CB8AC3E}">
        <p14:creationId xmlns:p14="http://schemas.microsoft.com/office/powerpoint/2010/main" val="3847926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FA150E-5385-4E5E-B78A-0FE6B6064F84}"/>
              </a:ext>
            </a:extLst>
          </p:cNvPr>
          <p:cNvSpPr>
            <a:spLocks noGrp="1"/>
          </p:cNvSpPr>
          <p:nvPr>
            <p:ph type="title"/>
          </p:nvPr>
        </p:nvSpPr>
        <p:spPr/>
        <p:txBody>
          <a:bodyPr/>
          <a:lstStyle/>
          <a:p>
            <a:r>
              <a:rPr lang="de-DE" dirty="0" err="1"/>
              <a:t>Attributing</a:t>
            </a:r>
            <a:r>
              <a:rPr lang="de-DE" dirty="0"/>
              <a:t> Sources</a:t>
            </a:r>
          </a:p>
        </p:txBody>
      </p:sp>
      <p:sp>
        <p:nvSpPr>
          <p:cNvPr id="3" name="Inhaltsplatzhalter 2">
            <a:extLst>
              <a:ext uri="{FF2B5EF4-FFF2-40B4-BE49-F238E27FC236}">
                <a16:creationId xmlns:a16="http://schemas.microsoft.com/office/drawing/2014/main" id="{7C514134-B971-4D23-AA15-C9CA49D49188}"/>
              </a:ext>
            </a:extLst>
          </p:cNvPr>
          <p:cNvSpPr>
            <a:spLocks noGrp="1"/>
          </p:cNvSpPr>
          <p:nvPr>
            <p:ph idx="1"/>
          </p:nvPr>
        </p:nvSpPr>
        <p:spPr>
          <a:xfrm>
            <a:off x="3019571" y="2415858"/>
            <a:ext cx="8357439" cy="4023360"/>
          </a:xfrm>
        </p:spPr>
        <p:txBody>
          <a:bodyPr>
            <a:normAutofit/>
          </a:bodyPr>
          <a:lstStyle/>
          <a:p>
            <a:r>
              <a:rPr lang="en-US" sz="3200" dirty="0"/>
              <a:t>“You can use CC-licensed materials </a:t>
            </a:r>
            <a:r>
              <a:rPr lang="en-US" sz="3200" b="1" dirty="0"/>
              <a:t>as long as you follow the license conditions. </a:t>
            </a:r>
          </a:p>
          <a:p>
            <a:r>
              <a:rPr lang="en-US" sz="3200" dirty="0"/>
              <a:t>One condition of all CC licenses is attribution” </a:t>
            </a:r>
            <a:r>
              <a:rPr lang="en-US" dirty="0"/>
              <a:t>(Creative Commons </a:t>
            </a:r>
            <a:r>
              <a:rPr lang="en-US" dirty="0" err="1"/>
              <a:t>Licences</a:t>
            </a:r>
            <a:r>
              <a:rPr lang="en-US" dirty="0"/>
              <a:t>, 2022).</a:t>
            </a:r>
            <a:endParaRPr lang="en-US" sz="3200" dirty="0"/>
          </a:p>
        </p:txBody>
      </p:sp>
      <p:pic>
        <p:nvPicPr>
          <p:cNvPr id="5" name="Grafik 4" descr="Glühbirne">
            <a:extLst>
              <a:ext uri="{FF2B5EF4-FFF2-40B4-BE49-F238E27FC236}">
                <a16:creationId xmlns:a16="http://schemas.microsoft.com/office/drawing/2014/main" id="{45C1E0B3-F84C-4DB7-82E1-0EDC4BF0FC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5920" y="1893555"/>
            <a:ext cx="2093651" cy="2093651"/>
          </a:xfrm>
          <a:prstGeom prst="rect">
            <a:avLst/>
          </a:prstGeom>
        </p:spPr>
      </p:pic>
      <p:sp>
        <p:nvSpPr>
          <p:cNvPr id="6" name="Rechteck 5">
            <a:extLst>
              <a:ext uri="{FF2B5EF4-FFF2-40B4-BE49-F238E27FC236}">
                <a16:creationId xmlns:a16="http://schemas.microsoft.com/office/drawing/2014/main" id="{207889F5-3C40-4712-AB85-6DCA3904A194}"/>
              </a:ext>
            </a:extLst>
          </p:cNvPr>
          <p:cNvSpPr/>
          <p:nvPr/>
        </p:nvSpPr>
        <p:spPr>
          <a:xfrm>
            <a:off x="7886598" y="4645026"/>
            <a:ext cx="3936409" cy="646331"/>
          </a:xfrm>
          <a:prstGeom prst="rect">
            <a:avLst/>
          </a:prstGeom>
        </p:spPr>
        <p:txBody>
          <a:bodyPr wrap="square">
            <a:spAutoFit/>
          </a:bodyPr>
          <a:lstStyle/>
          <a:p>
            <a:r>
              <a:rPr lang="de-DE" sz="1200" dirty="0"/>
              <a:t>Creative Commons (2019/2022): </a:t>
            </a:r>
            <a:r>
              <a:rPr lang="de-DE" sz="1200" dirty="0" err="1"/>
              <a:t>Retrieved</a:t>
            </a:r>
            <a:r>
              <a:rPr lang="de-DE" sz="1200" dirty="0"/>
              <a:t> </a:t>
            </a:r>
            <a:r>
              <a:rPr lang="de-DE" sz="1200" dirty="0" err="1"/>
              <a:t>from</a:t>
            </a:r>
            <a:r>
              <a:rPr lang="de-DE" sz="1200" dirty="0"/>
              <a:t> </a:t>
            </a:r>
            <a:r>
              <a:rPr lang="de-DE" sz="1200" dirty="0" err="1"/>
              <a:t>the</a:t>
            </a:r>
            <a:r>
              <a:rPr lang="de-DE" sz="1200" dirty="0"/>
              <a:t> Internet: </a:t>
            </a:r>
            <a:r>
              <a:rPr lang="de-DE" sz="1200" dirty="0">
                <a:hlinkClick r:id="rId5"/>
              </a:rPr>
              <a:t>https://creativecommons.org/use-remix/</a:t>
            </a:r>
            <a:r>
              <a:rPr lang="de-DE" sz="1200" dirty="0"/>
              <a:t>,</a:t>
            </a:r>
            <a:br>
              <a:rPr lang="de-DE" sz="1200" dirty="0"/>
            </a:br>
            <a:r>
              <a:rPr lang="de-DE" sz="1200" dirty="0"/>
              <a:t>Access date: 01.03.2024.</a:t>
            </a:r>
          </a:p>
        </p:txBody>
      </p:sp>
    </p:spTree>
    <p:extLst>
      <p:ext uri="{BB962C8B-B14F-4D97-AF65-F5344CB8AC3E}">
        <p14:creationId xmlns:p14="http://schemas.microsoft.com/office/powerpoint/2010/main" val="4139386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A8F6EA-32B8-4FD2-BA7A-770326F3658F}"/>
              </a:ext>
            </a:extLst>
          </p:cNvPr>
          <p:cNvSpPr>
            <a:spLocks noGrp="1"/>
          </p:cNvSpPr>
          <p:nvPr>
            <p:ph type="title"/>
          </p:nvPr>
        </p:nvSpPr>
        <p:spPr/>
        <p:txBody>
          <a:bodyPr/>
          <a:lstStyle/>
          <a:p>
            <a:r>
              <a:rPr lang="de-DE" dirty="0"/>
              <a:t>Forms and </a:t>
            </a:r>
            <a:r>
              <a:rPr lang="de-DE" dirty="0" err="1"/>
              <a:t>Types</a:t>
            </a:r>
            <a:r>
              <a:rPr lang="de-DE" dirty="0"/>
              <a:t> of OER </a:t>
            </a:r>
            <a:r>
              <a:rPr lang="de-DE" dirty="0" err="1"/>
              <a:t>licences</a:t>
            </a:r>
            <a:endParaRPr lang="de-DE" dirty="0"/>
          </a:p>
        </p:txBody>
      </p:sp>
      <p:sp>
        <p:nvSpPr>
          <p:cNvPr id="3" name="Inhaltsplatzhalter 2">
            <a:extLst>
              <a:ext uri="{FF2B5EF4-FFF2-40B4-BE49-F238E27FC236}">
                <a16:creationId xmlns:a16="http://schemas.microsoft.com/office/drawing/2014/main" id="{3D216AEF-0C6A-4D66-9B7A-B5BF7C003A84}"/>
              </a:ext>
            </a:extLst>
          </p:cNvPr>
          <p:cNvSpPr>
            <a:spLocks noGrp="1"/>
          </p:cNvSpPr>
          <p:nvPr>
            <p:ph idx="1"/>
          </p:nvPr>
        </p:nvSpPr>
        <p:spPr>
          <a:xfrm>
            <a:off x="4154751" y="1845735"/>
            <a:ext cx="7816425" cy="4023360"/>
          </a:xfrm>
        </p:spPr>
        <p:txBody>
          <a:bodyPr/>
          <a:lstStyle/>
          <a:p>
            <a:r>
              <a:rPr lang="en-US" b="1" dirty="0">
                <a:hlinkClick r:id="rId3"/>
              </a:rPr>
              <a:t>“CC BY-SA</a:t>
            </a:r>
            <a:r>
              <a:rPr lang="en-US" dirty="0"/>
              <a:t>: This license allows </a:t>
            </a:r>
            <a:r>
              <a:rPr lang="en-US" dirty="0" err="1"/>
              <a:t>reusers</a:t>
            </a:r>
            <a:r>
              <a:rPr lang="en-US" dirty="0"/>
              <a:t> to distribute, remix, adapt, and build upon the material in any medium or format, so long as attribution is given to the creator. The license allows for commercial use. If you remix, adapt, or build upon the material, you must license the modified material under identical terms.”</a:t>
            </a:r>
            <a:endParaRPr lang="de-DE" dirty="0"/>
          </a:p>
        </p:txBody>
      </p:sp>
      <p:pic>
        <p:nvPicPr>
          <p:cNvPr id="4" name="Grafik 3">
            <a:extLst>
              <a:ext uri="{FF2B5EF4-FFF2-40B4-BE49-F238E27FC236}">
                <a16:creationId xmlns:a16="http://schemas.microsoft.com/office/drawing/2014/main" id="{549C71BF-1AAD-4552-B58E-37F4F526F1BF}"/>
              </a:ext>
            </a:extLst>
          </p:cNvPr>
          <p:cNvPicPr>
            <a:picLocks noChangeAspect="1"/>
          </p:cNvPicPr>
          <p:nvPr/>
        </p:nvPicPr>
        <p:blipFill rotWithShape="1">
          <a:blip r:embed="rId4"/>
          <a:srcRect t="19345" r="76796" b="64922"/>
          <a:stretch/>
        </p:blipFill>
        <p:spPr>
          <a:xfrm>
            <a:off x="1036320" y="1700216"/>
            <a:ext cx="2605405" cy="1371600"/>
          </a:xfrm>
          <a:prstGeom prst="rect">
            <a:avLst/>
          </a:prstGeom>
        </p:spPr>
      </p:pic>
      <p:pic>
        <p:nvPicPr>
          <p:cNvPr id="5" name="Grafik 4">
            <a:extLst>
              <a:ext uri="{FF2B5EF4-FFF2-40B4-BE49-F238E27FC236}">
                <a16:creationId xmlns:a16="http://schemas.microsoft.com/office/drawing/2014/main" id="{7BA85076-EC15-4A3B-9BE8-2359464817A3}"/>
              </a:ext>
            </a:extLst>
          </p:cNvPr>
          <p:cNvPicPr>
            <a:picLocks noChangeAspect="1"/>
          </p:cNvPicPr>
          <p:nvPr/>
        </p:nvPicPr>
        <p:blipFill>
          <a:blip r:embed="rId5"/>
          <a:stretch>
            <a:fillRect/>
          </a:stretch>
        </p:blipFill>
        <p:spPr>
          <a:xfrm>
            <a:off x="2419257" y="4630844"/>
            <a:ext cx="5791200" cy="1238251"/>
          </a:xfrm>
          <a:prstGeom prst="rect">
            <a:avLst/>
          </a:prstGeom>
        </p:spPr>
      </p:pic>
      <p:sp>
        <p:nvSpPr>
          <p:cNvPr id="6" name="Rechteck 5">
            <a:extLst>
              <a:ext uri="{FF2B5EF4-FFF2-40B4-BE49-F238E27FC236}">
                <a16:creationId xmlns:a16="http://schemas.microsoft.com/office/drawing/2014/main" id="{0132AE1E-192F-4EEE-A54B-B75BAA6949A5}"/>
              </a:ext>
            </a:extLst>
          </p:cNvPr>
          <p:cNvSpPr/>
          <p:nvPr/>
        </p:nvSpPr>
        <p:spPr>
          <a:xfrm>
            <a:off x="8352605" y="4771961"/>
            <a:ext cx="4131597" cy="769441"/>
          </a:xfrm>
          <a:prstGeom prst="rect">
            <a:avLst/>
          </a:prstGeom>
        </p:spPr>
        <p:txBody>
          <a:bodyPr wrap="square">
            <a:spAutoFit/>
          </a:bodyPr>
          <a:lstStyle/>
          <a:p>
            <a:r>
              <a:rPr lang="en-US" sz="1100" i="1" dirty="0"/>
              <a:t>© 2019. This work is licensed under a </a:t>
            </a:r>
            <a:r>
              <a:rPr lang="en-US" sz="1100" i="1" dirty="0">
                <a:hlinkClick r:id="rId6"/>
              </a:rPr>
              <a:t>CC BY 4.0 license</a:t>
            </a:r>
            <a:r>
              <a:rPr lang="en-US" sz="1100" i="1" dirty="0"/>
              <a:t>. </a:t>
            </a:r>
            <a:endParaRPr lang="en-US" sz="1100" dirty="0"/>
          </a:p>
          <a:p>
            <a:r>
              <a:rPr lang="de-DE" sz="1100" dirty="0" err="1"/>
              <a:t>Retrieved</a:t>
            </a:r>
            <a:r>
              <a:rPr lang="de-DE" sz="1100" dirty="0"/>
              <a:t> </a:t>
            </a:r>
            <a:r>
              <a:rPr lang="de-DE" sz="1100" dirty="0" err="1"/>
              <a:t>from</a:t>
            </a:r>
            <a:r>
              <a:rPr lang="de-DE" sz="1100" dirty="0"/>
              <a:t> </a:t>
            </a:r>
            <a:r>
              <a:rPr lang="de-DE" sz="1100" dirty="0" err="1"/>
              <a:t>the</a:t>
            </a:r>
            <a:r>
              <a:rPr lang="de-DE" sz="1100" dirty="0"/>
              <a:t> Internet: </a:t>
            </a:r>
            <a:r>
              <a:rPr lang="de-DE" sz="1100" dirty="0">
                <a:hlinkClick r:id="rId7"/>
              </a:rPr>
              <a:t>https://creativecommons.org/about/cclicenses/</a:t>
            </a:r>
            <a:r>
              <a:rPr lang="de-DE" sz="1100" dirty="0"/>
              <a:t>,</a:t>
            </a:r>
            <a:br>
              <a:rPr lang="de-DE" sz="1100" dirty="0"/>
            </a:br>
            <a:r>
              <a:rPr lang="de-DE" sz="1100" dirty="0"/>
              <a:t>Access date 01.03.2024.</a:t>
            </a:r>
          </a:p>
        </p:txBody>
      </p:sp>
    </p:spTree>
    <p:extLst>
      <p:ext uri="{BB962C8B-B14F-4D97-AF65-F5344CB8AC3E}">
        <p14:creationId xmlns:p14="http://schemas.microsoft.com/office/powerpoint/2010/main" val="441005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618</Words>
  <Application>Microsoft Office PowerPoint</Application>
  <PresentationFormat>Breitbild</PresentationFormat>
  <Paragraphs>66</Paragraphs>
  <Slides>9</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9</vt:i4>
      </vt:variant>
    </vt:vector>
  </HeadingPairs>
  <TitlesOfParts>
    <vt:vector size="16" baseType="lpstr">
      <vt:lpstr>Arial</vt:lpstr>
      <vt:lpstr>Calibri</vt:lpstr>
      <vt:lpstr>Calibri Light</vt:lpstr>
      <vt:lpstr>Source Sans Pro</vt:lpstr>
      <vt:lpstr>Times New Roman</vt:lpstr>
      <vt:lpstr>Wingdings 3</vt:lpstr>
      <vt:lpstr>Office</vt:lpstr>
      <vt:lpstr>STEM for inclusive schools  School Education ERASMUS+  KA220-NW-23-30-151162 Cooperation partnerships in school education</vt:lpstr>
      <vt:lpstr>WP1: Project Managment Core information</vt:lpstr>
      <vt:lpstr>WP1: Project Managment Core information</vt:lpstr>
      <vt:lpstr>WP1: Project Managment Core information</vt:lpstr>
      <vt:lpstr>WP1 What is OER and Why do I need this?</vt:lpstr>
      <vt:lpstr>Open Educational Resources </vt:lpstr>
      <vt:lpstr>Attributing Sources</vt:lpstr>
      <vt:lpstr>Forms and Types of OER licences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43</cp:revision>
  <dcterms:created xsi:type="dcterms:W3CDTF">2023-06-29T05:00:19Z</dcterms:created>
  <dcterms:modified xsi:type="dcterms:W3CDTF">2024-03-11T09:46:32Z</dcterms:modified>
</cp:coreProperties>
</file>