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2" roundtripDataSignature="AMtx7mhhzzB95bcroFv/Le2OanqgnwMHm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2" Type="http://customschemas.google.com/relationships/presentationmetadata" Target="meta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2" name="Google Shape;22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6.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47" name="Shape 47"/>
        <p:cNvGrpSpPr/>
        <p:nvPr/>
      </p:nvGrpSpPr>
      <p:grpSpPr>
        <a:xfrm>
          <a:off x="0" y="0"/>
          <a:ext cx="0" cy="0"/>
          <a:chOff x="0" y="0"/>
          <a:chExt cx="0" cy="0"/>
        </a:xfrm>
      </p:grpSpPr>
      <p:sp>
        <p:nvSpPr>
          <p:cNvPr id="48" name="Google Shape;48;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0" name="Google Shape;50;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1" name="Google Shape;51;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54" name="Google Shape;54;p9"/>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9"/>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500" u="none" cap="none" strike="noStrike">
                <a:solidFill>
                  <a:schemeClr val="lt1"/>
                </a:solidFill>
                <a:latin typeface="Calibri"/>
                <a:ea typeface="Calibri"/>
                <a:cs typeface="Calibri"/>
                <a:sym typeface="Calibri"/>
              </a:rPr>
              <a:t>-</a:t>
            </a:r>
            <a:fld id="{00000000-1234-1234-1234-123412341234}" type="slidenum">
              <a:rPr b="0" i="0" lang="en-US" sz="1500" u="none" cap="none" strike="noStrike">
                <a:solidFill>
                  <a:schemeClr val="lt1"/>
                </a:solidFill>
                <a:latin typeface="Calibri"/>
                <a:ea typeface="Calibri"/>
                <a:cs typeface="Calibri"/>
                <a:sym typeface="Calibri"/>
              </a:rPr>
              <a:t>‹#›</a:t>
            </a:fld>
            <a:r>
              <a:rPr b="0" i="0" lang="en-US" sz="1500" u="none" cap="none" strike="noStrike">
                <a:solidFill>
                  <a:schemeClr val="lt1"/>
                </a:solidFill>
                <a:latin typeface="Calibri"/>
                <a:ea typeface="Calibri"/>
                <a:cs typeface="Calibri"/>
                <a:sym typeface="Calibri"/>
              </a:rPr>
              <a:t>-</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56" name="Shape 56"/>
        <p:cNvGrpSpPr/>
        <p:nvPr/>
      </p:nvGrpSpPr>
      <p:grpSpPr>
        <a:xfrm>
          <a:off x="0" y="0"/>
          <a:ext cx="0" cy="0"/>
          <a:chOff x="0" y="0"/>
          <a:chExt cx="0" cy="0"/>
        </a:xfrm>
      </p:grpSpPr>
      <p:sp>
        <p:nvSpPr>
          <p:cNvPr id="57" name="Google Shape;57;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2" name="Google Shape;62;p10"/>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0"/>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mit Bild" showMasterSp="0">
  <p:cSld name="Titelfolie mit Bild">
    <p:spTree>
      <p:nvGrpSpPr>
        <p:cNvPr id="64" name="Shape 64"/>
        <p:cNvGrpSpPr/>
        <p:nvPr/>
      </p:nvGrpSpPr>
      <p:grpSpPr>
        <a:xfrm>
          <a:off x="0" y="0"/>
          <a:ext cx="0" cy="0"/>
          <a:chOff x="0" y="0"/>
          <a:chExt cx="0" cy="0"/>
        </a:xfrm>
      </p:grpSpPr>
      <p:sp>
        <p:nvSpPr>
          <p:cNvPr id="65" name="Google Shape;65;p11"/>
          <p:cNvSpPr/>
          <p:nvPr/>
        </p:nvSpPr>
        <p:spPr>
          <a:xfrm>
            <a:off x="1" y="6237586"/>
            <a:ext cx="12191999" cy="620414"/>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1"/>
          <p:cNvSpPr/>
          <p:nvPr/>
        </p:nvSpPr>
        <p:spPr>
          <a:xfrm>
            <a:off x="0" y="6171026"/>
            <a:ext cx="12192001" cy="659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7" name="Google Shape;67;p11"/>
          <p:cNvPicPr preferRelativeResize="0"/>
          <p:nvPr/>
        </p:nvPicPr>
        <p:blipFill rotWithShape="1">
          <a:blip r:embed="rId2">
            <a:alphaModFix/>
          </a:blip>
          <a:srcRect b="0" l="0" r="0" t="0"/>
          <a:stretch/>
        </p:blipFill>
        <p:spPr>
          <a:xfrm>
            <a:off x="104945" y="6281603"/>
            <a:ext cx="1061484" cy="400384"/>
          </a:xfrm>
          <a:prstGeom prst="rect">
            <a:avLst/>
          </a:prstGeom>
          <a:noFill/>
          <a:ln>
            <a:noFill/>
          </a:ln>
        </p:spPr>
      </p:pic>
      <p:sp>
        <p:nvSpPr>
          <p:cNvPr id="68" name="Google Shape;68;p11"/>
          <p:cNvSpPr txBox="1"/>
          <p:nvPr>
            <p:ph type="ctrTitle"/>
          </p:nvPr>
        </p:nvSpPr>
        <p:spPr>
          <a:xfrm>
            <a:off x="1104900" y="2292094"/>
            <a:ext cx="5734050" cy="221969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Calibri"/>
              <a:buNone/>
              <a:defRPr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11"/>
          <p:cNvSpPr txBox="1"/>
          <p:nvPr>
            <p:ph idx="1" type="subTitle"/>
          </p:nvPr>
        </p:nvSpPr>
        <p:spPr>
          <a:xfrm>
            <a:off x="1104900" y="4511784"/>
            <a:ext cx="5734050" cy="95556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sz="18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0" name="Google Shape;70;p11"/>
          <p:cNvSpPr/>
          <p:nvPr>
            <p:ph idx="2" type="pic"/>
          </p:nvPr>
        </p:nvSpPr>
        <p:spPr>
          <a:xfrm>
            <a:off x="6981063" y="1310656"/>
            <a:ext cx="5210937" cy="4208604"/>
          </a:xfrm>
          <a:prstGeom prst="rect">
            <a:avLst/>
          </a:prstGeom>
          <a:solidFill>
            <a:srgbClr val="CCCCCC"/>
          </a:solidFill>
          <a:ln>
            <a:noFill/>
          </a:ln>
        </p:spPr>
      </p:sp>
      <p:pic>
        <p:nvPicPr>
          <p:cNvPr id="71" name="Google Shape;71;p11"/>
          <p:cNvPicPr preferRelativeResize="0"/>
          <p:nvPr/>
        </p:nvPicPr>
        <p:blipFill rotWithShape="1">
          <a:blip r:embed="rId3">
            <a:alphaModFix/>
          </a:blip>
          <a:srcRect b="0" l="0" r="0" t="0"/>
          <a:stretch/>
        </p:blipFill>
        <p:spPr>
          <a:xfrm>
            <a:off x="10099505" y="6266872"/>
            <a:ext cx="1987550" cy="567690"/>
          </a:xfrm>
          <a:prstGeom prst="rect">
            <a:avLst/>
          </a:prstGeom>
          <a:noFill/>
          <a:ln>
            <a:noFill/>
          </a:ln>
        </p:spPr>
      </p:pic>
      <p:sp>
        <p:nvSpPr>
          <p:cNvPr id="72" name="Google Shape;72;p11"/>
          <p:cNvSpPr txBox="1"/>
          <p:nvPr/>
        </p:nvSpPr>
        <p:spPr>
          <a:xfrm>
            <a:off x="4376057" y="6360042"/>
            <a:ext cx="5340977"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lang="en-US" sz="900">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alibri"/>
              <a:ea typeface="Calibri"/>
              <a:cs typeface="Calibri"/>
              <a:sym typeface="Calibri"/>
            </a:endParaRPr>
          </a:p>
          <a:p>
            <a:pPr indent="0" lvl="0" marL="0" marR="0" rtl="0" algn="ctr">
              <a:spcBef>
                <a:spcPts val="1000"/>
              </a:spcBef>
              <a:spcAft>
                <a:spcPts val="0"/>
              </a:spcAft>
              <a:buClr>
                <a:schemeClr val="accent1"/>
              </a:buClr>
              <a:buSzPts val="2000"/>
              <a:buFont typeface="Noto Sans Symbols"/>
              <a:buNone/>
            </a:pPr>
            <a:r>
              <a:t/>
            </a:r>
            <a:endParaRPr sz="2000">
              <a:solidFill>
                <a:schemeClr val="lt1"/>
              </a:solidFill>
              <a:latin typeface="Calibri"/>
              <a:ea typeface="Calibri"/>
              <a:cs typeface="Calibri"/>
              <a:sym typeface="Calibri"/>
            </a:endParaRPr>
          </a:p>
        </p:txBody>
      </p:sp>
      <p:pic>
        <p:nvPicPr>
          <p:cNvPr id="73" name="Google Shape;73;p11"/>
          <p:cNvPicPr preferRelativeResize="0"/>
          <p:nvPr/>
        </p:nvPicPr>
        <p:blipFill rotWithShape="1">
          <a:blip r:embed="rId4">
            <a:alphaModFix/>
          </a:blip>
          <a:srcRect b="0" l="0" r="0" t="0"/>
          <a:stretch/>
        </p:blipFill>
        <p:spPr>
          <a:xfrm>
            <a:off x="10710917" y="94130"/>
            <a:ext cx="1453861" cy="128494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elfolie">
  <p:cSld name="2_Titelfolie">
    <p:spTree>
      <p:nvGrpSpPr>
        <p:cNvPr id="74" name="Shape 74"/>
        <p:cNvGrpSpPr/>
        <p:nvPr/>
      </p:nvGrpSpPr>
      <p:grpSpPr>
        <a:xfrm>
          <a:off x="0" y="0"/>
          <a:ext cx="0" cy="0"/>
          <a:chOff x="0" y="0"/>
          <a:chExt cx="0" cy="0"/>
        </a:xfrm>
      </p:grpSpPr>
      <p:sp>
        <p:nvSpPr>
          <p:cNvPr id="75" name="Google Shape;75;p12"/>
          <p:cNvSpPr/>
          <p:nvPr/>
        </p:nvSpPr>
        <p:spPr>
          <a:xfrm>
            <a:off x="9448800" y="15605"/>
            <a:ext cx="2743200" cy="6051176"/>
          </a:xfrm>
          <a:prstGeom prst="rect">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 name="Google Shape;76;p12"/>
          <p:cNvSpPr txBox="1"/>
          <p:nvPr>
            <p:ph type="ctrTitle"/>
          </p:nvPr>
        </p:nvSpPr>
        <p:spPr>
          <a:xfrm>
            <a:off x="1524000" y="1122363"/>
            <a:ext cx="7546822"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12"/>
          <p:cNvSpPr txBox="1"/>
          <p:nvPr>
            <p:ph idx="1" type="subTitle"/>
          </p:nvPr>
        </p:nvSpPr>
        <p:spPr>
          <a:xfrm>
            <a:off x="1524000" y="3602038"/>
            <a:ext cx="7546822"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8" name="Google Shape;7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81" name="Google Shape;81;p12"/>
          <p:cNvSpPr txBox="1"/>
          <p:nvPr/>
        </p:nvSpPr>
        <p:spPr>
          <a:xfrm>
            <a:off x="9496196" y="1615915"/>
            <a:ext cx="2845177" cy="1909129"/>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Calibri"/>
              <a:buNone/>
            </a:pPr>
            <a:r>
              <a:rPr b="1" lang="en-US" sz="3600">
                <a:solidFill>
                  <a:schemeClr val="dk1"/>
                </a:solidFill>
                <a:latin typeface="Calibri"/>
                <a:ea typeface="Calibri"/>
                <a:cs typeface="Calibri"/>
                <a:sym typeface="Calibri"/>
              </a:rPr>
              <a:t>STEM</a:t>
            </a:r>
            <a:br>
              <a:rPr b="1" lang="en-US" sz="3600">
                <a:solidFill>
                  <a:schemeClr val="dk1"/>
                </a:solidFill>
                <a:latin typeface="Calibri"/>
                <a:ea typeface="Calibri"/>
                <a:cs typeface="Calibri"/>
                <a:sym typeface="Calibri"/>
              </a:rPr>
            </a:br>
            <a:r>
              <a:rPr b="1" lang="en-US" sz="3600">
                <a:solidFill>
                  <a:schemeClr val="dk1"/>
                </a:solidFill>
                <a:latin typeface="Calibri"/>
                <a:ea typeface="Calibri"/>
                <a:cs typeface="Calibri"/>
                <a:sym typeface="Calibri"/>
              </a:rPr>
              <a:t>for inclusive schools</a:t>
            </a:r>
            <a:endParaRPr/>
          </a:p>
        </p:txBody>
      </p:sp>
      <p:sp>
        <p:nvSpPr>
          <p:cNvPr id="82" name="Google Shape;82;p12"/>
          <p:cNvSpPr txBox="1"/>
          <p:nvPr>
            <p:ph idx="2" type="body"/>
          </p:nvPr>
        </p:nvSpPr>
        <p:spPr>
          <a:xfrm>
            <a:off x="9476849" y="3794379"/>
            <a:ext cx="3200400" cy="141360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sz="18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83" name="Google Shape;83;p12"/>
          <p:cNvPicPr preferRelativeResize="0"/>
          <p:nvPr/>
        </p:nvPicPr>
        <p:blipFill rotWithShape="1">
          <a:blip r:embed="rId2">
            <a:alphaModFix/>
          </a:blip>
          <a:srcRect b="0" l="0" r="0" t="0"/>
          <a:stretch/>
        </p:blipFill>
        <p:spPr>
          <a:xfrm>
            <a:off x="10093469" y="148745"/>
            <a:ext cx="1453861" cy="1284947"/>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folie" type="title">
  <p:cSld name="TITLE">
    <p:spTree>
      <p:nvGrpSpPr>
        <p:cNvPr id="84" name="Shape 84"/>
        <p:cNvGrpSpPr/>
        <p:nvPr/>
      </p:nvGrpSpPr>
      <p:grpSpPr>
        <a:xfrm>
          <a:off x="0" y="0"/>
          <a:ext cx="0" cy="0"/>
          <a:chOff x="0" y="0"/>
          <a:chExt cx="0" cy="0"/>
        </a:xfrm>
      </p:grpSpPr>
      <p:sp>
        <p:nvSpPr>
          <p:cNvPr id="85" name="Google Shape;85;p1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7" name="Google Shape;87;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0" name="Google Shape;90;p13"/>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3"/>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p:cSld name="Titelfolie">
    <p:spTree>
      <p:nvGrpSpPr>
        <p:cNvPr id="92" name="Shape 92"/>
        <p:cNvGrpSpPr/>
        <p:nvPr/>
      </p:nvGrpSpPr>
      <p:grpSpPr>
        <a:xfrm>
          <a:off x="0" y="0"/>
          <a:ext cx="0" cy="0"/>
          <a:chOff x="0" y="0"/>
          <a:chExt cx="0" cy="0"/>
        </a:xfrm>
      </p:grpSpPr>
      <p:sp>
        <p:nvSpPr>
          <p:cNvPr id="93" name="Google Shape;93;p1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5" name="Google Shape;95;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8" name="Google Shape;98;p14"/>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4"/>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100" name="Shape 100"/>
        <p:cNvGrpSpPr/>
        <p:nvPr/>
      </p:nvGrpSpPr>
      <p:grpSpPr>
        <a:xfrm>
          <a:off x="0" y="0"/>
          <a:ext cx="0" cy="0"/>
          <a:chOff x="0" y="0"/>
          <a:chExt cx="0" cy="0"/>
        </a:xfrm>
      </p:grpSpPr>
      <p:sp>
        <p:nvSpPr>
          <p:cNvPr id="101" name="Google Shape;101;p1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 name="Google Shape;102;p1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3" name="Google Shape;103;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6" name="Google Shape;106;p15"/>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5"/>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108" name="Shape 108"/>
        <p:cNvGrpSpPr/>
        <p:nvPr/>
      </p:nvGrpSpPr>
      <p:grpSpPr>
        <a:xfrm>
          <a:off x="0" y="0"/>
          <a:ext cx="0" cy="0"/>
          <a:chOff x="0" y="0"/>
          <a:chExt cx="0" cy="0"/>
        </a:xfrm>
      </p:grpSpPr>
      <p:sp>
        <p:nvSpPr>
          <p:cNvPr id="109" name="Google Shape;109;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1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 name="Google Shape;111;p1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 name="Google Shape;112;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15" name="Google Shape;115;p16"/>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6"/>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117" name="Shape 117"/>
        <p:cNvGrpSpPr/>
        <p:nvPr/>
      </p:nvGrpSpPr>
      <p:grpSpPr>
        <a:xfrm>
          <a:off x="0" y="0"/>
          <a:ext cx="0" cy="0"/>
          <a:chOff x="0" y="0"/>
          <a:chExt cx="0" cy="0"/>
        </a:xfrm>
      </p:grpSpPr>
      <p:sp>
        <p:nvSpPr>
          <p:cNvPr id="118" name="Google Shape;118;p1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9" name="Google Shape;119;p1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0" name="Google Shape;120;p1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 name="Google Shape;121;p1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2" name="Google Shape;122;p1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 name="Google Shape;123;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26" name="Google Shape;126;p17"/>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7"/>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128" name="Shape 128"/>
        <p:cNvGrpSpPr/>
        <p:nvPr/>
      </p:nvGrpSpPr>
      <p:grpSpPr>
        <a:xfrm>
          <a:off x="0" y="0"/>
          <a:ext cx="0" cy="0"/>
          <a:chOff x="0" y="0"/>
          <a:chExt cx="0" cy="0"/>
        </a:xfrm>
      </p:grpSpPr>
      <p:sp>
        <p:nvSpPr>
          <p:cNvPr id="129" name="Google Shape;129;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0" name="Google Shape;130;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33" name="Google Shape;133;p18"/>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8"/>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135" name="Shape 135"/>
        <p:cNvGrpSpPr/>
        <p:nvPr/>
      </p:nvGrpSpPr>
      <p:grpSpPr>
        <a:xfrm>
          <a:off x="0" y="0"/>
          <a:ext cx="0" cy="0"/>
          <a:chOff x="0" y="0"/>
          <a:chExt cx="0" cy="0"/>
        </a:xfrm>
      </p:grpSpPr>
      <p:sp>
        <p:nvSpPr>
          <p:cNvPr id="136" name="Google Shape;136;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39" name="Google Shape;139;p19"/>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9"/>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41" name="Shape 141"/>
        <p:cNvGrpSpPr/>
        <p:nvPr/>
      </p:nvGrpSpPr>
      <p:grpSpPr>
        <a:xfrm>
          <a:off x="0" y="0"/>
          <a:ext cx="0" cy="0"/>
          <a:chOff x="0" y="0"/>
          <a:chExt cx="0" cy="0"/>
        </a:xfrm>
      </p:grpSpPr>
      <p:sp>
        <p:nvSpPr>
          <p:cNvPr id="142" name="Google Shape;142;p2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 name="Google Shape;143;p20"/>
          <p:cNvSpPr/>
          <p:nvPr>
            <p:ph idx="2" type="pic"/>
          </p:nvPr>
        </p:nvSpPr>
        <p:spPr>
          <a:xfrm>
            <a:off x="5183188" y="987425"/>
            <a:ext cx="6172200" cy="4873625"/>
          </a:xfrm>
          <a:prstGeom prst="rect">
            <a:avLst/>
          </a:prstGeom>
          <a:noFill/>
          <a:ln>
            <a:noFill/>
          </a:ln>
        </p:spPr>
      </p:sp>
      <p:sp>
        <p:nvSpPr>
          <p:cNvPr id="144" name="Google Shape;144;p2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5" name="Google Shape;145;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48" name="Google Shape;148;p20"/>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0"/>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50" name="Shape 150"/>
        <p:cNvGrpSpPr/>
        <p:nvPr/>
      </p:nvGrpSpPr>
      <p:grpSpPr>
        <a:xfrm>
          <a:off x="0" y="0"/>
          <a:ext cx="0" cy="0"/>
          <a:chOff x="0" y="0"/>
          <a:chExt cx="0" cy="0"/>
        </a:xfrm>
      </p:grpSpPr>
      <p:sp>
        <p:nvSpPr>
          <p:cNvPr id="151" name="Google Shape;151;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 name="Google Shape;152;p2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3" name="Google Shape;153;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56" name="Google Shape;156;p21"/>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1"/>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58" name="Shape 158"/>
        <p:cNvGrpSpPr/>
        <p:nvPr/>
      </p:nvGrpSpPr>
      <p:grpSpPr>
        <a:xfrm>
          <a:off x="0" y="0"/>
          <a:ext cx="0" cy="0"/>
          <a:chOff x="0" y="0"/>
          <a:chExt cx="0" cy="0"/>
        </a:xfrm>
      </p:grpSpPr>
      <p:sp>
        <p:nvSpPr>
          <p:cNvPr id="159" name="Google Shape;159;p2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 name="Google Shape;160;p2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 name="Google Shape;161;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64" name="Google Shape;164;p22"/>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2"/>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7.xml"/><Relationship Id="rId10" Type="http://schemas.openxmlformats.org/officeDocument/2006/relationships/slideLayout" Target="../slideLayouts/slideLayout6.xml"/><Relationship Id="rId13" Type="http://schemas.openxmlformats.org/officeDocument/2006/relationships/slideLayout" Target="../slideLayouts/slideLayout9.xml"/><Relationship Id="rId12" Type="http://schemas.openxmlformats.org/officeDocument/2006/relationships/slideLayout" Target="../slideLayouts/slideLayout8.xml"/><Relationship Id="rId1" Type="http://schemas.openxmlformats.org/officeDocument/2006/relationships/image" Target="../media/image4.png"/><Relationship Id="rId2" Type="http://schemas.openxmlformats.org/officeDocument/2006/relationships/image" Target="../media/image1.jpg"/><Relationship Id="rId3"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slideLayout" Target="../slideLayouts/slideLayout5.xml"/><Relationship Id="rId15" Type="http://schemas.openxmlformats.org/officeDocument/2006/relationships/slideLayout" Target="../slideLayouts/slideLayout11.xml"/><Relationship Id="rId14" Type="http://schemas.openxmlformats.org/officeDocument/2006/relationships/slideLayout" Target="../slideLayouts/slideLayout10.xml"/><Relationship Id="rId17" Type="http://schemas.openxmlformats.org/officeDocument/2006/relationships/slideLayout" Target="../slideLayouts/slideLayout13.xml"/><Relationship Id="rId16" Type="http://schemas.openxmlformats.org/officeDocument/2006/relationships/slideLayout" Target="../slideLayouts/slideLayout12.xml"/><Relationship Id="rId5" Type="http://schemas.openxmlformats.org/officeDocument/2006/relationships/slideLayout" Target="../slideLayouts/slideLayout1.xml"/><Relationship Id="rId19" Type="http://schemas.openxmlformats.org/officeDocument/2006/relationships/theme" Target="../theme/theme1.xml"/><Relationship Id="rId6" Type="http://schemas.openxmlformats.org/officeDocument/2006/relationships/slideLayout" Target="../slideLayouts/slideLayout2.xml"/><Relationship Id="rId18" Type="http://schemas.openxmlformats.org/officeDocument/2006/relationships/slideLayout" Target="../slideLayouts/slideLayout14.xml"/><Relationship Id="rId7" Type="http://schemas.openxmlformats.org/officeDocument/2006/relationships/slideLayout" Target="../slideLayouts/slideLayout3.xml"/><Relationship Id="rId8"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DF8E0">
                <a:alpha val="89803"/>
              </a:srgbClr>
            </a:gs>
            <a:gs pos="72000">
              <a:srgbClr val="F4E9C2"/>
            </a:gs>
            <a:gs pos="100000">
              <a:srgbClr val="F7E09E"/>
            </a:gs>
          </a:gsLst>
          <a:lin ang="5400000" scaled="0"/>
        </a:gradFill>
      </p:bgPr>
    </p:bg>
    <p:spTree>
      <p:nvGrpSpPr>
        <p:cNvPr id="9" name="Shape 9"/>
        <p:cNvGrpSpPr/>
        <p:nvPr/>
      </p:nvGrpSpPr>
      <p:grpSpPr>
        <a:xfrm>
          <a:off x="0" y="0"/>
          <a:ext cx="0" cy="0"/>
          <a:chOff x="0" y="0"/>
          <a:chExt cx="0" cy="0"/>
        </a:xfrm>
      </p:grpSpPr>
      <p:sp>
        <p:nvSpPr>
          <p:cNvPr id="10" name="Google Shape;10;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15" name="Google Shape;15;p8"/>
          <p:cNvGrpSpPr/>
          <p:nvPr/>
        </p:nvGrpSpPr>
        <p:grpSpPr>
          <a:xfrm>
            <a:off x="1" y="228600"/>
            <a:ext cx="1996775" cy="6638628"/>
            <a:chOff x="2487613" y="285750"/>
            <a:chExt cx="2428875" cy="5654676"/>
          </a:xfrm>
        </p:grpSpPr>
        <p:sp>
          <p:nvSpPr>
            <p:cNvPr id="16" name="Google Shape;16;p8"/>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8"/>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8"/>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8"/>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8"/>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8"/>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8"/>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8"/>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8"/>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8"/>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8"/>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8"/>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 name="Google Shape;28;p8"/>
          <p:cNvGrpSpPr/>
          <p:nvPr/>
        </p:nvGrpSpPr>
        <p:grpSpPr>
          <a:xfrm>
            <a:off x="27222" y="-786"/>
            <a:ext cx="1539072" cy="6854039"/>
            <a:chOff x="6627813" y="194833"/>
            <a:chExt cx="1952625" cy="5678918"/>
          </a:xfrm>
        </p:grpSpPr>
        <p:sp>
          <p:nvSpPr>
            <p:cNvPr id="29" name="Google Shape;29;p8"/>
            <p:cNvSpPr/>
            <p:nvPr/>
          </p:nvSpPr>
          <p:spPr>
            <a:xfrm>
              <a:off x="6627813" y="194833"/>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8"/>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8"/>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8"/>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8"/>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8"/>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8"/>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8"/>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8"/>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8"/>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8"/>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8"/>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 name="Google Shape;41;p8"/>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 name="Google Shape;42;p8"/>
          <p:cNvPicPr preferRelativeResize="0"/>
          <p:nvPr/>
        </p:nvPicPr>
        <p:blipFill rotWithShape="1">
          <a:blip r:embed="rId1">
            <a:alphaModFix/>
          </a:blip>
          <a:srcRect b="0" l="0" r="0" t="0"/>
          <a:stretch/>
        </p:blipFill>
        <p:spPr>
          <a:xfrm>
            <a:off x="253355" y="5295298"/>
            <a:ext cx="2509612" cy="1673074"/>
          </a:xfrm>
          <a:prstGeom prst="rect">
            <a:avLst/>
          </a:prstGeom>
          <a:noFill/>
          <a:ln>
            <a:noFill/>
          </a:ln>
        </p:spPr>
      </p:pic>
      <p:pic>
        <p:nvPicPr>
          <p:cNvPr id="43" name="Google Shape;43;p8"/>
          <p:cNvPicPr preferRelativeResize="0"/>
          <p:nvPr/>
        </p:nvPicPr>
        <p:blipFill rotWithShape="1">
          <a:blip r:embed="rId2">
            <a:alphaModFix/>
          </a:blip>
          <a:srcRect b="0" l="0" r="0" t="0"/>
          <a:stretch/>
        </p:blipFill>
        <p:spPr>
          <a:xfrm>
            <a:off x="2769343" y="6371409"/>
            <a:ext cx="1061484" cy="400384"/>
          </a:xfrm>
          <a:prstGeom prst="rect">
            <a:avLst/>
          </a:prstGeom>
          <a:noFill/>
          <a:ln>
            <a:noFill/>
          </a:ln>
        </p:spPr>
      </p:pic>
      <p:sp>
        <p:nvSpPr>
          <p:cNvPr id="44" name="Google Shape;44;p8"/>
          <p:cNvSpPr txBox="1"/>
          <p:nvPr/>
        </p:nvSpPr>
        <p:spPr>
          <a:xfrm>
            <a:off x="4193224" y="6266872"/>
            <a:ext cx="5015522"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b="0" i="0" lang="en-US" sz="900" u="none" cap="none" strike="noStrik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b="0" i="0" sz="900" u="none" cap="none" strike="noStrike">
              <a:solidFill>
                <a:srgbClr val="595959"/>
              </a:solidFill>
              <a:latin typeface="Calibri"/>
              <a:ea typeface="Calibri"/>
              <a:cs typeface="Calibri"/>
              <a:sym typeface="Calibri"/>
            </a:endParaRPr>
          </a:p>
          <a:p>
            <a:pPr indent="0" lvl="0" marL="0" marR="0" rtl="0" algn="ctr">
              <a:spcBef>
                <a:spcPts val="1000"/>
              </a:spcBef>
              <a:spcAft>
                <a:spcPts val="0"/>
              </a:spcAft>
              <a:buClr>
                <a:schemeClr val="accent1"/>
              </a:buClr>
              <a:buSzPts val="2000"/>
              <a:buFont typeface="Noto Sans Symbols"/>
              <a:buNone/>
            </a:pPr>
            <a:r>
              <a:t/>
            </a:r>
            <a:endParaRPr b="0" i="0" sz="2000" u="none" cap="none" strike="noStrike">
              <a:solidFill>
                <a:srgbClr val="1F497D"/>
              </a:solidFill>
              <a:latin typeface="Calibri"/>
              <a:ea typeface="Calibri"/>
              <a:cs typeface="Calibri"/>
              <a:sym typeface="Calibri"/>
            </a:endParaRPr>
          </a:p>
        </p:txBody>
      </p:sp>
      <p:pic>
        <p:nvPicPr>
          <p:cNvPr id="45" name="Google Shape;45;p8"/>
          <p:cNvPicPr preferRelativeResize="0"/>
          <p:nvPr/>
        </p:nvPicPr>
        <p:blipFill rotWithShape="1">
          <a:blip r:embed="rId3">
            <a:alphaModFix/>
          </a:blip>
          <a:srcRect b="0" l="0" r="0" t="0"/>
          <a:stretch/>
        </p:blipFill>
        <p:spPr>
          <a:xfrm>
            <a:off x="9585046" y="6244739"/>
            <a:ext cx="1987550" cy="567690"/>
          </a:xfrm>
          <a:prstGeom prst="rect">
            <a:avLst/>
          </a:prstGeom>
          <a:noFill/>
          <a:ln>
            <a:noFill/>
          </a:ln>
        </p:spPr>
      </p:pic>
      <p:pic>
        <p:nvPicPr>
          <p:cNvPr id="46" name="Google Shape;46;p8"/>
          <p:cNvPicPr preferRelativeResize="0"/>
          <p:nvPr/>
        </p:nvPicPr>
        <p:blipFill rotWithShape="1">
          <a:blip r:embed="rId4">
            <a:alphaModFix/>
          </a:blip>
          <a:srcRect b="0" l="0" r="0" t="0"/>
          <a:stretch/>
        </p:blipFill>
        <p:spPr>
          <a:xfrm>
            <a:off x="10710917" y="94130"/>
            <a:ext cx="1453861" cy="128494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
          <p:cNvSpPr txBox="1"/>
          <p:nvPr>
            <p:ph idx="2" type="body"/>
          </p:nvPr>
        </p:nvSpPr>
        <p:spPr>
          <a:xfrm>
            <a:off x="457199" y="183382"/>
            <a:ext cx="3455581" cy="3999113"/>
          </a:xfrm>
          <a:prstGeom prst="rect">
            <a:avLst/>
          </a:prstGeom>
          <a:solidFill>
            <a:srgbClr val="F3CC5F"/>
          </a:solid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rPr b="1" i="1" lang="en-US"/>
              <a:t>Reference Number:</a:t>
            </a:r>
            <a:br>
              <a:rPr b="1" i="1" lang="en-US"/>
            </a:br>
            <a:r>
              <a:rPr lang="en-US"/>
              <a:t>2023-1-DE03-KA220-SCH-000151162</a:t>
            </a:r>
            <a:endParaRPr/>
          </a:p>
          <a:p>
            <a:pPr indent="0" lvl="0" marL="0" rtl="0" algn="l">
              <a:lnSpc>
                <a:spcPct val="90000"/>
              </a:lnSpc>
              <a:spcBef>
                <a:spcPts val="1000"/>
              </a:spcBef>
              <a:spcAft>
                <a:spcPts val="0"/>
              </a:spcAft>
              <a:buClr>
                <a:schemeClr val="dk1"/>
              </a:buClr>
              <a:buSzPts val="1600"/>
              <a:buNone/>
            </a:pPr>
            <a:r>
              <a:rPr b="1" lang="en-US"/>
              <a:t>Duration: </a:t>
            </a:r>
            <a:br>
              <a:rPr b="1" lang="en-US"/>
            </a:br>
            <a:r>
              <a:rPr b="1" lang="en-US"/>
              <a:t>03.09.2023 to 02.03.2026</a:t>
            </a:r>
            <a:br>
              <a:rPr b="1" lang="en-US"/>
            </a:br>
            <a:r>
              <a:rPr b="1" lang="en-US"/>
              <a:t>(30 months) </a:t>
            </a:r>
            <a:endParaRPr/>
          </a:p>
        </p:txBody>
      </p:sp>
      <p:sp>
        <p:nvSpPr>
          <p:cNvPr id="171" name="Google Shape;171;p1"/>
          <p:cNvSpPr txBox="1"/>
          <p:nvPr>
            <p:ph type="title"/>
          </p:nvPr>
        </p:nvSpPr>
        <p:spPr>
          <a:xfrm>
            <a:off x="457199" y="183383"/>
            <a:ext cx="3854280" cy="2559817"/>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6B4C2C"/>
              </a:buClr>
              <a:buSzPct val="100000"/>
              <a:buFont typeface="Calibri"/>
              <a:buNone/>
            </a:pPr>
            <a:r>
              <a:rPr b="1" lang="en-US" sz="4000">
                <a:solidFill>
                  <a:srgbClr val="6B4C2C"/>
                </a:solidFill>
              </a:rPr>
              <a:t>STEM for</a:t>
            </a:r>
            <a:br>
              <a:rPr b="1" lang="en-US" sz="4000">
                <a:solidFill>
                  <a:srgbClr val="6B4C2C"/>
                </a:solidFill>
              </a:rPr>
            </a:br>
            <a:r>
              <a:rPr b="1" lang="en-US" sz="4000">
                <a:solidFill>
                  <a:srgbClr val="6B4C2C"/>
                </a:solidFill>
              </a:rPr>
              <a:t>inclusive schools</a:t>
            </a:r>
            <a:br>
              <a:rPr lang="en-US"/>
            </a:br>
            <a:br>
              <a:rPr lang="en-US" sz="1700"/>
            </a:br>
            <a:r>
              <a:rPr lang="en-US" sz="1800"/>
              <a:t>School Education</a:t>
            </a:r>
            <a:br>
              <a:rPr lang="en-US" sz="1800"/>
            </a:br>
            <a:r>
              <a:rPr lang="en-US" sz="1800"/>
              <a:t>ERASMUS+</a:t>
            </a:r>
            <a:br>
              <a:rPr lang="en-US" sz="1800"/>
            </a:br>
            <a:br>
              <a:rPr lang="en-US" sz="1800"/>
            </a:br>
            <a:r>
              <a:rPr lang="en-US" sz="1800"/>
              <a:t>KA220-NW-23-30-151162</a:t>
            </a:r>
            <a:br>
              <a:rPr lang="en-US" sz="1800"/>
            </a:br>
            <a:r>
              <a:rPr lang="en-US" sz="1800"/>
              <a:t>Cooperation partnerships in</a:t>
            </a:r>
            <a:br>
              <a:rPr lang="en-US" sz="1800"/>
            </a:br>
            <a:r>
              <a:rPr lang="en-US" sz="1800"/>
              <a:t>school education</a:t>
            </a:r>
            <a:endParaRPr/>
          </a:p>
        </p:txBody>
      </p:sp>
      <p:sp>
        <p:nvSpPr>
          <p:cNvPr id="172" name="Google Shape;172;p1"/>
          <p:cNvSpPr txBox="1"/>
          <p:nvPr>
            <p:ph idx="1" type="body"/>
          </p:nvPr>
        </p:nvSpPr>
        <p:spPr>
          <a:xfrm>
            <a:off x="4619379" y="594359"/>
            <a:ext cx="6492240" cy="52578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lang="en-US"/>
              <a:t> </a:t>
            </a:r>
            <a:br>
              <a:rPr lang="en-US"/>
            </a:br>
            <a:endParaRPr/>
          </a:p>
        </p:txBody>
      </p:sp>
      <p:sp>
        <p:nvSpPr>
          <p:cNvPr id="173" name="Google Shape;173;p1"/>
          <p:cNvSpPr txBox="1"/>
          <p:nvPr/>
        </p:nvSpPr>
        <p:spPr>
          <a:xfrm>
            <a:off x="4311479" y="5580116"/>
            <a:ext cx="6400800"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1800"/>
              <a:buFont typeface="Noto Sans Symbols"/>
              <a:buNone/>
            </a:pPr>
            <a:r>
              <a:rPr lang="en-US" sz="1800">
                <a:solidFill>
                  <a:srgbClr val="595959"/>
                </a:solidFill>
                <a:latin typeface="Calibri"/>
                <a:ea typeface="Calibri"/>
                <a:cs typeface="Calibri"/>
                <a:sym typeface="Calibri"/>
              </a:rPr>
              <a:t>Chair of Business and Human Resource Education II</a:t>
            </a:r>
            <a:br>
              <a:rPr lang="en-US" sz="1800">
                <a:solidFill>
                  <a:srgbClr val="595959"/>
                </a:solidFill>
                <a:latin typeface="Calibri"/>
                <a:ea typeface="Calibri"/>
                <a:cs typeface="Calibri"/>
                <a:sym typeface="Calibri"/>
              </a:rPr>
            </a:br>
            <a:r>
              <a:rPr lang="en-US" sz="1800">
                <a:solidFill>
                  <a:srgbClr val="595959"/>
                </a:solidFill>
                <a:latin typeface="Calibri"/>
                <a:ea typeface="Calibri"/>
                <a:cs typeface="Calibri"/>
                <a:sym typeface="Calibri"/>
              </a:rPr>
              <a:t>Prof. Dr. Marc Beutner</a:t>
            </a:r>
            <a:endParaRPr/>
          </a:p>
        </p:txBody>
      </p:sp>
      <p:sp>
        <p:nvSpPr>
          <p:cNvPr id="174" name="Google Shape;174;p1"/>
          <p:cNvSpPr txBox="1"/>
          <p:nvPr/>
        </p:nvSpPr>
        <p:spPr>
          <a:xfrm>
            <a:off x="4220679" y="360358"/>
            <a:ext cx="7834472" cy="4455292"/>
          </a:xfrm>
          <a:prstGeom prst="rect">
            <a:avLst/>
          </a:prstGeom>
          <a:noFill/>
          <a:ln>
            <a:noFill/>
          </a:ln>
        </p:spPr>
        <p:txBody>
          <a:bodyPr anchorCtr="0" anchor="t" bIns="45700" lIns="91425" spcFirstLastPara="1" rIns="91425" wrap="square" tIns="45700">
            <a:normAutofit lnSpcReduction="10000"/>
          </a:bodyPr>
          <a:lstStyle/>
          <a:p>
            <a:pPr indent="0" lvl="0" marL="0" marR="0" rtl="0" algn="l">
              <a:spcBef>
                <a:spcPts val="0"/>
              </a:spcBef>
              <a:spcAft>
                <a:spcPts val="0"/>
              </a:spcAft>
              <a:buClr>
                <a:schemeClr val="accent1"/>
              </a:buClr>
              <a:buSzPts val="3200"/>
              <a:buFont typeface="Noto Sans Symbols"/>
              <a:buNone/>
            </a:pPr>
            <a:r>
              <a:rPr b="1" lang="en-US" sz="3200">
                <a:solidFill>
                  <a:srgbClr val="6B4C2C"/>
                </a:solidFill>
                <a:latin typeface="Calibri"/>
                <a:ea typeface="Calibri"/>
                <a:cs typeface="Calibri"/>
                <a:sym typeface="Calibri"/>
              </a:rPr>
              <a:t>STEM for</a:t>
            </a:r>
            <a:br>
              <a:rPr b="1" lang="en-US" sz="3200">
                <a:solidFill>
                  <a:srgbClr val="6B4C2C"/>
                </a:solidFill>
                <a:latin typeface="Calibri"/>
                <a:ea typeface="Calibri"/>
                <a:cs typeface="Calibri"/>
                <a:sym typeface="Calibri"/>
              </a:rPr>
            </a:br>
            <a:r>
              <a:rPr b="1" lang="en-US" sz="3200">
                <a:solidFill>
                  <a:srgbClr val="6B4C2C"/>
                </a:solidFill>
                <a:latin typeface="Calibri"/>
                <a:ea typeface="Calibri"/>
                <a:cs typeface="Calibri"/>
                <a:sym typeface="Calibri"/>
              </a:rPr>
              <a:t>inclusive schools</a:t>
            </a:r>
            <a:br>
              <a:rPr b="1" lang="en-US" sz="3000">
                <a:solidFill>
                  <a:srgbClr val="595959"/>
                </a:solidFill>
                <a:latin typeface="Calibri"/>
                <a:ea typeface="Calibri"/>
                <a:cs typeface="Calibri"/>
                <a:sym typeface="Calibri"/>
              </a:rPr>
            </a:br>
            <a:endParaRPr b="1" sz="11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ts val="2800"/>
              <a:buFont typeface="Noto Sans Symbols"/>
              <a:buNone/>
            </a:pPr>
            <a:r>
              <a:rPr b="1" lang="en-US" sz="2800">
                <a:solidFill>
                  <a:srgbClr val="595959"/>
                </a:solidFill>
                <a:latin typeface="Calibri"/>
                <a:ea typeface="Calibri"/>
                <a:cs typeface="Calibri"/>
                <a:sym typeface="Calibri"/>
              </a:rPr>
              <a:t>Transnational Partner Meeting - TPM 2</a:t>
            </a:r>
            <a:br>
              <a:rPr b="1" lang="en-US" sz="2800">
                <a:solidFill>
                  <a:srgbClr val="595959"/>
                </a:solidFill>
                <a:latin typeface="Calibri"/>
                <a:ea typeface="Calibri"/>
                <a:cs typeface="Calibri"/>
                <a:sym typeface="Calibri"/>
              </a:rPr>
            </a:br>
            <a:r>
              <a:rPr b="1" lang="en-US" sz="2800">
                <a:solidFill>
                  <a:srgbClr val="595959"/>
                </a:solidFill>
                <a:latin typeface="Calibri"/>
                <a:ea typeface="Calibri"/>
                <a:cs typeface="Calibri"/>
                <a:sym typeface="Calibri"/>
              </a:rPr>
              <a:t>Pedagogical Conference – Poland - Radom</a:t>
            </a:r>
            <a:br>
              <a:rPr b="1" lang="en-US" sz="2800">
                <a:solidFill>
                  <a:srgbClr val="595959"/>
                </a:solidFill>
                <a:latin typeface="Calibri"/>
                <a:ea typeface="Calibri"/>
                <a:cs typeface="Calibri"/>
                <a:sym typeface="Calibri"/>
              </a:rPr>
            </a:br>
            <a:r>
              <a:rPr b="1" lang="en-US" sz="1600">
                <a:solidFill>
                  <a:srgbClr val="595959"/>
                </a:solidFill>
                <a:latin typeface="Calibri"/>
                <a:ea typeface="Calibri"/>
                <a:cs typeface="Calibri"/>
                <a:sym typeface="Calibri"/>
              </a:rPr>
              <a:t>3</a:t>
            </a:r>
            <a:r>
              <a:rPr b="1" baseline="30000" lang="en-US" sz="1600">
                <a:solidFill>
                  <a:srgbClr val="595959"/>
                </a:solidFill>
                <a:latin typeface="Calibri"/>
                <a:ea typeface="Calibri"/>
                <a:cs typeface="Calibri"/>
                <a:sym typeface="Calibri"/>
              </a:rPr>
              <a:t>rd</a:t>
            </a:r>
            <a:r>
              <a:rPr b="1" lang="en-US" sz="1600">
                <a:solidFill>
                  <a:srgbClr val="595959"/>
                </a:solidFill>
                <a:latin typeface="Calibri"/>
                <a:ea typeface="Calibri"/>
                <a:cs typeface="Calibri"/>
                <a:sym typeface="Calibri"/>
              </a:rPr>
              <a:t> to the 5</a:t>
            </a:r>
            <a:r>
              <a:rPr b="1" baseline="30000" lang="en-US" sz="1600">
                <a:solidFill>
                  <a:srgbClr val="595959"/>
                </a:solidFill>
                <a:latin typeface="Calibri"/>
                <a:ea typeface="Calibri"/>
                <a:cs typeface="Calibri"/>
                <a:sym typeface="Calibri"/>
              </a:rPr>
              <a:t>th</a:t>
            </a:r>
            <a:r>
              <a:rPr b="1" lang="en-US" sz="1600">
                <a:solidFill>
                  <a:srgbClr val="595959"/>
                </a:solidFill>
                <a:latin typeface="Calibri"/>
                <a:ea typeface="Calibri"/>
                <a:cs typeface="Calibri"/>
                <a:sym typeface="Calibri"/>
              </a:rPr>
              <a:t> of September 2024</a:t>
            </a:r>
            <a:br>
              <a:rPr b="1" lang="en-US" sz="2000">
                <a:solidFill>
                  <a:srgbClr val="595959"/>
                </a:solidFill>
                <a:latin typeface="Calibri"/>
                <a:ea typeface="Calibri"/>
                <a:cs typeface="Calibri"/>
                <a:sym typeface="Calibri"/>
              </a:rPr>
            </a:br>
            <a:endParaRPr b="1" sz="28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ts val="2400"/>
              <a:buFont typeface="Noto Sans Symbols"/>
              <a:buNone/>
            </a:pPr>
            <a:r>
              <a:rPr b="1" lang="en-US" sz="2400">
                <a:solidFill>
                  <a:srgbClr val="595959"/>
                </a:solidFill>
                <a:latin typeface="Calibri"/>
                <a:ea typeface="Calibri"/>
                <a:cs typeface="Calibri"/>
                <a:sym typeface="Calibri"/>
              </a:rPr>
              <a:t>What´s laying ahead of us? </a:t>
            </a:r>
            <a:endParaRPr/>
          </a:p>
          <a:p>
            <a:pPr indent="0" lvl="0" marL="0" marR="0" rtl="0" algn="l">
              <a:spcBef>
                <a:spcPts val="1000"/>
              </a:spcBef>
              <a:spcAft>
                <a:spcPts val="0"/>
              </a:spcAft>
              <a:buClr>
                <a:schemeClr val="accent1"/>
              </a:buClr>
              <a:buSzPts val="2400"/>
              <a:buFont typeface="Noto Sans Symbols"/>
              <a:buNone/>
            </a:pPr>
            <a:br>
              <a:rPr b="1" lang="en-US" sz="2400">
                <a:solidFill>
                  <a:srgbClr val="595959"/>
                </a:solidFill>
                <a:latin typeface="Calibri"/>
                <a:ea typeface="Calibri"/>
                <a:cs typeface="Calibri"/>
                <a:sym typeface="Calibri"/>
              </a:rPr>
            </a:br>
            <a:r>
              <a:rPr b="1" lang="en-US" sz="2000">
                <a:solidFill>
                  <a:srgbClr val="595959"/>
                </a:solidFill>
                <a:latin typeface="Calibri"/>
                <a:ea typeface="Calibri"/>
                <a:cs typeface="Calibri"/>
                <a:sym typeface="Calibri"/>
              </a:rPr>
              <a:t>Presentation of the leading partner:</a:t>
            </a:r>
            <a:br>
              <a:rPr b="1" lang="en-US" sz="2000">
                <a:solidFill>
                  <a:srgbClr val="595959"/>
                </a:solidFill>
                <a:latin typeface="Calibri"/>
                <a:ea typeface="Calibri"/>
                <a:cs typeface="Calibri"/>
                <a:sym typeface="Calibri"/>
              </a:rPr>
            </a:br>
            <a:r>
              <a:rPr b="1" lang="en-US" sz="2000">
                <a:solidFill>
                  <a:srgbClr val="595959"/>
                </a:solidFill>
                <a:latin typeface="Calibri"/>
                <a:ea typeface="Calibri"/>
                <a:cs typeface="Calibri"/>
                <a:sym typeface="Calibri"/>
              </a:rPr>
              <a:t>University of Paderborn</a:t>
            </a:r>
            <a:endParaRPr sz="2000">
              <a:solidFill>
                <a:srgbClr val="595959"/>
              </a:solidFill>
              <a:latin typeface="Calibri"/>
              <a:ea typeface="Calibri"/>
              <a:cs typeface="Calibri"/>
              <a:sym typeface="Calibri"/>
            </a:endParaRPr>
          </a:p>
        </p:txBody>
      </p:sp>
      <p:pic>
        <p:nvPicPr>
          <p:cNvPr id="175" name="Google Shape;175;p1"/>
          <p:cNvPicPr preferRelativeResize="0"/>
          <p:nvPr/>
        </p:nvPicPr>
        <p:blipFill rotWithShape="1">
          <a:blip r:embed="rId3">
            <a:alphaModFix/>
          </a:blip>
          <a:srcRect b="0" l="0" r="0" t="0"/>
          <a:stretch/>
        </p:blipFill>
        <p:spPr>
          <a:xfrm>
            <a:off x="6397782" y="4667848"/>
            <a:ext cx="2228194" cy="9122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LTTA Romania - University</a:t>
            </a:r>
            <a:endParaRPr/>
          </a:p>
        </p:txBody>
      </p:sp>
      <p:sp>
        <p:nvSpPr>
          <p:cNvPr id="181" name="Google Shape;181;p2"/>
          <p:cNvSpPr/>
          <p:nvPr/>
        </p:nvSpPr>
        <p:spPr>
          <a:xfrm>
            <a:off x="2005780" y="2410953"/>
            <a:ext cx="5107835" cy="1174120"/>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LTTA 2 – Methods and Techniques for</a:t>
            </a:r>
            <a:endParaRPr/>
          </a:p>
          <a:p>
            <a:pPr indent="0" lvl="0" marL="0" marR="0" rtl="0" algn="ctr">
              <a:spcBef>
                <a:spcPts val="0"/>
              </a:spcBef>
              <a:spcAft>
                <a:spcPts val="0"/>
              </a:spcAft>
              <a:buNone/>
            </a:pPr>
            <a:r>
              <a:rPr lang="en-US" sz="2000">
                <a:solidFill>
                  <a:schemeClr val="dk1"/>
                </a:solidFill>
                <a:latin typeface="Calibri"/>
                <a:ea typeface="Calibri"/>
                <a:cs typeface="Calibri"/>
                <a:sym typeface="Calibri"/>
              </a:rPr>
              <a:t>Measuring and Evaluating Transversal Skills and Learning Outcomes – Romania Uni</a:t>
            </a:r>
            <a:endParaRPr/>
          </a:p>
        </p:txBody>
      </p:sp>
      <p:sp>
        <p:nvSpPr>
          <p:cNvPr id="182" name="Google Shape;182;p2"/>
          <p:cNvSpPr/>
          <p:nvPr/>
        </p:nvSpPr>
        <p:spPr>
          <a:xfrm>
            <a:off x="7873570" y="3585073"/>
            <a:ext cx="2975037" cy="1174120"/>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25th to 29</a:t>
            </a:r>
            <a:r>
              <a:rPr baseline="30000" lang="en-US" sz="2000">
                <a:solidFill>
                  <a:schemeClr val="dk1"/>
                </a:solidFill>
                <a:latin typeface="Calibri"/>
                <a:ea typeface="Calibri"/>
                <a:cs typeface="Calibri"/>
                <a:sym typeface="Calibri"/>
              </a:rPr>
              <a:t>th</a:t>
            </a:r>
            <a:r>
              <a:rPr lang="en-US" sz="2000">
                <a:solidFill>
                  <a:schemeClr val="dk1"/>
                </a:solidFill>
                <a:latin typeface="Calibri"/>
                <a:ea typeface="Calibri"/>
                <a:cs typeface="Calibri"/>
                <a:sym typeface="Calibri"/>
              </a:rPr>
              <a:t> of</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November 2024</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TPM 3 Portugal</a:t>
            </a:r>
            <a:endParaRPr/>
          </a:p>
        </p:txBody>
      </p:sp>
      <p:sp>
        <p:nvSpPr>
          <p:cNvPr id="188" name="Google Shape;188;p3"/>
          <p:cNvSpPr/>
          <p:nvPr/>
        </p:nvSpPr>
        <p:spPr>
          <a:xfrm>
            <a:off x="2005780" y="2344994"/>
            <a:ext cx="5107835" cy="1325562"/>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TPM 3 – Progress II - Portugal</a:t>
            </a:r>
            <a:endParaRPr/>
          </a:p>
        </p:txBody>
      </p:sp>
      <p:sp>
        <p:nvSpPr>
          <p:cNvPr id="189" name="Google Shape;189;p3"/>
          <p:cNvSpPr/>
          <p:nvPr/>
        </p:nvSpPr>
        <p:spPr>
          <a:xfrm>
            <a:off x="7873569" y="3539613"/>
            <a:ext cx="2975037" cy="1214949"/>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6</a:t>
            </a:r>
            <a:r>
              <a:rPr baseline="30000" lang="en-US" sz="2000">
                <a:solidFill>
                  <a:schemeClr val="dk1"/>
                </a:solidFill>
                <a:latin typeface="Calibri"/>
                <a:ea typeface="Calibri"/>
                <a:cs typeface="Calibri"/>
                <a:sym typeface="Calibri"/>
              </a:rPr>
              <a:t>th</a:t>
            </a:r>
            <a:r>
              <a:rPr lang="en-US" sz="2000">
                <a:solidFill>
                  <a:schemeClr val="dk1"/>
                </a:solidFill>
                <a:latin typeface="Calibri"/>
                <a:ea typeface="Calibri"/>
                <a:cs typeface="Calibri"/>
                <a:sym typeface="Calibri"/>
              </a:rPr>
              <a:t>, 7</a:t>
            </a:r>
            <a:r>
              <a:rPr baseline="30000" lang="en-US" sz="2000">
                <a:solidFill>
                  <a:schemeClr val="dk1"/>
                </a:solidFill>
                <a:latin typeface="Calibri"/>
                <a:ea typeface="Calibri"/>
                <a:cs typeface="Calibri"/>
                <a:sym typeface="Calibri"/>
              </a:rPr>
              <a:t>th</a:t>
            </a:r>
            <a:r>
              <a:rPr lang="en-US" sz="2000">
                <a:solidFill>
                  <a:schemeClr val="dk1"/>
                </a:solidFill>
                <a:latin typeface="Calibri"/>
                <a:ea typeface="Calibri"/>
                <a:cs typeface="Calibri"/>
                <a:sym typeface="Calibri"/>
              </a:rPr>
              <a:t> and 8</a:t>
            </a:r>
            <a:r>
              <a:rPr baseline="30000" lang="en-US" sz="2000">
                <a:solidFill>
                  <a:schemeClr val="dk1"/>
                </a:solidFill>
                <a:latin typeface="Calibri"/>
                <a:ea typeface="Calibri"/>
                <a:cs typeface="Calibri"/>
                <a:sym typeface="Calibri"/>
              </a:rPr>
              <a:t>th</a:t>
            </a:r>
            <a:r>
              <a:rPr lang="en-US" sz="2000">
                <a:solidFill>
                  <a:schemeClr val="dk1"/>
                </a:solidFill>
                <a:latin typeface="Calibri"/>
                <a:ea typeface="Calibri"/>
                <a:cs typeface="Calibri"/>
                <a:sym typeface="Calibri"/>
              </a:rPr>
              <a:t> of</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May 2025</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Work on the Activities of WP</a:t>
            </a:r>
            <a:br>
              <a:rPr lang="en-US"/>
            </a:br>
            <a:r>
              <a:rPr lang="en-US"/>
              <a:t>and basis for WP3</a:t>
            </a:r>
            <a:endParaRPr/>
          </a:p>
        </p:txBody>
      </p:sp>
      <p:sp>
        <p:nvSpPr>
          <p:cNvPr id="195" name="Google Shape;195;p4"/>
          <p:cNvSpPr/>
          <p:nvPr/>
        </p:nvSpPr>
        <p:spPr>
          <a:xfrm>
            <a:off x="2566218" y="1575287"/>
            <a:ext cx="5107835" cy="1325562"/>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Finish the materials for</a:t>
            </a: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your five activites and upload in GoogleDrive</a:t>
            </a:r>
            <a:endParaRPr sz="2400">
              <a:solidFill>
                <a:schemeClr val="dk1"/>
              </a:solidFill>
              <a:latin typeface="Calibri"/>
              <a:ea typeface="Calibri"/>
              <a:cs typeface="Calibri"/>
              <a:sym typeface="Calibri"/>
            </a:endParaRPr>
          </a:p>
        </p:txBody>
      </p:sp>
      <p:sp>
        <p:nvSpPr>
          <p:cNvPr id="196" name="Google Shape;196;p4"/>
          <p:cNvSpPr/>
          <p:nvPr/>
        </p:nvSpPr>
        <p:spPr>
          <a:xfrm>
            <a:off x="8065297" y="1942206"/>
            <a:ext cx="2975037" cy="1214949"/>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until the 15</a:t>
            </a:r>
            <a:r>
              <a:rPr baseline="30000" lang="en-US" sz="2000">
                <a:solidFill>
                  <a:schemeClr val="dk1"/>
                </a:solidFill>
                <a:latin typeface="Calibri"/>
                <a:ea typeface="Calibri"/>
                <a:cs typeface="Calibri"/>
                <a:sym typeface="Calibri"/>
              </a:rPr>
              <a:t>th</a:t>
            </a:r>
            <a:r>
              <a:rPr lang="en-US" sz="2000">
                <a:solidFill>
                  <a:schemeClr val="dk1"/>
                </a:solidFill>
                <a:latin typeface="Calibri"/>
                <a:ea typeface="Calibri"/>
                <a:cs typeface="Calibri"/>
                <a:sym typeface="Calibri"/>
              </a:rPr>
              <a:t> of</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October 2024</a:t>
            </a:r>
            <a:endParaRPr/>
          </a:p>
        </p:txBody>
      </p:sp>
      <p:sp>
        <p:nvSpPr>
          <p:cNvPr id="197" name="Google Shape;197;p4"/>
          <p:cNvSpPr/>
          <p:nvPr/>
        </p:nvSpPr>
        <p:spPr>
          <a:xfrm>
            <a:off x="2566218" y="3107325"/>
            <a:ext cx="5107835" cy="1325562"/>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Translation of all activities from Englisch to your local language</a:t>
            </a:r>
            <a:endParaRPr/>
          </a:p>
        </p:txBody>
      </p:sp>
      <p:sp>
        <p:nvSpPr>
          <p:cNvPr id="198" name="Google Shape;198;p4"/>
          <p:cNvSpPr/>
          <p:nvPr/>
        </p:nvSpPr>
        <p:spPr>
          <a:xfrm>
            <a:off x="8065297" y="3429000"/>
            <a:ext cx="2975037" cy="1214949"/>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until the 15</a:t>
            </a:r>
            <a:r>
              <a:rPr baseline="30000" lang="en-US" sz="2000">
                <a:solidFill>
                  <a:schemeClr val="dk1"/>
                </a:solidFill>
                <a:latin typeface="Calibri"/>
                <a:ea typeface="Calibri"/>
                <a:cs typeface="Calibri"/>
                <a:sym typeface="Calibri"/>
              </a:rPr>
              <a:t>th</a:t>
            </a:r>
            <a:r>
              <a:rPr lang="en-US" sz="2000">
                <a:solidFill>
                  <a:schemeClr val="dk1"/>
                </a:solidFill>
                <a:latin typeface="Calibri"/>
                <a:ea typeface="Calibri"/>
                <a:cs typeface="Calibri"/>
                <a:sym typeface="Calibri"/>
              </a:rPr>
              <a:t> of November 2024</a:t>
            </a:r>
            <a:endParaRPr/>
          </a:p>
        </p:txBody>
      </p:sp>
      <p:sp>
        <p:nvSpPr>
          <p:cNvPr id="199" name="Google Shape;199;p4"/>
          <p:cNvSpPr/>
          <p:nvPr/>
        </p:nvSpPr>
        <p:spPr>
          <a:xfrm>
            <a:off x="2566218" y="4573792"/>
            <a:ext cx="5107835" cy="1325562"/>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Integration of all materials into the website / learning platform</a:t>
            </a:r>
            <a:endParaRPr/>
          </a:p>
        </p:txBody>
      </p:sp>
      <p:sp>
        <p:nvSpPr>
          <p:cNvPr id="200" name="Google Shape;200;p4"/>
          <p:cNvSpPr/>
          <p:nvPr/>
        </p:nvSpPr>
        <p:spPr>
          <a:xfrm>
            <a:off x="8065297" y="4915794"/>
            <a:ext cx="2975037" cy="1214949"/>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until the 15</a:t>
            </a:r>
            <a:r>
              <a:rPr baseline="30000" lang="en-US" sz="2000">
                <a:solidFill>
                  <a:schemeClr val="dk1"/>
                </a:solidFill>
                <a:latin typeface="Calibri"/>
                <a:ea typeface="Calibri"/>
                <a:cs typeface="Calibri"/>
                <a:sym typeface="Calibri"/>
              </a:rPr>
              <a:t>th</a:t>
            </a:r>
            <a:r>
              <a:rPr lang="en-US" sz="2000">
                <a:solidFill>
                  <a:schemeClr val="dk1"/>
                </a:solidFill>
                <a:latin typeface="Calibri"/>
                <a:ea typeface="Calibri"/>
                <a:cs typeface="Calibri"/>
                <a:sym typeface="Calibri"/>
              </a:rPr>
              <a:t> of January 2025</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WP3 TOOLKIT AND DIGITAL TOOL FOR MEASUREMENT AND EVALUATION</a:t>
            </a:r>
            <a:endParaRPr/>
          </a:p>
        </p:txBody>
      </p:sp>
      <p:sp>
        <p:nvSpPr>
          <p:cNvPr id="206" name="Google Shape;206;p5"/>
          <p:cNvSpPr/>
          <p:nvPr/>
        </p:nvSpPr>
        <p:spPr>
          <a:xfrm>
            <a:off x="2096815" y="1710596"/>
            <a:ext cx="6845021" cy="1325562"/>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Information about Toolkit-Development</a:t>
            </a: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Information by Universitatea</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rPr lang="en-US" sz="2400">
                <a:solidFill>
                  <a:schemeClr val="dk1"/>
                </a:solidFill>
                <a:latin typeface="Calibri"/>
                <a:ea typeface="Calibri"/>
                <a:cs typeface="Calibri"/>
                <a:sym typeface="Calibri"/>
              </a:rPr>
              <a:t>Dunarea de Jos din Galati</a:t>
            </a:r>
            <a:endParaRPr sz="2400">
              <a:solidFill>
                <a:schemeClr val="dk1"/>
              </a:solidFill>
              <a:latin typeface="Calibri"/>
              <a:ea typeface="Calibri"/>
              <a:cs typeface="Calibri"/>
              <a:sym typeface="Calibri"/>
            </a:endParaRPr>
          </a:p>
        </p:txBody>
      </p:sp>
      <p:sp>
        <p:nvSpPr>
          <p:cNvPr id="207" name="Google Shape;207;p5"/>
          <p:cNvSpPr/>
          <p:nvPr/>
        </p:nvSpPr>
        <p:spPr>
          <a:xfrm>
            <a:off x="9113435" y="2009483"/>
            <a:ext cx="2975037" cy="1214949"/>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until the 15</a:t>
            </a:r>
            <a:r>
              <a:rPr baseline="30000" lang="en-US" sz="2000">
                <a:solidFill>
                  <a:schemeClr val="dk1"/>
                </a:solidFill>
                <a:latin typeface="Calibri"/>
                <a:ea typeface="Calibri"/>
                <a:cs typeface="Calibri"/>
                <a:sym typeface="Calibri"/>
              </a:rPr>
              <a:t>th</a:t>
            </a:r>
            <a:r>
              <a:rPr lang="en-US" sz="2000">
                <a:solidFill>
                  <a:schemeClr val="dk1"/>
                </a:solidFill>
                <a:latin typeface="Calibri"/>
                <a:ea typeface="Calibri"/>
                <a:cs typeface="Calibri"/>
                <a:sym typeface="Calibri"/>
              </a:rPr>
              <a:t> of November 2024</a:t>
            </a:r>
            <a:endParaRPr/>
          </a:p>
        </p:txBody>
      </p:sp>
      <p:sp>
        <p:nvSpPr>
          <p:cNvPr id="208" name="Google Shape;208;p5"/>
          <p:cNvSpPr/>
          <p:nvPr/>
        </p:nvSpPr>
        <p:spPr>
          <a:xfrm>
            <a:off x="2096815" y="3178969"/>
            <a:ext cx="6845021" cy="1325562"/>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Work on the Toolkit-Development and Construction</a:t>
            </a: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by Universitatea Dunarea de Jos din Galati, Innovatif, UPB, Scoala Gimnaziala Nr. 7 Galati, SIEC</a:t>
            </a:r>
            <a:endParaRPr sz="2400">
              <a:solidFill>
                <a:schemeClr val="dk1"/>
              </a:solidFill>
              <a:latin typeface="Calibri"/>
              <a:ea typeface="Calibri"/>
              <a:cs typeface="Calibri"/>
              <a:sym typeface="Calibri"/>
            </a:endParaRPr>
          </a:p>
        </p:txBody>
      </p:sp>
      <p:sp>
        <p:nvSpPr>
          <p:cNvPr id="209" name="Google Shape;209;p5"/>
          <p:cNvSpPr/>
          <p:nvPr/>
        </p:nvSpPr>
        <p:spPr>
          <a:xfrm>
            <a:off x="9113435" y="3468817"/>
            <a:ext cx="2975037" cy="1214949"/>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Finished until the 31</a:t>
            </a:r>
            <a:r>
              <a:rPr baseline="30000" lang="en-US" sz="2000">
                <a:solidFill>
                  <a:schemeClr val="dk1"/>
                </a:solidFill>
                <a:latin typeface="Calibri"/>
                <a:ea typeface="Calibri"/>
                <a:cs typeface="Calibri"/>
                <a:sym typeface="Calibri"/>
              </a:rPr>
              <a:t>st</a:t>
            </a:r>
            <a:r>
              <a:rPr lang="en-US" sz="2000">
                <a:solidFill>
                  <a:schemeClr val="dk1"/>
                </a:solidFill>
                <a:latin typeface="Calibri"/>
                <a:ea typeface="Calibri"/>
                <a:cs typeface="Calibri"/>
                <a:sym typeface="Calibri"/>
              </a:rPr>
              <a:t> of March 2025</a:t>
            </a:r>
            <a:endParaRPr/>
          </a:p>
        </p:txBody>
      </p:sp>
      <p:sp>
        <p:nvSpPr>
          <p:cNvPr id="210" name="Google Shape;210;p5"/>
          <p:cNvSpPr/>
          <p:nvPr/>
        </p:nvSpPr>
        <p:spPr>
          <a:xfrm>
            <a:off x="2096815" y="4683766"/>
            <a:ext cx="6845021" cy="1325562"/>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Piloting and Reporting</a:t>
            </a: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by Universitatea Dunarea de Jos din Galati, Innovatif, UPB, Scoala Gimnaziala Nr. 7 Galati, Successos</a:t>
            </a:r>
            <a:endParaRPr sz="2400">
              <a:solidFill>
                <a:schemeClr val="dk1"/>
              </a:solidFill>
              <a:latin typeface="Calibri"/>
              <a:ea typeface="Calibri"/>
              <a:cs typeface="Calibri"/>
              <a:sym typeface="Calibri"/>
            </a:endParaRPr>
          </a:p>
        </p:txBody>
      </p:sp>
      <p:sp>
        <p:nvSpPr>
          <p:cNvPr id="211" name="Google Shape;211;p5"/>
          <p:cNvSpPr/>
          <p:nvPr/>
        </p:nvSpPr>
        <p:spPr>
          <a:xfrm>
            <a:off x="9113435" y="4973614"/>
            <a:ext cx="2975037" cy="1214949"/>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Finished until the 30</a:t>
            </a:r>
            <a:r>
              <a:rPr baseline="30000" lang="en-US" sz="2000">
                <a:solidFill>
                  <a:schemeClr val="dk1"/>
                </a:solidFill>
                <a:latin typeface="Calibri"/>
                <a:ea typeface="Calibri"/>
                <a:cs typeface="Calibri"/>
                <a:sym typeface="Calibri"/>
              </a:rPr>
              <a:t>th</a:t>
            </a:r>
            <a:r>
              <a:rPr lang="en-US" sz="2000">
                <a:solidFill>
                  <a:schemeClr val="dk1"/>
                </a:solidFill>
                <a:latin typeface="Calibri"/>
                <a:ea typeface="Calibri"/>
                <a:cs typeface="Calibri"/>
                <a:sym typeface="Calibri"/>
              </a:rPr>
              <a:t> of April 2025</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Dissemination</a:t>
            </a:r>
            <a:endParaRPr/>
          </a:p>
        </p:txBody>
      </p:sp>
      <p:sp>
        <p:nvSpPr>
          <p:cNvPr id="217" name="Google Shape;217;p6"/>
          <p:cNvSpPr/>
          <p:nvPr/>
        </p:nvSpPr>
        <p:spPr>
          <a:xfrm>
            <a:off x="2096815" y="1710595"/>
            <a:ext cx="7517364" cy="4009070"/>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Calibri"/>
                <a:ea typeface="Calibri"/>
                <a:cs typeface="Calibri"/>
                <a:sym typeface="Calibri"/>
              </a:rPr>
              <a:t>Ongoing Dissemination tasks</a:t>
            </a: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(poster, leaflets, newspaper articles,</a:t>
            </a: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direct presentation, events, days of open door etc.)</a:t>
            </a: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in each country</a:t>
            </a:r>
            <a:endParaRPr sz="2400">
              <a:solidFill>
                <a:schemeClr val="dk1"/>
              </a:solidFill>
              <a:latin typeface="Calibri"/>
              <a:ea typeface="Calibri"/>
              <a:cs typeface="Calibri"/>
              <a:sym typeface="Calibri"/>
            </a:endParaRPr>
          </a:p>
          <a:p>
            <a:pPr indent="0" lvl="0" marL="0" marR="0" rtl="0" algn="ctr">
              <a:spcBef>
                <a:spcPts val="0"/>
              </a:spcBef>
              <a:spcAft>
                <a:spcPts val="0"/>
              </a:spcAft>
              <a:buNone/>
            </a:pPr>
            <a:r>
              <a:rPr lang="en-US" sz="2400">
                <a:solidFill>
                  <a:schemeClr val="dk1"/>
                </a:solidFill>
                <a:latin typeface="Calibri"/>
                <a:ea typeface="Calibri"/>
                <a:cs typeface="Calibri"/>
                <a:sym typeface="Calibri"/>
              </a:rPr>
              <a:t>+</a:t>
            </a:r>
            <a:endParaRPr/>
          </a:p>
          <a:p>
            <a:pPr indent="0" lvl="0" marL="0" marR="0" rtl="0" algn="ctr">
              <a:spcBef>
                <a:spcPts val="0"/>
              </a:spcBef>
              <a:spcAft>
                <a:spcPts val="0"/>
              </a:spcAft>
              <a:buNone/>
            </a:pPr>
            <a:r>
              <a:rPr b="1" lang="en-US" sz="2400">
                <a:solidFill>
                  <a:schemeClr val="dk1"/>
                </a:solidFill>
                <a:latin typeface="Calibri"/>
                <a:ea typeface="Calibri"/>
                <a:cs typeface="Calibri"/>
                <a:sym typeface="Calibri"/>
              </a:rPr>
              <a:t>National dissemination activities</a:t>
            </a:r>
            <a:r>
              <a:rPr lang="en-US" sz="2400">
                <a:solidFill>
                  <a:schemeClr val="dk1"/>
                </a:solidFill>
                <a:latin typeface="Calibri"/>
                <a:ea typeface="Calibri"/>
                <a:cs typeface="Calibri"/>
                <a:sym typeface="Calibri"/>
              </a:rPr>
              <a:t>, events</a:t>
            </a:r>
            <a:endParaRPr/>
          </a:p>
          <a:p>
            <a:pPr indent="0" lvl="0" marL="0" marR="0" rtl="0" algn="ctr">
              <a:spcBef>
                <a:spcPts val="0"/>
              </a:spcBef>
              <a:spcAft>
                <a:spcPts val="0"/>
              </a:spcAft>
              <a:buNone/>
            </a:pPr>
            <a:r>
              <a:rPr lang="en-US" sz="2400">
                <a:solidFill>
                  <a:schemeClr val="dk1"/>
                </a:solidFill>
                <a:latin typeface="Calibri"/>
                <a:ea typeface="Calibri"/>
                <a:cs typeface="Calibri"/>
                <a:sym typeface="Calibri"/>
              </a:rPr>
              <a:t>programs, signature chart, distributed</a:t>
            </a:r>
            <a:endParaRPr/>
          </a:p>
          <a:p>
            <a:pPr indent="0" lvl="0" marL="0" marR="0" rtl="0" algn="ctr">
              <a:spcBef>
                <a:spcPts val="0"/>
              </a:spcBef>
              <a:spcAft>
                <a:spcPts val="0"/>
              </a:spcAft>
              <a:buNone/>
            </a:pPr>
            <a:r>
              <a:rPr lang="en-US" sz="2400">
                <a:solidFill>
                  <a:schemeClr val="dk1"/>
                </a:solidFill>
                <a:latin typeface="Calibri"/>
                <a:ea typeface="Calibri"/>
                <a:cs typeface="Calibri"/>
                <a:sym typeface="Calibri"/>
              </a:rPr>
              <a:t>certificates, visual-auditory materials; activity,</a:t>
            </a:r>
            <a:endParaRPr/>
          </a:p>
          <a:p>
            <a:pPr indent="0" lvl="0" marL="0" marR="0" rtl="0" algn="ctr">
              <a:spcBef>
                <a:spcPts val="0"/>
              </a:spcBef>
              <a:spcAft>
                <a:spcPts val="0"/>
              </a:spcAft>
              <a:buNone/>
            </a:pPr>
            <a:r>
              <a:rPr lang="en-US" sz="2400">
                <a:solidFill>
                  <a:schemeClr val="dk1"/>
                </a:solidFill>
                <a:latin typeface="Calibri"/>
                <a:ea typeface="Calibri"/>
                <a:cs typeface="Calibri"/>
                <a:sym typeface="Calibri"/>
              </a:rPr>
              <a:t>expenditure and dissemination reports, at</a:t>
            </a:r>
            <a:endParaRPr/>
          </a:p>
          <a:p>
            <a:pPr indent="0" lvl="0" marL="0" marR="0" rtl="0" algn="ctr">
              <a:spcBef>
                <a:spcPts val="0"/>
              </a:spcBef>
              <a:spcAft>
                <a:spcPts val="0"/>
              </a:spcAft>
              <a:buNone/>
            </a:pPr>
            <a:r>
              <a:rPr lang="en-US" sz="2400">
                <a:solidFill>
                  <a:schemeClr val="dk1"/>
                </a:solidFill>
                <a:latin typeface="Calibri"/>
                <a:ea typeface="Calibri"/>
                <a:cs typeface="Calibri"/>
                <a:sym typeface="Calibri"/>
              </a:rPr>
              <a:t>least 15 people participating in the activity.</a:t>
            </a:r>
            <a:endParaRPr/>
          </a:p>
        </p:txBody>
      </p:sp>
      <p:sp>
        <p:nvSpPr>
          <p:cNvPr id="218" name="Google Shape;218;p6"/>
          <p:cNvSpPr/>
          <p:nvPr/>
        </p:nvSpPr>
        <p:spPr>
          <a:xfrm>
            <a:off x="9038255" y="3932456"/>
            <a:ext cx="2975037" cy="1572605"/>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a) until the 30</a:t>
            </a:r>
            <a:r>
              <a:rPr baseline="30000" lang="en-US" sz="2000">
                <a:solidFill>
                  <a:schemeClr val="dk1"/>
                </a:solidFill>
                <a:latin typeface="Calibri"/>
                <a:ea typeface="Calibri"/>
                <a:cs typeface="Calibri"/>
                <a:sym typeface="Calibri"/>
              </a:rPr>
              <a:t>th</a:t>
            </a:r>
            <a:r>
              <a:rPr lang="en-US" sz="2000">
                <a:solidFill>
                  <a:schemeClr val="dk1"/>
                </a:solidFill>
                <a:latin typeface="Calibri"/>
                <a:ea typeface="Calibri"/>
                <a:cs typeface="Calibri"/>
                <a:sym typeface="Calibri"/>
              </a:rPr>
              <a:t> of</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September 2024 (WP 2)</a:t>
            </a:r>
            <a:endParaRPr/>
          </a:p>
          <a:p>
            <a:pPr indent="0" lvl="0" marL="0" marR="0" rtl="0" algn="ctr">
              <a:spcBef>
                <a:spcPts val="0"/>
              </a:spcBef>
              <a:spcAft>
                <a:spcPts val="0"/>
              </a:spcAft>
              <a:buNone/>
            </a:pPr>
            <a:r>
              <a:t/>
            </a:r>
            <a:endParaRPr sz="1000">
              <a:solidFill>
                <a:schemeClr val="dk1"/>
              </a:solidFill>
              <a:latin typeface="Calibri"/>
              <a:ea typeface="Calibri"/>
              <a:cs typeface="Calibri"/>
              <a:sym typeface="Calibri"/>
            </a:endParaRPr>
          </a:p>
          <a:p>
            <a:pPr indent="0" lvl="0" marL="0" marR="0" rtl="0" algn="ctr">
              <a:spcBef>
                <a:spcPts val="0"/>
              </a:spcBef>
              <a:spcAft>
                <a:spcPts val="0"/>
              </a:spcAft>
              <a:buNone/>
            </a:pPr>
            <a:r>
              <a:rPr lang="en-US" sz="2000">
                <a:solidFill>
                  <a:schemeClr val="dk1"/>
                </a:solidFill>
                <a:latin typeface="Calibri"/>
                <a:ea typeface="Calibri"/>
                <a:cs typeface="Calibri"/>
                <a:sym typeface="Calibri"/>
              </a:rPr>
              <a:t>b) until the 30</a:t>
            </a:r>
            <a:r>
              <a:rPr baseline="30000" lang="en-US" sz="2000">
                <a:solidFill>
                  <a:schemeClr val="dk1"/>
                </a:solidFill>
                <a:latin typeface="Calibri"/>
                <a:ea typeface="Calibri"/>
                <a:cs typeface="Calibri"/>
                <a:sym typeface="Calibri"/>
              </a:rPr>
              <a:t>th</a:t>
            </a:r>
            <a:r>
              <a:rPr lang="en-US" sz="2000">
                <a:solidFill>
                  <a:schemeClr val="dk1"/>
                </a:solidFill>
                <a:latin typeface="Calibri"/>
                <a:ea typeface="Calibri"/>
                <a:cs typeface="Calibri"/>
                <a:sym typeface="Calibri"/>
              </a:rPr>
              <a:t> of</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April 2025 (WP 3)</a:t>
            </a:r>
            <a:endParaRPr/>
          </a:p>
        </p:txBody>
      </p:sp>
      <p:sp>
        <p:nvSpPr>
          <p:cNvPr id="219" name="Google Shape;219;p6"/>
          <p:cNvSpPr/>
          <p:nvPr/>
        </p:nvSpPr>
        <p:spPr>
          <a:xfrm>
            <a:off x="9038792" y="1985468"/>
            <a:ext cx="2975037" cy="1572605"/>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Ongoing</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7"/>
          <p:cNvSpPr txBox="1"/>
          <p:nvPr/>
        </p:nvSpPr>
        <p:spPr>
          <a:xfrm>
            <a:off x="6502523" y="2414726"/>
            <a:ext cx="4378975" cy="93564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Prof. Dr. Marc Beutner</a:t>
            </a:r>
            <a:endParaRPr/>
          </a:p>
          <a:p>
            <a:pPr indent="0" lvl="0" marL="0" marR="0" rtl="0" algn="l">
              <a:lnSpc>
                <a:spcPct val="89999"/>
              </a:lnSpc>
              <a:spcBef>
                <a:spcPts val="0"/>
              </a:spcBef>
              <a:spcAft>
                <a:spcPts val="0"/>
              </a:spcAft>
              <a:buNone/>
            </a:pPr>
            <a:r>
              <a:rPr lang="en-US" sz="1600">
                <a:solidFill>
                  <a:schemeClr val="dk1"/>
                </a:solidFill>
                <a:latin typeface="Calibri"/>
                <a:ea typeface="Calibri"/>
                <a:cs typeface="Calibri"/>
                <a:sym typeface="Calibri"/>
              </a:rPr>
              <a:t>Tel:	+49 (0) 52 51 / 60 - 23 67</a:t>
            </a:r>
            <a:endParaRPr/>
          </a:p>
          <a:p>
            <a:pPr indent="0" lvl="0" marL="0" marR="0" rtl="0" algn="l">
              <a:lnSpc>
                <a:spcPct val="89999"/>
              </a:lnSpc>
              <a:spcBef>
                <a:spcPts val="0"/>
              </a:spcBef>
              <a:spcAft>
                <a:spcPts val="0"/>
              </a:spcAft>
              <a:buNone/>
            </a:pPr>
            <a:r>
              <a:rPr lang="en-US" sz="1600">
                <a:solidFill>
                  <a:schemeClr val="dk1"/>
                </a:solidFill>
                <a:latin typeface="Calibri"/>
                <a:ea typeface="Calibri"/>
                <a:cs typeface="Calibri"/>
                <a:sym typeface="Calibri"/>
              </a:rPr>
              <a:t>Fax:	+49 (0) 52 51 / 60 - 35 63</a:t>
            </a:r>
            <a:endParaRPr/>
          </a:p>
          <a:p>
            <a:pPr indent="0" lvl="0" marL="0" marR="0" rtl="0" algn="l">
              <a:lnSpc>
                <a:spcPct val="100000"/>
              </a:lnSpc>
              <a:spcBef>
                <a:spcPts val="0"/>
              </a:spcBef>
              <a:spcAft>
                <a:spcPts val="0"/>
              </a:spcAft>
              <a:buNone/>
            </a:pPr>
            <a:r>
              <a:rPr lang="en-US" sz="1600">
                <a:solidFill>
                  <a:schemeClr val="dk1"/>
                </a:solidFill>
                <a:latin typeface="Calibri"/>
                <a:ea typeface="Calibri"/>
                <a:cs typeface="Calibri"/>
                <a:sym typeface="Calibri"/>
              </a:rPr>
              <a:t>E-Mail:	marc.beutner@uni-paderborn.de</a:t>
            </a:r>
            <a:endParaRPr/>
          </a:p>
        </p:txBody>
      </p:sp>
      <p:sp>
        <p:nvSpPr>
          <p:cNvPr id="225" name="Google Shape;225;p7"/>
          <p:cNvSpPr txBox="1"/>
          <p:nvPr/>
        </p:nvSpPr>
        <p:spPr>
          <a:xfrm>
            <a:off x="1192568" y="2414726"/>
            <a:ext cx="4496910" cy="14747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Universität Paderborn</a:t>
            </a:r>
            <a:endParaRPr/>
          </a:p>
          <a:p>
            <a:pPr indent="0" lvl="0" marL="0" marR="0" rtl="0" algn="l">
              <a:lnSpc>
                <a:spcPct val="99583"/>
              </a:lnSpc>
              <a:spcBef>
                <a:spcPts val="0"/>
              </a:spcBef>
              <a:spcAft>
                <a:spcPts val="0"/>
              </a:spcAft>
              <a:buNone/>
            </a:pPr>
            <a:r>
              <a:rPr b="1" lang="en-US" sz="1600">
                <a:solidFill>
                  <a:schemeClr val="dk1"/>
                </a:solidFill>
                <a:latin typeface="Calibri"/>
                <a:ea typeface="Calibri"/>
                <a:cs typeface="Calibri"/>
                <a:sym typeface="Calibri"/>
              </a:rPr>
              <a:t>Department Wirtschaftspädagogik Lehrstuhl Wirtschaftspädagogik II Warburger Str. 100</a:t>
            </a:r>
            <a:endParaRPr/>
          </a:p>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33098 Paderborn</a:t>
            </a:r>
            <a:endParaRPr/>
          </a:p>
          <a:p>
            <a:pPr indent="0" lvl="0" marL="0" marR="0" rtl="0" algn="l">
              <a:lnSpc>
                <a:spcPct val="106666"/>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http://www.upb.de/wipaed</a:t>
            </a:r>
            <a:endParaRPr b="1" sz="1600">
              <a:solidFill>
                <a:schemeClr val="dk1"/>
              </a:solidFill>
              <a:latin typeface="Calibri"/>
              <a:ea typeface="Calibri"/>
              <a:cs typeface="Calibri"/>
              <a:sym typeface="Calibri"/>
            </a:endParaRPr>
          </a:p>
        </p:txBody>
      </p:sp>
      <p:sp>
        <p:nvSpPr>
          <p:cNvPr id="226" name="Google Shape;226;p7"/>
          <p:cNvSpPr/>
          <p:nvPr/>
        </p:nvSpPr>
        <p:spPr>
          <a:xfrm>
            <a:off x="1100251" y="1319669"/>
            <a:ext cx="1658659"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5234E"/>
              </a:buClr>
              <a:buSzPts val="3600"/>
              <a:buFont typeface="Noto Sans Symbols"/>
              <a:buNone/>
            </a:pPr>
            <a:r>
              <a:rPr b="1" lang="en-US" sz="3600">
                <a:solidFill>
                  <a:srgbClr val="05234E"/>
                </a:solidFill>
                <a:latin typeface="Calibri"/>
                <a:ea typeface="Calibri"/>
                <a:cs typeface="Calibri"/>
                <a:sym typeface="Calibri"/>
              </a:rPr>
              <a:t>Contact</a:t>
            </a:r>
            <a:endParaRPr b="1" sz="3600">
              <a:solidFill>
                <a:srgbClr val="05234E"/>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2023-06-29T05:00:19Z</dcterms:created>
  <dc:creator>Marc Beutner</dc:creator>
</cp:coreProperties>
</file>