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1" roundtripDataSignature="AMtx7mh0ElbNZLmFoFquuUWQRGgJy+xDG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10" Type="http://schemas.openxmlformats.org/officeDocument/2006/relationships/slide" Target="slides/slide6.xml"/><Relationship Id="rId21"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Middle ages and ancient times: </a:t>
            </a:r>
            <a:endParaRPr/>
          </a:p>
          <a:p>
            <a:pPr indent="0" lvl="0" marL="0" rtl="0" algn="l">
              <a:spcBef>
                <a:spcPts val="0"/>
              </a:spcBef>
              <a:spcAft>
                <a:spcPts val="0"/>
              </a:spcAft>
              <a:buNone/>
            </a:pPr>
            <a:r>
              <a:rPr lang="de-DE"/>
              <a:t>Teaching, sharing of knowledge and materials was already practiced in ancient times</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The Idea of being open is a big topic for schools and all parts of educational landscape </a:t>
            </a:r>
            <a:endParaRPr/>
          </a:p>
          <a:p>
            <a:pPr indent="0" lvl="0" marL="0" rtl="0" algn="l">
              <a:spcBef>
                <a:spcPts val="0"/>
              </a:spcBef>
              <a:spcAft>
                <a:spcPts val="0"/>
              </a:spcAft>
              <a:buNone/>
            </a:pPr>
            <a:r>
              <a:rPr lang="de-DE"/>
              <a:t>The Term and the idea of open in education begins in the year 2002: Here the use of the wording OER was fistly used during the UNESCO Conference “</a:t>
            </a:r>
            <a:r>
              <a:rPr lang="de-DE" sz="1200">
                <a:solidFill>
                  <a:schemeClr val="dk1"/>
                </a:solidFill>
                <a:latin typeface="Calibri"/>
                <a:ea typeface="Calibri"/>
                <a:cs typeface="Calibri"/>
                <a:sym typeface="Calibri"/>
              </a:rPr>
              <a:t>„Forum on the Impact of Open Courseware for Higher Education in Developing Countries“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Where everything starts?</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Historically, open licenses have their origins in the legal regulation of software use.</a:t>
            </a:r>
            <a:endParaRPr/>
          </a:p>
          <a:p>
            <a:pPr indent="0" lvl="0" marL="0" rtl="0" algn="l">
              <a:spcBef>
                <a:spcPts val="0"/>
              </a:spcBef>
              <a:spcAft>
                <a:spcPts val="0"/>
              </a:spcAft>
              <a:buNone/>
            </a:pPr>
            <a:r>
              <a:rPr lang="de-DE"/>
              <a:t>The origin of the open idea is rooted in the early 1980s by Richard Stallmann. </a:t>
            </a:r>
            <a:endParaRPr/>
          </a:p>
          <a:p>
            <a:pPr indent="0" lvl="0" marL="0" marR="0" rtl="0" algn="l">
              <a:lnSpc>
                <a:spcPct val="100000"/>
              </a:lnSpc>
              <a:spcBef>
                <a:spcPts val="0"/>
              </a:spcBef>
              <a:spcAft>
                <a:spcPts val="0"/>
              </a:spcAft>
              <a:buClr>
                <a:schemeClr val="dk1"/>
              </a:buClr>
              <a:buSzPts val="1200"/>
              <a:buFont typeface="Calibri"/>
              <a:buNone/>
            </a:pPr>
            <a:r>
              <a:rPr lang="de-DE"/>
              <a:t>He is the inventor and developer of the GNU Project. 1985 Strallmann established the Free Software Foundation where even the first open licence also called GNU, abbreviation for General Public Licence was founded and used the first time.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 free and open are used synonym. </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The best known and most used is the Creative Commons (CC) licensing system, which was founded in 2001 by a non-profit organization.</a:t>
            </a:r>
            <a:endParaRPr/>
          </a:p>
          <a:p>
            <a:pPr indent="0" lvl="0" marL="0" rtl="0" algn="l">
              <a:spcBef>
                <a:spcPts val="0"/>
              </a:spcBef>
              <a:spcAft>
                <a:spcPts val="0"/>
              </a:spcAft>
              <a:buNone/>
            </a:pPr>
            <a:r>
              <a:t/>
            </a:r>
            <a:endParaRPr/>
          </a:p>
        </p:txBody>
      </p:sp>
      <p:sp>
        <p:nvSpPr>
          <p:cNvPr id="185" name="Google Shape;18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Teaching, sharing of knowledge and materials was already practiced in ancient times</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The Idea of being open is a big topic for schools and all parts of educational landscape </a:t>
            </a:r>
            <a:endParaRPr/>
          </a:p>
          <a:p>
            <a:pPr indent="0" lvl="0" marL="0" rtl="0" algn="l">
              <a:spcBef>
                <a:spcPts val="0"/>
              </a:spcBef>
              <a:spcAft>
                <a:spcPts val="0"/>
              </a:spcAft>
              <a:buNone/>
            </a:pPr>
            <a:r>
              <a:rPr lang="de-DE"/>
              <a:t>The Term and the idea of open in education begins in the year 2002: Here the use of the wording OER was firstly used during the UNESCO Conference “</a:t>
            </a:r>
            <a:r>
              <a:rPr lang="de-DE" sz="1200">
                <a:solidFill>
                  <a:schemeClr val="dk1"/>
                </a:solidFill>
                <a:latin typeface="Calibri"/>
                <a:ea typeface="Calibri"/>
                <a:cs typeface="Calibri"/>
                <a:sym typeface="Calibri"/>
              </a:rPr>
              <a:t>„Forum on the Impact of Open Courseware for Higher Education in Developing Countries“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Where everything starts?</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Historically, open licenses have their origins in the legal regulation of software use.</a:t>
            </a:r>
            <a:endParaRPr/>
          </a:p>
          <a:p>
            <a:pPr indent="0" lvl="0" marL="0" rtl="0" algn="l">
              <a:spcBef>
                <a:spcPts val="0"/>
              </a:spcBef>
              <a:spcAft>
                <a:spcPts val="0"/>
              </a:spcAft>
              <a:buNone/>
            </a:pPr>
            <a:r>
              <a:rPr lang="de-DE"/>
              <a:t>The origin of the open idea is rooted in the early 1980s by Richard Stallmann. </a:t>
            </a:r>
            <a:endParaRPr/>
          </a:p>
          <a:p>
            <a:pPr indent="0" lvl="0" marL="0" marR="0" rtl="0" algn="l">
              <a:lnSpc>
                <a:spcPct val="100000"/>
              </a:lnSpc>
              <a:spcBef>
                <a:spcPts val="0"/>
              </a:spcBef>
              <a:spcAft>
                <a:spcPts val="0"/>
              </a:spcAft>
              <a:buClr>
                <a:schemeClr val="dk1"/>
              </a:buClr>
              <a:buSzPts val="1200"/>
              <a:buFont typeface="Calibri"/>
              <a:buNone/>
            </a:pPr>
            <a:r>
              <a:rPr lang="de-DE"/>
              <a:t>He is the inventor and developer of the GNU Project. 1985 Strallmann established the Free Software Foundation where even the first open licence also called GNU, abbreviation for General Public Licence was founded and used the first time.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 free and open are used synonym. </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The best known and most used is the Creative Commons (CC) licensing system, which was founded in 2001 by a non-profit organization.</a:t>
            </a:r>
            <a:endParaRPr/>
          </a:p>
        </p:txBody>
      </p:sp>
      <p:sp>
        <p:nvSpPr>
          <p:cNvPr id="191" name="Google Shape;19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Sichern </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Common Structur/ Hierachy: </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The lowest level of Openess is Retain</a:t>
            </a:r>
            <a:endParaRPr/>
          </a:p>
        </p:txBody>
      </p:sp>
      <p:sp>
        <p:nvSpPr>
          <p:cNvPr id="244" name="Google Shape;24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One of the highest level of openness a author can permit</a:t>
            </a:r>
            <a:endParaRPr/>
          </a:p>
        </p:txBody>
      </p:sp>
      <p:sp>
        <p:nvSpPr>
          <p:cNvPr id="273" name="Google Shape;27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10.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7" name="Shape 47"/>
        <p:cNvGrpSpPr/>
        <p:nvPr/>
      </p:nvGrpSpPr>
      <p:grpSpPr>
        <a:xfrm>
          <a:off x="0" y="0"/>
          <a:ext cx="0" cy="0"/>
          <a:chOff x="0" y="0"/>
          <a:chExt cx="0" cy="0"/>
        </a:xfrm>
      </p:grpSpPr>
      <p:sp>
        <p:nvSpPr>
          <p:cNvPr id="48" name="Google Shape;48;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 name="Google Shape;50;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 name="Google Shape;51;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54" name="Google Shape;54;p1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500" u="none" cap="none" strike="noStrike">
                <a:solidFill>
                  <a:schemeClr val="lt1"/>
                </a:solidFill>
                <a:latin typeface="Calibri"/>
                <a:ea typeface="Calibri"/>
                <a:cs typeface="Calibri"/>
                <a:sym typeface="Calibri"/>
              </a:rPr>
              <a:t>-</a:t>
            </a:r>
            <a:fld id="{00000000-1234-1234-1234-123412341234}" type="slidenum">
              <a:rPr b="0" i="0" lang="de-DE" sz="1500" u="none" cap="none" strike="noStrike">
                <a:solidFill>
                  <a:schemeClr val="lt1"/>
                </a:solidFill>
                <a:latin typeface="Calibri"/>
                <a:ea typeface="Calibri"/>
                <a:cs typeface="Calibri"/>
                <a:sym typeface="Calibri"/>
              </a:rPr>
              <a:t>‹#›</a:t>
            </a:fld>
            <a:r>
              <a:rPr b="0" i="0" lang="de-DE"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6" name="Shape 56"/>
        <p:cNvGrpSpPr/>
        <p:nvPr/>
      </p:nvGrpSpPr>
      <p:grpSpPr>
        <a:xfrm>
          <a:off x="0" y="0"/>
          <a:ext cx="0" cy="0"/>
          <a:chOff x="0" y="0"/>
          <a:chExt cx="0" cy="0"/>
        </a:xfrm>
      </p:grpSpPr>
      <p:sp>
        <p:nvSpPr>
          <p:cNvPr id="57" name="Google Shape;57;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62" name="Google Shape;62;p1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64" name="Shape 64"/>
        <p:cNvGrpSpPr/>
        <p:nvPr/>
      </p:nvGrpSpPr>
      <p:grpSpPr>
        <a:xfrm>
          <a:off x="0" y="0"/>
          <a:ext cx="0" cy="0"/>
          <a:chOff x="0" y="0"/>
          <a:chExt cx="0" cy="0"/>
        </a:xfrm>
      </p:grpSpPr>
      <p:sp>
        <p:nvSpPr>
          <p:cNvPr id="65" name="Google Shape;65;p2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2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7" name="Google Shape;67;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70" name="Google Shape;70;p2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mit Bild" showMasterSp="0">
  <p:cSld name="Titelfolie mit Bild">
    <p:spTree>
      <p:nvGrpSpPr>
        <p:cNvPr id="72" name="Shape 72"/>
        <p:cNvGrpSpPr/>
        <p:nvPr/>
      </p:nvGrpSpPr>
      <p:grpSpPr>
        <a:xfrm>
          <a:off x="0" y="0"/>
          <a:ext cx="0" cy="0"/>
          <a:chOff x="0" y="0"/>
          <a:chExt cx="0" cy="0"/>
        </a:xfrm>
      </p:grpSpPr>
      <p:sp>
        <p:nvSpPr>
          <p:cNvPr id="73" name="Google Shape;73;p21"/>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1"/>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 name="Google Shape;75;p21"/>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sp>
        <p:nvSpPr>
          <p:cNvPr id="76" name="Google Shape;76;p21"/>
          <p:cNvSpPr txBox="1"/>
          <p:nvPr>
            <p:ph type="ctrTitle"/>
          </p:nvPr>
        </p:nvSpPr>
        <p:spPr>
          <a:xfrm>
            <a:off x="1104900" y="2292094"/>
            <a:ext cx="5734050" cy="221969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21"/>
          <p:cNvSpPr txBox="1"/>
          <p:nvPr>
            <p:ph idx="1" type="subTitle"/>
          </p:nvPr>
        </p:nvSpPr>
        <p:spPr>
          <a:xfrm>
            <a:off x="1104900" y="4511784"/>
            <a:ext cx="5734050" cy="95556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 name="Google Shape;78;p21"/>
          <p:cNvSpPr/>
          <p:nvPr>
            <p:ph idx="2" type="pic"/>
          </p:nvPr>
        </p:nvSpPr>
        <p:spPr>
          <a:xfrm>
            <a:off x="6981063" y="1310656"/>
            <a:ext cx="5210937" cy="4208604"/>
          </a:xfrm>
          <a:prstGeom prst="rect">
            <a:avLst/>
          </a:prstGeom>
          <a:solidFill>
            <a:srgbClr val="CCCCCC"/>
          </a:solidFill>
          <a:ln>
            <a:noFill/>
          </a:ln>
        </p:spPr>
      </p:sp>
      <p:pic>
        <p:nvPicPr>
          <p:cNvPr id="79" name="Google Shape;79;p21"/>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80" name="Google Shape;80;p21"/>
          <p:cNvSpPr txBox="1"/>
          <p:nvPr/>
        </p:nvSpPr>
        <p:spPr>
          <a:xfrm>
            <a:off x="4376057" y="6360042"/>
            <a:ext cx="5340977"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de-DE"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alibri"/>
              <a:ea typeface="Calibri"/>
              <a:cs typeface="Calibri"/>
              <a:sym typeface="Calibri"/>
            </a:endParaRPr>
          </a:p>
        </p:txBody>
      </p:sp>
      <p:pic>
        <p:nvPicPr>
          <p:cNvPr id="81" name="Google Shape;81;p21"/>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82" name="Shape 82"/>
        <p:cNvGrpSpPr/>
        <p:nvPr/>
      </p:nvGrpSpPr>
      <p:grpSpPr>
        <a:xfrm>
          <a:off x="0" y="0"/>
          <a:ext cx="0" cy="0"/>
          <a:chOff x="0" y="0"/>
          <a:chExt cx="0" cy="0"/>
        </a:xfrm>
      </p:grpSpPr>
      <p:sp>
        <p:nvSpPr>
          <p:cNvPr id="83" name="Google Shape;83;p22"/>
          <p:cNvSpPr/>
          <p:nvPr/>
        </p:nvSpPr>
        <p:spPr>
          <a:xfrm>
            <a:off x="9448800" y="15605"/>
            <a:ext cx="2743200" cy="6051176"/>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 name="Google Shape;84;p22"/>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22"/>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6" name="Google Shape;86;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89" name="Google Shape;89;p22"/>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de-DE" sz="3600">
                <a:solidFill>
                  <a:schemeClr val="dk1"/>
                </a:solidFill>
                <a:latin typeface="Calibri"/>
                <a:ea typeface="Calibri"/>
                <a:cs typeface="Calibri"/>
                <a:sym typeface="Calibri"/>
              </a:rPr>
              <a:t>STEM</a:t>
            </a:r>
            <a:br>
              <a:rPr b="1" lang="de-DE" sz="3600">
                <a:solidFill>
                  <a:schemeClr val="dk1"/>
                </a:solidFill>
                <a:latin typeface="Calibri"/>
                <a:ea typeface="Calibri"/>
                <a:cs typeface="Calibri"/>
                <a:sym typeface="Calibri"/>
              </a:rPr>
            </a:br>
            <a:r>
              <a:rPr b="1" lang="de-DE" sz="3600">
                <a:solidFill>
                  <a:schemeClr val="dk1"/>
                </a:solidFill>
                <a:latin typeface="Calibri"/>
                <a:ea typeface="Calibri"/>
                <a:cs typeface="Calibri"/>
                <a:sym typeface="Calibri"/>
              </a:rPr>
              <a:t>for inclusive schools</a:t>
            </a:r>
            <a:endParaRPr/>
          </a:p>
        </p:txBody>
      </p:sp>
      <p:sp>
        <p:nvSpPr>
          <p:cNvPr id="90" name="Google Shape;90;p22"/>
          <p:cNvSpPr txBox="1"/>
          <p:nvPr>
            <p:ph idx="2" type="body"/>
          </p:nvPr>
        </p:nvSpPr>
        <p:spPr>
          <a:xfrm>
            <a:off x="9476849" y="3794379"/>
            <a:ext cx="3200400" cy="141360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91" name="Google Shape;91;p22"/>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92" name="Shape 92"/>
        <p:cNvGrpSpPr/>
        <p:nvPr/>
      </p:nvGrpSpPr>
      <p:grpSpPr>
        <a:xfrm>
          <a:off x="0" y="0"/>
          <a:ext cx="0" cy="0"/>
          <a:chOff x="0" y="0"/>
          <a:chExt cx="0" cy="0"/>
        </a:xfrm>
      </p:grpSpPr>
      <p:sp>
        <p:nvSpPr>
          <p:cNvPr id="93" name="Google Shape;93;p2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2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98" name="Google Shape;98;p2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100" name="Shape 100"/>
        <p:cNvGrpSpPr/>
        <p:nvPr/>
      </p:nvGrpSpPr>
      <p:grpSpPr>
        <a:xfrm>
          <a:off x="0" y="0"/>
          <a:ext cx="0" cy="0"/>
          <a:chOff x="0" y="0"/>
          <a:chExt cx="0" cy="0"/>
        </a:xfrm>
      </p:grpSpPr>
      <p:sp>
        <p:nvSpPr>
          <p:cNvPr id="101" name="Google Shape;101;p2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2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3" name="Google Shape;103;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06" name="Google Shape;106;p2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8" name="Shape 108"/>
        <p:cNvGrpSpPr/>
        <p:nvPr/>
      </p:nvGrpSpPr>
      <p:grpSpPr>
        <a:xfrm>
          <a:off x="0" y="0"/>
          <a:ext cx="0" cy="0"/>
          <a:chOff x="0" y="0"/>
          <a:chExt cx="0" cy="0"/>
        </a:xfrm>
      </p:grpSpPr>
      <p:sp>
        <p:nvSpPr>
          <p:cNvPr id="109" name="Google Shape;109;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2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15" name="Google Shape;115;p2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17" name="Shape 117"/>
        <p:cNvGrpSpPr/>
        <p:nvPr/>
      </p:nvGrpSpPr>
      <p:grpSpPr>
        <a:xfrm>
          <a:off x="0" y="0"/>
          <a:ext cx="0" cy="0"/>
          <a:chOff x="0" y="0"/>
          <a:chExt cx="0" cy="0"/>
        </a:xfrm>
      </p:grpSpPr>
      <p:sp>
        <p:nvSpPr>
          <p:cNvPr id="118" name="Google Shape;118;p2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2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0" name="Google Shape;120;p2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2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2" name="Google Shape;122;p2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26" name="Google Shape;126;p2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8" name="Shape 128"/>
        <p:cNvGrpSpPr/>
        <p:nvPr/>
      </p:nvGrpSpPr>
      <p:grpSpPr>
        <a:xfrm>
          <a:off x="0" y="0"/>
          <a:ext cx="0" cy="0"/>
          <a:chOff x="0" y="0"/>
          <a:chExt cx="0" cy="0"/>
        </a:xfrm>
      </p:grpSpPr>
      <p:sp>
        <p:nvSpPr>
          <p:cNvPr id="129" name="Google Shape;129;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33" name="Google Shape;133;p2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35" name="Shape 135"/>
        <p:cNvGrpSpPr/>
        <p:nvPr/>
      </p:nvGrpSpPr>
      <p:grpSpPr>
        <a:xfrm>
          <a:off x="0" y="0"/>
          <a:ext cx="0" cy="0"/>
          <a:chOff x="0" y="0"/>
          <a:chExt cx="0" cy="0"/>
        </a:xfrm>
      </p:grpSpPr>
      <p:sp>
        <p:nvSpPr>
          <p:cNvPr id="136" name="Google Shape;136;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39" name="Google Shape;139;p2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41" name="Shape 141"/>
        <p:cNvGrpSpPr/>
        <p:nvPr/>
      </p:nvGrpSpPr>
      <p:grpSpPr>
        <a:xfrm>
          <a:off x="0" y="0"/>
          <a:ext cx="0" cy="0"/>
          <a:chOff x="0" y="0"/>
          <a:chExt cx="0" cy="0"/>
        </a:xfrm>
      </p:grpSpPr>
      <p:sp>
        <p:nvSpPr>
          <p:cNvPr id="142" name="Google Shape;142;p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29"/>
          <p:cNvSpPr/>
          <p:nvPr>
            <p:ph idx="2" type="pic"/>
          </p:nvPr>
        </p:nvSpPr>
        <p:spPr>
          <a:xfrm>
            <a:off x="5183188" y="987425"/>
            <a:ext cx="6172200" cy="4873625"/>
          </a:xfrm>
          <a:prstGeom prst="rect">
            <a:avLst/>
          </a:prstGeom>
          <a:noFill/>
          <a:ln>
            <a:noFill/>
          </a:ln>
        </p:spPr>
      </p:sp>
      <p:sp>
        <p:nvSpPr>
          <p:cNvPr id="144" name="Google Shape;144;p2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5" name="Google Shape;145;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48" name="Google Shape;148;p2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50" name="Shape 150"/>
        <p:cNvGrpSpPr/>
        <p:nvPr/>
      </p:nvGrpSpPr>
      <p:grpSpPr>
        <a:xfrm>
          <a:off x="0" y="0"/>
          <a:ext cx="0" cy="0"/>
          <a:chOff x="0" y="0"/>
          <a:chExt cx="0" cy="0"/>
        </a:xfrm>
      </p:grpSpPr>
      <p:sp>
        <p:nvSpPr>
          <p:cNvPr id="151" name="Google Shape;151;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3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56" name="Google Shape;156;p3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58" name="Shape 158"/>
        <p:cNvGrpSpPr/>
        <p:nvPr/>
      </p:nvGrpSpPr>
      <p:grpSpPr>
        <a:xfrm>
          <a:off x="0" y="0"/>
          <a:ext cx="0" cy="0"/>
          <a:chOff x="0" y="0"/>
          <a:chExt cx="0" cy="0"/>
        </a:xfrm>
      </p:grpSpPr>
      <p:sp>
        <p:nvSpPr>
          <p:cNvPr id="159" name="Google Shape;159;p3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3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64" name="Google Shape;164;p3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8.png"/><Relationship Id="rId2" Type="http://schemas.openxmlformats.org/officeDocument/2006/relationships/image" Target="../media/image1.jpg"/><Relationship Id="rId3"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7" Type="http://schemas.openxmlformats.org/officeDocument/2006/relationships/slideLayout" Target="../slideLayouts/slideLayout13.xml"/><Relationship Id="rId16" Type="http://schemas.openxmlformats.org/officeDocument/2006/relationships/slideLayout" Target="../slideLayouts/slideLayout12.xml"/><Relationship Id="rId5" Type="http://schemas.openxmlformats.org/officeDocument/2006/relationships/slideLayout" Target="../slideLayouts/slideLayout1.xml"/><Relationship Id="rId19" Type="http://schemas.openxmlformats.org/officeDocument/2006/relationships/theme" Target="../theme/theme1.xml"/><Relationship Id="rId6" Type="http://schemas.openxmlformats.org/officeDocument/2006/relationships/slideLayout" Target="../slideLayouts/slideLayout2.xml"/><Relationship Id="rId18" Type="http://schemas.openxmlformats.org/officeDocument/2006/relationships/slideLayout" Target="../slideLayouts/slideLayout14.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grpSp>
        <p:nvGrpSpPr>
          <p:cNvPr id="15" name="Google Shape;15;p17"/>
          <p:cNvGrpSpPr/>
          <p:nvPr/>
        </p:nvGrpSpPr>
        <p:grpSpPr>
          <a:xfrm>
            <a:off x="1" y="228600"/>
            <a:ext cx="1996775" cy="6638628"/>
            <a:chOff x="2487613" y="285750"/>
            <a:chExt cx="2428875" cy="5654676"/>
          </a:xfrm>
        </p:grpSpPr>
        <p:sp>
          <p:nvSpPr>
            <p:cNvPr id="16" name="Google Shape;16;p17"/>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7"/>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7"/>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7"/>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7"/>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7"/>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7"/>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7"/>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7"/>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7"/>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7"/>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7"/>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 name="Google Shape;28;p17"/>
          <p:cNvGrpSpPr/>
          <p:nvPr/>
        </p:nvGrpSpPr>
        <p:grpSpPr>
          <a:xfrm>
            <a:off x="27222" y="-786"/>
            <a:ext cx="1539072" cy="6854039"/>
            <a:chOff x="6627813" y="194833"/>
            <a:chExt cx="1952625" cy="5678918"/>
          </a:xfrm>
        </p:grpSpPr>
        <p:sp>
          <p:nvSpPr>
            <p:cNvPr id="29" name="Google Shape;29;p17"/>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7"/>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7"/>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7"/>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7"/>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7"/>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7"/>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7"/>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7"/>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7"/>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7"/>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17"/>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17"/>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 name="Google Shape;42;p17"/>
          <p:cNvPicPr preferRelativeResize="0"/>
          <p:nvPr/>
        </p:nvPicPr>
        <p:blipFill rotWithShape="1">
          <a:blip r:embed="rId1">
            <a:alphaModFix/>
          </a:blip>
          <a:srcRect b="0" l="0" r="0" t="0"/>
          <a:stretch/>
        </p:blipFill>
        <p:spPr>
          <a:xfrm>
            <a:off x="253355" y="5295298"/>
            <a:ext cx="2509612" cy="1673074"/>
          </a:xfrm>
          <a:prstGeom prst="rect">
            <a:avLst/>
          </a:prstGeom>
          <a:noFill/>
          <a:ln>
            <a:noFill/>
          </a:ln>
        </p:spPr>
      </p:pic>
      <p:pic>
        <p:nvPicPr>
          <p:cNvPr id="43" name="Google Shape;43;p17"/>
          <p:cNvPicPr preferRelativeResize="0"/>
          <p:nvPr/>
        </p:nvPicPr>
        <p:blipFill rotWithShape="1">
          <a:blip r:embed="rId2">
            <a:alphaModFix/>
          </a:blip>
          <a:srcRect b="0" l="0" r="0" t="0"/>
          <a:stretch/>
        </p:blipFill>
        <p:spPr>
          <a:xfrm>
            <a:off x="2769343" y="6371409"/>
            <a:ext cx="1061484" cy="400384"/>
          </a:xfrm>
          <a:prstGeom prst="rect">
            <a:avLst/>
          </a:prstGeom>
          <a:noFill/>
          <a:ln>
            <a:noFill/>
          </a:ln>
        </p:spPr>
      </p:pic>
      <p:sp>
        <p:nvSpPr>
          <p:cNvPr id="44" name="Google Shape;44;p17"/>
          <p:cNvSpPr txBox="1"/>
          <p:nvPr/>
        </p:nvSpPr>
        <p:spPr>
          <a:xfrm>
            <a:off x="4193224" y="6266872"/>
            <a:ext cx="501552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de-DE" sz="9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45" name="Google Shape;45;p17"/>
          <p:cNvPicPr preferRelativeResize="0"/>
          <p:nvPr/>
        </p:nvPicPr>
        <p:blipFill rotWithShape="1">
          <a:blip r:embed="rId3">
            <a:alphaModFix/>
          </a:blip>
          <a:srcRect b="0" l="0" r="0" t="0"/>
          <a:stretch/>
        </p:blipFill>
        <p:spPr>
          <a:xfrm>
            <a:off x="9585046" y="6244739"/>
            <a:ext cx="1987550" cy="567690"/>
          </a:xfrm>
          <a:prstGeom prst="rect">
            <a:avLst/>
          </a:prstGeom>
          <a:noFill/>
          <a:ln>
            <a:noFill/>
          </a:ln>
        </p:spPr>
      </p:pic>
      <p:pic>
        <p:nvPicPr>
          <p:cNvPr id="46" name="Google Shape;46;p17"/>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www.oecd.org/edu/ceri/38654317.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hewlett.org/strategy/open-educational-resource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hyperlink" Target="https://open-educational-resources.de/5rs-auf-deutsch/www.opencontent.org/definition/%E2%80%9E%3e%3cbr%20/%3ewww.opencontent.org/definition/%3c/a%3e%20unter%20%20%3ca%20href=" TargetMode="External"/><Relationship Id="rId5"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hyperlink" Target="https://open-educational-resources.de/5rs-auf-deutsch/www.opencontent.org/definition/%E2%80%9E%3e%3cbr%20/%3ewww.opencontent.org/definition/%3c/a%3e%20unter%20%20%3ca%20hre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12.png"/><Relationship Id="rId5" Type="http://schemas.openxmlformats.org/officeDocument/2006/relationships/hyperlink" Target="https://open-educational-resources.de/5rs-auf-deutsch/www.opencontent.org/definition/%E2%80%9E%3e%3cbr%20/%3ewww.opencontent.org/definition/%3c/a%3e%20unter%20%20%3ca%20href="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hyperlink" Target="https://open-educational-resources.de/5rs-auf-deutsch/www.opencontent.org/definition/%E2%80%9E%3e%3cbr%20/%3ewww.opencontent.org/definition/%3c/a%3e%20unter%20%20%3ca%20href="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hyperlink" Target="https://open-educational-resources.de/5rs-auf-deutsch/www.opencontent.org/definition/%E2%80%9E%3e%3cbr%20/%3ewww.opencontent.org/definition/%3c/a%3e%20unter%20%20%3ca%20hre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6.png"/><Relationship Id="rId5" Type="http://schemas.openxmlformats.org/officeDocument/2006/relationships/hyperlink" Target="https://www.ecampusnews.com/2014/11/19/oer-course-design-475/"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mailto:marc.beutner@uni-paderborn.de" TargetMode="External"/><Relationship Id="rId4" Type="http://schemas.openxmlformats.org/officeDocument/2006/relationships/hyperlink" Target="mailto:Jennifer.Schneider@uni-paderborn.d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
          <p:cNvSpPr txBox="1"/>
          <p:nvPr>
            <p:ph idx="2" type="body"/>
          </p:nvPr>
        </p:nvSpPr>
        <p:spPr>
          <a:xfrm>
            <a:off x="457199" y="183382"/>
            <a:ext cx="3455581" cy="3999113"/>
          </a:xfrm>
          <a:prstGeom prst="rect">
            <a:avLst/>
          </a:prstGeom>
          <a:solidFill>
            <a:srgbClr val="F3CC5F"/>
          </a:solid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rPr b="1" i="1" lang="de-DE"/>
              <a:t>Reference Number:</a:t>
            </a:r>
            <a:br>
              <a:rPr b="1" i="1" lang="de-DE"/>
            </a:br>
            <a:r>
              <a:rPr lang="de-DE"/>
              <a:t>2023-1-DE03-KA220-SCH-000151162</a:t>
            </a:r>
            <a:endParaRPr/>
          </a:p>
          <a:p>
            <a:pPr indent="0" lvl="0" marL="0" rtl="0" algn="l">
              <a:lnSpc>
                <a:spcPct val="90000"/>
              </a:lnSpc>
              <a:spcBef>
                <a:spcPts val="1000"/>
              </a:spcBef>
              <a:spcAft>
                <a:spcPts val="0"/>
              </a:spcAft>
              <a:buClr>
                <a:schemeClr val="dk1"/>
              </a:buClr>
              <a:buSzPts val="1600"/>
              <a:buNone/>
            </a:pPr>
            <a:r>
              <a:rPr b="1" lang="de-DE"/>
              <a:t>Duration: </a:t>
            </a:r>
            <a:br>
              <a:rPr b="1" lang="de-DE"/>
            </a:br>
            <a:r>
              <a:rPr b="1" lang="de-DE"/>
              <a:t>03.09.2023 to 02.03.2026</a:t>
            </a:r>
            <a:br>
              <a:rPr b="1" lang="de-DE"/>
            </a:br>
            <a:r>
              <a:rPr b="1" lang="de-DE"/>
              <a:t>(30 months) </a:t>
            </a:r>
            <a:endParaRPr/>
          </a:p>
        </p:txBody>
      </p:sp>
      <p:sp>
        <p:nvSpPr>
          <p:cNvPr id="171" name="Google Shape;171;p1"/>
          <p:cNvSpPr txBox="1"/>
          <p:nvPr>
            <p:ph type="title"/>
          </p:nvPr>
        </p:nvSpPr>
        <p:spPr>
          <a:xfrm>
            <a:off x="457199" y="183383"/>
            <a:ext cx="3854280" cy="255981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6B4C2C"/>
              </a:buClr>
              <a:buSzPct val="100000"/>
              <a:buFont typeface="Calibri"/>
              <a:buNone/>
            </a:pPr>
            <a:r>
              <a:rPr b="1" lang="de-DE" sz="4000">
                <a:solidFill>
                  <a:srgbClr val="6B4C2C"/>
                </a:solidFill>
              </a:rPr>
              <a:t>STEM for</a:t>
            </a:r>
            <a:br>
              <a:rPr b="1" lang="de-DE" sz="4000">
                <a:solidFill>
                  <a:srgbClr val="6B4C2C"/>
                </a:solidFill>
              </a:rPr>
            </a:br>
            <a:r>
              <a:rPr b="1" lang="de-DE" sz="4000">
                <a:solidFill>
                  <a:srgbClr val="6B4C2C"/>
                </a:solidFill>
              </a:rPr>
              <a:t>inclusive schools</a:t>
            </a:r>
            <a:br>
              <a:rPr lang="de-DE"/>
            </a:br>
            <a:br>
              <a:rPr lang="de-DE" sz="1700"/>
            </a:br>
            <a:r>
              <a:rPr lang="de-DE" sz="1800"/>
              <a:t>School Education</a:t>
            </a:r>
            <a:br>
              <a:rPr lang="de-DE" sz="1800"/>
            </a:br>
            <a:r>
              <a:rPr lang="de-DE" sz="1800"/>
              <a:t>ERASMUS+</a:t>
            </a:r>
            <a:br>
              <a:rPr lang="de-DE" sz="1800"/>
            </a:br>
            <a:br>
              <a:rPr lang="de-DE" sz="1800"/>
            </a:br>
            <a:r>
              <a:rPr lang="de-DE" sz="1800"/>
              <a:t>KA220-NW-23-30-151162</a:t>
            </a:r>
            <a:br>
              <a:rPr lang="de-DE" sz="1800"/>
            </a:br>
            <a:r>
              <a:rPr lang="de-DE" sz="1800"/>
              <a:t>Cooperation partnerships in</a:t>
            </a:r>
            <a:br>
              <a:rPr lang="de-DE" sz="1800"/>
            </a:br>
            <a:r>
              <a:rPr lang="de-DE" sz="1800"/>
              <a:t>school education</a:t>
            </a:r>
            <a:endParaRPr/>
          </a:p>
        </p:txBody>
      </p:sp>
      <p:sp>
        <p:nvSpPr>
          <p:cNvPr id="172" name="Google Shape;172;p1"/>
          <p:cNvSpPr txBox="1"/>
          <p:nvPr>
            <p:ph idx="1" type="body"/>
          </p:nvPr>
        </p:nvSpPr>
        <p:spPr>
          <a:xfrm>
            <a:off x="4619379" y="594359"/>
            <a:ext cx="6492240" cy="5257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de-DE"/>
              <a:t> </a:t>
            </a:r>
            <a:br>
              <a:rPr lang="de-DE"/>
            </a:br>
            <a:endParaRPr/>
          </a:p>
        </p:txBody>
      </p:sp>
      <p:sp>
        <p:nvSpPr>
          <p:cNvPr id="173" name="Google Shape;173;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de-DE" sz="1800">
                <a:solidFill>
                  <a:srgbClr val="595959"/>
                </a:solidFill>
                <a:latin typeface="Calibri"/>
                <a:ea typeface="Calibri"/>
                <a:cs typeface="Calibri"/>
                <a:sym typeface="Calibri"/>
              </a:rPr>
              <a:t>Chair of Business and Human Resource Education II</a:t>
            </a:r>
            <a:br>
              <a:rPr lang="de-DE" sz="1800">
                <a:solidFill>
                  <a:srgbClr val="595959"/>
                </a:solidFill>
                <a:latin typeface="Calibri"/>
                <a:ea typeface="Calibri"/>
                <a:cs typeface="Calibri"/>
                <a:sym typeface="Calibri"/>
              </a:rPr>
            </a:br>
            <a:r>
              <a:rPr lang="de-DE"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3996943" y="183382"/>
            <a:ext cx="7514122" cy="4455292"/>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spcBef>
                <a:spcPts val="0"/>
              </a:spcBef>
              <a:spcAft>
                <a:spcPts val="0"/>
              </a:spcAft>
              <a:buClr>
                <a:schemeClr val="accent1"/>
              </a:buClr>
              <a:buSzPct val="100000"/>
              <a:buFont typeface="Noto Sans Symbols"/>
              <a:buNone/>
            </a:pPr>
            <a:r>
              <a:rPr b="1" lang="de-DE" sz="5100">
                <a:solidFill>
                  <a:srgbClr val="6B4C2C"/>
                </a:solidFill>
                <a:latin typeface="Calibri"/>
                <a:ea typeface="Calibri"/>
                <a:cs typeface="Calibri"/>
                <a:sym typeface="Calibri"/>
              </a:rPr>
              <a:t>STEM for inclusive schools</a:t>
            </a:r>
            <a:br>
              <a:rPr b="1" lang="de-DE" sz="4500">
                <a:solidFill>
                  <a:srgbClr val="595959"/>
                </a:solidFill>
                <a:latin typeface="Calibri"/>
                <a:ea typeface="Calibri"/>
                <a:cs typeface="Calibri"/>
                <a:sym typeface="Calibri"/>
              </a:rPr>
            </a:br>
            <a:endParaRPr b="1" sz="1600">
              <a:solidFill>
                <a:srgbClr val="595959"/>
              </a:solidFill>
              <a:latin typeface="Calibri"/>
              <a:ea typeface="Calibri"/>
              <a:cs typeface="Calibri"/>
              <a:sym typeface="Calibri"/>
            </a:endParaRPr>
          </a:p>
          <a:p>
            <a:pPr indent="0" lvl="0" marL="0" marR="0" rtl="0" algn="l">
              <a:lnSpc>
                <a:spcPct val="120000"/>
              </a:lnSpc>
              <a:spcBef>
                <a:spcPts val="1000"/>
              </a:spcBef>
              <a:spcAft>
                <a:spcPts val="0"/>
              </a:spcAft>
              <a:buClr>
                <a:schemeClr val="accent1"/>
              </a:buClr>
              <a:buSzPct val="100000"/>
              <a:buFont typeface="Noto Sans Symbols"/>
              <a:buNone/>
            </a:pPr>
            <a:r>
              <a:rPr b="1" lang="de-DE" sz="2800">
                <a:solidFill>
                  <a:srgbClr val="595959"/>
                </a:solidFill>
                <a:latin typeface="Calibri"/>
                <a:ea typeface="Calibri"/>
                <a:cs typeface="Calibri"/>
                <a:sym typeface="Calibri"/>
              </a:rPr>
              <a:t>Learning – Teaching – Training - Activity – LTTA 1</a:t>
            </a:r>
            <a:br>
              <a:rPr b="1" lang="de-DE" sz="2800">
                <a:solidFill>
                  <a:srgbClr val="595959"/>
                </a:solidFill>
                <a:latin typeface="Calibri"/>
                <a:ea typeface="Calibri"/>
                <a:cs typeface="Calibri"/>
                <a:sym typeface="Calibri"/>
              </a:rPr>
            </a:br>
            <a:r>
              <a:rPr b="1" lang="de-DE" sz="2800">
                <a:solidFill>
                  <a:srgbClr val="595959"/>
                </a:solidFill>
                <a:latin typeface="Calibri"/>
                <a:ea typeface="Calibri"/>
                <a:cs typeface="Calibri"/>
                <a:sym typeface="Calibri"/>
              </a:rPr>
              <a:t>Inclusive Learning Models and Use of Digital Technologies in STEM</a:t>
            </a:r>
            <a:br>
              <a:rPr b="1" lang="de-DE" sz="2800">
                <a:solidFill>
                  <a:srgbClr val="595959"/>
                </a:solidFill>
                <a:latin typeface="Calibri"/>
                <a:ea typeface="Calibri"/>
                <a:cs typeface="Calibri"/>
                <a:sym typeface="Calibri"/>
              </a:rPr>
            </a:br>
            <a:r>
              <a:rPr b="1" lang="de-DE" sz="2300">
                <a:solidFill>
                  <a:srgbClr val="595959"/>
                </a:solidFill>
                <a:latin typeface="Calibri"/>
                <a:ea typeface="Calibri"/>
                <a:cs typeface="Calibri"/>
                <a:sym typeface="Calibri"/>
              </a:rPr>
              <a:t>3rd - 7th of June 2024 </a:t>
            </a:r>
            <a:br>
              <a:rPr b="1" lang="de-DE" sz="3400">
                <a:solidFill>
                  <a:srgbClr val="595959"/>
                </a:solidFill>
                <a:latin typeface="Calibri"/>
                <a:ea typeface="Calibri"/>
                <a:cs typeface="Calibri"/>
                <a:sym typeface="Calibri"/>
              </a:rPr>
            </a:br>
            <a:endParaRPr b="1" sz="40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de-DE" sz="3800">
                <a:solidFill>
                  <a:srgbClr val="595959"/>
                </a:solidFill>
                <a:latin typeface="Calibri"/>
                <a:ea typeface="Calibri"/>
                <a:cs typeface="Calibri"/>
                <a:sym typeface="Calibri"/>
              </a:rPr>
              <a:t>OER Educational Resources – Core Information</a:t>
            </a:r>
            <a:endParaRPr/>
          </a:p>
          <a:p>
            <a:pPr indent="0" lvl="0" marL="0" marR="0" rtl="0" algn="l">
              <a:spcBef>
                <a:spcPts val="1000"/>
              </a:spcBef>
              <a:spcAft>
                <a:spcPts val="0"/>
              </a:spcAft>
              <a:buClr>
                <a:schemeClr val="accent1"/>
              </a:buClr>
              <a:buSzPct val="100000"/>
              <a:buFont typeface="Noto Sans Symbols"/>
              <a:buNone/>
            </a:pPr>
            <a:br>
              <a:rPr b="1" lang="de-DE" sz="3200">
                <a:solidFill>
                  <a:srgbClr val="595959"/>
                </a:solidFill>
                <a:latin typeface="Calibri"/>
                <a:ea typeface="Calibri"/>
                <a:cs typeface="Calibri"/>
                <a:sym typeface="Calibri"/>
              </a:rPr>
            </a:br>
            <a:r>
              <a:rPr b="1" lang="de-DE" sz="3200">
                <a:solidFill>
                  <a:srgbClr val="595959"/>
                </a:solidFill>
                <a:latin typeface="Calibri"/>
                <a:ea typeface="Calibri"/>
                <a:cs typeface="Calibri"/>
                <a:sym typeface="Calibri"/>
              </a:rPr>
              <a:t>4</a:t>
            </a:r>
            <a:r>
              <a:rPr b="1" baseline="30000" lang="de-DE" sz="3200">
                <a:solidFill>
                  <a:srgbClr val="595959"/>
                </a:solidFill>
                <a:latin typeface="Calibri"/>
                <a:ea typeface="Calibri"/>
                <a:cs typeface="Calibri"/>
                <a:sym typeface="Calibri"/>
              </a:rPr>
              <a:t>th</a:t>
            </a:r>
            <a:r>
              <a:rPr b="1" lang="de-DE" sz="3200">
                <a:solidFill>
                  <a:srgbClr val="595959"/>
                </a:solidFill>
                <a:latin typeface="Calibri"/>
                <a:ea typeface="Calibri"/>
                <a:cs typeface="Calibri"/>
                <a:sym typeface="Calibri"/>
              </a:rPr>
              <a:t> of June 2024</a:t>
            </a:r>
            <a:endParaRPr/>
          </a:p>
          <a:p>
            <a:pPr indent="0" lvl="0" marL="0" marR="0" rtl="0" algn="l">
              <a:spcBef>
                <a:spcPts val="1000"/>
              </a:spcBef>
              <a:spcAft>
                <a:spcPts val="0"/>
              </a:spcAft>
              <a:buClr>
                <a:schemeClr val="accent1"/>
              </a:buClr>
              <a:buSzPct val="100000"/>
              <a:buFont typeface="Noto Sans Symbols"/>
              <a:buNone/>
            </a:pPr>
            <a:r>
              <a:t/>
            </a:r>
            <a:endParaRPr b="1" sz="11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de-DE" sz="3200">
                <a:solidFill>
                  <a:srgbClr val="595959"/>
                </a:solidFill>
                <a:latin typeface="Calibri"/>
                <a:ea typeface="Calibri"/>
                <a:cs typeface="Calibri"/>
                <a:sym typeface="Calibri"/>
              </a:rPr>
              <a:t>Presentation of the leading partner:</a:t>
            </a:r>
            <a:br>
              <a:rPr b="1" lang="de-DE" sz="3200">
                <a:solidFill>
                  <a:srgbClr val="595959"/>
                </a:solidFill>
                <a:latin typeface="Calibri"/>
                <a:ea typeface="Calibri"/>
                <a:cs typeface="Calibri"/>
                <a:sym typeface="Calibri"/>
              </a:rPr>
            </a:br>
            <a:r>
              <a:rPr b="1" lang="de-DE" sz="3200">
                <a:solidFill>
                  <a:srgbClr val="595959"/>
                </a:solidFill>
                <a:latin typeface="Calibri"/>
                <a:ea typeface="Calibri"/>
                <a:cs typeface="Calibri"/>
                <a:sym typeface="Calibri"/>
              </a:rPr>
              <a:t>University of Paderborn</a:t>
            </a:r>
            <a:endParaRPr sz="3200">
              <a:solidFill>
                <a:srgbClr val="595959"/>
              </a:solidFill>
              <a:latin typeface="Calibri"/>
              <a:ea typeface="Calibri"/>
              <a:cs typeface="Calibri"/>
              <a:sym typeface="Calibri"/>
            </a:endParaRPr>
          </a:p>
        </p:txBody>
      </p:sp>
      <p:pic>
        <p:nvPicPr>
          <p:cNvPr id="175" name="Google Shape;175;p1"/>
          <p:cNvPicPr preferRelativeResize="0"/>
          <p:nvPr/>
        </p:nvPicPr>
        <p:blipFill rotWithShape="1">
          <a:blip r:embed="rId3">
            <a:alphaModFix/>
          </a:blip>
          <a:srcRect b="0" l="0" r="0" t="0"/>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
          <p:cNvSpPr txBox="1"/>
          <p:nvPr>
            <p:ph type="title"/>
          </p:nvPr>
        </p:nvSpPr>
        <p:spPr>
          <a:xfrm>
            <a:off x="1143462" y="646822"/>
            <a:ext cx="10058400" cy="8237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Table of content</a:t>
            </a:r>
            <a:endParaRPr/>
          </a:p>
        </p:txBody>
      </p:sp>
      <p:sp>
        <p:nvSpPr>
          <p:cNvPr id="181" name="Google Shape;181;p2"/>
          <p:cNvSpPr txBox="1"/>
          <p:nvPr>
            <p:ph idx="1" type="body"/>
          </p:nvPr>
        </p:nvSpPr>
        <p:spPr>
          <a:xfrm>
            <a:off x="1066800" y="2102418"/>
            <a:ext cx="10058400" cy="22566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Font typeface="Noto Sans Symbols"/>
              <a:buChar char="⮚"/>
            </a:pPr>
            <a:r>
              <a:rPr lang="de-DE" sz="2800"/>
              <a:t>What are Open Educational Resources?</a:t>
            </a:r>
            <a:endParaRPr/>
          </a:p>
          <a:p>
            <a:pPr indent="0" lvl="0" marL="0" rtl="0" algn="l">
              <a:lnSpc>
                <a:spcPct val="90000"/>
              </a:lnSpc>
              <a:spcBef>
                <a:spcPts val="1000"/>
              </a:spcBef>
              <a:spcAft>
                <a:spcPts val="0"/>
              </a:spcAft>
              <a:buClr>
                <a:schemeClr val="dk1"/>
              </a:buClr>
              <a:buSzPts val="2800"/>
              <a:buNone/>
            </a:pPr>
            <a:r>
              <a:t/>
            </a:r>
            <a:endParaRPr sz="2800"/>
          </a:p>
          <a:p>
            <a:pPr indent="-457200" lvl="0" marL="457200" rtl="0" algn="l">
              <a:lnSpc>
                <a:spcPct val="90000"/>
              </a:lnSpc>
              <a:spcBef>
                <a:spcPts val="1000"/>
              </a:spcBef>
              <a:spcAft>
                <a:spcPts val="0"/>
              </a:spcAft>
              <a:buClr>
                <a:schemeClr val="dk1"/>
              </a:buClr>
              <a:buSzPts val="3000"/>
              <a:buFont typeface="Noto Sans Symbols"/>
              <a:buChar char="⮚"/>
            </a:pPr>
            <a:r>
              <a:rPr lang="de-DE" sz="3000"/>
              <a:t>Brainstorming and loud thinking</a:t>
            </a:r>
            <a:endParaRPr sz="3000"/>
          </a:p>
          <a:p>
            <a:pPr indent="0" lvl="1" marL="292608" rtl="0" algn="l">
              <a:lnSpc>
                <a:spcPct val="90000"/>
              </a:lnSpc>
              <a:spcBef>
                <a:spcPts val="500"/>
              </a:spcBef>
              <a:spcAft>
                <a:spcPts val="0"/>
              </a:spcAft>
              <a:buClr>
                <a:schemeClr val="dk1"/>
              </a:buClr>
              <a:buSzPts val="2800"/>
              <a:buNone/>
            </a:pPr>
            <a:r>
              <a:t/>
            </a:r>
            <a:endParaRPr b="1" sz="2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
          <p:cNvSpPr txBox="1"/>
          <p:nvPr>
            <p:ph type="title"/>
          </p:nvPr>
        </p:nvSpPr>
        <p:spPr>
          <a:xfrm>
            <a:off x="2523275" y="1448313"/>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Calibri"/>
              <a:buNone/>
            </a:pPr>
            <a:r>
              <a:rPr lang="de-DE"/>
              <a:t>What are OER?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Open Educational Resources </a:t>
            </a:r>
            <a:endParaRPr/>
          </a:p>
        </p:txBody>
      </p:sp>
      <p:sp>
        <p:nvSpPr>
          <p:cNvPr id="194" name="Google Shape;194;p4"/>
          <p:cNvSpPr/>
          <p:nvPr/>
        </p:nvSpPr>
        <p:spPr>
          <a:xfrm>
            <a:off x="2079413" y="2743200"/>
            <a:ext cx="8348878" cy="2969994"/>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95" name="Google Shape;195;p4"/>
          <p:cNvGrpSpPr/>
          <p:nvPr/>
        </p:nvGrpSpPr>
        <p:grpSpPr>
          <a:xfrm>
            <a:off x="5298543" y="1418097"/>
            <a:ext cx="3620139" cy="4021803"/>
            <a:chOff x="3219130" y="460"/>
            <a:chExt cx="3620139" cy="4021803"/>
          </a:xfrm>
        </p:grpSpPr>
        <p:sp>
          <p:nvSpPr>
            <p:cNvPr id="196" name="Google Shape;196;p4"/>
            <p:cNvSpPr/>
            <p:nvPr/>
          </p:nvSpPr>
          <p:spPr>
            <a:xfrm>
              <a:off x="4943006" y="2422075"/>
              <a:ext cx="948131" cy="451224"/>
            </a:xfrm>
            <a:custGeom>
              <a:rect b="b" l="l" r="r" t="t"/>
              <a:pathLst>
                <a:path extrusionOk="0" h="120000" w="120000">
                  <a:moveTo>
                    <a:pt x="0" y="0"/>
                  </a:moveTo>
                  <a:lnTo>
                    <a:pt x="0" y="81777"/>
                  </a:lnTo>
                  <a:lnTo>
                    <a:pt x="120000" y="81777"/>
                  </a:lnTo>
                  <a:lnTo>
                    <a:pt x="120000" y="120000"/>
                  </a:lnTo>
                </a:path>
              </a:pathLst>
            </a:custGeom>
            <a:noFill/>
            <a:ln cap="flat" cmpd="sng" w="19050">
              <a:solidFill>
                <a:srgbClr val="A37D73"/>
              </a:solidFill>
              <a:prstDash val="solid"/>
              <a:round/>
              <a:headEnd len="sm" w="sm" type="none"/>
              <a:tailEnd len="sm" w="sm" type="none"/>
            </a:ln>
          </p:spPr>
        </p:sp>
        <p:sp>
          <p:nvSpPr>
            <p:cNvPr id="197" name="Google Shape;197;p4"/>
            <p:cNvSpPr/>
            <p:nvPr/>
          </p:nvSpPr>
          <p:spPr>
            <a:xfrm>
              <a:off x="3994874" y="2422075"/>
              <a:ext cx="948131" cy="451224"/>
            </a:xfrm>
            <a:custGeom>
              <a:rect b="b" l="l" r="r" t="t"/>
              <a:pathLst>
                <a:path extrusionOk="0" h="120000" w="120000">
                  <a:moveTo>
                    <a:pt x="120000" y="0"/>
                  </a:moveTo>
                  <a:lnTo>
                    <a:pt x="120000" y="81777"/>
                  </a:lnTo>
                  <a:lnTo>
                    <a:pt x="0" y="81777"/>
                  </a:lnTo>
                  <a:lnTo>
                    <a:pt x="0" y="120000"/>
                  </a:lnTo>
                </a:path>
              </a:pathLst>
            </a:custGeom>
            <a:noFill/>
            <a:ln cap="flat" cmpd="sng" w="19050">
              <a:solidFill>
                <a:srgbClr val="A37D73"/>
              </a:solidFill>
              <a:prstDash val="solid"/>
              <a:round/>
              <a:headEnd len="sm" w="sm" type="none"/>
              <a:tailEnd len="sm" w="sm" type="none"/>
            </a:ln>
          </p:spPr>
        </p:sp>
        <p:sp>
          <p:nvSpPr>
            <p:cNvPr id="198" name="Google Shape;198;p4"/>
            <p:cNvSpPr/>
            <p:nvPr/>
          </p:nvSpPr>
          <p:spPr>
            <a:xfrm>
              <a:off x="4897286" y="985656"/>
              <a:ext cx="91440" cy="451224"/>
            </a:xfrm>
            <a:custGeom>
              <a:rect b="b" l="l" r="r" t="t"/>
              <a:pathLst>
                <a:path extrusionOk="0" h="120000" w="120000">
                  <a:moveTo>
                    <a:pt x="60000" y="0"/>
                  </a:moveTo>
                  <a:lnTo>
                    <a:pt x="60000" y="120000"/>
                  </a:lnTo>
                </a:path>
              </a:pathLst>
            </a:custGeom>
            <a:noFill/>
            <a:ln cap="flat" cmpd="sng" w="19050">
              <a:solidFill>
                <a:srgbClr val="8F6E65"/>
              </a:solidFill>
              <a:prstDash val="solid"/>
              <a:round/>
              <a:headEnd len="sm" w="sm" type="none"/>
              <a:tailEnd len="sm" w="sm" type="none"/>
            </a:ln>
          </p:spPr>
        </p:sp>
        <p:sp>
          <p:nvSpPr>
            <p:cNvPr id="199" name="Google Shape;199;p4"/>
            <p:cNvSpPr/>
            <p:nvPr/>
          </p:nvSpPr>
          <p:spPr>
            <a:xfrm>
              <a:off x="4167261" y="460"/>
              <a:ext cx="1551488" cy="985195"/>
            </a:xfrm>
            <a:prstGeom prst="roundRect">
              <a:avLst>
                <a:gd fmla="val 10000" name="adj"/>
              </a:avLst>
            </a:prstGeom>
            <a:solidFill>
              <a:schemeClr val="accent3"/>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4"/>
            <p:cNvSpPr/>
            <p:nvPr/>
          </p:nvSpPr>
          <p:spPr>
            <a:xfrm>
              <a:off x="4339649" y="164229"/>
              <a:ext cx="1551488" cy="985195"/>
            </a:xfrm>
            <a:prstGeom prst="roundRect">
              <a:avLst>
                <a:gd fmla="val 10000" name="adj"/>
              </a:avLst>
            </a:prstGeom>
            <a:solidFill>
              <a:schemeClr val="lt1">
                <a:alpha val="89803"/>
              </a:schemeClr>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4"/>
            <p:cNvSpPr txBox="1"/>
            <p:nvPr/>
          </p:nvSpPr>
          <p:spPr>
            <a:xfrm>
              <a:off x="4368504" y="193084"/>
              <a:ext cx="1493778" cy="927485"/>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chemeClr val="dk1"/>
                </a:buClr>
                <a:buSzPts val="1200"/>
                <a:buFont typeface="Calibri"/>
                <a:buNone/>
              </a:pPr>
              <a:r>
                <a:rPr lang="de-DE" sz="1200">
                  <a:solidFill>
                    <a:schemeClr val="dk1"/>
                  </a:solidFill>
                  <a:latin typeface="Calibri"/>
                  <a:ea typeface="Calibri"/>
                  <a:cs typeface="Calibri"/>
                  <a:sym typeface="Calibri"/>
                </a:rPr>
                <a:t>Free Software Foundation</a:t>
              </a:r>
              <a:endParaRPr/>
            </a:p>
          </p:txBody>
        </p:sp>
        <p:sp>
          <p:nvSpPr>
            <p:cNvPr id="202" name="Google Shape;202;p4"/>
            <p:cNvSpPr/>
            <p:nvPr/>
          </p:nvSpPr>
          <p:spPr>
            <a:xfrm>
              <a:off x="4167261" y="1436880"/>
              <a:ext cx="1551488" cy="985195"/>
            </a:xfrm>
            <a:prstGeom prst="roundRect">
              <a:avLst>
                <a:gd fmla="val 10000" name="adj"/>
              </a:avLst>
            </a:prstGeom>
            <a:solidFill>
              <a:schemeClr val="accent3"/>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4"/>
            <p:cNvSpPr/>
            <p:nvPr/>
          </p:nvSpPr>
          <p:spPr>
            <a:xfrm>
              <a:off x="4339649" y="1600649"/>
              <a:ext cx="1551488" cy="985195"/>
            </a:xfrm>
            <a:prstGeom prst="roundRect">
              <a:avLst>
                <a:gd fmla="val 10000" name="adj"/>
              </a:avLst>
            </a:prstGeom>
            <a:solidFill>
              <a:schemeClr val="lt1">
                <a:alpha val="89803"/>
              </a:schemeClr>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4"/>
            <p:cNvSpPr txBox="1"/>
            <p:nvPr/>
          </p:nvSpPr>
          <p:spPr>
            <a:xfrm>
              <a:off x="4368504" y="1629504"/>
              <a:ext cx="1493778" cy="927485"/>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chemeClr val="dk1"/>
                </a:buClr>
                <a:buSzPts val="1200"/>
                <a:buFont typeface="Calibri"/>
                <a:buNone/>
              </a:pPr>
              <a:r>
                <a:rPr lang="de-DE" sz="1200">
                  <a:solidFill>
                    <a:schemeClr val="dk1"/>
                  </a:solidFill>
                  <a:latin typeface="Calibri"/>
                  <a:ea typeface="Calibri"/>
                  <a:cs typeface="Calibri"/>
                  <a:sym typeface="Calibri"/>
                </a:rPr>
                <a:t>Open Source Movement </a:t>
              </a:r>
              <a:endParaRPr/>
            </a:p>
          </p:txBody>
        </p:sp>
        <p:sp>
          <p:nvSpPr>
            <p:cNvPr id="205" name="Google Shape;205;p4"/>
            <p:cNvSpPr/>
            <p:nvPr/>
          </p:nvSpPr>
          <p:spPr>
            <a:xfrm>
              <a:off x="3219130" y="2873300"/>
              <a:ext cx="1551488" cy="985195"/>
            </a:xfrm>
            <a:prstGeom prst="roundRect">
              <a:avLst>
                <a:gd fmla="val 10000" name="adj"/>
              </a:avLst>
            </a:prstGeom>
            <a:solidFill>
              <a:schemeClr val="accent3"/>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4"/>
            <p:cNvSpPr/>
            <p:nvPr/>
          </p:nvSpPr>
          <p:spPr>
            <a:xfrm>
              <a:off x="3391517" y="3037068"/>
              <a:ext cx="1551488" cy="985195"/>
            </a:xfrm>
            <a:prstGeom prst="roundRect">
              <a:avLst>
                <a:gd fmla="val 10000" name="adj"/>
              </a:avLst>
            </a:prstGeom>
            <a:solidFill>
              <a:schemeClr val="lt1">
                <a:alpha val="89803"/>
              </a:schemeClr>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4"/>
            <p:cNvSpPr txBox="1"/>
            <p:nvPr/>
          </p:nvSpPr>
          <p:spPr>
            <a:xfrm>
              <a:off x="3420372" y="3065923"/>
              <a:ext cx="1493778" cy="927485"/>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chemeClr val="dk1"/>
                </a:buClr>
                <a:buSzPts val="1200"/>
                <a:buFont typeface="Calibri"/>
                <a:buNone/>
              </a:pPr>
              <a:r>
                <a:rPr lang="de-DE" sz="1200">
                  <a:solidFill>
                    <a:schemeClr val="dk1"/>
                  </a:solidFill>
                  <a:latin typeface="Calibri"/>
                  <a:ea typeface="Calibri"/>
                  <a:cs typeface="Calibri"/>
                  <a:sym typeface="Calibri"/>
                </a:rPr>
                <a:t>Open Access Movement (especially for higher education in Universities)</a:t>
              </a:r>
              <a:endParaRPr/>
            </a:p>
          </p:txBody>
        </p:sp>
        <p:sp>
          <p:nvSpPr>
            <p:cNvPr id="208" name="Google Shape;208;p4"/>
            <p:cNvSpPr/>
            <p:nvPr/>
          </p:nvSpPr>
          <p:spPr>
            <a:xfrm>
              <a:off x="5115393" y="2873300"/>
              <a:ext cx="1551488" cy="985195"/>
            </a:xfrm>
            <a:prstGeom prst="roundRect">
              <a:avLst>
                <a:gd fmla="val 10000" name="adj"/>
              </a:avLst>
            </a:prstGeom>
            <a:solidFill>
              <a:schemeClr val="accent3"/>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4"/>
            <p:cNvSpPr/>
            <p:nvPr/>
          </p:nvSpPr>
          <p:spPr>
            <a:xfrm>
              <a:off x="5287781" y="3037068"/>
              <a:ext cx="1551488" cy="985195"/>
            </a:xfrm>
            <a:prstGeom prst="roundRect">
              <a:avLst>
                <a:gd fmla="val 10000" name="adj"/>
              </a:avLst>
            </a:prstGeom>
            <a:solidFill>
              <a:schemeClr val="lt1">
                <a:alpha val="89803"/>
              </a:schemeClr>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4"/>
            <p:cNvSpPr txBox="1"/>
            <p:nvPr/>
          </p:nvSpPr>
          <p:spPr>
            <a:xfrm>
              <a:off x="5316636" y="3065923"/>
              <a:ext cx="1493778" cy="927485"/>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chemeClr val="dk1"/>
                </a:buClr>
                <a:buSzPts val="1200"/>
                <a:buFont typeface="Calibri"/>
                <a:buNone/>
              </a:pPr>
              <a:r>
                <a:rPr lang="de-DE" sz="1200">
                  <a:solidFill>
                    <a:schemeClr val="dk1"/>
                  </a:solidFill>
                  <a:latin typeface="Calibri"/>
                  <a:ea typeface="Calibri"/>
                  <a:cs typeface="Calibri"/>
                  <a:sym typeface="Calibri"/>
                </a:rPr>
                <a:t>Open- Content Movement </a:t>
              </a:r>
              <a:endParaRPr/>
            </a:p>
          </p:txBody>
        </p:sp>
      </p:grpSp>
      <p:sp>
        <p:nvSpPr>
          <p:cNvPr id="211" name="Google Shape;211;p4"/>
          <p:cNvSpPr txBox="1"/>
          <p:nvPr/>
        </p:nvSpPr>
        <p:spPr>
          <a:xfrm>
            <a:off x="2766906" y="3428999"/>
            <a:ext cx="2123440"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2400">
                <a:solidFill>
                  <a:schemeClr val="lt1"/>
                </a:solidFill>
                <a:latin typeface="Calibri"/>
                <a:ea typeface="Calibri"/>
                <a:cs typeface="Calibri"/>
                <a:sym typeface="Calibri"/>
              </a:rPr>
              <a:t>Open Educational Resource Movement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Open Educational Resources </a:t>
            </a:r>
            <a:endParaRPr/>
          </a:p>
        </p:txBody>
      </p:sp>
      <p:sp>
        <p:nvSpPr>
          <p:cNvPr id="217" name="Google Shape;217;p5"/>
          <p:cNvSpPr txBox="1"/>
          <p:nvPr>
            <p:ph idx="1" type="body"/>
          </p:nvPr>
        </p:nvSpPr>
        <p:spPr>
          <a:xfrm>
            <a:off x="2214880" y="1623941"/>
            <a:ext cx="8202837" cy="4023360"/>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b="1" i="1" lang="de-DE"/>
              <a:t>Focus on some definitions: </a:t>
            </a:r>
            <a:endParaRPr/>
          </a:p>
          <a:p>
            <a:pPr indent="-228600" lvl="0" marL="228600" rtl="0" algn="l">
              <a:lnSpc>
                <a:spcPct val="90000"/>
              </a:lnSpc>
              <a:spcBef>
                <a:spcPts val="1000"/>
              </a:spcBef>
              <a:spcAft>
                <a:spcPts val="0"/>
              </a:spcAft>
              <a:buClr>
                <a:schemeClr val="dk1"/>
              </a:buClr>
              <a:buSzPct val="100000"/>
              <a:buChar char="•"/>
            </a:pPr>
            <a:r>
              <a:rPr lang="de-DE"/>
              <a:t>The term OER was first used in 2002 in the UNESCO conference report "Forum on the Impact of Open Courseware for Higher Education in Developing Countries" and thus introduced into the discussions.</a:t>
            </a:r>
            <a:endParaRPr/>
          </a:p>
          <a:p>
            <a:pPr indent="0" lvl="0" marL="0" rtl="0" algn="l">
              <a:lnSpc>
                <a:spcPct val="90000"/>
              </a:lnSpc>
              <a:spcBef>
                <a:spcPts val="1000"/>
              </a:spcBef>
              <a:spcAft>
                <a:spcPts val="0"/>
              </a:spcAft>
              <a:buClr>
                <a:schemeClr val="dk1"/>
              </a:buClr>
              <a:buSzPct val="100000"/>
              <a:buNone/>
            </a:pPr>
            <a:r>
              <a:t/>
            </a:r>
            <a:endParaRPr i="1"/>
          </a:p>
          <a:p>
            <a:pPr indent="-228600" lvl="0" marL="228600" rtl="0" algn="l">
              <a:lnSpc>
                <a:spcPct val="90000"/>
              </a:lnSpc>
              <a:spcBef>
                <a:spcPts val="1000"/>
              </a:spcBef>
              <a:spcAft>
                <a:spcPts val="0"/>
              </a:spcAft>
              <a:buClr>
                <a:schemeClr val="dk1"/>
              </a:buClr>
              <a:buSzPct val="100000"/>
              <a:buChar char="•"/>
            </a:pPr>
            <a:r>
              <a:rPr i="1" lang="de-DE"/>
              <a:t>“The open provision of educational resources, enabled by information and communication technologies, for consultation, use and adaptation by a community of users for non-commercial purposes” (UNESCSO 2002).</a:t>
            </a:r>
            <a:endParaRPr/>
          </a:p>
          <a:p>
            <a:pPr indent="-64135" lvl="0" marL="228600" rtl="0" algn="l">
              <a:lnSpc>
                <a:spcPct val="90000"/>
              </a:lnSpc>
              <a:spcBef>
                <a:spcPts val="1000"/>
              </a:spcBef>
              <a:spcAft>
                <a:spcPts val="0"/>
              </a:spcAft>
              <a:buClr>
                <a:schemeClr val="dk1"/>
              </a:buClr>
              <a:buSzPct val="100000"/>
              <a:buNone/>
            </a:pPr>
            <a:r>
              <a:t/>
            </a:r>
            <a:endParaRPr/>
          </a:p>
        </p:txBody>
      </p:sp>
      <p:sp>
        <p:nvSpPr>
          <p:cNvPr id="218" name="Google Shape;218;p5"/>
          <p:cNvSpPr/>
          <p:nvPr/>
        </p:nvSpPr>
        <p:spPr>
          <a:xfrm>
            <a:off x="6096000" y="5580553"/>
            <a:ext cx="5364479" cy="5770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50">
                <a:solidFill>
                  <a:schemeClr val="dk1"/>
                </a:solidFill>
                <a:latin typeface="Calibri"/>
                <a:ea typeface="Calibri"/>
                <a:cs typeface="Calibri"/>
                <a:sym typeface="Calibri"/>
              </a:rPr>
              <a:t>UNESCO (2002),‘Forum on the Impact of Open Courseware for Higher Education in Developing Countries’ in 2002, report available online at http://portal.unesco.org/ci/en/ev.php-URL_ID=5303&amp;URL_DO=DO_TOPIC&amp;URL_SECTION=201.html, last accessed March 2022. </a:t>
            </a:r>
            <a:endParaRPr sz="105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Open Educational Resources </a:t>
            </a:r>
            <a:endParaRPr/>
          </a:p>
        </p:txBody>
      </p:sp>
      <p:sp>
        <p:nvSpPr>
          <p:cNvPr id="224" name="Google Shape;224;p6"/>
          <p:cNvSpPr txBox="1"/>
          <p:nvPr>
            <p:ph idx="1" type="body"/>
          </p:nvPr>
        </p:nvSpPr>
        <p:spPr>
          <a:xfrm>
            <a:off x="1676400" y="1961091"/>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b="1" i="1" lang="de-DE"/>
              <a:t>Focus on some definitions: </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de-DE" sz="2800"/>
              <a:t>„OER are digitised materials offered freely and openly for educators, students, and self-learners to use and reuse for teaching, learning, and research. OER includes learning content, software tools to develop, use, and distribute content, and implementation resources such as open licences.“ (OECD 2007)</a:t>
            </a:r>
            <a:endParaRPr sz="2800"/>
          </a:p>
          <a:p>
            <a:pPr indent="0" lvl="0" marL="0" rtl="0" algn="l">
              <a:lnSpc>
                <a:spcPct val="90000"/>
              </a:lnSpc>
              <a:spcBef>
                <a:spcPts val="1000"/>
              </a:spcBef>
              <a:spcAft>
                <a:spcPts val="0"/>
              </a:spcAft>
              <a:buClr>
                <a:schemeClr val="dk1"/>
              </a:buClr>
              <a:buSzPts val="2800"/>
              <a:buNone/>
            </a:pPr>
            <a:r>
              <a:t/>
            </a:r>
            <a:endParaRPr/>
          </a:p>
        </p:txBody>
      </p:sp>
      <p:sp>
        <p:nvSpPr>
          <p:cNvPr id="225" name="Google Shape;225;p6"/>
          <p:cNvSpPr/>
          <p:nvPr/>
        </p:nvSpPr>
        <p:spPr>
          <a:xfrm>
            <a:off x="6385560" y="5580553"/>
            <a:ext cx="4709160" cy="5770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050">
                <a:solidFill>
                  <a:schemeClr val="dk1"/>
                </a:solidFill>
                <a:latin typeface="Calibri"/>
                <a:ea typeface="Calibri"/>
                <a:cs typeface="Calibri"/>
                <a:sym typeface="Calibri"/>
              </a:rPr>
              <a:t>OECD (2007): Giving Knowledge for Free, The emergence of open educational resources, Centre for educational research and innovation. P. 30ff. Link: </a:t>
            </a:r>
            <a:r>
              <a:rPr lang="de-DE" sz="1050" u="sng">
                <a:solidFill>
                  <a:schemeClr val="dk1"/>
                </a:solidFill>
                <a:latin typeface="Calibri"/>
                <a:ea typeface="Calibri"/>
                <a:cs typeface="Calibri"/>
                <a:sym typeface="Calibri"/>
                <a:hlinkClick r:id="rId3">
                  <a:extLst>
                    <a:ext uri="{A12FA001-AC4F-418D-AE19-62706E023703}">
                      <ahyp:hlinkClr val="tx"/>
                    </a:ext>
                  </a:extLst>
                </a:hlinkClick>
              </a:rPr>
              <a:t>http://www.oecd.org/edu/ceri/38654317.pdf</a:t>
            </a:r>
            <a:r>
              <a:rPr lang="de-DE" sz="1050">
                <a:solidFill>
                  <a:schemeClr val="dk1"/>
                </a:solidFill>
                <a:latin typeface="Calibri"/>
                <a:ea typeface="Calibri"/>
                <a:cs typeface="Calibri"/>
                <a:sym typeface="Calibri"/>
              </a:rPr>
              <a:t>.</a:t>
            </a:r>
            <a:endParaRPr sz="105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Open Educational Resources </a:t>
            </a:r>
            <a:endParaRPr/>
          </a:p>
        </p:txBody>
      </p:sp>
      <p:sp>
        <p:nvSpPr>
          <p:cNvPr id="231" name="Google Shape;231;p7"/>
          <p:cNvSpPr txBox="1"/>
          <p:nvPr>
            <p:ph idx="1" type="body"/>
          </p:nvPr>
        </p:nvSpPr>
        <p:spPr>
          <a:xfrm>
            <a:off x="1097280" y="1845734"/>
            <a:ext cx="9449392" cy="4023360"/>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Clr>
                <a:schemeClr val="dk1"/>
              </a:buClr>
              <a:buSzPts val="2400"/>
              <a:buChar char="•"/>
            </a:pPr>
            <a:r>
              <a:rPr b="1" i="1" lang="de-DE" sz="2400"/>
              <a:t>Focus on some definitions: </a:t>
            </a:r>
            <a:endParaRPr/>
          </a:p>
          <a:p>
            <a:pPr indent="-228600" lvl="0" marL="228600" rtl="0" algn="just">
              <a:lnSpc>
                <a:spcPct val="90000"/>
              </a:lnSpc>
              <a:spcBef>
                <a:spcPts val="1000"/>
              </a:spcBef>
              <a:spcAft>
                <a:spcPts val="0"/>
              </a:spcAft>
              <a:buClr>
                <a:schemeClr val="dk1"/>
              </a:buClr>
              <a:buSzPts val="2400"/>
              <a:buChar char="•"/>
            </a:pPr>
            <a:r>
              <a:rPr lang="de-DE" sz="2400"/>
              <a:t>“Open Educational Resources are teaching, learning and research materials in any medium </a:t>
            </a:r>
            <a:r>
              <a:rPr b="1" lang="de-DE" sz="2800"/>
              <a:t>– digital or otherwise – </a:t>
            </a:r>
            <a:r>
              <a:rPr lang="de-DE" sz="2400"/>
              <a:t>that reside in the public domain or have been released under an open license that permits no-cost access, use, adaptation and redistribution by others with no or limited restrictions.” (Hewelett Foundation 2019)</a:t>
            </a:r>
            <a:endParaRPr sz="2400"/>
          </a:p>
          <a:p>
            <a:pPr indent="-50800" lvl="0" marL="228600" rtl="0" algn="l">
              <a:lnSpc>
                <a:spcPct val="90000"/>
              </a:lnSpc>
              <a:spcBef>
                <a:spcPts val="1000"/>
              </a:spcBef>
              <a:spcAft>
                <a:spcPts val="0"/>
              </a:spcAft>
              <a:buClr>
                <a:schemeClr val="dk1"/>
              </a:buClr>
              <a:buSzPts val="2800"/>
              <a:buNone/>
            </a:pPr>
            <a:r>
              <a:t/>
            </a:r>
            <a:endParaRPr/>
          </a:p>
        </p:txBody>
      </p:sp>
      <p:sp>
        <p:nvSpPr>
          <p:cNvPr id="232" name="Google Shape;232;p7"/>
          <p:cNvSpPr/>
          <p:nvPr/>
        </p:nvSpPr>
        <p:spPr>
          <a:xfrm>
            <a:off x="1192272" y="5653650"/>
            <a:ext cx="5406500"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100">
                <a:solidFill>
                  <a:schemeClr val="dk1"/>
                </a:solidFill>
                <a:latin typeface="Calibri"/>
                <a:ea typeface="Calibri"/>
                <a:cs typeface="Calibri"/>
                <a:sym typeface="Calibri"/>
              </a:rPr>
              <a:t>Hewelett Foundation (2019): Retrieved from the Internet: </a:t>
            </a:r>
            <a:r>
              <a:rPr lang="de-DE" sz="1100" u="sng">
                <a:solidFill>
                  <a:schemeClr val="dk1"/>
                </a:solidFill>
                <a:latin typeface="Calibri"/>
                <a:ea typeface="Calibri"/>
                <a:cs typeface="Calibri"/>
                <a:sym typeface="Calibri"/>
                <a:hlinkClick r:id="rId3">
                  <a:extLst>
                    <a:ext uri="{A12FA001-AC4F-418D-AE19-62706E023703}">
                      <ahyp:hlinkClr val="tx"/>
                    </a:ext>
                  </a:extLst>
                </a:hlinkClick>
              </a:rPr>
              <a:t>https://hewlett.org/strategy/open-educational-resources/</a:t>
            </a:r>
            <a:r>
              <a:rPr lang="de-DE" sz="1100" u="sng">
                <a:solidFill>
                  <a:schemeClr val="dk1"/>
                </a:solidFill>
                <a:latin typeface="Calibri"/>
                <a:ea typeface="Calibri"/>
                <a:cs typeface="Calibri"/>
                <a:sym typeface="Calibri"/>
              </a:rPr>
              <a:t>.</a:t>
            </a:r>
            <a:r>
              <a:rPr lang="de-DE" sz="1100">
                <a:solidFill>
                  <a:schemeClr val="dk1"/>
                </a:solidFill>
                <a:latin typeface="Calibri"/>
                <a:ea typeface="Calibri"/>
                <a:cs typeface="Calibri"/>
                <a:sym typeface="Calibri"/>
              </a:rPr>
              <a:t> Last access date: March 2022.</a:t>
            </a:r>
            <a:endParaRPr sz="1100">
              <a:solidFill>
                <a:schemeClr val="dk1"/>
              </a:solidFill>
              <a:latin typeface="Calibri"/>
              <a:ea typeface="Calibri"/>
              <a:cs typeface="Calibri"/>
              <a:sym typeface="Calibri"/>
            </a:endParaRPr>
          </a:p>
        </p:txBody>
      </p:sp>
      <p:sp>
        <p:nvSpPr>
          <p:cNvPr id="233" name="Google Shape;233;p7"/>
          <p:cNvSpPr/>
          <p:nvPr/>
        </p:nvSpPr>
        <p:spPr>
          <a:xfrm>
            <a:off x="7194020" y="4004667"/>
            <a:ext cx="3551068" cy="1811999"/>
          </a:xfrm>
          <a:prstGeom prst="wedgeEllipseCallout">
            <a:avLst>
              <a:gd fmla="val -64083" name="adj1"/>
              <a:gd fmla="val 32614" name="adj2"/>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alibri"/>
                <a:ea typeface="Calibri"/>
                <a:cs typeface="Calibri"/>
                <a:sym typeface="Calibri"/>
              </a:rPr>
              <a:t>Conclusion?</a:t>
            </a:r>
            <a:endParaRPr/>
          </a:p>
          <a:p>
            <a:pPr indent="0" lvl="0" marL="0" marR="0" rtl="0" algn="ctr">
              <a:spcBef>
                <a:spcPts val="0"/>
              </a:spcBef>
              <a:spcAft>
                <a:spcPts val="0"/>
              </a:spcAft>
              <a:buNone/>
            </a:pPr>
            <a:r>
              <a:rPr lang="de-DE" sz="1800">
                <a:solidFill>
                  <a:schemeClr val="lt1"/>
                </a:solidFill>
                <a:latin typeface="Calibri"/>
                <a:ea typeface="Calibri"/>
                <a:cs typeface="Calibri"/>
                <a:sym typeface="Calibri"/>
              </a:rPr>
              <a:t>What are OER?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8"/>
          <p:cNvSpPr txBox="1"/>
          <p:nvPr>
            <p:ph type="title"/>
          </p:nvPr>
        </p:nvSpPr>
        <p:spPr>
          <a:xfrm>
            <a:off x="2596576" y="653100"/>
            <a:ext cx="7919700" cy="32169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Calibri"/>
              <a:buNone/>
            </a:pPr>
            <a:r>
              <a:rPr lang="de-DE"/>
              <a:t>What makes a resource open? </a:t>
            </a:r>
            <a:endParaRPr/>
          </a:p>
        </p:txBody>
      </p:sp>
      <p:sp>
        <p:nvSpPr>
          <p:cNvPr id="240" name="Google Shape;240;p8"/>
          <p:cNvSpPr txBox="1"/>
          <p:nvPr>
            <p:ph idx="1" type="body"/>
          </p:nvPr>
        </p:nvSpPr>
        <p:spPr>
          <a:xfrm>
            <a:off x="6864375" y="5418519"/>
            <a:ext cx="4657200" cy="691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888888"/>
              </a:buClr>
              <a:buSzPts val="2400"/>
              <a:buNone/>
            </a:pPr>
            <a:r>
              <a:rPr lang="de-DE"/>
              <a:t>Wiley´s 5Rs of OpennEss (2014)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What makes a resource open? </a:t>
            </a:r>
            <a:endParaRPr/>
          </a:p>
        </p:txBody>
      </p:sp>
      <p:pic>
        <p:nvPicPr>
          <p:cNvPr id="247" name="Google Shape;247;p9"/>
          <p:cNvPicPr preferRelativeResize="0"/>
          <p:nvPr/>
        </p:nvPicPr>
        <p:blipFill rotWithShape="1">
          <a:blip r:embed="rId3">
            <a:alphaModFix/>
          </a:blip>
          <a:srcRect b="0" l="0" r="0" t="0"/>
          <a:stretch/>
        </p:blipFill>
        <p:spPr>
          <a:xfrm>
            <a:off x="838200" y="1744822"/>
            <a:ext cx="6192785" cy="2459546"/>
          </a:xfrm>
          <a:prstGeom prst="rect">
            <a:avLst/>
          </a:prstGeom>
          <a:noFill/>
          <a:ln>
            <a:noFill/>
          </a:ln>
        </p:spPr>
      </p:pic>
      <p:sp>
        <p:nvSpPr>
          <p:cNvPr id="248" name="Google Shape;248;p9"/>
          <p:cNvSpPr/>
          <p:nvPr/>
        </p:nvSpPr>
        <p:spPr>
          <a:xfrm>
            <a:off x="856053" y="5548895"/>
            <a:ext cx="8975324"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Arial"/>
                <a:ea typeface="Arial"/>
                <a:cs typeface="Arial"/>
                <a:sym typeface="Arial"/>
              </a:rPr>
              <a:t>This material is based on original writing by David Wiley, which was published freely under a</a:t>
            </a:r>
            <a:br>
              <a:rPr lang="de-DE" sz="900">
                <a:solidFill>
                  <a:schemeClr val="dk1"/>
                </a:solidFill>
                <a:latin typeface="Calibri"/>
                <a:ea typeface="Calibri"/>
                <a:cs typeface="Calibri"/>
                <a:sym typeface="Calibri"/>
              </a:rPr>
            </a:br>
            <a:r>
              <a:rPr lang="de-DE" sz="900">
                <a:solidFill>
                  <a:schemeClr val="dk1"/>
                </a:solidFill>
                <a:latin typeface="Arial"/>
                <a:ea typeface="Arial"/>
                <a:cs typeface="Arial"/>
                <a:sym typeface="Arial"/>
              </a:rPr>
              <a:t>Creative Commons Attribution 4.0 license at http://opencontent.org/definition/. </a:t>
            </a:r>
            <a:endParaRPr/>
          </a:p>
          <a:p>
            <a:pPr indent="0" lvl="0" marL="0" marR="0" rtl="0" algn="l">
              <a:spcBef>
                <a:spcPts val="0"/>
              </a:spcBef>
              <a:spcAft>
                <a:spcPts val="0"/>
              </a:spcAft>
              <a:buNone/>
            </a:pPr>
            <a:r>
              <a:rPr lang="de-DE" sz="900">
                <a:solidFill>
                  <a:schemeClr val="dk1"/>
                </a:solidFill>
                <a:latin typeface="Calibri"/>
                <a:ea typeface="Calibri"/>
                <a:cs typeface="Calibri"/>
                <a:sym typeface="Calibri"/>
              </a:rPr>
              <a:t>By Rachel Arteaga Creative Commons Attribution 4.0 International L</a:t>
            </a:r>
            <a:endParaRPr sz="900">
              <a:solidFill>
                <a:schemeClr val="dk1"/>
              </a:solidFill>
              <a:latin typeface="Calibri"/>
              <a:ea typeface="Calibri"/>
              <a:cs typeface="Calibri"/>
              <a:sym typeface="Calibri"/>
            </a:endParaRPr>
          </a:p>
        </p:txBody>
      </p:sp>
      <p:sp>
        <p:nvSpPr>
          <p:cNvPr id="249" name="Google Shape;249;p9"/>
          <p:cNvSpPr/>
          <p:nvPr/>
        </p:nvSpPr>
        <p:spPr>
          <a:xfrm>
            <a:off x="7466255" y="5494761"/>
            <a:ext cx="38696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dk1"/>
                </a:solidFill>
                <a:latin typeface="Calibri"/>
                <a:ea typeface="Calibri"/>
                <a:cs typeface="Calibri"/>
                <a:sym typeface="Calibri"/>
              </a:rPr>
              <a:t>German Translation of: „5 V-Freiheiten fu?r Offenheit“ von Julia Eggestein (Grafik), Jo?ran Muuß-Merholz (inhaltliche U?bersetzung, Anpassung und vorsichtige Erweiterung) und Jo?rg Lohrer (Wortscho?pfer) unter CC BY 4.0 basierend auf „Defining the ‘Open’ in Open Content and Open Educational Resources“ von David Wiley auf </a:t>
            </a:r>
            <a:r>
              <a:rPr lang="de-DE" sz="600" u="sng">
                <a:solidFill>
                  <a:schemeClr val="dk1"/>
                </a:solidFill>
                <a:latin typeface="Calibri"/>
                <a:ea typeface="Calibri"/>
                <a:cs typeface="Calibri"/>
                <a:sym typeface="Calibri"/>
                <a:hlinkClick r:id="rId4">
                  <a:extLst>
                    <a:ext uri="{A12FA001-AC4F-418D-AE19-62706E023703}">
                      <ahyp:hlinkClr val="tx"/>
                    </a:ext>
                  </a:extLst>
                </a:hlinkClick>
              </a:rPr>
              <a:t>CC BY 4.0.</a:t>
            </a:r>
            <a:endParaRPr sz="600">
              <a:solidFill>
                <a:schemeClr val="dk1"/>
              </a:solidFill>
              <a:latin typeface="Calibri"/>
              <a:ea typeface="Calibri"/>
              <a:cs typeface="Calibri"/>
              <a:sym typeface="Calibri"/>
            </a:endParaRPr>
          </a:p>
        </p:txBody>
      </p:sp>
      <p:pic>
        <p:nvPicPr>
          <p:cNvPr id="250" name="Google Shape;250;p9"/>
          <p:cNvPicPr preferRelativeResize="0"/>
          <p:nvPr/>
        </p:nvPicPr>
        <p:blipFill rotWithShape="1">
          <a:blip r:embed="rId5">
            <a:alphaModFix/>
          </a:blip>
          <a:srcRect b="0" l="0" r="0" t="0"/>
          <a:stretch/>
        </p:blipFill>
        <p:spPr>
          <a:xfrm>
            <a:off x="7788501" y="2285318"/>
            <a:ext cx="3882727" cy="27845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What makes a resource open? </a:t>
            </a:r>
            <a:endParaRPr/>
          </a:p>
        </p:txBody>
      </p:sp>
      <p:pic>
        <p:nvPicPr>
          <p:cNvPr id="257" name="Google Shape;257;p10"/>
          <p:cNvPicPr preferRelativeResize="0"/>
          <p:nvPr/>
        </p:nvPicPr>
        <p:blipFill rotWithShape="1">
          <a:blip r:embed="rId3">
            <a:alphaModFix/>
          </a:blip>
          <a:srcRect b="0" l="0" r="0" t="0"/>
          <a:stretch/>
        </p:blipFill>
        <p:spPr>
          <a:xfrm>
            <a:off x="1154083" y="1834776"/>
            <a:ext cx="5807730" cy="2415234"/>
          </a:xfrm>
          <a:prstGeom prst="rect">
            <a:avLst/>
          </a:prstGeom>
          <a:noFill/>
          <a:ln>
            <a:noFill/>
          </a:ln>
        </p:spPr>
      </p:pic>
      <p:sp>
        <p:nvSpPr>
          <p:cNvPr id="258" name="Google Shape;258;p10"/>
          <p:cNvSpPr/>
          <p:nvPr/>
        </p:nvSpPr>
        <p:spPr>
          <a:xfrm>
            <a:off x="1292724" y="5459642"/>
            <a:ext cx="8975324"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Arial"/>
                <a:ea typeface="Arial"/>
                <a:cs typeface="Arial"/>
                <a:sym typeface="Arial"/>
              </a:rPr>
              <a:t>This material is based on original writing by David Wiley, which was published freely under a</a:t>
            </a:r>
            <a:br>
              <a:rPr lang="de-DE" sz="900">
                <a:solidFill>
                  <a:schemeClr val="dk1"/>
                </a:solidFill>
                <a:latin typeface="Calibri"/>
                <a:ea typeface="Calibri"/>
                <a:cs typeface="Calibri"/>
                <a:sym typeface="Calibri"/>
              </a:rPr>
            </a:br>
            <a:r>
              <a:rPr lang="de-DE" sz="900">
                <a:solidFill>
                  <a:schemeClr val="dk1"/>
                </a:solidFill>
                <a:latin typeface="Arial"/>
                <a:ea typeface="Arial"/>
                <a:cs typeface="Arial"/>
                <a:sym typeface="Arial"/>
              </a:rPr>
              <a:t>Creative Commons Attribution 4.0 license at http://opencontent.org/definition/. </a:t>
            </a:r>
            <a:endParaRPr/>
          </a:p>
          <a:p>
            <a:pPr indent="0" lvl="0" marL="0" marR="0" rtl="0" algn="l">
              <a:spcBef>
                <a:spcPts val="0"/>
              </a:spcBef>
              <a:spcAft>
                <a:spcPts val="0"/>
              </a:spcAft>
              <a:buNone/>
            </a:pPr>
            <a:r>
              <a:rPr lang="de-DE" sz="900">
                <a:solidFill>
                  <a:schemeClr val="dk1"/>
                </a:solidFill>
                <a:latin typeface="Calibri"/>
                <a:ea typeface="Calibri"/>
                <a:cs typeface="Calibri"/>
                <a:sym typeface="Calibri"/>
              </a:rPr>
              <a:t>By Rachel Arteaga Creative Commons Attribution 4.0 International L</a:t>
            </a:r>
            <a:endParaRPr sz="900">
              <a:solidFill>
                <a:schemeClr val="dk1"/>
              </a:solidFill>
              <a:latin typeface="Calibri"/>
              <a:ea typeface="Calibri"/>
              <a:cs typeface="Calibri"/>
              <a:sym typeface="Calibri"/>
            </a:endParaRPr>
          </a:p>
        </p:txBody>
      </p:sp>
      <p:pic>
        <p:nvPicPr>
          <p:cNvPr id="259" name="Google Shape;259;p10"/>
          <p:cNvPicPr preferRelativeResize="0"/>
          <p:nvPr/>
        </p:nvPicPr>
        <p:blipFill rotWithShape="1">
          <a:blip r:embed="rId4">
            <a:alphaModFix/>
          </a:blip>
          <a:srcRect b="0" l="0" r="0" t="0"/>
          <a:stretch/>
        </p:blipFill>
        <p:spPr>
          <a:xfrm>
            <a:off x="7788501" y="2285318"/>
            <a:ext cx="3882727" cy="2784522"/>
          </a:xfrm>
          <a:prstGeom prst="rect">
            <a:avLst/>
          </a:prstGeom>
          <a:noFill/>
          <a:ln>
            <a:noFill/>
          </a:ln>
        </p:spPr>
      </p:pic>
      <p:sp>
        <p:nvSpPr>
          <p:cNvPr id="260" name="Google Shape;260;p10"/>
          <p:cNvSpPr/>
          <p:nvPr/>
        </p:nvSpPr>
        <p:spPr>
          <a:xfrm>
            <a:off x="7788500" y="5299030"/>
            <a:ext cx="388272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dk1"/>
                </a:solidFill>
                <a:latin typeface="Calibri"/>
                <a:ea typeface="Calibri"/>
                <a:cs typeface="Calibri"/>
                <a:sym typeface="Calibri"/>
              </a:rPr>
              <a:t>German Translation of: „5 V-Freiheiten fu?r Offenheit“ von Julia Eggestein (Grafik), Jo?ran Muuß-Merholz (inhaltliche U?bersetzung, Anpassung und vorsichtige Erweiterung) und Jo?rg Lohrer (Wortscho?pfer) unter CC BY 4.0 basierend auf „Defining the ‘Open’ in Open Content and Open Educational Resources“ von David Wiley auf </a:t>
            </a:r>
            <a:r>
              <a:rPr lang="de-DE" sz="600" u="sng">
                <a:solidFill>
                  <a:schemeClr val="dk1"/>
                </a:solidFill>
                <a:latin typeface="Calibri"/>
                <a:ea typeface="Calibri"/>
                <a:cs typeface="Calibri"/>
                <a:sym typeface="Calibri"/>
                <a:hlinkClick r:id="rId5">
                  <a:extLst>
                    <a:ext uri="{A12FA001-AC4F-418D-AE19-62706E023703}">
                      <ahyp:hlinkClr val="tx"/>
                    </a:ext>
                  </a:extLst>
                </a:hlinkClick>
              </a:rPr>
              <a:t>CC BY 4.0.</a:t>
            </a:r>
            <a:endParaRPr sz="6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What makes a resource open? </a:t>
            </a:r>
            <a:endParaRPr/>
          </a:p>
        </p:txBody>
      </p:sp>
      <p:pic>
        <p:nvPicPr>
          <p:cNvPr id="266" name="Google Shape;266;p11"/>
          <p:cNvPicPr preferRelativeResize="0"/>
          <p:nvPr/>
        </p:nvPicPr>
        <p:blipFill rotWithShape="1">
          <a:blip r:embed="rId3">
            <a:alphaModFix/>
          </a:blip>
          <a:srcRect b="0" l="0" r="0" t="0"/>
          <a:stretch/>
        </p:blipFill>
        <p:spPr>
          <a:xfrm>
            <a:off x="1154083" y="1549459"/>
            <a:ext cx="6067269" cy="2657198"/>
          </a:xfrm>
          <a:prstGeom prst="rect">
            <a:avLst/>
          </a:prstGeom>
          <a:noFill/>
          <a:ln>
            <a:noFill/>
          </a:ln>
        </p:spPr>
      </p:pic>
      <p:sp>
        <p:nvSpPr>
          <p:cNvPr id="267" name="Google Shape;267;p11"/>
          <p:cNvSpPr/>
          <p:nvPr/>
        </p:nvSpPr>
        <p:spPr>
          <a:xfrm>
            <a:off x="1473200" y="5442091"/>
            <a:ext cx="8975324"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Arial"/>
                <a:ea typeface="Arial"/>
                <a:cs typeface="Arial"/>
                <a:sym typeface="Arial"/>
              </a:rPr>
              <a:t>This material is based on original writing by David Wiley, which was published freely under a</a:t>
            </a:r>
            <a:br>
              <a:rPr lang="de-DE" sz="900">
                <a:solidFill>
                  <a:schemeClr val="dk1"/>
                </a:solidFill>
                <a:latin typeface="Calibri"/>
                <a:ea typeface="Calibri"/>
                <a:cs typeface="Calibri"/>
                <a:sym typeface="Calibri"/>
              </a:rPr>
            </a:br>
            <a:r>
              <a:rPr lang="de-DE" sz="900">
                <a:solidFill>
                  <a:schemeClr val="dk1"/>
                </a:solidFill>
                <a:latin typeface="Arial"/>
                <a:ea typeface="Arial"/>
                <a:cs typeface="Arial"/>
                <a:sym typeface="Arial"/>
              </a:rPr>
              <a:t>Creative Commons Attribution 4.0 license at http://opencontent.org/definition/. </a:t>
            </a:r>
            <a:endParaRPr/>
          </a:p>
          <a:p>
            <a:pPr indent="0" lvl="0" marL="0" marR="0" rtl="0" algn="l">
              <a:spcBef>
                <a:spcPts val="0"/>
              </a:spcBef>
              <a:spcAft>
                <a:spcPts val="0"/>
              </a:spcAft>
              <a:buNone/>
            </a:pPr>
            <a:r>
              <a:rPr lang="de-DE" sz="900">
                <a:solidFill>
                  <a:schemeClr val="dk1"/>
                </a:solidFill>
                <a:latin typeface="Calibri"/>
                <a:ea typeface="Calibri"/>
                <a:cs typeface="Calibri"/>
                <a:sym typeface="Calibri"/>
              </a:rPr>
              <a:t>By Rachel Arteaga Creative Commons Attribution 4.0 International L</a:t>
            </a:r>
            <a:endParaRPr sz="900">
              <a:solidFill>
                <a:schemeClr val="dk1"/>
              </a:solidFill>
              <a:latin typeface="Calibri"/>
              <a:ea typeface="Calibri"/>
              <a:cs typeface="Calibri"/>
              <a:sym typeface="Calibri"/>
            </a:endParaRPr>
          </a:p>
        </p:txBody>
      </p:sp>
      <p:pic>
        <p:nvPicPr>
          <p:cNvPr id="268" name="Google Shape;268;p11"/>
          <p:cNvPicPr preferRelativeResize="0"/>
          <p:nvPr/>
        </p:nvPicPr>
        <p:blipFill rotWithShape="1">
          <a:blip r:embed="rId4">
            <a:alphaModFix/>
          </a:blip>
          <a:srcRect b="0" l="0" r="0" t="0"/>
          <a:stretch/>
        </p:blipFill>
        <p:spPr>
          <a:xfrm>
            <a:off x="7995920" y="2491850"/>
            <a:ext cx="3898829" cy="2796069"/>
          </a:xfrm>
          <a:prstGeom prst="rect">
            <a:avLst/>
          </a:prstGeom>
          <a:noFill/>
          <a:ln>
            <a:noFill/>
          </a:ln>
        </p:spPr>
      </p:pic>
      <p:sp>
        <p:nvSpPr>
          <p:cNvPr id="269" name="Google Shape;269;p11"/>
          <p:cNvSpPr/>
          <p:nvPr/>
        </p:nvSpPr>
        <p:spPr>
          <a:xfrm>
            <a:off x="7995920" y="5326675"/>
            <a:ext cx="38988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dk1"/>
                </a:solidFill>
                <a:latin typeface="Calibri"/>
                <a:ea typeface="Calibri"/>
                <a:cs typeface="Calibri"/>
                <a:sym typeface="Calibri"/>
              </a:rPr>
              <a:t>German Translation of: „5 V-Freiheiten fu?r Offenheit“ von Julia Eggestein (Grafik), Jo?ran Muuß-Merholz (inhaltliche U?bersetzung, Anpassung und vorsichtige Erweiterung) und Jo?rg Lohrer (Wortscho?pfer) unter CC BY 4.0 basierend auf „Defining the ‘Open’ in Open Content and Open Educational Resources“ von David Wiley auf </a:t>
            </a:r>
            <a:r>
              <a:rPr lang="de-DE" sz="600" u="sng">
                <a:solidFill>
                  <a:schemeClr val="dk1"/>
                </a:solidFill>
                <a:latin typeface="Calibri"/>
                <a:ea typeface="Calibri"/>
                <a:cs typeface="Calibri"/>
                <a:sym typeface="Calibri"/>
                <a:hlinkClick r:id="rId5">
                  <a:extLst>
                    <a:ext uri="{A12FA001-AC4F-418D-AE19-62706E023703}">
                      <ahyp:hlinkClr val="tx"/>
                    </a:ext>
                  </a:extLst>
                </a:hlinkClick>
              </a:rPr>
              <a:t>CC BY 4.0.</a:t>
            </a:r>
            <a:endParaRPr sz="6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What makes a resource open? </a:t>
            </a:r>
            <a:endParaRPr/>
          </a:p>
        </p:txBody>
      </p:sp>
      <p:pic>
        <p:nvPicPr>
          <p:cNvPr id="276" name="Google Shape;276;p12"/>
          <p:cNvPicPr preferRelativeResize="0"/>
          <p:nvPr/>
        </p:nvPicPr>
        <p:blipFill rotWithShape="1">
          <a:blip r:embed="rId3">
            <a:alphaModFix/>
          </a:blip>
          <a:srcRect b="0" l="0" r="0" t="0"/>
          <a:stretch/>
        </p:blipFill>
        <p:spPr>
          <a:xfrm>
            <a:off x="1184563" y="2285318"/>
            <a:ext cx="5342266" cy="2155193"/>
          </a:xfrm>
          <a:prstGeom prst="rect">
            <a:avLst/>
          </a:prstGeom>
          <a:noFill/>
          <a:ln>
            <a:noFill/>
          </a:ln>
        </p:spPr>
      </p:pic>
      <p:sp>
        <p:nvSpPr>
          <p:cNvPr id="277" name="Google Shape;277;p12"/>
          <p:cNvSpPr/>
          <p:nvPr/>
        </p:nvSpPr>
        <p:spPr>
          <a:xfrm>
            <a:off x="1292724" y="5372841"/>
            <a:ext cx="8975324"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Arial"/>
                <a:ea typeface="Arial"/>
                <a:cs typeface="Arial"/>
                <a:sym typeface="Arial"/>
              </a:rPr>
              <a:t>This material is based on original writing by David Wiley, which was published freely under a</a:t>
            </a:r>
            <a:br>
              <a:rPr lang="de-DE" sz="900">
                <a:solidFill>
                  <a:schemeClr val="dk1"/>
                </a:solidFill>
                <a:latin typeface="Calibri"/>
                <a:ea typeface="Calibri"/>
                <a:cs typeface="Calibri"/>
                <a:sym typeface="Calibri"/>
              </a:rPr>
            </a:br>
            <a:r>
              <a:rPr lang="de-DE" sz="900">
                <a:solidFill>
                  <a:schemeClr val="dk1"/>
                </a:solidFill>
                <a:latin typeface="Arial"/>
                <a:ea typeface="Arial"/>
                <a:cs typeface="Arial"/>
                <a:sym typeface="Arial"/>
              </a:rPr>
              <a:t>Creative Commons Attribution 4.0 license at http://opencontent.org/definition/. </a:t>
            </a:r>
            <a:endParaRPr/>
          </a:p>
          <a:p>
            <a:pPr indent="0" lvl="0" marL="0" marR="0" rtl="0" algn="l">
              <a:spcBef>
                <a:spcPts val="0"/>
              </a:spcBef>
              <a:spcAft>
                <a:spcPts val="0"/>
              </a:spcAft>
              <a:buNone/>
            </a:pPr>
            <a:r>
              <a:rPr lang="de-DE" sz="900">
                <a:solidFill>
                  <a:schemeClr val="dk1"/>
                </a:solidFill>
                <a:latin typeface="Calibri"/>
                <a:ea typeface="Calibri"/>
                <a:cs typeface="Calibri"/>
                <a:sym typeface="Calibri"/>
              </a:rPr>
              <a:t>By Rachel Arteaga Creative Commons Attribution 4.0 International L</a:t>
            </a:r>
            <a:endParaRPr sz="900">
              <a:solidFill>
                <a:schemeClr val="dk1"/>
              </a:solidFill>
              <a:latin typeface="Calibri"/>
              <a:ea typeface="Calibri"/>
              <a:cs typeface="Calibri"/>
              <a:sym typeface="Calibri"/>
            </a:endParaRPr>
          </a:p>
        </p:txBody>
      </p:sp>
      <p:pic>
        <p:nvPicPr>
          <p:cNvPr id="278" name="Google Shape;278;p12"/>
          <p:cNvPicPr preferRelativeResize="0"/>
          <p:nvPr/>
        </p:nvPicPr>
        <p:blipFill rotWithShape="1">
          <a:blip r:embed="rId4">
            <a:alphaModFix/>
          </a:blip>
          <a:srcRect b="0" l="0" r="0" t="0"/>
          <a:stretch/>
        </p:blipFill>
        <p:spPr>
          <a:xfrm>
            <a:off x="8167859" y="2285318"/>
            <a:ext cx="3726890" cy="2672762"/>
          </a:xfrm>
          <a:prstGeom prst="rect">
            <a:avLst/>
          </a:prstGeom>
          <a:noFill/>
          <a:ln>
            <a:noFill/>
          </a:ln>
        </p:spPr>
      </p:pic>
      <p:sp>
        <p:nvSpPr>
          <p:cNvPr id="279" name="Google Shape;279;p12"/>
          <p:cNvSpPr/>
          <p:nvPr/>
        </p:nvSpPr>
        <p:spPr>
          <a:xfrm>
            <a:off x="8167859" y="5030248"/>
            <a:ext cx="372688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dk1"/>
                </a:solidFill>
                <a:latin typeface="Calibri"/>
                <a:ea typeface="Calibri"/>
                <a:cs typeface="Calibri"/>
                <a:sym typeface="Calibri"/>
              </a:rPr>
              <a:t>German Translation of: „5 V-Freiheiten fu?r Offenheit“ von Julia Eggestein (Grafik), Jo?ran Muuß-Merholz (inhaltliche U?bersetzung, Anpassung und vorsichtige Erweiterung) und Jo?rg Lohrer (Wortscho?pfer) unter CC BY 4.0 basierend auf „Defining the ‘Open’ in Open Content and Open Educational Resources“ von David Wiley auf </a:t>
            </a:r>
            <a:r>
              <a:rPr lang="de-DE" sz="600" u="sng">
                <a:solidFill>
                  <a:schemeClr val="dk1"/>
                </a:solidFill>
                <a:latin typeface="Calibri"/>
                <a:ea typeface="Calibri"/>
                <a:cs typeface="Calibri"/>
                <a:sym typeface="Calibri"/>
                <a:hlinkClick r:id="rId5">
                  <a:extLst>
                    <a:ext uri="{A12FA001-AC4F-418D-AE19-62706E023703}">
                      <ahyp:hlinkClr val="tx"/>
                    </a:ext>
                  </a:extLst>
                </a:hlinkClick>
              </a:rPr>
              <a:t>CC BY 4.0.</a:t>
            </a:r>
            <a:endParaRPr sz="6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What makes a resource open? </a:t>
            </a:r>
            <a:endParaRPr/>
          </a:p>
        </p:txBody>
      </p:sp>
      <p:pic>
        <p:nvPicPr>
          <p:cNvPr id="285" name="Google Shape;285;p13"/>
          <p:cNvPicPr preferRelativeResize="0"/>
          <p:nvPr/>
        </p:nvPicPr>
        <p:blipFill rotWithShape="1">
          <a:blip r:embed="rId3">
            <a:alphaModFix/>
          </a:blip>
          <a:srcRect b="0" l="0" r="0" t="0"/>
          <a:stretch/>
        </p:blipFill>
        <p:spPr>
          <a:xfrm>
            <a:off x="1154083" y="2039865"/>
            <a:ext cx="5363936" cy="2187236"/>
          </a:xfrm>
          <a:prstGeom prst="rect">
            <a:avLst/>
          </a:prstGeom>
          <a:noFill/>
          <a:ln>
            <a:noFill/>
          </a:ln>
        </p:spPr>
      </p:pic>
      <p:sp>
        <p:nvSpPr>
          <p:cNvPr id="286" name="Google Shape;286;p13"/>
          <p:cNvSpPr/>
          <p:nvPr/>
        </p:nvSpPr>
        <p:spPr>
          <a:xfrm>
            <a:off x="2509935" y="5604504"/>
            <a:ext cx="7619472"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Arial"/>
                <a:ea typeface="Arial"/>
                <a:cs typeface="Arial"/>
                <a:sym typeface="Arial"/>
              </a:rPr>
              <a:t>This material is based on original writing by David Wiley, which was published freely under a</a:t>
            </a:r>
            <a:br>
              <a:rPr lang="de-DE" sz="900">
                <a:solidFill>
                  <a:schemeClr val="dk1"/>
                </a:solidFill>
                <a:latin typeface="Calibri"/>
                <a:ea typeface="Calibri"/>
                <a:cs typeface="Calibri"/>
                <a:sym typeface="Calibri"/>
              </a:rPr>
            </a:br>
            <a:r>
              <a:rPr lang="de-DE" sz="900">
                <a:solidFill>
                  <a:schemeClr val="dk1"/>
                </a:solidFill>
                <a:latin typeface="Arial"/>
                <a:ea typeface="Arial"/>
                <a:cs typeface="Arial"/>
                <a:sym typeface="Arial"/>
              </a:rPr>
              <a:t>Creative Commons Attribution 4.0 license at http://opencontent.org/definition/. </a:t>
            </a:r>
            <a:endParaRPr/>
          </a:p>
          <a:p>
            <a:pPr indent="0" lvl="0" marL="0" marR="0" rtl="0" algn="l">
              <a:spcBef>
                <a:spcPts val="0"/>
              </a:spcBef>
              <a:spcAft>
                <a:spcPts val="0"/>
              </a:spcAft>
              <a:buNone/>
            </a:pPr>
            <a:r>
              <a:rPr lang="de-DE" sz="900">
                <a:solidFill>
                  <a:schemeClr val="dk1"/>
                </a:solidFill>
                <a:latin typeface="Calibri"/>
                <a:ea typeface="Calibri"/>
                <a:cs typeface="Calibri"/>
                <a:sym typeface="Calibri"/>
              </a:rPr>
              <a:t>By Rachel Arteaga Creative Commons Attribution 4.0 International L</a:t>
            </a:r>
            <a:endParaRPr sz="900">
              <a:solidFill>
                <a:schemeClr val="dk1"/>
              </a:solidFill>
              <a:latin typeface="Calibri"/>
              <a:ea typeface="Calibri"/>
              <a:cs typeface="Calibri"/>
              <a:sym typeface="Calibri"/>
            </a:endParaRPr>
          </a:p>
        </p:txBody>
      </p:sp>
      <p:pic>
        <p:nvPicPr>
          <p:cNvPr id="287" name="Google Shape;287;p13"/>
          <p:cNvPicPr preferRelativeResize="0"/>
          <p:nvPr/>
        </p:nvPicPr>
        <p:blipFill rotWithShape="1">
          <a:blip r:embed="rId4">
            <a:alphaModFix/>
          </a:blip>
          <a:srcRect b="0" l="0" r="0" t="0"/>
          <a:stretch/>
        </p:blipFill>
        <p:spPr>
          <a:xfrm>
            <a:off x="8059737" y="2436490"/>
            <a:ext cx="3771102" cy="2704469"/>
          </a:xfrm>
          <a:prstGeom prst="rect">
            <a:avLst/>
          </a:prstGeom>
          <a:noFill/>
          <a:ln>
            <a:noFill/>
          </a:ln>
        </p:spPr>
      </p:pic>
      <p:sp>
        <p:nvSpPr>
          <p:cNvPr id="288" name="Google Shape;288;p13"/>
          <p:cNvSpPr/>
          <p:nvPr/>
        </p:nvSpPr>
        <p:spPr>
          <a:xfrm>
            <a:off x="8059736" y="5183701"/>
            <a:ext cx="377110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600">
                <a:solidFill>
                  <a:schemeClr val="dk1"/>
                </a:solidFill>
                <a:latin typeface="Calibri"/>
                <a:ea typeface="Calibri"/>
                <a:cs typeface="Calibri"/>
                <a:sym typeface="Calibri"/>
              </a:rPr>
              <a:t>German Translation of: „5 V-Freiheiten fu?r Offenheit“ von Julia Eggestein (Grafik), Jo?ran Muuß-Merholz (inhaltliche U?bersetzung, Anpassung und vorsichtige Erweiterung) und Jo?rg Lohrer (Wortscho?pfer) unter CC BY 4.0 basierend auf „Defining the ‘Open’ in Open Content and Open Educational Resources“ von David Wiley auf </a:t>
            </a:r>
            <a:r>
              <a:rPr lang="de-DE" sz="600" u="sng">
                <a:solidFill>
                  <a:schemeClr val="dk1"/>
                </a:solidFill>
                <a:latin typeface="Calibri"/>
                <a:ea typeface="Calibri"/>
                <a:cs typeface="Calibri"/>
                <a:sym typeface="Calibri"/>
                <a:hlinkClick r:id="rId5">
                  <a:extLst>
                    <a:ext uri="{A12FA001-AC4F-418D-AE19-62706E023703}">
                      <ahyp:hlinkClr val="tx"/>
                    </a:ext>
                  </a:extLst>
                </a:hlinkClick>
              </a:rPr>
              <a:t>CC BY 4.0.</a:t>
            </a:r>
            <a:endParaRPr sz="6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4"/>
          <p:cNvSpPr txBox="1"/>
          <p:nvPr>
            <p:ph type="title"/>
          </p:nvPr>
        </p:nvSpPr>
        <p:spPr>
          <a:xfrm>
            <a:off x="838200" y="-1743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What makes a resource open? </a:t>
            </a:r>
            <a:endParaRPr/>
          </a:p>
        </p:txBody>
      </p:sp>
      <p:sp>
        <p:nvSpPr>
          <p:cNvPr id="294" name="Google Shape;294;p14"/>
          <p:cNvSpPr txBox="1"/>
          <p:nvPr>
            <p:ph idx="1" type="body"/>
          </p:nvPr>
        </p:nvSpPr>
        <p:spPr>
          <a:xfrm>
            <a:off x="1707502" y="989042"/>
            <a:ext cx="6886082" cy="4582042"/>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90000"/>
              </a:lnSpc>
              <a:spcBef>
                <a:spcPts val="0"/>
              </a:spcBef>
              <a:spcAft>
                <a:spcPts val="0"/>
              </a:spcAft>
              <a:buClr>
                <a:schemeClr val="dk1"/>
              </a:buClr>
              <a:buSzPct val="100000"/>
              <a:buNone/>
            </a:pPr>
            <a:r>
              <a:rPr b="1" lang="de-DE"/>
              <a:t>Summary of 5R of </a:t>
            </a:r>
            <a:r>
              <a:rPr b="1" lang="de-DE"/>
              <a:t>Openness</a:t>
            </a:r>
            <a:r>
              <a:rPr b="1" lang="de-DE"/>
              <a:t> by David Willey:</a:t>
            </a:r>
            <a:endParaRPr/>
          </a:p>
          <a:p>
            <a:pPr indent="-228600" lvl="0" marL="228600" rtl="0" algn="l">
              <a:lnSpc>
                <a:spcPct val="90000"/>
              </a:lnSpc>
              <a:spcBef>
                <a:spcPts val="1000"/>
              </a:spcBef>
              <a:spcAft>
                <a:spcPts val="0"/>
              </a:spcAft>
              <a:buClr>
                <a:schemeClr val="dk1"/>
              </a:buClr>
              <a:buSzPct val="100000"/>
              <a:buFont typeface="Calibri"/>
              <a:buAutoNum type="arabicPeriod"/>
            </a:pPr>
            <a:r>
              <a:rPr b="1" lang="de-DE"/>
              <a:t>Retain</a:t>
            </a:r>
            <a:r>
              <a:rPr lang="de-DE"/>
              <a:t> - the right to make, own, and control copies of the content (e.g., download, duplicate, store, and manage)</a:t>
            </a:r>
            <a:endParaRPr/>
          </a:p>
          <a:p>
            <a:pPr indent="-228600" lvl="0" marL="228600" rtl="0" algn="l">
              <a:lnSpc>
                <a:spcPct val="90000"/>
              </a:lnSpc>
              <a:spcBef>
                <a:spcPts val="1000"/>
              </a:spcBef>
              <a:spcAft>
                <a:spcPts val="0"/>
              </a:spcAft>
              <a:buClr>
                <a:schemeClr val="dk1"/>
              </a:buClr>
              <a:buSzPct val="100000"/>
              <a:buFont typeface="Calibri"/>
              <a:buAutoNum type="arabicPeriod"/>
            </a:pPr>
            <a:r>
              <a:rPr b="1" lang="de-DE"/>
              <a:t>Reuse</a:t>
            </a:r>
            <a:r>
              <a:rPr lang="de-DE"/>
              <a:t> - the right to use the content in a wide range of ways (e.g., in a class, in a study group, on a website, in a video)</a:t>
            </a:r>
            <a:endParaRPr/>
          </a:p>
          <a:p>
            <a:pPr indent="-228600" lvl="0" marL="228600" rtl="0" algn="l">
              <a:lnSpc>
                <a:spcPct val="90000"/>
              </a:lnSpc>
              <a:spcBef>
                <a:spcPts val="1000"/>
              </a:spcBef>
              <a:spcAft>
                <a:spcPts val="0"/>
              </a:spcAft>
              <a:buClr>
                <a:schemeClr val="dk1"/>
              </a:buClr>
              <a:buSzPct val="100000"/>
              <a:buFont typeface="Calibri"/>
              <a:buAutoNum type="arabicPeriod"/>
            </a:pPr>
            <a:r>
              <a:rPr b="1" lang="de-DE"/>
              <a:t>Revise</a:t>
            </a:r>
            <a:r>
              <a:rPr lang="de-DE"/>
              <a:t> - the right to adapt, adjust, modify, or alter the content itself (e.g., translate the content into another language)</a:t>
            </a:r>
            <a:endParaRPr/>
          </a:p>
          <a:p>
            <a:pPr indent="-228600" lvl="0" marL="228600" rtl="0" algn="l">
              <a:lnSpc>
                <a:spcPct val="90000"/>
              </a:lnSpc>
              <a:spcBef>
                <a:spcPts val="1000"/>
              </a:spcBef>
              <a:spcAft>
                <a:spcPts val="0"/>
              </a:spcAft>
              <a:buClr>
                <a:schemeClr val="dk1"/>
              </a:buClr>
              <a:buSzPct val="100000"/>
              <a:buFont typeface="Calibri"/>
              <a:buAutoNum type="arabicPeriod"/>
            </a:pPr>
            <a:r>
              <a:rPr b="1" lang="de-DE"/>
              <a:t>Remix</a:t>
            </a:r>
            <a:r>
              <a:rPr lang="de-DE"/>
              <a:t> - the right to combine the original or revised content with other material to create something new (e.g., incorporate the content into a mashup)</a:t>
            </a:r>
            <a:endParaRPr/>
          </a:p>
          <a:p>
            <a:pPr indent="-228600" lvl="0" marL="228600" rtl="0" algn="l">
              <a:lnSpc>
                <a:spcPct val="90000"/>
              </a:lnSpc>
              <a:spcBef>
                <a:spcPts val="1000"/>
              </a:spcBef>
              <a:spcAft>
                <a:spcPts val="0"/>
              </a:spcAft>
              <a:buClr>
                <a:schemeClr val="dk1"/>
              </a:buClr>
              <a:buSzPct val="100000"/>
              <a:buFont typeface="Calibri"/>
              <a:buAutoNum type="arabicPeriod"/>
            </a:pPr>
            <a:r>
              <a:rPr b="1" lang="de-DE"/>
              <a:t>Redistribute</a:t>
            </a:r>
            <a:r>
              <a:rPr lang="de-DE"/>
              <a:t> - the right to share copies of the original content, your revisions, or your remixes with others (e.g., give a copy of the content to a friend)</a:t>
            </a:r>
            <a:endParaRPr/>
          </a:p>
          <a:p>
            <a:pPr indent="-90804" lvl="0" marL="228600" rtl="0" algn="l">
              <a:lnSpc>
                <a:spcPct val="90000"/>
              </a:lnSpc>
              <a:spcBef>
                <a:spcPts val="1000"/>
              </a:spcBef>
              <a:spcAft>
                <a:spcPts val="0"/>
              </a:spcAft>
              <a:buClr>
                <a:schemeClr val="dk1"/>
              </a:buClr>
              <a:buSzPct val="100000"/>
              <a:buNone/>
            </a:pPr>
            <a:r>
              <a:t/>
            </a:r>
            <a:endParaRPr/>
          </a:p>
        </p:txBody>
      </p:sp>
      <p:sp>
        <p:nvSpPr>
          <p:cNvPr id="295" name="Google Shape;295;p14"/>
          <p:cNvSpPr/>
          <p:nvPr/>
        </p:nvSpPr>
        <p:spPr>
          <a:xfrm>
            <a:off x="2519264" y="5550415"/>
            <a:ext cx="7517681"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Arial"/>
                <a:ea typeface="Arial"/>
                <a:cs typeface="Arial"/>
                <a:sym typeface="Arial"/>
              </a:rPr>
              <a:t>This material is based on original writing by David Wiley, which was published freely under a</a:t>
            </a:r>
            <a:br>
              <a:rPr lang="de-DE" sz="900">
                <a:solidFill>
                  <a:schemeClr val="dk1"/>
                </a:solidFill>
                <a:latin typeface="Calibri"/>
                <a:ea typeface="Calibri"/>
                <a:cs typeface="Calibri"/>
                <a:sym typeface="Calibri"/>
              </a:rPr>
            </a:br>
            <a:r>
              <a:rPr lang="de-DE" sz="900">
                <a:solidFill>
                  <a:schemeClr val="dk1"/>
                </a:solidFill>
                <a:latin typeface="Arial"/>
                <a:ea typeface="Arial"/>
                <a:cs typeface="Arial"/>
                <a:sym typeface="Arial"/>
              </a:rPr>
              <a:t>Creative Commons Attribution 4.0 license at http://opencontent.org/definition/. </a:t>
            </a:r>
            <a:endParaRPr/>
          </a:p>
          <a:p>
            <a:pPr indent="0" lvl="0" marL="0" marR="0" rtl="0" algn="l">
              <a:spcBef>
                <a:spcPts val="0"/>
              </a:spcBef>
              <a:spcAft>
                <a:spcPts val="0"/>
              </a:spcAft>
              <a:buNone/>
            </a:pPr>
            <a:r>
              <a:rPr lang="de-DE" sz="900">
                <a:solidFill>
                  <a:schemeClr val="dk1"/>
                </a:solidFill>
                <a:latin typeface="Calibri"/>
                <a:ea typeface="Calibri"/>
                <a:cs typeface="Calibri"/>
                <a:sym typeface="Calibri"/>
              </a:rPr>
              <a:t>By Rachel Arteaga Creative Commons Attribution 4.0 International L</a:t>
            </a:r>
            <a:endParaRPr sz="900">
              <a:solidFill>
                <a:schemeClr val="dk1"/>
              </a:solidFill>
              <a:latin typeface="Calibri"/>
              <a:ea typeface="Calibri"/>
              <a:cs typeface="Calibri"/>
              <a:sym typeface="Calibri"/>
            </a:endParaRPr>
          </a:p>
        </p:txBody>
      </p:sp>
      <p:pic>
        <p:nvPicPr>
          <p:cNvPr id="296" name="Google Shape;296;p14"/>
          <p:cNvPicPr preferRelativeResize="0"/>
          <p:nvPr/>
        </p:nvPicPr>
        <p:blipFill rotWithShape="1">
          <a:blip r:embed="rId3">
            <a:alphaModFix/>
          </a:blip>
          <a:srcRect b="0" l="0" r="0" t="0"/>
          <a:stretch/>
        </p:blipFill>
        <p:spPr>
          <a:xfrm>
            <a:off x="9259410" y="2765460"/>
            <a:ext cx="2665963" cy="1609361"/>
          </a:xfrm>
          <a:prstGeom prst="rect">
            <a:avLst/>
          </a:prstGeom>
          <a:noFill/>
          <a:ln>
            <a:noFill/>
          </a:ln>
        </p:spPr>
      </p:pic>
      <p:pic>
        <p:nvPicPr>
          <p:cNvPr descr="Lupe" id="297" name="Google Shape;297;p14"/>
          <p:cNvPicPr preferRelativeResize="0"/>
          <p:nvPr/>
        </p:nvPicPr>
        <p:blipFill rotWithShape="1">
          <a:blip r:embed="rId4">
            <a:alphaModFix/>
          </a:blip>
          <a:srcRect b="0" l="0" r="0" t="0"/>
          <a:stretch/>
        </p:blipFill>
        <p:spPr>
          <a:xfrm rot="4411899">
            <a:off x="7551399" y="1700374"/>
            <a:ext cx="5275899" cy="5075305"/>
          </a:xfrm>
          <a:prstGeom prst="rect">
            <a:avLst/>
          </a:prstGeom>
          <a:noFill/>
          <a:ln>
            <a:noFill/>
          </a:ln>
        </p:spPr>
      </p:pic>
      <p:sp>
        <p:nvSpPr>
          <p:cNvPr id="298" name="Google Shape;298;p14"/>
          <p:cNvSpPr/>
          <p:nvPr/>
        </p:nvSpPr>
        <p:spPr>
          <a:xfrm>
            <a:off x="10022297" y="5351532"/>
            <a:ext cx="2115548"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700">
                <a:solidFill>
                  <a:schemeClr val="dk1"/>
                </a:solidFill>
                <a:latin typeface="Calibri"/>
                <a:ea typeface="Calibri"/>
                <a:cs typeface="Calibri"/>
                <a:sym typeface="Calibri"/>
              </a:rPr>
              <a:t>eCampusnews (2022): Retrieved from the Internet: </a:t>
            </a:r>
            <a:r>
              <a:rPr lang="de-DE" sz="700" u="sng">
                <a:solidFill>
                  <a:schemeClr val="dk1"/>
                </a:solidFill>
                <a:latin typeface="Calibri"/>
                <a:ea typeface="Calibri"/>
                <a:cs typeface="Calibri"/>
                <a:sym typeface="Calibri"/>
                <a:hlinkClick r:id="rId5">
                  <a:extLst>
                    <a:ext uri="{A12FA001-AC4F-418D-AE19-62706E023703}">
                      <ahyp:hlinkClr val="tx"/>
                    </a:ext>
                  </a:extLst>
                </a:hlinkClick>
              </a:rPr>
              <a:t>https://www.ecampusnews.com/2014/11/19/oer-course-design-475/</a:t>
            </a:r>
            <a:r>
              <a:rPr lang="de-DE" sz="700">
                <a:solidFill>
                  <a:schemeClr val="dk1"/>
                </a:solidFill>
                <a:latin typeface="Calibri"/>
                <a:ea typeface="Calibri"/>
                <a:cs typeface="Calibri"/>
                <a:sym typeface="Calibri"/>
              </a:rPr>
              <a:t>, Access date March 2022.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5"/>
          <p:cNvSpPr txBox="1"/>
          <p:nvPr>
            <p:ph type="title"/>
          </p:nvPr>
        </p:nvSpPr>
        <p:spPr>
          <a:xfrm>
            <a:off x="1143462" y="646822"/>
            <a:ext cx="10058400" cy="8237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Today:</a:t>
            </a:r>
            <a:endParaRPr/>
          </a:p>
        </p:txBody>
      </p:sp>
      <p:sp>
        <p:nvSpPr>
          <p:cNvPr id="304" name="Google Shape;304;p15"/>
          <p:cNvSpPr txBox="1"/>
          <p:nvPr>
            <p:ph idx="1" type="body"/>
          </p:nvPr>
        </p:nvSpPr>
        <p:spPr>
          <a:xfrm>
            <a:off x="2519275" y="2102430"/>
            <a:ext cx="8605800" cy="37935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Font typeface="Noto Sans Symbols"/>
              <a:buChar char="⮚"/>
            </a:pPr>
            <a:r>
              <a:rPr lang="de-DE" sz="2800"/>
              <a:t>Forms and Types</a:t>
            </a:r>
            <a:endParaRPr sz="2800"/>
          </a:p>
          <a:p>
            <a:pPr indent="-50800" lvl="0" marL="228600" rtl="0" algn="l">
              <a:lnSpc>
                <a:spcPct val="90000"/>
              </a:lnSpc>
              <a:spcBef>
                <a:spcPts val="1000"/>
              </a:spcBef>
              <a:spcAft>
                <a:spcPts val="0"/>
              </a:spcAft>
              <a:buClr>
                <a:schemeClr val="dk1"/>
              </a:buClr>
              <a:buSzPts val="2800"/>
              <a:buFont typeface="Noto Sans Symbols"/>
              <a:buNone/>
            </a:pPr>
            <a:r>
              <a:t/>
            </a:r>
            <a:endParaRPr sz="2800"/>
          </a:p>
          <a:p>
            <a:pPr indent="-292100" lvl="0" marL="228600" rtl="0" algn="l">
              <a:spcBef>
                <a:spcPts val="1000"/>
              </a:spcBef>
              <a:spcAft>
                <a:spcPts val="0"/>
              </a:spcAft>
              <a:buSzPts val="2800"/>
              <a:buFont typeface="Noto Sans Symbols"/>
              <a:buChar char="⮚"/>
            </a:pPr>
            <a:r>
              <a:rPr lang="de-DE"/>
              <a:t>Creating, Using, and Sharing</a:t>
            </a:r>
            <a:endParaRPr/>
          </a:p>
          <a:p>
            <a:pPr indent="0" lvl="0" marL="228600" rtl="0" algn="l">
              <a:spcBef>
                <a:spcPts val="1000"/>
              </a:spcBef>
              <a:spcAft>
                <a:spcPts val="0"/>
              </a:spcAft>
              <a:buNone/>
            </a:pPr>
            <a:r>
              <a:t/>
            </a:r>
            <a:endParaRPr/>
          </a:p>
          <a:p>
            <a:pPr indent="-279400" lvl="0" marL="228600" rtl="0" algn="l">
              <a:spcBef>
                <a:spcPts val="1000"/>
              </a:spcBef>
              <a:spcAft>
                <a:spcPts val="0"/>
              </a:spcAft>
              <a:buSzPts val="2600"/>
              <a:buFont typeface="Noto Sans Symbols"/>
              <a:buChar char="⮚"/>
            </a:pPr>
            <a:r>
              <a:rPr lang="de-DE" sz="2900"/>
              <a:t>Creating your STEM Tool Box</a:t>
            </a:r>
            <a:endParaRPr sz="2600"/>
          </a:p>
          <a:p>
            <a:pPr indent="0" lvl="0" marL="0" rtl="0" algn="l">
              <a:lnSpc>
                <a:spcPct val="90000"/>
              </a:lnSpc>
              <a:spcBef>
                <a:spcPts val="1000"/>
              </a:spcBef>
              <a:spcAft>
                <a:spcPts val="0"/>
              </a:spcAft>
              <a:buNone/>
            </a:pPr>
            <a:r>
              <a:t/>
            </a:r>
            <a:endParaRPr sz="3100"/>
          </a:p>
          <a:p>
            <a:pPr indent="0" lvl="1" marL="292608" rtl="0" algn="l">
              <a:lnSpc>
                <a:spcPct val="90000"/>
              </a:lnSpc>
              <a:spcBef>
                <a:spcPts val="500"/>
              </a:spcBef>
              <a:spcAft>
                <a:spcPts val="0"/>
              </a:spcAft>
              <a:buClr>
                <a:schemeClr val="dk1"/>
              </a:buClr>
              <a:buSzPts val="2800"/>
              <a:buNone/>
            </a:pPr>
            <a:r>
              <a:t/>
            </a:r>
            <a:endParaRPr b="1" sz="2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6"/>
          <p:cNvSpPr txBox="1"/>
          <p:nvPr/>
        </p:nvSpPr>
        <p:spPr>
          <a:xfrm>
            <a:off x="6502523" y="2414726"/>
            <a:ext cx="4378975" cy="260994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de-DE" sz="1600">
                <a:solidFill>
                  <a:schemeClr val="dk1"/>
                </a:solidFill>
                <a:latin typeface="Calibri"/>
                <a:ea typeface="Calibri"/>
                <a:cs typeface="Calibri"/>
                <a:sym typeface="Calibri"/>
              </a:rPr>
              <a:t>Prof. Dr. Marc Beutner</a:t>
            </a:r>
            <a:endParaRPr/>
          </a:p>
          <a:p>
            <a:pPr indent="0" lvl="0" marL="0" marR="0" rtl="0" algn="l">
              <a:lnSpc>
                <a:spcPct val="89999"/>
              </a:lnSpc>
              <a:spcBef>
                <a:spcPts val="0"/>
              </a:spcBef>
              <a:spcAft>
                <a:spcPts val="0"/>
              </a:spcAft>
              <a:buNone/>
            </a:pPr>
            <a:r>
              <a:rPr lang="de-DE" sz="1600">
                <a:solidFill>
                  <a:schemeClr val="dk1"/>
                </a:solidFill>
                <a:latin typeface="Calibri"/>
                <a:ea typeface="Calibri"/>
                <a:cs typeface="Calibri"/>
                <a:sym typeface="Calibri"/>
              </a:rPr>
              <a:t>Tel:	+49 (0) 52 51 / 60 - 23 67</a:t>
            </a:r>
            <a:endParaRPr/>
          </a:p>
          <a:p>
            <a:pPr indent="0" lvl="0" marL="0" marR="0" rtl="0" algn="l">
              <a:lnSpc>
                <a:spcPct val="89999"/>
              </a:lnSpc>
              <a:spcBef>
                <a:spcPts val="0"/>
              </a:spcBef>
              <a:spcAft>
                <a:spcPts val="0"/>
              </a:spcAft>
              <a:buNone/>
            </a:pPr>
            <a:r>
              <a:rPr lang="de-DE" sz="1600">
                <a:solidFill>
                  <a:schemeClr val="dk1"/>
                </a:solidFill>
                <a:latin typeface="Calibri"/>
                <a:ea typeface="Calibri"/>
                <a:cs typeface="Calibri"/>
                <a:sym typeface="Calibri"/>
              </a:rPr>
              <a:t>Fax:	+49 (0) 52 51 / 60 - 35 63</a:t>
            </a:r>
            <a:endParaRPr/>
          </a:p>
          <a:p>
            <a:pPr indent="0" lvl="0" marL="0" marR="0" rtl="0" algn="l">
              <a:lnSpc>
                <a:spcPct val="100000"/>
              </a:lnSpc>
              <a:spcBef>
                <a:spcPts val="0"/>
              </a:spcBef>
              <a:spcAft>
                <a:spcPts val="0"/>
              </a:spcAft>
              <a:buNone/>
            </a:pPr>
            <a:r>
              <a:rPr lang="de-DE" sz="1600">
                <a:solidFill>
                  <a:schemeClr val="dk1"/>
                </a:solidFill>
                <a:latin typeface="Calibri"/>
                <a:ea typeface="Calibri"/>
                <a:cs typeface="Calibri"/>
                <a:sym typeface="Calibri"/>
              </a:rPr>
              <a:t>E-Mail:	</a:t>
            </a:r>
            <a:r>
              <a:rPr lang="de-DE" sz="1600" u="sng">
                <a:solidFill>
                  <a:schemeClr val="dk1"/>
                </a:solidFill>
                <a:latin typeface="Calibri"/>
                <a:ea typeface="Calibri"/>
                <a:cs typeface="Calibri"/>
                <a:sym typeface="Calibri"/>
                <a:hlinkClick r:id="rId3">
                  <a:extLst>
                    <a:ext uri="{A12FA001-AC4F-418D-AE19-62706E023703}">
                      <ahyp:hlinkClr val="tx"/>
                    </a:ext>
                  </a:extLst>
                </a:hlinkClick>
              </a:rPr>
              <a:t>marc.beutner@uni-paderborn.de</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lang="de-DE" sz="1600">
                <a:solidFill>
                  <a:schemeClr val="dk1"/>
                </a:solidFill>
                <a:latin typeface="Calibri"/>
                <a:ea typeface="Calibri"/>
                <a:cs typeface="Calibri"/>
                <a:sym typeface="Calibri"/>
              </a:rPr>
              <a:t>Jennifer Schneider</a:t>
            </a:r>
            <a:endParaRPr/>
          </a:p>
          <a:p>
            <a:pPr indent="0" lvl="0" marL="0" marR="0" rtl="0" algn="l">
              <a:lnSpc>
                <a:spcPct val="89999"/>
              </a:lnSpc>
              <a:spcBef>
                <a:spcPts val="0"/>
              </a:spcBef>
              <a:spcAft>
                <a:spcPts val="0"/>
              </a:spcAft>
              <a:buNone/>
            </a:pPr>
            <a:r>
              <a:rPr lang="de-DE" sz="1600">
                <a:solidFill>
                  <a:schemeClr val="dk1"/>
                </a:solidFill>
                <a:latin typeface="Calibri"/>
                <a:ea typeface="Calibri"/>
                <a:cs typeface="Calibri"/>
                <a:sym typeface="Calibri"/>
              </a:rPr>
              <a:t>Tel:	+49 (0) 52 51 / 60 – 27 98</a:t>
            </a:r>
            <a:endParaRPr sz="1600">
              <a:solidFill>
                <a:schemeClr val="dk1"/>
              </a:solidFill>
              <a:latin typeface="Calibri"/>
              <a:ea typeface="Calibri"/>
              <a:cs typeface="Calibri"/>
              <a:sym typeface="Calibri"/>
            </a:endParaRPr>
          </a:p>
          <a:p>
            <a:pPr indent="0" lvl="0" marL="0" marR="0" rtl="0" algn="l">
              <a:lnSpc>
                <a:spcPct val="89999"/>
              </a:lnSpc>
              <a:spcBef>
                <a:spcPts val="0"/>
              </a:spcBef>
              <a:spcAft>
                <a:spcPts val="0"/>
              </a:spcAft>
              <a:buNone/>
            </a:pPr>
            <a:r>
              <a:rPr lang="de-DE" sz="1600">
                <a:solidFill>
                  <a:schemeClr val="dk1"/>
                </a:solidFill>
                <a:latin typeface="Calibri"/>
                <a:ea typeface="Calibri"/>
                <a:cs typeface="Calibri"/>
                <a:sym typeface="Calibri"/>
              </a:rPr>
              <a:t>Fax:	+49 (0) 52 51 / 60 - 35 63</a:t>
            </a:r>
            <a:endParaRPr/>
          </a:p>
          <a:p>
            <a:pPr indent="0" lvl="0" marL="0" marR="0" rtl="0" algn="l">
              <a:spcBef>
                <a:spcPts val="0"/>
              </a:spcBef>
              <a:spcAft>
                <a:spcPts val="0"/>
              </a:spcAft>
              <a:buNone/>
            </a:pPr>
            <a:r>
              <a:rPr lang="de-DE" sz="1600">
                <a:solidFill>
                  <a:schemeClr val="dk1"/>
                </a:solidFill>
                <a:latin typeface="Calibri"/>
                <a:ea typeface="Calibri"/>
                <a:cs typeface="Calibri"/>
                <a:sym typeface="Calibri"/>
              </a:rPr>
              <a:t>E-Mail: 	</a:t>
            </a:r>
            <a:r>
              <a:rPr lang="de-DE" sz="1600" u="sng">
                <a:solidFill>
                  <a:schemeClr val="dk1"/>
                </a:solidFill>
                <a:latin typeface="Calibri"/>
                <a:ea typeface="Calibri"/>
                <a:cs typeface="Calibri"/>
                <a:sym typeface="Calibri"/>
                <a:hlinkClick r:id="rId4">
                  <a:extLst>
                    <a:ext uri="{A12FA001-AC4F-418D-AE19-62706E023703}">
                      <ahyp:hlinkClr val="tx"/>
                    </a:ext>
                  </a:extLst>
                </a:hlinkClick>
              </a:rPr>
              <a:t>Jennifer.Schneider@uni-paderborn.de</a:t>
            </a:r>
            <a:r>
              <a:rPr lang="de-DE" sz="1600">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600">
              <a:solidFill>
                <a:schemeClr val="dk1"/>
              </a:solidFill>
              <a:latin typeface="Calibri"/>
              <a:ea typeface="Calibri"/>
              <a:cs typeface="Calibri"/>
              <a:sym typeface="Calibri"/>
            </a:endParaRPr>
          </a:p>
        </p:txBody>
      </p:sp>
      <p:sp>
        <p:nvSpPr>
          <p:cNvPr id="310" name="Google Shape;310;p16"/>
          <p:cNvSpPr txBox="1"/>
          <p:nvPr/>
        </p:nvSpPr>
        <p:spPr>
          <a:xfrm>
            <a:off x="1192568" y="2414726"/>
            <a:ext cx="4496910" cy="14747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de-DE" sz="1600">
                <a:solidFill>
                  <a:schemeClr val="dk1"/>
                </a:solidFill>
                <a:latin typeface="Calibri"/>
                <a:ea typeface="Calibri"/>
                <a:cs typeface="Calibri"/>
                <a:sym typeface="Calibri"/>
              </a:rPr>
              <a:t>Universität Paderborn</a:t>
            </a:r>
            <a:endParaRPr/>
          </a:p>
          <a:p>
            <a:pPr indent="0" lvl="0" marL="0" marR="0" rtl="0" algn="l">
              <a:lnSpc>
                <a:spcPct val="99583"/>
              </a:lnSpc>
              <a:spcBef>
                <a:spcPts val="0"/>
              </a:spcBef>
              <a:spcAft>
                <a:spcPts val="0"/>
              </a:spcAft>
              <a:buNone/>
            </a:pPr>
            <a:r>
              <a:rPr b="1" lang="de-DE" sz="1600">
                <a:solidFill>
                  <a:schemeClr val="dk1"/>
                </a:solidFill>
                <a:latin typeface="Calibri"/>
                <a:ea typeface="Calibri"/>
                <a:cs typeface="Calibri"/>
                <a:sym typeface="Calibri"/>
              </a:rPr>
              <a:t>Department Wirtschaftspädagogik Lehrstuhl Wirtschaftspädagogik II Warburger Str. 100</a:t>
            </a:r>
            <a:endParaRPr/>
          </a:p>
          <a:p>
            <a:pPr indent="0" lvl="0" marL="0" marR="0" rtl="0" algn="l">
              <a:lnSpc>
                <a:spcPct val="100000"/>
              </a:lnSpc>
              <a:spcBef>
                <a:spcPts val="0"/>
              </a:spcBef>
              <a:spcAft>
                <a:spcPts val="0"/>
              </a:spcAft>
              <a:buNone/>
            </a:pPr>
            <a:r>
              <a:rPr b="1" lang="de-DE" sz="1600">
                <a:solidFill>
                  <a:schemeClr val="dk1"/>
                </a:solidFill>
                <a:latin typeface="Calibri"/>
                <a:ea typeface="Calibri"/>
                <a:cs typeface="Calibri"/>
                <a:sym typeface="Calibri"/>
              </a:rPr>
              <a:t>33098 Paderborn</a:t>
            </a:r>
            <a:endParaRPr/>
          </a:p>
          <a:p>
            <a:pPr indent="0" lvl="0" marL="0" marR="0" rtl="0" algn="l">
              <a:lnSpc>
                <a:spcPct val="106666"/>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lang="de-DE" sz="1600">
                <a:solidFill>
                  <a:schemeClr val="dk1"/>
                </a:solidFill>
                <a:latin typeface="Calibri"/>
                <a:ea typeface="Calibri"/>
                <a:cs typeface="Calibri"/>
                <a:sym typeface="Calibri"/>
              </a:rPr>
              <a:t>http://www.upb.de/wipaed</a:t>
            </a:r>
            <a:endParaRPr b="1" sz="1600">
              <a:solidFill>
                <a:schemeClr val="dk1"/>
              </a:solidFill>
              <a:latin typeface="Calibri"/>
              <a:ea typeface="Calibri"/>
              <a:cs typeface="Calibri"/>
              <a:sym typeface="Calibri"/>
            </a:endParaRPr>
          </a:p>
        </p:txBody>
      </p:sp>
      <p:sp>
        <p:nvSpPr>
          <p:cNvPr id="311" name="Google Shape;311;p16"/>
          <p:cNvSpPr/>
          <p:nvPr/>
        </p:nvSpPr>
        <p:spPr>
          <a:xfrm>
            <a:off x="1100251" y="1319669"/>
            <a:ext cx="165865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5234E"/>
              </a:buClr>
              <a:buSzPts val="3600"/>
              <a:buFont typeface="Noto Sans Symbols"/>
              <a:buNone/>
            </a:pPr>
            <a:r>
              <a:rPr b="1" lang="de-DE" sz="3600">
                <a:solidFill>
                  <a:srgbClr val="05234E"/>
                </a:solidFill>
                <a:latin typeface="Calibri"/>
                <a:ea typeface="Calibri"/>
                <a:cs typeface="Calibri"/>
                <a:sym typeface="Calibri"/>
              </a:rPr>
              <a:t>Contact</a:t>
            </a:r>
            <a:endParaRPr b="1" sz="3600">
              <a:solidFill>
                <a:srgbClr val="05234E"/>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