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2" roundtripDataSignature="AMtx7mhF4MDaQxt9PJq7FBDJNHIba4PeW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2"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More restrictive </a:t>
            </a:r>
            <a:endParaRPr/>
          </a:p>
        </p:txBody>
      </p:sp>
      <p:sp>
        <p:nvSpPr>
          <p:cNvPr id="179" name="Google Shape;17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More restrictive </a:t>
            </a:r>
            <a:endParaRPr/>
          </a:p>
        </p:txBody>
      </p:sp>
      <p:sp>
        <p:nvSpPr>
          <p:cNvPr id="186" name="Google Shape;18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More restrictive </a:t>
            </a:r>
            <a:endParaRPr/>
          </a:p>
        </p:txBody>
      </p:sp>
      <p:sp>
        <p:nvSpPr>
          <p:cNvPr id="193" name="Google Shape;19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More restrictive </a:t>
            </a:r>
            <a:endParaRPr/>
          </a:p>
        </p:txBody>
      </p:sp>
      <p:sp>
        <p:nvSpPr>
          <p:cNvPr id="239" name="Google Shape;23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More restrictive </a:t>
            </a:r>
            <a:endParaRPr/>
          </a:p>
        </p:txBody>
      </p:sp>
      <p:sp>
        <p:nvSpPr>
          <p:cNvPr id="249" name="Google Shape;24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8.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7" name="Shape 47"/>
        <p:cNvGrpSpPr/>
        <p:nvPr/>
      </p:nvGrpSpPr>
      <p:grpSpPr>
        <a:xfrm>
          <a:off x="0" y="0"/>
          <a:ext cx="0" cy="0"/>
          <a:chOff x="0" y="0"/>
          <a:chExt cx="0" cy="0"/>
        </a:xfrm>
      </p:grpSpPr>
      <p:sp>
        <p:nvSpPr>
          <p:cNvPr id="48" name="Google Shape;48;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 name="Google Shape;50;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 name="Google Shape;51;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54" name="Google Shape;54;p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500" u="none" cap="none" strike="noStrike">
                <a:solidFill>
                  <a:schemeClr val="lt1"/>
                </a:solidFill>
                <a:latin typeface="Calibri"/>
                <a:ea typeface="Calibri"/>
                <a:cs typeface="Calibri"/>
                <a:sym typeface="Calibri"/>
              </a:rPr>
              <a:t>-</a:t>
            </a:r>
            <a:fld id="{00000000-1234-1234-1234-123412341234}" type="slidenum">
              <a:rPr b="0" i="0" lang="de-DE" sz="1500" u="none" cap="none" strike="noStrike">
                <a:solidFill>
                  <a:schemeClr val="lt1"/>
                </a:solidFill>
                <a:latin typeface="Calibri"/>
                <a:ea typeface="Calibri"/>
                <a:cs typeface="Calibri"/>
                <a:sym typeface="Calibri"/>
              </a:rPr>
              <a:t>‹#›</a:t>
            </a:fld>
            <a:r>
              <a:rPr b="0" i="0" lang="de-DE"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6" name="Shape 56"/>
        <p:cNvGrpSpPr/>
        <p:nvPr/>
      </p:nvGrpSpPr>
      <p:grpSpPr>
        <a:xfrm>
          <a:off x="0" y="0"/>
          <a:ext cx="0" cy="0"/>
          <a:chOff x="0" y="0"/>
          <a:chExt cx="0" cy="0"/>
        </a:xfrm>
      </p:grpSpPr>
      <p:sp>
        <p:nvSpPr>
          <p:cNvPr id="57" name="Google Shape;57;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62" name="Google Shape;62;p1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mit Bild" showMasterSp="0">
  <p:cSld name="Titelfolie mit Bild">
    <p:spTree>
      <p:nvGrpSpPr>
        <p:cNvPr id="64" name="Shape 64"/>
        <p:cNvGrpSpPr/>
        <p:nvPr/>
      </p:nvGrpSpPr>
      <p:grpSpPr>
        <a:xfrm>
          <a:off x="0" y="0"/>
          <a:ext cx="0" cy="0"/>
          <a:chOff x="0" y="0"/>
          <a:chExt cx="0" cy="0"/>
        </a:xfrm>
      </p:grpSpPr>
      <p:sp>
        <p:nvSpPr>
          <p:cNvPr id="65" name="Google Shape;65;p11"/>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1"/>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 name="Google Shape;67;p11"/>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sp>
        <p:nvSpPr>
          <p:cNvPr id="68" name="Google Shape;68;p11"/>
          <p:cNvSpPr txBox="1"/>
          <p:nvPr>
            <p:ph type="ctrTitle"/>
          </p:nvPr>
        </p:nvSpPr>
        <p:spPr>
          <a:xfrm>
            <a:off x="1104900" y="2292094"/>
            <a:ext cx="5734050" cy="221969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1"/>
          <p:cNvSpPr txBox="1"/>
          <p:nvPr>
            <p:ph idx="1" type="subTitle"/>
          </p:nvPr>
        </p:nvSpPr>
        <p:spPr>
          <a:xfrm>
            <a:off x="1104900" y="4511784"/>
            <a:ext cx="5734050" cy="95556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0" name="Google Shape;70;p11"/>
          <p:cNvSpPr/>
          <p:nvPr>
            <p:ph idx="2" type="pic"/>
          </p:nvPr>
        </p:nvSpPr>
        <p:spPr>
          <a:xfrm>
            <a:off x="6981063" y="1310656"/>
            <a:ext cx="5210937" cy="4208604"/>
          </a:xfrm>
          <a:prstGeom prst="rect">
            <a:avLst/>
          </a:prstGeom>
          <a:solidFill>
            <a:srgbClr val="CCCCCC"/>
          </a:solidFill>
          <a:ln>
            <a:noFill/>
          </a:ln>
        </p:spPr>
      </p:sp>
      <p:pic>
        <p:nvPicPr>
          <p:cNvPr id="71" name="Google Shape;71;p11"/>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72" name="Google Shape;72;p11"/>
          <p:cNvSpPr txBox="1"/>
          <p:nvPr/>
        </p:nvSpPr>
        <p:spPr>
          <a:xfrm>
            <a:off x="4376057" y="6360042"/>
            <a:ext cx="5340977"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de-DE"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alibri"/>
              <a:ea typeface="Calibri"/>
              <a:cs typeface="Calibri"/>
              <a:sym typeface="Calibri"/>
            </a:endParaRPr>
          </a:p>
        </p:txBody>
      </p:sp>
      <p:pic>
        <p:nvPicPr>
          <p:cNvPr id="73" name="Google Shape;73;p11"/>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74" name="Shape 74"/>
        <p:cNvGrpSpPr/>
        <p:nvPr/>
      </p:nvGrpSpPr>
      <p:grpSpPr>
        <a:xfrm>
          <a:off x="0" y="0"/>
          <a:ext cx="0" cy="0"/>
          <a:chOff x="0" y="0"/>
          <a:chExt cx="0" cy="0"/>
        </a:xfrm>
      </p:grpSpPr>
      <p:sp>
        <p:nvSpPr>
          <p:cNvPr id="75" name="Google Shape;75;p12"/>
          <p:cNvSpPr/>
          <p:nvPr/>
        </p:nvSpPr>
        <p:spPr>
          <a:xfrm>
            <a:off x="9448800" y="15605"/>
            <a:ext cx="2743200" cy="6051176"/>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 name="Google Shape;76;p12"/>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2"/>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 name="Google Shape;7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81" name="Google Shape;81;p12"/>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de-DE" sz="3600">
                <a:solidFill>
                  <a:schemeClr val="dk1"/>
                </a:solidFill>
                <a:latin typeface="Calibri"/>
                <a:ea typeface="Calibri"/>
                <a:cs typeface="Calibri"/>
                <a:sym typeface="Calibri"/>
              </a:rPr>
              <a:t>STEM</a:t>
            </a:r>
            <a:br>
              <a:rPr b="1" lang="de-DE" sz="3600">
                <a:solidFill>
                  <a:schemeClr val="dk1"/>
                </a:solidFill>
                <a:latin typeface="Calibri"/>
                <a:ea typeface="Calibri"/>
                <a:cs typeface="Calibri"/>
                <a:sym typeface="Calibri"/>
              </a:rPr>
            </a:br>
            <a:r>
              <a:rPr b="1" lang="de-DE" sz="3600">
                <a:solidFill>
                  <a:schemeClr val="dk1"/>
                </a:solidFill>
                <a:latin typeface="Calibri"/>
                <a:ea typeface="Calibri"/>
                <a:cs typeface="Calibri"/>
                <a:sym typeface="Calibri"/>
              </a:rPr>
              <a:t>for inclusive schools</a:t>
            </a:r>
            <a:endParaRPr/>
          </a:p>
        </p:txBody>
      </p:sp>
      <p:sp>
        <p:nvSpPr>
          <p:cNvPr id="82" name="Google Shape;82;p12"/>
          <p:cNvSpPr txBox="1"/>
          <p:nvPr>
            <p:ph idx="2" type="body"/>
          </p:nvPr>
        </p:nvSpPr>
        <p:spPr>
          <a:xfrm>
            <a:off x="9476849" y="3794379"/>
            <a:ext cx="3200400" cy="141360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3" name="Google Shape;83;p12"/>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84" name="Shape 84"/>
        <p:cNvGrpSpPr/>
        <p:nvPr/>
      </p:nvGrpSpPr>
      <p:grpSpPr>
        <a:xfrm>
          <a:off x="0" y="0"/>
          <a:ext cx="0" cy="0"/>
          <a:chOff x="0" y="0"/>
          <a:chExt cx="0" cy="0"/>
        </a:xfrm>
      </p:grpSpPr>
      <p:sp>
        <p:nvSpPr>
          <p:cNvPr id="85" name="Google Shape;85;p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7" name="Google Shape;8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90" name="Google Shape;90;p1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92" name="Shape 92"/>
        <p:cNvGrpSpPr/>
        <p:nvPr/>
      </p:nvGrpSpPr>
      <p:grpSpPr>
        <a:xfrm>
          <a:off x="0" y="0"/>
          <a:ext cx="0" cy="0"/>
          <a:chOff x="0" y="0"/>
          <a:chExt cx="0" cy="0"/>
        </a:xfrm>
      </p:grpSpPr>
      <p:sp>
        <p:nvSpPr>
          <p:cNvPr id="93" name="Google Shape;93;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98" name="Google Shape;98;p1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100" name="Shape 100"/>
        <p:cNvGrpSpPr/>
        <p:nvPr/>
      </p:nvGrpSpPr>
      <p:grpSpPr>
        <a:xfrm>
          <a:off x="0" y="0"/>
          <a:ext cx="0" cy="0"/>
          <a:chOff x="0" y="0"/>
          <a:chExt cx="0" cy="0"/>
        </a:xfrm>
      </p:grpSpPr>
      <p:sp>
        <p:nvSpPr>
          <p:cNvPr id="101" name="Google Shape;101;p1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1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3" name="Google Shape;103;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06" name="Google Shape;106;p1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8" name="Shape 108"/>
        <p:cNvGrpSpPr/>
        <p:nvPr/>
      </p:nvGrpSpPr>
      <p:grpSpPr>
        <a:xfrm>
          <a:off x="0" y="0"/>
          <a:ext cx="0" cy="0"/>
          <a:chOff x="0" y="0"/>
          <a:chExt cx="0" cy="0"/>
        </a:xfrm>
      </p:grpSpPr>
      <p:sp>
        <p:nvSpPr>
          <p:cNvPr id="109" name="Google Shape;109;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15" name="Google Shape;115;p1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17" name="Shape 117"/>
        <p:cNvGrpSpPr/>
        <p:nvPr/>
      </p:nvGrpSpPr>
      <p:grpSpPr>
        <a:xfrm>
          <a:off x="0" y="0"/>
          <a:ext cx="0" cy="0"/>
          <a:chOff x="0" y="0"/>
          <a:chExt cx="0" cy="0"/>
        </a:xfrm>
      </p:grpSpPr>
      <p:sp>
        <p:nvSpPr>
          <p:cNvPr id="118" name="Google Shape;118;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0" name="Google Shape;120;p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2" name="Google Shape;122;p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26" name="Google Shape;126;p1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8" name="Shape 128"/>
        <p:cNvGrpSpPr/>
        <p:nvPr/>
      </p:nvGrpSpPr>
      <p:grpSpPr>
        <a:xfrm>
          <a:off x="0" y="0"/>
          <a:ext cx="0" cy="0"/>
          <a:chOff x="0" y="0"/>
          <a:chExt cx="0" cy="0"/>
        </a:xfrm>
      </p:grpSpPr>
      <p:sp>
        <p:nvSpPr>
          <p:cNvPr id="129" name="Google Shape;129;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33" name="Google Shape;133;p1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35" name="Shape 135"/>
        <p:cNvGrpSpPr/>
        <p:nvPr/>
      </p:nvGrpSpPr>
      <p:grpSpPr>
        <a:xfrm>
          <a:off x="0" y="0"/>
          <a:ext cx="0" cy="0"/>
          <a:chOff x="0" y="0"/>
          <a:chExt cx="0" cy="0"/>
        </a:xfrm>
      </p:grpSpPr>
      <p:sp>
        <p:nvSpPr>
          <p:cNvPr id="136" name="Google Shape;136;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39" name="Google Shape;139;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41" name="Shape 141"/>
        <p:cNvGrpSpPr/>
        <p:nvPr/>
      </p:nvGrpSpPr>
      <p:grpSpPr>
        <a:xfrm>
          <a:off x="0" y="0"/>
          <a:ext cx="0" cy="0"/>
          <a:chOff x="0" y="0"/>
          <a:chExt cx="0" cy="0"/>
        </a:xfrm>
      </p:grpSpPr>
      <p:sp>
        <p:nvSpPr>
          <p:cNvPr id="142" name="Google Shape;142;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20"/>
          <p:cNvSpPr/>
          <p:nvPr>
            <p:ph idx="2" type="pic"/>
          </p:nvPr>
        </p:nvSpPr>
        <p:spPr>
          <a:xfrm>
            <a:off x="5183188" y="987425"/>
            <a:ext cx="6172200" cy="4873625"/>
          </a:xfrm>
          <a:prstGeom prst="rect">
            <a:avLst/>
          </a:prstGeom>
          <a:noFill/>
          <a:ln>
            <a:noFill/>
          </a:ln>
        </p:spPr>
      </p:sp>
      <p:sp>
        <p:nvSpPr>
          <p:cNvPr id="144" name="Google Shape;144;p2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5" name="Google Shape;14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48" name="Google Shape;148;p2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50" name="Shape 150"/>
        <p:cNvGrpSpPr/>
        <p:nvPr/>
      </p:nvGrpSpPr>
      <p:grpSpPr>
        <a:xfrm>
          <a:off x="0" y="0"/>
          <a:ext cx="0" cy="0"/>
          <a:chOff x="0" y="0"/>
          <a:chExt cx="0" cy="0"/>
        </a:xfrm>
      </p:grpSpPr>
      <p:sp>
        <p:nvSpPr>
          <p:cNvPr id="151" name="Google Shape;151;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2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56" name="Google Shape;156;p2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58" name="Shape 158"/>
        <p:cNvGrpSpPr/>
        <p:nvPr/>
      </p:nvGrpSpPr>
      <p:grpSpPr>
        <a:xfrm>
          <a:off x="0" y="0"/>
          <a:ext cx="0" cy="0"/>
          <a:chOff x="0" y="0"/>
          <a:chExt cx="0" cy="0"/>
        </a:xfrm>
      </p:grpSpPr>
      <p:sp>
        <p:nvSpPr>
          <p:cNvPr id="159" name="Google Shape;159;p2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2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64" name="Google Shape;164;p2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3.png"/><Relationship Id="rId2" Type="http://schemas.openxmlformats.org/officeDocument/2006/relationships/image" Target="../media/image2.jpg"/><Relationship Id="rId3"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19" Type="http://schemas.openxmlformats.org/officeDocument/2006/relationships/theme" Target="../theme/theme1.xml"/><Relationship Id="rId6" Type="http://schemas.openxmlformats.org/officeDocument/2006/relationships/slideLayout" Target="../slideLayouts/slideLayout2.xml"/><Relationship Id="rId18" Type="http://schemas.openxmlformats.org/officeDocument/2006/relationships/slideLayout" Target="../slideLayouts/slideLayout14.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grpSp>
        <p:nvGrpSpPr>
          <p:cNvPr id="15" name="Google Shape;15;p8"/>
          <p:cNvGrpSpPr/>
          <p:nvPr/>
        </p:nvGrpSpPr>
        <p:grpSpPr>
          <a:xfrm>
            <a:off x="1" y="228600"/>
            <a:ext cx="1996775" cy="6638628"/>
            <a:chOff x="2487613" y="285750"/>
            <a:chExt cx="2428875" cy="5654676"/>
          </a:xfrm>
        </p:grpSpPr>
        <p:sp>
          <p:nvSpPr>
            <p:cNvPr id="16" name="Google Shape;16;p8"/>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8"/>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8"/>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8"/>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8"/>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8"/>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8"/>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8"/>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8"/>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8"/>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8"/>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8"/>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 name="Google Shape;28;p8"/>
          <p:cNvGrpSpPr/>
          <p:nvPr/>
        </p:nvGrpSpPr>
        <p:grpSpPr>
          <a:xfrm>
            <a:off x="27222" y="-786"/>
            <a:ext cx="1539072" cy="6854039"/>
            <a:chOff x="6627813" y="194833"/>
            <a:chExt cx="1952625" cy="5678918"/>
          </a:xfrm>
        </p:grpSpPr>
        <p:sp>
          <p:nvSpPr>
            <p:cNvPr id="29" name="Google Shape;29;p8"/>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8"/>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8"/>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8"/>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8"/>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8"/>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8"/>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8"/>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8"/>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8"/>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8"/>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8"/>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 name="Google Shape;42;p8"/>
          <p:cNvPicPr preferRelativeResize="0"/>
          <p:nvPr/>
        </p:nvPicPr>
        <p:blipFill rotWithShape="1">
          <a:blip r:embed="rId1">
            <a:alphaModFix/>
          </a:blip>
          <a:srcRect b="0" l="0" r="0" t="0"/>
          <a:stretch/>
        </p:blipFill>
        <p:spPr>
          <a:xfrm>
            <a:off x="253355" y="5295298"/>
            <a:ext cx="2509612" cy="1673074"/>
          </a:xfrm>
          <a:prstGeom prst="rect">
            <a:avLst/>
          </a:prstGeom>
          <a:noFill/>
          <a:ln>
            <a:noFill/>
          </a:ln>
        </p:spPr>
      </p:pic>
      <p:pic>
        <p:nvPicPr>
          <p:cNvPr id="43" name="Google Shape;43;p8"/>
          <p:cNvPicPr preferRelativeResize="0"/>
          <p:nvPr/>
        </p:nvPicPr>
        <p:blipFill rotWithShape="1">
          <a:blip r:embed="rId2">
            <a:alphaModFix/>
          </a:blip>
          <a:srcRect b="0" l="0" r="0" t="0"/>
          <a:stretch/>
        </p:blipFill>
        <p:spPr>
          <a:xfrm>
            <a:off x="2769343" y="6371409"/>
            <a:ext cx="1061484" cy="400384"/>
          </a:xfrm>
          <a:prstGeom prst="rect">
            <a:avLst/>
          </a:prstGeom>
          <a:noFill/>
          <a:ln>
            <a:noFill/>
          </a:ln>
        </p:spPr>
      </p:pic>
      <p:sp>
        <p:nvSpPr>
          <p:cNvPr id="44" name="Google Shape;44;p8"/>
          <p:cNvSpPr txBox="1"/>
          <p:nvPr/>
        </p:nvSpPr>
        <p:spPr>
          <a:xfrm>
            <a:off x="4193224" y="6266872"/>
            <a:ext cx="501552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de-DE" sz="9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45" name="Google Shape;45;p8"/>
          <p:cNvPicPr preferRelativeResize="0"/>
          <p:nvPr/>
        </p:nvPicPr>
        <p:blipFill rotWithShape="1">
          <a:blip r:embed="rId3">
            <a:alphaModFix/>
          </a:blip>
          <a:srcRect b="0" l="0" r="0" t="0"/>
          <a:stretch/>
        </p:blipFill>
        <p:spPr>
          <a:xfrm>
            <a:off x="9585046" y="6244739"/>
            <a:ext cx="1987550" cy="567690"/>
          </a:xfrm>
          <a:prstGeom prst="rect">
            <a:avLst/>
          </a:prstGeom>
          <a:noFill/>
          <a:ln>
            <a:noFill/>
          </a:ln>
        </p:spPr>
      </p:pic>
      <p:pic>
        <p:nvPicPr>
          <p:cNvPr id="46" name="Google Shape;46;p8"/>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h5p.org/" TargetMode="External"/><Relationship Id="rId4" Type="http://schemas.openxmlformats.org/officeDocument/2006/relationships/hyperlink" Target="https://h5p.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de-DE"/>
              <a:t>Reference Number:</a:t>
            </a:r>
            <a:br>
              <a:rPr b="1" i="1" lang="de-DE"/>
            </a:br>
            <a:r>
              <a:rPr lang="de-DE"/>
              <a:t>2023-1-DE03-KA220-SCH-000151162</a:t>
            </a:r>
            <a:endParaRPr/>
          </a:p>
          <a:p>
            <a:pPr indent="0" lvl="0" marL="0" rtl="0" algn="l">
              <a:lnSpc>
                <a:spcPct val="90000"/>
              </a:lnSpc>
              <a:spcBef>
                <a:spcPts val="1000"/>
              </a:spcBef>
              <a:spcAft>
                <a:spcPts val="0"/>
              </a:spcAft>
              <a:buClr>
                <a:schemeClr val="dk1"/>
              </a:buClr>
              <a:buSzPts val="1600"/>
              <a:buNone/>
            </a:pPr>
            <a:r>
              <a:rPr b="1" lang="de-DE"/>
              <a:t>Duration: </a:t>
            </a:r>
            <a:br>
              <a:rPr b="1" lang="de-DE"/>
            </a:br>
            <a:r>
              <a:rPr b="1" lang="de-DE"/>
              <a:t>03.09.2023 to 02.03.2026</a:t>
            </a:r>
            <a:br>
              <a:rPr b="1" lang="de-DE"/>
            </a:br>
            <a:r>
              <a:rPr b="1" lang="de-DE"/>
              <a:t>(30 months) </a:t>
            </a:r>
            <a:endParaRPr/>
          </a:p>
        </p:txBody>
      </p:sp>
      <p:sp>
        <p:nvSpPr>
          <p:cNvPr id="171" name="Google Shape;17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de-DE" sz="4000">
                <a:solidFill>
                  <a:srgbClr val="6B4C2C"/>
                </a:solidFill>
              </a:rPr>
              <a:t>STEM for</a:t>
            </a:r>
            <a:br>
              <a:rPr b="1" lang="de-DE" sz="4000">
                <a:solidFill>
                  <a:srgbClr val="6B4C2C"/>
                </a:solidFill>
              </a:rPr>
            </a:br>
            <a:r>
              <a:rPr b="1" lang="de-DE" sz="4000">
                <a:solidFill>
                  <a:srgbClr val="6B4C2C"/>
                </a:solidFill>
              </a:rPr>
              <a:t>inclusive schools</a:t>
            </a:r>
            <a:br>
              <a:rPr lang="de-DE"/>
            </a:br>
            <a:br>
              <a:rPr lang="de-DE" sz="1700"/>
            </a:br>
            <a:r>
              <a:rPr lang="de-DE" sz="1800"/>
              <a:t>School Education</a:t>
            </a:r>
            <a:br>
              <a:rPr lang="de-DE" sz="1800"/>
            </a:br>
            <a:r>
              <a:rPr lang="de-DE" sz="1800"/>
              <a:t>ERASMUS+</a:t>
            </a:r>
            <a:br>
              <a:rPr lang="de-DE" sz="1800"/>
            </a:br>
            <a:br>
              <a:rPr lang="de-DE" sz="1800"/>
            </a:br>
            <a:r>
              <a:rPr lang="de-DE" sz="1800"/>
              <a:t>KA220-NW-23-30-151162</a:t>
            </a:r>
            <a:br>
              <a:rPr lang="de-DE" sz="1800"/>
            </a:br>
            <a:r>
              <a:rPr lang="de-DE" sz="1800"/>
              <a:t>Cooperation partnerships in</a:t>
            </a:r>
            <a:br>
              <a:rPr lang="de-DE" sz="1800"/>
            </a:br>
            <a:r>
              <a:rPr lang="de-DE" sz="1800"/>
              <a:t>school education</a:t>
            </a:r>
            <a:endParaRPr/>
          </a:p>
        </p:txBody>
      </p:sp>
      <p:sp>
        <p:nvSpPr>
          <p:cNvPr id="172" name="Google Shape;17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de-DE"/>
              <a:t> </a:t>
            </a:r>
            <a:br>
              <a:rPr lang="de-DE"/>
            </a:br>
            <a:endParaRPr/>
          </a:p>
        </p:txBody>
      </p:sp>
      <p:sp>
        <p:nvSpPr>
          <p:cNvPr id="173" name="Google Shape;17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de-DE" sz="1800">
                <a:solidFill>
                  <a:srgbClr val="595959"/>
                </a:solidFill>
                <a:latin typeface="Calibri"/>
                <a:ea typeface="Calibri"/>
                <a:cs typeface="Calibri"/>
                <a:sym typeface="Calibri"/>
              </a:rPr>
              <a:t>Chair of Business and Human Resource Education II</a:t>
            </a:r>
            <a:br>
              <a:rPr lang="de-DE" sz="1800">
                <a:solidFill>
                  <a:srgbClr val="595959"/>
                </a:solidFill>
                <a:latin typeface="Calibri"/>
                <a:ea typeface="Calibri"/>
                <a:cs typeface="Calibri"/>
                <a:sym typeface="Calibri"/>
              </a:rPr>
            </a:br>
            <a:r>
              <a:rPr lang="de-DE"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4220680" y="183382"/>
            <a:ext cx="6698332" cy="4455292"/>
          </a:xfrm>
          <a:prstGeom prst="rect">
            <a:avLst/>
          </a:prstGeom>
          <a:noFill/>
          <a:ln>
            <a:noFill/>
          </a:ln>
        </p:spPr>
        <p:txBody>
          <a:bodyPr anchorCtr="0" anchor="t" bIns="45700" lIns="91425" spcFirstLastPara="1" rIns="91425" wrap="square" tIns="45700">
            <a:normAutofit fontScale="92500"/>
          </a:bodyPr>
          <a:lstStyle/>
          <a:p>
            <a:pPr indent="0" lvl="0" marL="0" marR="0" rtl="0" algn="l">
              <a:spcBef>
                <a:spcPts val="0"/>
              </a:spcBef>
              <a:spcAft>
                <a:spcPts val="0"/>
              </a:spcAft>
              <a:buClr>
                <a:schemeClr val="accent1"/>
              </a:buClr>
              <a:buSzPct val="100000"/>
              <a:buFont typeface="Noto Sans Symbols"/>
              <a:buNone/>
            </a:pPr>
            <a:r>
              <a:rPr b="1" lang="de-DE" sz="3200">
                <a:solidFill>
                  <a:srgbClr val="6B4C2C"/>
                </a:solidFill>
                <a:latin typeface="Calibri"/>
                <a:ea typeface="Calibri"/>
                <a:cs typeface="Calibri"/>
                <a:sym typeface="Calibri"/>
              </a:rPr>
              <a:t>STEM for</a:t>
            </a:r>
            <a:br>
              <a:rPr b="1" lang="de-DE" sz="3200">
                <a:solidFill>
                  <a:srgbClr val="6B4C2C"/>
                </a:solidFill>
                <a:latin typeface="Calibri"/>
                <a:ea typeface="Calibri"/>
                <a:cs typeface="Calibri"/>
                <a:sym typeface="Calibri"/>
              </a:rPr>
            </a:br>
            <a:r>
              <a:rPr b="1" lang="de-DE" sz="3200">
                <a:solidFill>
                  <a:srgbClr val="6B4C2C"/>
                </a:solidFill>
                <a:latin typeface="Calibri"/>
                <a:ea typeface="Calibri"/>
                <a:cs typeface="Calibri"/>
                <a:sym typeface="Calibri"/>
              </a:rPr>
              <a:t>inclusive schools</a:t>
            </a:r>
            <a:br>
              <a:rPr b="1" lang="de-DE" sz="3000">
                <a:solidFill>
                  <a:srgbClr val="595959"/>
                </a:solidFill>
                <a:latin typeface="Calibri"/>
                <a:ea typeface="Calibri"/>
                <a:cs typeface="Calibri"/>
                <a:sym typeface="Calibri"/>
              </a:rPr>
            </a:b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de-DE" sz="2800">
                <a:solidFill>
                  <a:srgbClr val="595959"/>
                </a:solidFill>
                <a:latin typeface="Calibri"/>
                <a:ea typeface="Calibri"/>
                <a:cs typeface="Calibri"/>
                <a:sym typeface="Calibri"/>
              </a:rPr>
              <a:t>Transnational Partner Meeting - TPM 1</a:t>
            </a:r>
            <a:br>
              <a:rPr b="1" lang="de-DE" sz="2800">
                <a:solidFill>
                  <a:srgbClr val="595959"/>
                </a:solidFill>
                <a:latin typeface="Calibri"/>
                <a:ea typeface="Calibri"/>
                <a:cs typeface="Calibri"/>
                <a:sym typeface="Calibri"/>
              </a:rPr>
            </a:br>
            <a:r>
              <a:rPr b="1" lang="de-DE" sz="2800">
                <a:solidFill>
                  <a:srgbClr val="595959"/>
                </a:solidFill>
                <a:latin typeface="Calibri"/>
                <a:ea typeface="Calibri"/>
                <a:cs typeface="Calibri"/>
                <a:sym typeface="Calibri"/>
              </a:rPr>
              <a:t>The Kick-off-Meeting</a:t>
            </a:r>
            <a:br>
              <a:rPr b="1" lang="de-DE" sz="2800">
                <a:solidFill>
                  <a:srgbClr val="595959"/>
                </a:solidFill>
                <a:latin typeface="Calibri"/>
                <a:ea typeface="Calibri"/>
                <a:cs typeface="Calibri"/>
                <a:sym typeface="Calibri"/>
              </a:rPr>
            </a:br>
            <a:r>
              <a:rPr b="1" lang="de-DE" sz="1600">
                <a:solidFill>
                  <a:srgbClr val="595959"/>
                </a:solidFill>
                <a:latin typeface="Calibri"/>
                <a:ea typeface="Calibri"/>
                <a:cs typeface="Calibri"/>
                <a:sym typeface="Calibri"/>
              </a:rPr>
              <a:t>11</a:t>
            </a:r>
            <a:r>
              <a:rPr b="1" baseline="30000" lang="de-DE" sz="1600">
                <a:solidFill>
                  <a:srgbClr val="595959"/>
                </a:solidFill>
                <a:latin typeface="Calibri"/>
                <a:ea typeface="Calibri"/>
                <a:cs typeface="Calibri"/>
                <a:sym typeface="Calibri"/>
              </a:rPr>
              <a:t>th</a:t>
            </a:r>
            <a:r>
              <a:rPr b="1" lang="de-DE" sz="1600">
                <a:solidFill>
                  <a:srgbClr val="595959"/>
                </a:solidFill>
                <a:latin typeface="Calibri"/>
                <a:ea typeface="Calibri"/>
                <a:cs typeface="Calibri"/>
                <a:sym typeface="Calibri"/>
              </a:rPr>
              <a:t> to the 13</a:t>
            </a:r>
            <a:r>
              <a:rPr b="1" baseline="30000" lang="de-DE" sz="1600">
                <a:solidFill>
                  <a:srgbClr val="595959"/>
                </a:solidFill>
                <a:latin typeface="Calibri"/>
                <a:ea typeface="Calibri"/>
                <a:cs typeface="Calibri"/>
                <a:sym typeface="Calibri"/>
              </a:rPr>
              <a:t>th</a:t>
            </a:r>
            <a:r>
              <a:rPr b="1" lang="de-DE" sz="1600">
                <a:solidFill>
                  <a:srgbClr val="595959"/>
                </a:solidFill>
                <a:latin typeface="Calibri"/>
                <a:ea typeface="Calibri"/>
                <a:cs typeface="Calibri"/>
                <a:sym typeface="Calibri"/>
              </a:rPr>
              <a:t> of March 2024</a:t>
            </a:r>
            <a:br>
              <a:rPr b="1" lang="de-DE" sz="2000">
                <a:solidFill>
                  <a:srgbClr val="595959"/>
                </a:solidFill>
                <a:latin typeface="Calibri"/>
                <a:ea typeface="Calibri"/>
                <a:cs typeface="Calibri"/>
                <a:sym typeface="Calibri"/>
              </a:rPr>
            </a:br>
            <a:endParaRPr b="1" sz="28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de-DE" sz="2400">
                <a:solidFill>
                  <a:srgbClr val="595959"/>
                </a:solidFill>
                <a:latin typeface="Calibri"/>
                <a:ea typeface="Calibri"/>
                <a:cs typeface="Calibri"/>
                <a:sym typeface="Calibri"/>
              </a:rPr>
              <a:t>Insight into WP 2 – STEM ACTIVITIES DESIGN AND OER</a:t>
            </a:r>
            <a:br>
              <a:rPr b="1" lang="de-DE" sz="2000">
                <a:solidFill>
                  <a:srgbClr val="595959"/>
                </a:solidFill>
                <a:latin typeface="Calibri"/>
                <a:ea typeface="Calibri"/>
                <a:cs typeface="Calibri"/>
                <a:sym typeface="Calibri"/>
              </a:rPr>
            </a:br>
            <a:r>
              <a:rPr b="1" lang="de-DE" sz="2000">
                <a:solidFill>
                  <a:srgbClr val="595959"/>
                </a:solidFill>
                <a:latin typeface="Calibri"/>
                <a:ea typeface="Calibri"/>
                <a:cs typeface="Calibri"/>
                <a:sym typeface="Calibri"/>
              </a:rPr>
              <a:t>12th of March 2024</a:t>
            </a:r>
            <a:endParaRPr/>
          </a:p>
          <a:p>
            <a:pPr indent="0" lvl="0" marL="0" marR="0" rtl="0" algn="l">
              <a:spcBef>
                <a:spcPts val="1000"/>
              </a:spcBef>
              <a:spcAft>
                <a:spcPts val="0"/>
              </a:spcAft>
              <a:buClr>
                <a:schemeClr val="accent1"/>
              </a:buClr>
              <a:buSzPct val="100000"/>
              <a:buFont typeface="Noto Sans Symbols"/>
              <a:buNone/>
            </a:pPr>
            <a:r>
              <a:t/>
            </a:r>
            <a:endParaRPr b="1" sz="6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de-DE" sz="2000">
                <a:solidFill>
                  <a:srgbClr val="595959"/>
                </a:solidFill>
                <a:latin typeface="Calibri"/>
                <a:ea typeface="Calibri"/>
                <a:cs typeface="Calibri"/>
                <a:sym typeface="Calibri"/>
              </a:rPr>
              <a:t>Presentation of the leading partner:</a:t>
            </a:r>
            <a:br>
              <a:rPr b="1" lang="de-DE" sz="2000">
                <a:solidFill>
                  <a:srgbClr val="595959"/>
                </a:solidFill>
                <a:latin typeface="Calibri"/>
                <a:ea typeface="Calibri"/>
                <a:cs typeface="Calibri"/>
                <a:sym typeface="Calibri"/>
              </a:rPr>
            </a:br>
            <a:r>
              <a:rPr b="1" lang="de-DE" sz="2000">
                <a:solidFill>
                  <a:srgbClr val="595959"/>
                </a:solidFill>
                <a:latin typeface="Calibri"/>
                <a:ea typeface="Calibri"/>
                <a:cs typeface="Calibri"/>
                <a:sym typeface="Calibri"/>
              </a:rPr>
              <a:t>University of Paderborn</a:t>
            </a:r>
            <a:endParaRPr sz="2000">
              <a:solidFill>
                <a:srgbClr val="595959"/>
              </a:solidFill>
              <a:latin typeface="Calibri"/>
              <a:ea typeface="Calibri"/>
              <a:cs typeface="Calibri"/>
              <a:sym typeface="Calibri"/>
            </a:endParaRPr>
          </a:p>
        </p:txBody>
      </p:sp>
      <p:pic>
        <p:nvPicPr>
          <p:cNvPr id="175" name="Google Shape;17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de-DE" sz="3200"/>
              <a:t>Insight into </a:t>
            </a:r>
            <a:r>
              <a:rPr lang="de-DE" sz="3600"/>
              <a:t>WP 2 – STEM ACTIVITIES DESIGN AND OER</a:t>
            </a:r>
            <a:br>
              <a:rPr lang="de-DE" sz="3600"/>
            </a:br>
            <a:r>
              <a:rPr lang="de-DE" sz="3600"/>
              <a:t>Activities under WP2</a:t>
            </a:r>
            <a:endParaRPr/>
          </a:p>
        </p:txBody>
      </p:sp>
      <p:sp>
        <p:nvSpPr>
          <p:cNvPr id="182" name="Google Shape;182;p2"/>
          <p:cNvSpPr txBox="1"/>
          <p:nvPr>
            <p:ph idx="1" type="body"/>
          </p:nvPr>
        </p:nvSpPr>
        <p:spPr>
          <a:xfrm>
            <a:off x="3088434" y="1466753"/>
            <a:ext cx="8948056" cy="4476195"/>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700"/>
              <a:buChar char="•"/>
            </a:pPr>
            <a:r>
              <a:rPr b="0" i="0" lang="de-DE" sz="1700" u="none" strike="noStrike">
                <a:latin typeface="Arial"/>
                <a:ea typeface="Arial"/>
                <a:cs typeface="Arial"/>
                <a:sym typeface="Arial"/>
              </a:rPr>
              <a:t>2.1: Transnational Project Meeting: Opening Meeting – TPM1 Galati Romania – 11 - 13-03-2024</a:t>
            </a:r>
            <a:br>
              <a:rPr b="0" i="0" lang="de-DE" sz="1700" u="none" strike="noStrike">
                <a:latin typeface="Arial"/>
                <a:ea typeface="Arial"/>
                <a:cs typeface="Arial"/>
                <a:sym typeface="Arial"/>
              </a:rPr>
            </a:br>
            <a:r>
              <a:rPr b="0" i="0" lang="de-DE" sz="1700" u="none" strike="noStrike">
                <a:latin typeface="Arial"/>
                <a:ea typeface="Arial"/>
                <a:cs typeface="Arial"/>
                <a:sym typeface="Arial"/>
              </a:rPr>
              <a:t>Universitatea Dunarea De Jos Din Galati, RO</a:t>
            </a:r>
            <a:endParaRPr/>
          </a:p>
          <a:p>
            <a:pPr indent="-228600" lvl="0" marL="228600" rtl="0" algn="l">
              <a:lnSpc>
                <a:spcPct val="90000"/>
              </a:lnSpc>
              <a:spcBef>
                <a:spcPts val="1000"/>
              </a:spcBef>
              <a:spcAft>
                <a:spcPts val="0"/>
              </a:spcAft>
              <a:buClr>
                <a:schemeClr val="dk1"/>
              </a:buClr>
              <a:buSzPts val="1700"/>
              <a:buChar char="•"/>
            </a:pPr>
            <a:r>
              <a:rPr b="0" i="0" lang="de-DE" sz="1700" u="none" strike="noStrike">
                <a:latin typeface="Arial"/>
                <a:ea typeface="Arial"/>
                <a:cs typeface="Arial"/>
                <a:sym typeface="Arial"/>
              </a:rPr>
              <a:t>2.2: Collecting Data &amp; Field Research</a:t>
            </a:r>
            <a:br>
              <a:rPr b="0" i="0" lang="de-DE" sz="1700" u="none" strike="noStrike">
                <a:latin typeface="Arial"/>
                <a:ea typeface="Arial"/>
                <a:cs typeface="Arial"/>
                <a:sym typeface="Arial"/>
              </a:rPr>
            </a:br>
            <a:r>
              <a:rPr b="0" i="0" lang="de-DE" sz="1700" u="none" strike="noStrike">
                <a:latin typeface="Arial"/>
                <a:ea typeface="Arial"/>
                <a:cs typeface="Arial"/>
                <a:sym typeface="Arial"/>
              </a:rPr>
              <a:t>SIEC Badawcza Lukasiewicz – Instytut Technologii</a:t>
            </a:r>
            <a:r>
              <a:rPr lang="de-DE" sz="1700">
                <a:latin typeface="Arial"/>
                <a:ea typeface="Arial"/>
                <a:cs typeface="Arial"/>
                <a:sym typeface="Arial"/>
              </a:rPr>
              <a:t> </a:t>
            </a:r>
            <a:r>
              <a:rPr b="0" i="0" lang="de-DE" sz="1700" u="none" strike="noStrike">
                <a:latin typeface="Arial"/>
                <a:ea typeface="Arial"/>
                <a:cs typeface="Arial"/>
                <a:sym typeface="Arial"/>
              </a:rPr>
              <a:t>Eksploatacji, PL</a:t>
            </a:r>
            <a:endParaRPr/>
          </a:p>
          <a:p>
            <a:pPr indent="-228600" lvl="0" marL="228600" rtl="0" algn="l">
              <a:lnSpc>
                <a:spcPct val="90000"/>
              </a:lnSpc>
              <a:spcBef>
                <a:spcPts val="1000"/>
              </a:spcBef>
              <a:spcAft>
                <a:spcPts val="0"/>
              </a:spcAft>
              <a:buClr>
                <a:schemeClr val="dk1"/>
              </a:buClr>
              <a:buSzPts val="1700"/>
              <a:buChar char="•"/>
            </a:pPr>
            <a:r>
              <a:rPr b="0" i="0" lang="de-DE" sz="1700" u="none" strike="noStrike">
                <a:latin typeface="Arial"/>
                <a:ea typeface="Arial"/>
                <a:cs typeface="Arial"/>
                <a:sym typeface="Arial"/>
              </a:rPr>
              <a:t>2.3: LTTA Inclusive Learning Models and Use of Digital Technologies in STEM</a:t>
            </a:r>
            <a:br>
              <a:rPr b="0" i="0" lang="de-DE" sz="1700" u="none" strike="noStrike">
                <a:latin typeface="Arial"/>
                <a:ea typeface="Arial"/>
                <a:cs typeface="Arial"/>
                <a:sym typeface="Arial"/>
              </a:rPr>
            </a:br>
            <a:r>
              <a:rPr b="0" i="0" lang="de-DE" sz="1700" u="none" strike="noStrike">
                <a:latin typeface="Arial"/>
                <a:ea typeface="Arial"/>
                <a:cs typeface="Arial"/>
                <a:sym typeface="Arial"/>
              </a:rPr>
              <a:t>UPB – Universität Paderborn, DE</a:t>
            </a:r>
            <a:endParaRPr/>
          </a:p>
          <a:p>
            <a:pPr indent="-228600" lvl="0" marL="228600" rtl="0" algn="l">
              <a:lnSpc>
                <a:spcPct val="90000"/>
              </a:lnSpc>
              <a:spcBef>
                <a:spcPts val="1000"/>
              </a:spcBef>
              <a:spcAft>
                <a:spcPts val="0"/>
              </a:spcAft>
              <a:buClr>
                <a:schemeClr val="dk1"/>
              </a:buClr>
              <a:buSzPts val="1700"/>
              <a:buChar char="•"/>
            </a:pPr>
            <a:r>
              <a:rPr b="0" i="0" lang="de-DE" sz="1700" u="none" strike="noStrike">
                <a:latin typeface="Arial"/>
                <a:ea typeface="Arial"/>
                <a:cs typeface="Arial"/>
                <a:sym typeface="Arial"/>
              </a:rPr>
              <a:t>2.4: Identifying Lesson Activity Designs According to Learning Models</a:t>
            </a:r>
            <a:br>
              <a:rPr b="0" i="0" lang="de-DE" sz="1700" u="none" strike="noStrike">
                <a:latin typeface="Arial"/>
                <a:ea typeface="Arial"/>
                <a:cs typeface="Arial"/>
                <a:sym typeface="Arial"/>
              </a:rPr>
            </a:br>
            <a:r>
              <a:rPr b="0" i="0" lang="de-DE" sz="1700" u="none" strike="noStrike">
                <a:latin typeface="Arial"/>
                <a:ea typeface="Arial"/>
                <a:cs typeface="Arial"/>
                <a:sym typeface="Arial"/>
              </a:rPr>
              <a:t>UPB – Universität Paderborn, DE</a:t>
            </a:r>
            <a:endParaRPr/>
          </a:p>
          <a:p>
            <a:pPr indent="-228600" lvl="0" marL="228600" rtl="0" algn="l">
              <a:lnSpc>
                <a:spcPct val="90000"/>
              </a:lnSpc>
              <a:spcBef>
                <a:spcPts val="1000"/>
              </a:spcBef>
              <a:spcAft>
                <a:spcPts val="0"/>
              </a:spcAft>
              <a:buClr>
                <a:schemeClr val="dk1"/>
              </a:buClr>
              <a:buSzPts val="1700"/>
              <a:buChar char="•"/>
            </a:pPr>
            <a:r>
              <a:rPr b="0" i="0" lang="de-DE" sz="1700" u="none" strike="noStrike">
                <a:latin typeface="Arial"/>
                <a:ea typeface="Arial"/>
                <a:cs typeface="Arial"/>
                <a:sym typeface="Arial"/>
              </a:rPr>
              <a:t>2.5: Preparation of</a:t>
            </a:r>
            <a:r>
              <a:rPr lang="de-DE" sz="1700">
                <a:latin typeface="Arial"/>
                <a:ea typeface="Arial"/>
                <a:cs typeface="Arial"/>
                <a:sym typeface="Arial"/>
              </a:rPr>
              <a:t> </a:t>
            </a:r>
            <a:r>
              <a:rPr b="0" i="0" lang="de-DE" sz="1700" u="none" strike="noStrike">
                <a:latin typeface="Arial"/>
                <a:ea typeface="Arial"/>
                <a:cs typeface="Arial"/>
                <a:sym typeface="Arial"/>
              </a:rPr>
              <a:t>STEM Lesson Activities</a:t>
            </a:r>
            <a:r>
              <a:rPr lang="de-DE" sz="1700">
                <a:latin typeface="Arial"/>
                <a:ea typeface="Arial"/>
                <a:cs typeface="Arial"/>
                <a:sym typeface="Arial"/>
              </a:rPr>
              <a:t> </a:t>
            </a:r>
            <a:r>
              <a:rPr b="0" i="0" lang="de-DE" sz="1700" u="none" strike="noStrike">
                <a:latin typeface="Arial"/>
                <a:ea typeface="Arial"/>
                <a:cs typeface="Arial"/>
                <a:sym typeface="Arial"/>
              </a:rPr>
              <a:t>According to Learning Models</a:t>
            </a:r>
            <a:br>
              <a:rPr b="0" i="0" lang="de-DE" sz="1700" u="none" strike="noStrike">
                <a:latin typeface="Arial"/>
                <a:ea typeface="Arial"/>
                <a:cs typeface="Arial"/>
                <a:sym typeface="Arial"/>
              </a:rPr>
            </a:br>
            <a:r>
              <a:rPr b="0" i="0" lang="de-DE" sz="1700" u="none" strike="noStrike">
                <a:latin typeface="Arial"/>
                <a:ea typeface="Arial"/>
                <a:cs typeface="Arial"/>
                <a:sym typeface="Arial"/>
              </a:rPr>
              <a:t>UPB – Universität Paderborn, DE</a:t>
            </a:r>
            <a:endParaRPr/>
          </a:p>
          <a:p>
            <a:pPr indent="-228600" lvl="0" marL="228600" rtl="0" algn="l">
              <a:lnSpc>
                <a:spcPct val="90000"/>
              </a:lnSpc>
              <a:spcBef>
                <a:spcPts val="1000"/>
              </a:spcBef>
              <a:spcAft>
                <a:spcPts val="0"/>
              </a:spcAft>
              <a:buClr>
                <a:schemeClr val="dk1"/>
              </a:buClr>
              <a:buSzPts val="1700"/>
              <a:buChar char="•"/>
            </a:pPr>
            <a:r>
              <a:rPr b="0" i="0" lang="de-DE" sz="1700" u="none" strike="noStrike">
                <a:latin typeface="Arial"/>
                <a:ea typeface="Arial"/>
                <a:cs typeface="Arial"/>
                <a:sym typeface="Arial"/>
              </a:rPr>
              <a:t>2.6: OER design and construction</a:t>
            </a:r>
            <a:br>
              <a:rPr b="0" i="0" lang="de-DE" sz="1700" u="none" strike="noStrike">
                <a:latin typeface="Arial"/>
                <a:ea typeface="Arial"/>
                <a:cs typeface="Arial"/>
                <a:sym typeface="Arial"/>
              </a:rPr>
            </a:br>
            <a:r>
              <a:rPr b="0" i="0" lang="de-DE" sz="1700" u="none" strike="noStrike">
                <a:latin typeface="Arial"/>
                <a:ea typeface="Arial"/>
                <a:cs typeface="Arial"/>
                <a:sym typeface="Arial"/>
              </a:rPr>
              <a:t>Sucessos Criativos, Lda, PT</a:t>
            </a:r>
            <a:endParaRPr/>
          </a:p>
          <a:p>
            <a:pPr indent="-228600" lvl="0" marL="228600" rtl="0" algn="l">
              <a:lnSpc>
                <a:spcPct val="90000"/>
              </a:lnSpc>
              <a:spcBef>
                <a:spcPts val="1000"/>
              </a:spcBef>
              <a:spcAft>
                <a:spcPts val="0"/>
              </a:spcAft>
              <a:buClr>
                <a:schemeClr val="dk1"/>
              </a:buClr>
              <a:buSzPts val="1700"/>
              <a:buChar char="•"/>
            </a:pPr>
            <a:r>
              <a:rPr b="0" i="0" lang="de-DE" sz="1700" u="none" strike="noStrike">
                <a:latin typeface="Arial"/>
                <a:ea typeface="Arial"/>
                <a:cs typeface="Arial"/>
                <a:sym typeface="Arial"/>
              </a:rPr>
              <a:t>2.7: Transnational Project Meeting-2: Progress Meeting –</a:t>
            </a:r>
            <a:br>
              <a:rPr b="0" i="0" lang="de-DE" sz="1700" u="none" strike="noStrike">
                <a:latin typeface="Arial"/>
                <a:ea typeface="Arial"/>
                <a:cs typeface="Arial"/>
                <a:sym typeface="Arial"/>
              </a:rPr>
            </a:br>
            <a:r>
              <a:rPr b="0" i="0" lang="de-DE" sz="1700" u="none" strike="noStrike">
                <a:latin typeface="Arial"/>
                <a:ea typeface="Arial"/>
                <a:cs typeface="Arial"/>
                <a:sym typeface="Arial"/>
              </a:rPr>
              <a:t>„The STEM conference for School education“  Poland</a:t>
            </a:r>
            <a:br>
              <a:rPr b="0" i="0" lang="de-DE" sz="1700" u="none" strike="noStrike">
                <a:latin typeface="Arial"/>
                <a:ea typeface="Arial"/>
                <a:cs typeface="Arial"/>
                <a:sym typeface="Arial"/>
              </a:rPr>
            </a:br>
            <a:r>
              <a:rPr b="0" i="0" lang="de-DE" sz="1700" u="none" strike="noStrike">
                <a:latin typeface="Arial"/>
                <a:ea typeface="Arial"/>
                <a:cs typeface="Arial"/>
                <a:sym typeface="Arial"/>
              </a:rPr>
              <a:t>SIEC Badawcza Lukasiewicz – Instytut Technologii</a:t>
            </a:r>
            <a:r>
              <a:rPr lang="de-DE" sz="1700">
                <a:latin typeface="Arial"/>
                <a:ea typeface="Arial"/>
                <a:cs typeface="Arial"/>
                <a:sym typeface="Arial"/>
              </a:rPr>
              <a:t> </a:t>
            </a:r>
            <a:r>
              <a:rPr b="0" i="0" lang="de-DE" sz="1700" u="none" strike="noStrike">
                <a:latin typeface="Arial"/>
                <a:ea typeface="Arial"/>
                <a:cs typeface="Arial"/>
                <a:sym typeface="Arial"/>
              </a:rPr>
              <a:t>Eksploatacji, PL</a:t>
            </a:r>
            <a:endParaRPr/>
          </a:p>
          <a:p>
            <a:pPr indent="-228600" lvl="0" marL="228600" rtl="0" algn="l">
              <a:lnSpc>
                <a:spcPct val="90000"/>
              </a:lnSpc>
              <a:spcBef>
                <a:spcPts val="1000"/>
              </a:spcBef>
              <a:spcAft>
                <a:spcPts val="0"/>
              </a:spcAft>
              <a:buClr>
                <a:schemeClr val="dk1"/>
              </a:buClr>
              <a:buSzPts val="1700"/>
              <a:buChar char="•"/>
            </a:pPr>
            <a:r>
              <a:rPr b="0" i="0" lang="de-DE" sz="1700" u="none" strike="noStrike">
                <a:latin typeface="Arial"/>
                <a:ea typeface="Arial"/>
                <a:cs typeface="Arial"/>
                <a:sym typeface="Arial"/>
              </a:rPr>
              <a:t>2.8: Piloting and Reporting</a:t>
            </a:r>
            <a:br>
              <a:rPr b="0" i="0" lang="de-DE" sz="1700" u="none" strike="noStrike">
                <a:latin typeface="Arial"/>
                <a:ea typeface="Arial"/>
                <a:cs typeface="Arial"/>
                <a:sym typeface="Arial"/>
              </a:rPr>
            </a:br>
            <a:r>
              <a:rPr b="0" i="0" lang="de-DE" sz="1700" u="none" strike="noStrike">
                <a:latin typeface="Arial"/>
                <a:ea typeface="Arial"/>
                <a:cs typeface="Arial"/>
                <a:sym typeface="Arial"/>
              </a:rPr>
              <a:t>SIEC Badawcza Lukasiewicz – Instytut Technologii</a:t>
            </a:r>
            <a:r>
              <a:rPr lang="de-DE" sz="1700">
                <a:latin typeface="Arial"/>
                <a:ea typeface="Arial"/>
                <a:cs typeface="Arial"/>
                <a:sym typeface="Arial"/>
              </a:rPr>
              <a:t> </a:t>
            </a:r>
            <a:r>
              <a:rPr b="0" i="0" lang="de-DE" sz="1700" u="none" strike="noStrike">
                <a:latin typeface="Arial"/>
                <a:ea typeface="Arial"/>
                <a:cs typeface="Arial"/>
                <a:sym typeface="Arial"/>
              </a:rPr>
              <a:t>Eksploatacji, PL</a:t>
            </a:r>
            <a:endParaRPr/>
          </a:p>
          <a:p>
            <a:pPr indent="0" lvl="0" marL="0" rtl="0" algn="l">
              <a:lnSpc>
                <a:spcPct val="90000"/>
              </a:lnSpc>
              <a:spcBef>
                <a:spcPts val="1000"/>
              </a:spcBef>
              <a:spcAft>
                <a:spcPts val="0"/>
              </a:spcAft>
              <a:buClr>
                <a:schemeClr val="dk1"/>
              </a:buClr>
              <a:buSzPts val="1700"/>
              <a:buNone/>
            </a:pPr>
            <a:r>
              <a:t/>
            </a:r>
            <a:endParaRPr sz="17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de-DE" sz="3200"/>
              <a:t>Insight into </a:t>
            </a:r>
            <a:r>
              <a:rPr lang="de-DE" sz="3600"/>
              <a:t>WP 2 – STEM ACTIVITIES DESIGN AND OER</a:t>
            </a:r>
            <a:br>
              <a:rPr lang="de-DE" sz="3600"/>
            </a:br>
            <a:r>
              <a:rPr lang="de-DE" sz="3600"/>
              <a:t>Dissemination Activities under WP2</a:t>
            </a:r>
            <a:endParaRPr/>
          </a:p>
        </p:txBody>
      </p:sp>
      <p:sp>
        <p:nvSpPr>
          <p:cNvPr id="189" name="Google Shape;189;p3"/>
          <p:cNvSpPr txBox="1"/>
          <p:nvPr>
            <p:ph idx="1" type="body"/>
          </p:nvPr>
        </p:nvSpPr>
        <p:spPr>
          <a:xfrm>
            <a:off x="4154751" y="1845735"/>
            <a:ext cx="7816425" cy="402336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800"/>
              <a:buChar char="•"/>
            </a:pPr>
            <a:r>
              <a:rPr b="0" i="0" lang="de-DE" sz="1800" u="none" strike="noStrike">
                <a:latin typeface="Arial"/>
                <a:ea typeface="Arial"/>
                <a:cs typeface="Arial"/>
                <a:sym typeface="Arial"/>
              </a:rPr>
              <a:t>2.9.1: Dissemination Activities – Germany</a:t>
            </a:r>
            <a:br>
              <a:rPr b="0" i="0" lang="de-DE" sz="1800" u="none" strike="noStrike">
                <a:latin typeface="Arial"/>
                <a:ea typeface="Arial"/>
                <a:cs typeface="Arial"/>
                <a:sym typeface="Arial"/>
              </a:rPr>
            </a:br>
            <a:r>
              <a:rPr b="0" i="0" lang="de-DE" sz="1800" u="none" strike="noStrike">
                <a:latin typeface="Arial"/>
                <a:ea typeface="Arial"/>
                <a:cs typeface="Arial"/>
                <a:sym typeface="Arial"/>
              </a:rPr>
              <a:t>UPB – Universität Paderborn, DE</a:t>
            </a:r>
            <a:endParaRPr/>
          </a:p>
          <a:p>
            <a:pPr indent="-228600" lvl="0" marL="228600" rtl="0" algn="l">
              <a:lnSpc>
                <a:spcPct val="90000"/>
              </a:lnSpc>
              <a:spcBef>
                <a:spcPts val="1000"/>
              </a:spcBef>
              <a:spcAft>
                <a:spcPts val="0"/>
              </a:spcAft>
              <a:buClr>
                <a:schemeClr val="dk1"/>
              </a:buClr>
              <a:buSzPts val="1800"/>
              <a:buChar char="•"/>
            </a:pPr>
            <a:r>
              <a:rPr b="0" i="0" lang="de-DE" sz="1800" u="none" strike="noStrike">
                <a:latin typeface="Arial"/>
                <a:ea typeface="Arial"/>
                <a:cs typeface="Arial"/>
                <a:sym typeface="Arial"/>
              </a:rPr>
              <a:t>2.9.2: Dissemination Activities - Romania I</a:t>
            </a:r>
            <a:br>
              <a:rPr b="0" i="0" lang="de-DE" sz="1800" u="none" strike="noStrike">
                <a:latin typeface="Arial"/>
                <a:ea typeface="Arial"/>
                <a:cs typeface="Arial"/>
                <a:sym typeface="Arial"/>
              </a:rPr>
            </a:br>
            <a:r>
              <a:rPr b="0" i="0" lang="de-DE" sz="1800" u="none" strike="noStrike">
                <a:latin typeface="Arial"/>
                <a:ea typeface="Arial"/>
                <a:cs typeface="Arial"/>
                <a:sym typeface="Arial"/>
              </a:rPr>
              <a:t>Universitatea Dunarea De Jos Din Galati, RO</a:t>
            </a:r>
            <a:endParaRPr/>
          </a:p>
          <a:p>
            <a:pPr indent="-228600" lvl="0" marL="228600" rtl="0" algn="l">
              <a:lnSpc>
                <a:spcPct val="90000"/>
              </a:lnSpc>
              <a:spcBef>
                <a:spcPts val="1000"/>
              </a:spcBef>
              <a:spcAft>
                <a:spcPts val="0"/>
              </a:spcAft>
              <a:buClr>
                <a:schemeClr val="dk1"/>
              </a:buClr>
              <a:buSzPts val="1800"/>
              <a:buChar char="•"/>
            </a:pPr>
            <a:r>
              <a:rPr b="0" i="0" lang="de-DE" sz="1800" u="none" strike="noStrike">
                <a:latin typeface="Arial"/>
                <a:ea typeface="Arial"/>
                <a:cs typeface="Arial"/>
                <a:sym typeface="Arial"/>
              </a:rPr>
              <a:t>2.9.3: Dissemination Activities - Romania II</a:t>
            </a:r>
            <a:br>
              <a:rPr b="0" i="0" lang="de-DE" sz="1800" u="none" strike="noStrike">
                <a:latin typeface="Arial"/>
                <a:ea typeface="Arial"/>
                <a:cs typeface="Arial"/>
                <a:sym typeface="Arial"/>
              </a:rPr>
            </a:br>
            <a:r>
              <a:rPr b="0" i="0" lang="de-DE" sz="1800" u="none" strike="noStrike">
                <a:latin typeface="Arial"/>
                <a:ea typeface="Arial"/>
                <a:cs typeface="Arial"/>
                <a:sym typeface="Arial"/>
              </a:rPr>
              <a:t>Scoala Gimnaziala Nr. 7 Galati, RO</a:t>
            </a:r>
            <a:endParaRPr/>
          </a:p>
          <a:p>
            <a:pPr indent="-228600" lvl="0" marL="228600" rtl="0" algn="l">
              <a:lnSpc>
                <a:spcPct val="90000"/>
              </a:lnSpc>
              <a:spcBef>
                <a:spcPts val="1000"/>
              </a:spcBef>
              <a:spcAft>
                <a:spcPts val="0"/>
              </a:spcAft>
              <a:buClr>
                <a:schemeClr val="dk1"/>
              </a:buClr>
              <a:buSzPts val="1800"/>
              <a:buChar char="•"/>
            </a:pPr>
            <a:r>
              <a:rPr b="0" i="0" lang="de-DE" sz="1800" u="none" strike="noStrike">
                <a:latin typeface="Arial"/>
                <a:ea typeface="Arial"/>
                <a:cs typeface="Arial"/>
                <a:sym typeface="Arial"/>
              </a:rPr>
              <a:t>2.9.4: Dissemination Activities – Poland</a:t>
            </a:r>
            <a:br>
              <a:rPr b="0" i="0" lang="de-DE" sz="1800" u="none" strike="noStrike">
                <a:latin typeface="Arial"/>
                <a:ea typeface="Arial"/>
                <a:cs typeface="Arial"/>
                <a:sym typeface="Arial"/>
              </a:rPr>
            </a:br>
            <a:r>
              <a:rPr b="0" i="0" lang="de-DE" sz="1800" u="none" strike="noStrike">
                <a:latin typeface="Arial"/>
                <a:ea typeface="Arial"/>
                <a:cs typeface="Arial"/>
                <a:sym typeface="Arial"/>
              </a:rPr>
              <a:t>SIEC Badawcza Lukasiewicz – Instytut Technologii</a:t>
            </a:r>
            <a:r>
              <a:rPr lang="de-DE" sz="1800">
                <a:latin typeface="Arial"/>
                <a:ea typeface="Arial"/>
                <a:cs typeface="Arial"/>
                <a:sym typeface="Arial"/>
              </a:rPr>
              <a:t> </a:t>
            </a:r>
            <a:r>
              <a:rPr b="0" i="0" lang="de-DE" sz="1800" u="none" strike="noStrike">
                <a:latin typeface="Arial"/>
                <a:ea typeface="Arial"/>
                <a:cs typeface="Arial"/>
                <a:sym typeface="Arial"/>
              </a:rPr>
              <a:t>Eksploatacji, PL</a:t>
            </a:r>
            <a:endParaRPr/>
          </a:p>
          <a:p>
            <a:pPr indent="-228600" lvl="0" marL="228600" rtl="0" algn="l">
              <a:lnSpc>
                <a:spcPct val="90000"/>
              </a:lnSpc>
              <a:spcBef>
                <a:spcPts val="1000"/>
              </a:spcBef>
              <a:spcAft>
                <a:spcPts val="0"/>
              </a:spcAft>
              <a:buClr>
                <a:schemeClr val="dk1"/>
              </a:buClr>
              <a:buSzPts val="1800"/>
              <a:buChar char="•"/>
            </a:pPr>
            <a:r>
              <a:rPr b="0" i="0" lang="de-DE" sz="1800" u="none" strike="noStrike">
                <a:latin typeface="Arial"/>
                <a:ea typeface="Arial"/>
                <a:cs typeface="Arial"/>
                <a:sym typeface="Arial"/>
              </a:rPr>
              <a:t>2.9.5: Dissemination Activities – Türkiye</a:t>
            </a:r>
            <a:br>
              <a:rPr b="0" i="0" lang="de-DE" sz="1800" u="none" strike="noStrike">
                <a:latin typeface="Arial"/>
                <a:ea typeface="Arial"/>
                <a:cs typeface="Arial"/>
                <a:sym typeface="Arial"/>
              </a:rPr>
            </a:br>
            <a:r>
              <a:rPr b="0" i="0" lang="de-DE" sz="1800" u="none" strike="noStrike">
                <a:latin typeface="Arial"/>
                <a:ea typeface="Arial"/>
                <a:cs typeface="Arial"/>
                <a:sym typeface="Arial"/>
              </a:rPr>
              <a:t>Inovatif ve Girisimci Toplum Dernegi, TR</a:t>
            </a:r>
            <a:endParaRPr/>
          </a:p>
          <a:p>
            <a:pPr indent="-228600" lvl="0" marL="228600" rtl="0" algn="l">
              <a:lnSpc>
                <a:spcPct val="90000"/>
              </a:lnSpc>
              <a:spcBef>
                <a:spcPts val="1000"/>
              </a:spcBef>
              <a:spcAft>
                <a:spcPts val="0"/>
              </a:spcAft>
              <a:buClr>
                <a:schemeClr val="dk1"/>
              </a:buClr>
              <a:buSzPts val="1800"/>
              <a:buChar char="•"/>
            </a:pPr>
            <a:r>
              <a:rPr b="0" i="0" lang="de-DE" sz="1800" u="none" strike="noStrike">
                <a:latin typeface="Arial"/>
                <a:ea typeface="Arial"/>
                <a:cs typeface="Arial"/>
                <a:sym typeface="Arial"/>
              </a:rPr>
              <a:t>2.9.6: Dissemination Activities – Portugal</a:t>
            </a:r>
            <a:br>
              <a:rPr b="0" i="0" lang="de-DE" sz="1800" u="none" strike="noStrike">
                <a:latin typeface="Arial"/>
                <a:ea typeface="Arial"/>
                <a:cs typeface="Arial"/>
                <a:sym typeface="Arial"/>
              </a:rPr>
            </a:br>
            <a:r>
              <a:rPr b="0" i="0" lang="de-DE" sz="1800" u="none" strike="noStrike">
                <a:latin typeface="Arial"/>
                <a:ea typeface="Arial"/>
                <a:cs typeface="Arial"/>
                <a:sym typeface="Arial"/>
              </a:rPr>
              <a:t>Sucessos Criativos, Lda, PT</a:t>
            </a:r>
            <a:endParaRPr/>
          </a:p>
          <a:p>
            <a:pPr indent="0" lvl="0" marL="0" rtl="0" algn="l">
              <a:lnSpc>
                <a:spcPct val="90000"/>
              </a:lnSpc>
              <a:spcBef>
                <a:spcPts val="1000"/>
              </a:spcBef>
              <a:spcAft>
                <a:spcPts val="0"/>
              </a:spcAft>
              <a:buClr>
                <a:schemeClr val="dk1"/>
              </a:buClr>
              <a:buSzPts val="1800"/>
              <a:buNone/>
            </a:pPr>
            <a:r>
              <a:t/>
            </a:r>
            <a:endParaRPr b="0" i="0" sz="1800" u="none" strike="noStrike">
              <a:latin typeface="Arial"/>
              <a:ea typeface="Arial"/>
              <a:cs typeface="Arial"/>
              <a:sym typeface="Arial"/>
            </a:endParaRPr>
          </a:p>
          <a:p>
            <a:pPr indent="-114300" lvl="0" marL="228600" rtl="0" algn="l">
              <a:lnSpc>
                <a:spcPct val="90000"/>
              </a:lnSpc>
              <a:spcBef>
                <a:spcPts val="1000"/>
              </a:spcBef>
              <a:spcAft>
                <a:spcPts val="0"/>
              </a:spcAft>
              <a:buClr>
                <a:schemeClr val="dk1"/>
              </a:buClr>
              <a:buSzPts val="1800"/>
              <a:buNone/>
            </a:pPr>
            <a:r>
              <a:t/>
            </a:r>
            <a:endParaRPr b="0" i="0" sz="1800" u="none" strike="noStrike">
              <a:latin typeface="Arial"/>
              <a:ea typeface="Arial"/>
              <a:cs typeface="Arial"/>
              <a:sym typeface="Arial"/>
            </a:endParaRPr>
          </a:p>
          <a:p>
            <a:pPr indent="-114300" lvl="0" marL="228600" rtl="0" algn="l">
              <a:lnSpc>
                <a:spcPct val="90000"/>
              </a:lnSpc>
              <a:spcBef>
                <a:spcPts val="1000"/>
              </a:spcBef>
              <a:spcAft>
                <a:spcPts val="0"/>
              </a:spcAft>
              <a:buClr>
                <a:schemeClr val="dk1"/>
              </a:buClr>
              <a:buSzPts val="1800"/>
              <a:buNone/>
            </a:pPr>
            <a:r>
              <a:t/>
            </a:r>
            <a:endParaRPr b="0" i="0" sz="1800" u="none" strike="noStrike">
              <a:latin typeface="Arial"/>
              <a:ea typeface="Arial"/>
              <a:cs typeface="Arial"/>
              <a:sym typeface="Arial"/>
            </a:endParaRPr>
          </a:p>
          <a:p>
            <a:pPr indent="-114300" lvl="0" marL="228600" rtl="0" algn="l">
              <a:lnSpc>
                <a:spcPct val="90000"/>
              </a:lnSpc>
              <a:spcBef>
                <a:spcPts val="1000"/>
              </a:spcBef>
              <a:spcAft>
                <a:spcPts val="0"/>
              </a:spcAft>
              <a:buClr>
                <a:schemeClr val="dk1"/>
              </a:buClr>
              <a:buSzPts val="1800"/>
              <a:buNone/>
            </a:pPr>
            <a:r>
              <a:t/>
            </a:r>
            <a:endParaRPr b="0" i="0" sz="1800" u="none" strike="noStrike">
              <a:latin typeface="Arial"/>
              <a:ea typeface="Arial"/>
              <a:cs typeface="Arial"/>
              <a:sym typeface="Arial"/>
            </a:endParaRPr>
          </a:p>
          <a:p>
            <a:pPr indent="-114300" lvl="0" marL="228600" rtl="0" algn="l">
              <a:lnSpc>
                <a:spcPct val="90000"/>
              </a:lnSpc>
              <a:spcBef>
                <a:spcPts val="1000"/>
              </a:spcBef>
              <a:spcAft>
                <a:spcPts val="0"/>
              </a:spcAft>
              <a:buClr>
                <a:schemeClr val="dk1"/>
              </a:buClr>
              <a:buSzPts val="1800"/>
              <a:buNone/>
            </a:pPr>
            <a:r>
              <a:t/>
            </a:r>
            <a:endParaRPr b="0" i="0" sz="1800" u="none" strike="noStrike">
              <a:latin typeface="Arial"/>
              <a:ea typeface="Arial"/>
              <a:cs typeface="Arial"/>
              <a:sym typeface="Arial"/>
            </a:endParaRPr>
          </a:p>
          <a:p>
            <a:pPr indent="-114300" lvl="0" marL="228600" rtl="0" algn="l">
              <a:lnSpc>
                <a:spcPct val="90000"/>
              </a:lnSpc>
              <a:spcBef>
                <a:spcPts val="1000"/>
              </a:spcBef>
              <a:spcAft>
                <a:spcPts val="0"/>
              </a:spcAft>
              <a:buClr>
                <a:schemeClr val="dk1"/>
              </a:buClr>
              <a:buSzPts val="1800"/>
              <a:buNone/>
            </a:pPr>
            <a:r>
              <a:t/>
            </a:r>
            <a:endParaRPr b="0" i="0" sz="1800" u="none" strike="noStrike">
              <a:latin typeface="Arial"/>
              <a:ea typeface="Arial"/>
              <a:cs typeface="Arial"/>
              <a:sym typeface="Arial"/>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de-DE" sz="3200"/>
              <a:t>Insight into </a:t>
            </a:r>
            <a:r>
              <a:rPr lang="de-DE" sz="3600"/>
              <a:t>WP 2 – STEM ACTIVITIES DESIGN AND OER</a:t>
            </a:r>
            <a:br>
              <a:rPr lang="de-DE" sz="3600"/>
            </a:br>
            <a:r>
              <a:rPr b="0" i="0" lang="de-DE" sz="2700" u="none" strike="noStrike">
                <a:latin typeface="Arial"/>
                <a:ea typeface="Arial"/>
                <a:cs typeface="Arial"/>
                <a:sym typeface="Arial"/>
              </a:rPr>
              <a:t>2.3: LTTA Inclusive Learning Models and Use of Digital Technologies in STEM</a:t>
            </a:r>
            <a:br>
              <a:rPr b="0" i="0" lang="de-DE" sz="2700" u="none" strike="noStrike">
                <a:latin typeface="Arial"/>
                <a:ea typeface="Arial"/>
                <a:cs typeface="Arial"/>
                <a:sym typeface="Arial"/>
              </a:rPr>
            </a:br>
            <a:r>
              <a:rPr b="0" i="0" lang="de-DE" sz="2700" u="none" strike="noStrike">
                <a:latin typeface="Arial"/>
                <a:ea typeface="Arial"/>
                <a:cs typeface="Arial"/>
                <a:sym typeface="Arial"/>
              </a:rPr>
              <a:t>UPB – Universität Paderborn, DE</a:t>
            </a:r>
            <a:br>
              <a:rPr b="0" i="0" lang="de-DE" sz="3600" u="none" strike="noStrike">
                <a:latin typeface="Arial"/>
                <a:ea typeface="Arial"/>
                <a:cs typeface="Arial"/>
                <a:sym typeface="Arial"/>
              </a:rPr>
            </a:br>
            <a:endParaRPr sz="3600"/>
          </a:p>
        </p:txBody>
      </p:sp>
      <p:grpSp>
        <p:nvGrpSpPr>
          <p:cNvPr id="196" name="Google Shape;196;p4"/>
          <p:cNvGrpSpPr/>
          <p:nvPr/>
        </p:nvGrpSpPr>
        <p:grpSpPr>
          <a:xfrm>
            <a:off x="7630802" y="1158843"/>
            <a:ext cx="4561198" cy="3285985"/>
            <a:chOff x="6771293" y="1432464"/>
            <a:chExt cx="5198411" cy="3504047"/>
          </a:xfrm>
        </p:grpSpPr>
        <p:pic>
          <p:nvPicPr>
            <p:cNvPr id="197" name="Google Shape;197;p4"/>
            <p:cNvPicPr preferRelativeResize="0"/>
            <p:nvPr/>
          </p:nvPicPr>
          <p:blipFill rotWithShape="1">
            <a:blip r:embed="rId3">
              <a:alphaModFix/>
            </a:blip>
            <a:srcRect b="0" l="0" r="0" t="0"/>
            <a:stretch/>
          </p:blipFill>
          <p:spPr>
            <a:xfrm>
              <a:off x="7571854" y="1742111"/>
              <a:ext cx="2926515" cy="2755485"/>
            </a:xfrm>
            <a:prstGeom prst="rect">
              <a:avLst/>
            </a:prstGeom>
            <a:solidFill>
              <a:schemeClr val="lt1"/>
            </a:solidFill>
            <a:ln cap="flat" cmpd="sng" w="19050">
              <a:solidFill>
                <a:schemeClr val="accent1"/>
              </a:solidFill>
              <a:prstDash val="solid"/>
              <a:round/>
              <a:headEnd len="sm" w="sm" type="none"/>
              <a:tailEnd len="sm" w="sm" type="none"/>
            </a:ln>
          </p:spPr>
        </p:pic>
        <p:sp>
          <p:nvSpPr>
            <p:cNvPr id="198" name="Google Shape;198;p4"/>
            <p:cNvSpPr/>
            <p:nvPr/>
          </p:nvSpPr>
          <p:spPr>
            <a:xfrm>
              <a:off x="8544619" y="1432464"/>
              <a:ext cx="1209339" cy="369332"/>
            </a:xfrm>
            <a:prstGeom prst="rect">
              <a:avLst/>
            </a:prstGeom>
            <a:solidFill>
              <a:schemeClr val="lt1"/>
            </a:solidFill>
            <a:ln cap="flat" cmpd="sng" w="190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de-DE" sz="1600">
                  <a:solidFill>
                    <a:srgbClr val="000000"/>
                  </a:solidFill>
                  <a:latin typeface="Calibri"/>
                  <a:ea typeface="Calibri"/>
                  <a:cs typeface="Calibri"/>
                  <a:sym typeface="Calibri"/>
                </a:rPr>
                <a:t>Complex </a:t>
              </a:r>
              <a:endParaRPr/>
            </a:p>
          </p:txBody>
        </p:sp>
        <p:sp>
          <p:nvSpPr>
            <p:cNvPr id="199" name="Google Shape;199;p4"/>
            <p:cNvSpPr/>
            <p:nvPr/>
          </p:nvSpPr>
          <p:spPr>
            <a:xfrm>
              <a:off x="10337031" y="1968887"/>
              <a:ext cx="1186275" cy="646331"/>
            </a:xfrm>
            <a:prstGeom prst="rect">
              <a:avLst/>
            </a:prstGeom>
            <a:solidFill>
              <a:schemeClr val="lt1"/>
            </a:solidFill>
            <a:ln cap="flat" cmpd="sng" w="190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de-DE" sz="1600">
                  <a:solidFill>
                    <a:srgbClr val="000000"/>
                  </a:solidFill>
                  <a:latin typeface="Calibri"/>
                  <a:ea typeface="Calibri"/>
                  <a:cs typeface="Calibri"/>
                  <a:sym typeface="Calibri"/>
                </a:rPr>
                <a:t>Process</a:t>
              </a:r>
              <a:br>
                <a:rPr lang="de-DE" sz="1600">
                  <a:solidFill>
                    <a:srgbClr val="000000"/>
                  </a:solidFill>
                  <a:latin typeface="Calibri"/>
                  <a:ea typeface="Calibri"/>
                  <a:cs typeface="Calibri"/>
                  <a:sym typeface="Calibri"/>
                </a:rPr>
              </a:br>
              <a:r>
                <a:rPr lang="de-DE" sz="1600">
                  <a:solidFill>
                    <a:srgbClr val="000000"/>
                  </a:solidFill>
                  <a:latin typeface="Calibri"/>
                  <a:ea typeface="Calibri"/>
                  <a:cs typeface="Calibri"/>
                  <a:sym typeface="Calibri"/>
                </a:rPr>
                <a:t>oriented</a:t>
              </a:r>
              <a:endParaRPr sz="1600">
                <a:solidFill>
                  <a:srgbClr val="000000"/>
                </a:solidFill>
                <a:latin typeface="Calibri"/>
                <a:ea typeface="Calibri"/>
                <a:cs typeface="Calibri"/>
                <a:sym typeface="Calibri"/>
              </a:endParaRPr>
            </a:p>
          </p:txBody>
        </p:sp>
        <p:sp>
          <p:nvSpPr>
            <p:cNvPr id="200" name="Google Shape;200;p4"/>
            <p:cNvSpPr/>
            <p:nvPr/>
          </p:nvSpPr>
          <p:spPr>
            <a:xfrm>
              <a:off x="10048270" y="4312930"/>
              <a:ext cx="1921434" cy="369332"/>
            </a:xfrm>
            <a:prstGeom prst="rect">
              <a:avLst/>
            </a:prstGeom>
            <a:solidFill>
              <a:schemeClr val="lt1"/>
            </a:solidFill>
            <a:ln cap="flat" cmpd="sng" w="190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de-DE" sz="1600">
                  <a:solidFill>
                    <a:srgbClr val="000000"/>
                  </a:solidFill>
                  <a:latin typeface="Calibri"/>
                  <a:ea typeface="Calibri"/>
                  <a:cs typeface="Calibri"/>
                  <a:sym typeface="Calibri"/>
                </a:rPr>
                <a:t>Social</a:t>
              </a:r>
              <a:endParaRPr sz="1600">
                <a:solidFill>
                  <a:srgbClr val="000000"/>
                </a:solidFill>
                <a:latin typeface="Calibri"/>
                <a:ea typeface="Calibri"/>
                <a:cs typeface="Calibri"/>
                <a:sym typeface="Calibri"/>
              </a:endParaRPr>
            </a:p>
          </p:txBody>
        </p:sp>
        <p:sp>
          <p:nvSpPr>
            <p:cNvPr id="201" name="Google Shape;201;p4"/>
            <p:cNvSpPr/>
            <p:nvPr/>
          </p:nvSpPr>
          <p:spPr>
            <a:xfrm>
              <a:off x="7047273" y="4312930"/>
              <a:ext cx="1049161" cy="623581"/>
            </a:xfrm>
            <a:prstGeom prst="rect">
              <a:avLst/>
            </a:prstGeom>
            <a:solidFill>
              <a:schemeClr val="lt1"/>
            </a:solidFill>
            <a:ln cap="flat" cmpd="sng" w="190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de-DE" sz="1600">
                  <a:solidFill>
                    <a:srgbClr val="000000"/>
                  </a:solidFill>
                  <a:latin typeface="Calibri"/>
                  <a:ea typeface="Calibri"/>
                  <a:cs typeface="Calibri"/>
                  <a:sym typeface="Calibri"/>
                </a:rPr>
                <a:t>Practical</a:t>
              </a:r>
              <a:endParaRPr sz="1600">
                <a:solidFill>
                  <a:srgbClr val="000000"/>
                </a:solidFill>
                <a:latin typeface="Calibri"/>
                <a:ea typeface="Calibri"/>
                <a:cs typeface="Calibri"/>
                <a:sym typeface="Calibri"/>
              </a:endParaRPr>
            </a:p>
          </p:txBody>
        </p:sp>
        <p:sp>
          <p:nvSpPr>
            <p:cNvPr id="202" name="Google Shape;202;p4"/>
            <p:cNvSpPr/>
            <p:nvPr/>
          </p:nvSpPr>
          <p:spPr>
            <a:xfrm>
              <a:off x="6771293" y="2245886"/>
              <a:ext cx="1049161" cy="369332"/>
            </a:xfrm>
            <a:prstGeom prst="rect">
              <a:avLst/>
            </a:prstGeom>
            <a:solidFill>
              <a:schemeClr val="lt1"/>
            </a:solidFill>
            <a:ln cap="flat" cmpd="sng" w="1905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de-DE" sz="1600">
                  <a:solidFill>
                    <a:schemeClr val="dk1"/>
                  </a:solidFill>
                  <a:latin typeface="Calibri"/>
                  <a:ea typeface="Calibri"/>
                  <a:cs typeface="Calibri"/>
                  <a:sym typeface="Calibri"/>
                </a:rPr>
                <a:t>Holistic</a:t>
              </a:r>
              <a:endParaRPr sz="1600">
                <a:solidFill>
                  <a:srgbClr val="000000"/>
                </a:solidFill>
                <a:latin typeface="Calibri"/>
                <a:ea typeface="Calibri"/>
                <a:cs typeface="Calibri"/>
                <a:sym typeface="Calibri"/>
              </a:endParaRPr>
            </a:p>
          </p:txBody>
        </p:sp>
      </p:grpSp>
      <p:grpSp>
        <p:nvGrpSpPr>
          <p:cNvPr id="203" name="Google Shape;203;p4"/>
          <p:cNvGrpSpPr/>
          <p:nvPr/>
        </p:nvGrpSpPr>
        <p:grpSpPr>
          <a:xfrm>
            <a:off x="1085720" y="1426764"/>
            <a:ext cx="3236179" cy="2828143"/>
            <a:chOff x="239298" y="1346"/>
            <a:chExt cx="3236179" cy="2828143"/>
          </a:xfrm>
        </p:grpSpPr>
        <p:sp>
          <p:nvSpPr>
            <p:cNvPr id="204" name="Google Shape;204;p4"/>
            <p:cNvSpPr/>
            <p:nvPr/>
          </p:nvSpPr>
          <p:spPr>
            <a:xfrm>
              <a:off x="684446" y="351885"/>
              <a:ext cx="2345883" cy="2345883"/>
            </a:xfrm>
            <a:prstGeom prst="blockArc">
              <a:avLst>
                <a:gd fmla="val 11880000" name="adj1"/>
                <a:gd fmla="val 16200000" name="adj2"/>
                <a:gd fmla="val 4637" name="adj3"/>
              </a:avLst>
            </a:prstGeom>
            <a:solidFill>
              <a:srgbClr val="C172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4"/>
            <p:cNvSpPr/>
            <p:nvPr/>
          </p:nvSpPr>
          <p:spPr>
            <a:xfrm>
              <a:off x="684446" y="351885"/>
              <a:ext cx="2345883" cy="2345883"/>
            </a:xfrm>
            <a:prstGeom prst="blockArc">
              <a:avLst>
                <a:gd fmla="val 7560000" name="adj1"/>
                <a:gd fmla="val 11880000" name="adj2"/>
                <a:gd fmla="val 4637" name="adj3"/>
              </a:avLst>
            </a:prstGeom>
            <a:solidFill>
              <a:srgbClr val="A195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4"/>
            <p:cNvSpPr/>
            <p:nvPr/>
          </p:nvSpPr>
          <p:spPr>
            <a:xfrm>
              <a:off x="684446" y="351885"/>
              <a:ext cx="2345883" cy="2345883"/>
            </a:xfrm>
            <a:prstGeom prst="blockArc">
              <a:avLst>
                <a:gd fmla="val 3240000" name="adj1"/>
                <a:gd fmla="val 7560000" name="adj2"/>
                <a:gd fmla="val 4637" name="adj3"/>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4"/>
            <p:cNvSpPr/>
            <p:nvPr/>
          </p:nvSpPr>
          <p:spPr>
            <a:xfrm>
              <a:off x="684446" y="351885"/>
              <a:ext cx="2345883" cy="2345883"/>
            </a:xfrm>
            <a:prstGeom prst="blockArc">
              <a:avLst>
                <a:gd fmla="val 20520000" name="adj1"/>
                <a:gd fmla="val 3240000" name="adj2"/>
                <a:gd fmla="val 4637" name="adj3"/>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4"/>
            <p:cNvSpPr/>
            <p:nvPr/>
          </p:nvSpPr>
          <p:spPr>
            <a:xfrm>
              <a:off x="684446" y="351885"/>
              <a:ext cx="2345883" cy="2345883"/>
            </a:xfrm>
            <a:prstGeom prst="blockArc">
              <a:avLst>
                <a:gd fmla="val 16200000" name="adj1"/>
                <a:gd fmla="val 20520000" name="adj2"/>
                <a:gd fmla="val 4637" name="adj3"/>
              </a:avLst>
            </a:prstGeom>
            <a:solidFill>
              <a:srgbClr val="A563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4"/>
            <p:cNvSpPr/>
            <p:nvPr/>
          </p:nvSpPr>
          <p:spPr>
            <a:xfrm>
              <a:off x="1317766" y="985204"/>
              <a:ext cx="1079244" cy="1079244"/>
            </a:xfrm>
            <a:prstGeom prst="ellipse">
              <a:avLst/>
            </a:prstGeom>
            <a:solidFill>
              <a:srgbClr val="EFA22D"/>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4"/>
            <p:cNvSpPr txBox="1"/>
            <p:nvPr/>
          </p:nvSpPr>
          <p:spPr>
            <a:xfrm>
              <a:off x="1475818" y="1143256"/>
              <a:ext cx="763140" cy="763140"/>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lt1"/>
                </a:buClr>
                <a:buSzPts val="2000"/>
                <a:buFont typeface="Calibri"/>
                <a:buNone/>
              </a:pPr>
              <a:r>
                <a:rPr lang="de-DE" sz="2000">
                  <a:solidFill>
                    <a:schemeClr val="lt1"/>
                  </a:solidFill>
                  <a:latin typeface="Calibri"/>
                  <a:ea typeface="Calibri"/>
                  <a:cs typeface="Calibri"/>
                  <a:sym typeface="Calibri"/>
                </a:rPr>
                <a:t>STEM</a:t>
              </a:r>
              <a:endParaRPr/>
            </a:p>
          </p:txBody>
        </p:sp>
        <p:sp>
          <p:nvSpPr>
            <p:cNvPr id="211" name="Google Shape;211;p4"/>
            <p:cNvSpPr/>
            <p:nvPr/>
          </p:nvSpPr>
          <p:spPr>
            <a:xfrm>
              <a:off x="1328966" y="1346"/>
              <a:ext cx="1056843" cy="755471"/>
            </a:xfrm>
            <a:prstGeom prst="ellipse">
              <a:avLst/>
            </a:prstGeom>
            <a:solidFill>
              <a:srgbClr val="A5634D"/>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4"/>
            <p:cNvSpPr txBox="1"/>
            <p:nvPr/>
          </p:nvSpPr>
          <p:spPr>
            <a:xfrm>
              <a:off x="1483737" y="111982"/>
              <a:ext cx="747301" cy="534199"/>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Calibri"/>
                <a:buNone/>
              </a:pPr>
              <a:r>
                <a:rPr lang="de-DE" sz="1400">
                  <a:solidFill>
                    <a:schemeClr val="lt1"/>
                  </a:solidFill>
                  <a:latin typeface="Calibri"/>
                  <a:ea typeface="Calibri"/>
                  <a:cs typeface="Calibri"/>
                  <a:sym typeface="Calibri"/>
                </a:rPr>
                <a:t>Engage</a:t>
              </a:r>
              <a:endParaRPr sz="1400">
                <a:solidFill>
                  <a:schemeClr val="lt1"/>
                </a:solidFill>
                <a:latin typeface="Calibri"/>
                <a:ea typeface="Calibri"/>
                <a:cs typeface="Calibri"/>
                <a:sym typeface="Calibri"/>
              </a:endParaRPr>
            </a:p>
          </p:txBody>
        </p:sp>
        <p:sp>
          <p:nvSpPr>
            <p:cNvPr id="213" name="Google Shape;213;p4"/>
            <p:cNvSpPr/>
            <p:nvPr/>
          </p:nvSpPr>
          <p:spPr>
            <a:xfrm>
              <a:off x="2418634" y="793036"/>
              <a:ext cx="1056843" cy="755471"/>
            </a:xfrm>
            <a:prstGeom prst="ellipse">
              <a:avLst/>
            </a:prstGeom>
            <a:solidFill>
              <a:schemeClr val="accent3"/>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4"/>
            <p:cNvSpPr txBox="1"/>
            <p:nvPr/>
          </p:nvSpPr>
          <p:spPr>
            <a:xfrm>
              <a:off x="2573405" y="903672"/>
              <a:ext cx="747301" cy="534199"/>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Calibri"/>
                <a:buNone/>
              </a:pPr>
              <a:r>
                <a:rPr lang="de-DE" sz="1400">
                  <a:solidFill>
                    <a:schemeClr val="lt1"/>
                  </a:solidFill>
                  <a:latin typeface="Calibri"/>
                  <a:ea typeface="Calibri"/>
                  <a:cs typeface="Calibri"/>
                  <a:sym typeface="Calibri"/>
                </a:rPr>
                <a:t>Explore</a:t>
              </a:r>
              <a:endParaRPr sz="1400">
                <a:solidFill>
                  <a:schemeClr val="lt1"/>
                </a:solidFill>
                <a:latin typeface="Calibri"/>
                <a:ea typeface="Calibri"/>
                <a:cs typeface="Calibri"/>
                <a:sym typeface="Calibri"/>
              </a:endParaRPr>
            </a:p>
          </p:txBody>
        </p:sp>
        <p:sp>
          <p:nvSpPr>
            <p:cNvPr id="215" name="Google Shape;215;p4"/>
            <p:cNvSpPr/>
            <p:nvPr/>
          </p:nvSpPr>
          <p:spPr>
            <a:xfrm>
              <a:off x="2002418" y="2074018"/>
              <a:ext cx="1056843" cy="755471"/>
            </a:xfrm>
            <a:prstGeom prst="ellipse">
              <a:avLst/>
            </a:prstGeom>
            <a:solidFill>
              <a:schemeClr val="accent4"/>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4"/>
            <p:cNvSpPr txBox="1"/>
            <p:nvPr/>
          </p:nvSpPr>
          <p:spPr>
            <a:xfrm>
              <a:off x="2157189" y="2184654"/>
              <a:ext cx="747301" cy="534199"/>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Calibri"/>
                <a:buNone/>
              </a:pPr>
              <a:r>
                <a:rPr lang="de-DE" sz="1400">
                  <a:solidFill>
                    <a:schemeClr val="lt1"/>
                  </a:solidFill>
                  <a:latin typeface="Calibri"/>
                  <a:ea typeface="Calibri"/>
                  <a:cs typeface="Calibri"/>
                  <a:sym typeface="Calibri"/>
                </a:rPr>
                <a:t>Explain</a:t>
              </a:r>
              <a:endParaRPr sz="1400">
                <a:solidFill>
                  <a:schemeClr val="lt1"/>
                </a:solidFill>
                <a:latin typeface="Calibri"/>
                <a:ea typeface="Calibri"/>
                <a:cs typeface="Calibri"/>
                <a:sym typeface="Calibri"/>
              </a:endParaRPr>
            </a:p>
          </p:txBody>
        </p:sp>
        <p:sp>
          <p:nvSpPr>
            <p:cNvPr id="217" name="Google Shape;217;p4"/>
            <p:cNvSpPr/>
            <p:nvPr/>
          </p:nvSpPr>
          <p:spPr>
            <a:xfrm>
              <a:off x="655514" y="2074018"/>
              <a:ext cx="1056843" cy="755471"/>
            </a:xfrm>
            <a:prstGeom prst="ellipse">
              <a:avLst/>
            </a:prstGeom>
            <a:solidFill>
              <a:srgbClr val="A19573"/>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4"/>
            <p:cNvSpPr txBox="1"/>
            <p:nvPr/>
          </p:nvSpPr>
          <p:spPr>
            <a:xfrm>
              <a:off x="810285" y="2184654"/>
              <a:ext cx="747301" cy="534199"/>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Calibri"/>
                <a:buNone/>
              </a:pPr>
              <a:r>
                <a:rPr lang="de-DE" sz="1400">
                  <a:solidFill>
                    <a:schemeClr val="lt1"/>
                  </a:solidFill>
                  <a:latin typeface="Calibri"/>
                  <a:ea typeface="Calibri"/>
                  <a:cs typeface="Calibri"/>
                  <a:sym typeface="Calibri"/>
                </a:rPr>
                <a:t>Elaborate</a:t>
              </a:r>
              <a:endParaRPr/>
            </a:p>
          </p:txBody>
        </p:sp>
        <p:sp>
          <p:nvSpPr>
            <p:cNvPr id="219" name="Google Shape;219;p4"/>
            <p:cNvSpPr/>
            <p:nvPr/>
          </p:nvSpPr>
          <p:spPr>
            <a:xfrm>
              <a:off x="239298" y="793036"/>
              <a:ext cx="1056843" cy="755471"/>
            </a:xfrm>
            <a:prstGeom prst="ellipse">
              <a:avLst/>
            </a:prstGeom>
            <a:solidFill>
              <a:srgbClr val="C17226"/>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4"/>
            <p:cNvSpPr txBox="1"/>
            <p:nvPr/>
          </p:nvSpPr>
          <p:spPr>
            <a:xfrm>
              <a:off x="394069" y="903672"/>
              <a:ext cx="747301" cy="534199"/>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Calibri"/>
                <a:buNone/>
              </a:pPr>
              <a:r>
                <a:rPr lang="de-DE" sz="1400">
                  <a:solidFill>
                    <a:schemeClr val="lt1"/>
                  </a:solidFill>
                  <a:latin typeface="Calibri"/>
                  <a:ea typeface="Calibri"/>
                  <a:cs typeface="Calibri"/>
                  <a:sym typeface="Calibri"/>
                </a:rPr>
                <a:t>Evaluate</a:t>
              </a:r>
              <a:endParaRPr sz="1400">
                <a:solidFill>
                  <a:schemeClr val="lt1"/>
                </a:solidFill>
                <a:latin typeface="Calibri"/>
                <a:ea typeface="Calibri"/>
                <a:cs typeface="Calibri"/>
                <a:sym typeface="Calibri"/>
              </a:endParaRPr>
            </a:p>
          </p:txBody>
        </p:sp>
      </p:grpSp>
      <p:grpSp>
        <p:nvGrpSpPr>
          <p:cNvPr id="221" name="Google Shape;221;p4"/>
          <p:cNvGrpSpPr/>
          <p:nvPr/>
        </p:nvGrpSpPr>
        <p:grpSpPr>
          <a:xfrm>
            <a:off x="3812855" y="3310012"/>
            <a:ext cx="3983681" cy="3108715"/>
            <a:chOff x="185480" y="-39678"/>
            <a:chExt cx="3983681" cy="3108715"/>
          </a:xfrm>
        </p:grpSpPr>
        <p:sp>
          <p:nvSpPr>
            <p:cNvPr id="222" name="Google Shape;222;p4"/>
            <p:cNvSpPr/>
            <p:nvPr/>
          </p:nvSpPr>
          <p:spPr>
            <a:xfrm>
              <a:off x="678332" y="-39678"/>
              <a:ext cx="2997977" cy="2997977"/>
            </a:xfrm>
            <a:custGeom>
              <a:rect b="b" l="l" r="r" t="t"/>
              <a:pathLst>
                <a:path extrusionOk="0" h="120000" w="120000">
                  <a:moveTo>
                    <a:pt x="85850" y="9216"/>
                  </a:moveTo>
                  <a:lnTo>
                    <a:pt x="85850" y="9216"/>
                  </a:lnTo>
                  <a:cubicBezTo>
                    <a:pt x="107394" y="20182"/>
                    <a:pt x="119674" y="43548"/>
                    <a:pt x="116487" y="67511"/>
                  </a:cubicBezTo>
                  <a:cubicBezTo>
                    <a:pt x="113301" y="91474"/>
                    <a:pt x="95342" y="110819"/>
                    <a:pt x="71681" y="115774"/>
                  </a:cubicBezTo>
                  <a:cubicBezTo>
                    <a:pt x="48021" y="120730"/>
                    <a:pt x="23809" y="110217"/>
                    <a:pt x="11274" y="89547"/>
                  </a:cubicBezTo>
                  <a:cubicBezTo>
                    <a:pt x="-1260" y="68877"/>
                    <a:pt x="612" y="42547"/>
                    <a:pt x="15944" y="23858"/>
                  </a:cubicBezTo>
                  <a:lnTo>
                    <a:pt x="13769" y="21780"/>
                  </a:lnTo>
                  <a:lnTo>
                    <a:pt x="20820" y="22573"/>
                  </a:lnTo>
                  <a:lnTo>
                    <a:pt x="22181" y="29816"/>
                  </a:lnTo>
                  <a:lnTo>
                    <a:pt x="20007" y="27739"/>
                  </a:lnTo>
                  <a:lnTo>
                    <a:pt x="20007" y="27739"/>
                  </a:lnTo>
                  <a:cubicBezTo>
                    <a:pt x="6346" y="44675"/>
                    <a:pt x="4833" y="68379"/>
                    <a:pt x="16230" y="86914"/>
                  </a:cubicBezTo>
                  <a:cubicBezTo>
                    <a:pt x="27627" y="105449"/>
                    <a:pt x="49462" y="114796"/>
                    <a:pt x="70740" y="110248"/>
                  </a:cubicBezTo>
                  <a:cubicBezTo>
                    <a:pt x="92018" y="105700"/>
                    <a:pt x="108125" y="88242"/>
                    <a:pt x="110948" y="66668"/>
                  </a:cubicBezTo>
                  <a:cubicBezTo>
                    <a:pt x="113772" y="45093"/>
                    <a:pt x="102700" y="24079"/>
                    <a:pt x="83309" y="14208"/>
                  </a:cubicBezTo>
                  <a:close/>
                </a:path>
              </a:pathLst>
            </a:custGeom>
            <a:solidFill>
              <a:srgbClr val="F9DFCC"/>
            </a:soli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4"/>
            <p:cNvSpPr/>
            <p:nvPr/>
          </p:nvSpPr>
          <p:spPr>
            <a:xfrm>
              <a:off x="1261953" y="724"/>
              <a:ext cx="1830735" cy="915367"/>
            </a:xfrm>
            <a:prstGeom prst="roundRect">
              <a:avLst>
                <a:gd fmla="val 16667" name="adj"/>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4"/>
            <p:cNvSpPr txBox="1"/>
            <p:nvPr/>
          </p:nvSpPr>
          <p:spPr>
            <a:xfrm>
              <a:off x="1306638" y="45409"/>
              <a:ext cx="1741365" cy="825997"/>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chemeClr val="lt1"/>
                </a:buClr>
                <a:buSzPts val="1000"/>
                <a:buFont typeface="Arial"/>
                <a:buNone/>
              </a:pPr>
              <a:r>
                <a:rPr b="1" i="0" lang="de-DE" sz="1000" u="none" cap="none" strike="noStrike">
                  <a:solidFill>
                    <a:schemeClr val="lt1"/>
                  </a:solidFill>
                  <a:latin typeface="Arial"/>
                  <a:ea typeface="Arial"/>
                  <a:cs typeface="Arial"/>
                  <a:sym typeface="Arial"/>
                </a:rPr>
                <a:t>Concrete</a:t>
              </a:r>
              <a:endParaRPr/>
            </a:p>
            <a:p>
              <a:pPr indent="0" lvl="0" marL="0" marR="0" rtl="0" algn="ctr">
                <a:lnSpc>
                  <a:spcPct val="100000"/>
                </a:lnSpc>
                <a:spcBef>
                  <a:spcPts val="0"/>
                </a:spcBef>
                <a:spcAft>
                  <a:spcPts val="0"/>
                </a:spcAft>
                <a:buClr>
                  <a:schemeClr val="lt1"/>
                </a:buClr>
                <a:buSzPts val="1000"/>
                <a:buFont typeface="Arial"/>
                <a:buNone/>
              </a:pPr>
              <a:r>
                <a:rPr b="1" i="0" lang="de-DE" sz="1000" u="none" cap="none" strike="noStrike">
                  <a:solidFill>
                    <a:schemeClr val="lt1"/>
                  </a:solidFill>
                  <a:latin typeface="Arial"/>
                  <a:ea typeface="Arial"/>
                  <a:cs typeface="Arial"/>
                  <a:sym typeface="Arial"/>
                </a:rPr>
                <a:t>Experience</a:t>
              </a:r>
              <a:endParaRPr/>
            </a:p>
            <a:p>
              <a:pPr indent="0" lvl="0" marL="0" marR="0" rtl="0" algn="ctr">
                <a:lnSpc>
                  <a:spcPct val="100000"/>
                </a:lnSpc>
                <a:spcBef>
                  <a:spcPts val="0"/>
                </a:spcBef>
                <a:spcAft>
                  <a:spcPts val="0"/>
                </a:spcAft>
                <a:buClr>
                  <a:schemeClr val="lt1"/>
                </a:buClr>
                <a:buSzPts val="1000"/>
                <a:buFont typeface="Arial"/>
                <a:buNone/>
              </a:pPr>
              <a:r>
                <a:rPr b="1" i="0" lang="de-DE" sz="1000" u="none" cap="none" strike="noStrike">
                  <a:solidFill>
                    <a:schemeClr val="lt1"/>
                  </a:solidFill>
                  <a:latin typeface="Arial"/>
                  <a:ea typeface="Arial"/>
                  <a:cs typeface="Arial"/>
                  <a:sym typeface="Arial"/>
                </a:rPr>
                <a:t>(CE)</a:t>
              </a:r>
              <a:endParaRPr/>
            </a:p>
            <a:p>
              <a:pPr indent="0" lvl="0" marL="0" marR="0" rtl="0" algn="ctr">
                <a:lnSpc>
                  <a:spcPct val="100000"/>
                </a:lnSpc>
                <a:spcBef>
                  <a:spcPts val="0"/>
                </a:spcBef>
                <a:spcAft>
                  <a:spcPts val="0"/>
                </a:spcAft>
                <a:buClr>
                  <a:schemeClr val="dk1"/>
                </a:buClr>
                <a:buSzPts val="1000"/>
                <a:buFont typeface="Calibri"/>
                <a:buNone/>
              </a:pPr>
              <a:r>
                <a:t/>
              </a:r>
              <a:endParaRPr b="1" i="0" sz="1000" u="none" cap="none" strike="noStrike">
                <a:solidFill>
                  <a:schemeClr val="lt1"/>
                </a:solidFill>
                <a:latin typeface="Arial"/>
                <a:ea typeface="Arial"/>
                <a:cs typeface="Arial"/>
                <a:sym typeface="Arial"/>
              </a:endParaRPr>
            </a:p>
          </p:txBody>
        </p:sp>
        <p:sp>
          <p:nvSpPr>
            <p:cNvPr id="225" name="Google Shape;225;p4"/>
            <p:cNvSpPr/>
            <p:nvPr/>
          </p:nvSpPr>
          <p:spPr>
            <a:xfrm>
              <a:off x="2338426" y="1077197"/>
              <a:ext cx="1830735" cy="915367"/>
            </a:xfrm>
            <a:prstGeom prst="roundRect">
              <a:avLst>
                <a:gd fmla="val 16667" name="adj"/>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4"/>
            <p:cNvSpPr txBox="1"/>
            <p:nvPr/>
          </p:nvSpPr>
          <p:spPr>
            <a:xfrm>
              <a:off x="2383111" y="1121882"/>
              <a:ext cx="1741365" cy="825997"/>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chemeClr val="lt1"/>
                </a:buClr>
                <a:buSzPts val="1000"/>
                <a:buFont typeface="Arial"/>
                <a:buNone/>
              </a:pPr>
              <a:r>
                <a:rPr b="1" i="0" lang="de-DE" sz="1000" u="none" cap="none" strike="noStrike">
                  <a:solidFill>
                    <a:schemeClr val="lt1"/>
                  </a:solidFill>
                  <a:latin typeface="Arial"/>
                  <a:ea typeface="Arial"/>
                  <a:cs typeface="Arial"/>
                  <a:sym typeface="Arial"/>
                </a:rPr>
                <a:t>Reflective</a:t>
              </a:r>
              <a:endParaRPr/>
            </a:p>
            <a:p>
              <a:pPr indent="0" lvl="0" marL="0" marR="0" rtl="0" algn="ctr">
                <a:lnSpc>
                  <a:spcPct val="100000"/>
                </a:lnSpc>
                <a:spcBef>
                  <a:spcPts val="0"/>
                </a:spcBef>
                <a:spcAft>
                  <a:spcPts val="0"/>
                </a:spcAft>
                <a:buClr>
                  <a:schemeClr val="lt1"/>
                </a:buClr>
                <a:buSzPts val="1000"/>
                <a:buFont typeface="Arial"/>
                <a:buNone/>
              </a:pPr>
              <a:r>
                <a:rPr b="1" i="0" lang="de-DE" sz="1000" u="none" cap="none" strike="noStrike">
                  <a:solidFill>
                    <a:schemeClr val="lt1"/>
                  </a:solidFill>
                  <a:latin typeface="Arial"/>
                  <a:ea typeface="Arial"/>
                  <a:cs typeface="Arial"/>
                  <a:sym typeface="Arial"/>
                </a:rPr>
                <a:t> Observation</a:t>
              </a:r>
              <a:endParaRPr/>
            </a:p>
            <a:p>
              <a:pPr indent="0" lvl="0" marL="0" marR="0" rtl="0" algn="ctr">
                <a:lnSpc>
                  <a:spcPct val="100000"/>
                </a:lnSpc>
                <a:spcBef>
                  <a:spcPts val="0"/>
                </a:spcBef>
                <a:spcAft>
                  <a:spcPts val="0"/>
                </a:spcAft>
                <a:buClr>
                  <a:schemeClr val="lt1"/>
                </a:buClr>
                <a:buSzPts val="1000"/>
                <a:buFont typeface="Arial"/>
                <a:buNone/>
              </a:pPr>
              <a:r>
                <a:rPr b="1" i="0" lang="de-DE" sz="1000" u="none" cap="none" strike="noStrike">
                  <a:solidFill>
                    <a:schemeClr val="lt1"/>
                  </a:solidFill>
                  <a:latin typeface="Arial"/>
                  <a:ea typeface="Arial"/>
                  <a:cs typeface="Arial"/>
                  <a:sym typeface="Arial"/>
                </a:rPr>
                <a:t>(RO)</a:t>
              </a:r>
              <a:endParaRPr/>
            </a:p>
            <a:p>
              <a:pPr indent="0" lvl="0" marL="0" marR="0" rtl="0" algn="ctr">
                <a:lnSpc>
                  <a:spcPct val="100000"/>
                </a:lnSpc>
                <a:spcBef>
                  <a:spcPts val="0"/>
                </a:spcBef>
                <a:spcAft>
                  <a:spcPts val="0"/>
                </a:spcAft>
                <a:buClr>
                  <a:schemeClr val="dk1"/>
                </a:buClr>
                <a:buSzPts val="1000"/>
                <a:buFont typeface="Calibri"/>
                <a:buNone/>
              </a:pPr>
              <a:r>
                <a:t/>
              </a:r>
              <a:endParaRPr b="1" i="0" sz="1000" u="none" cap="none" strike="noStrike">
                <a:solidFill>
                  <a:schemeClr val="lt1"/>
                </a:solidFill>
                <a:latin typeface="Arial"/>
                <a:ea typeface="Arial"/>
                <a:cs typeface="Arial"/>
                <a:sym typeface="Arial"/>
              </a:endParaRPr>
            </a:p>
          </p:txBody>
        </p:sp>
        <p:sp>
          <p:nvSpPr>
            <p:cNvPr id="227" name="Google Shape;227;p4"/>
            <p:cNvSpPr/>
            <p:nvPr/>
          </p:nvSpPr>
          <p:spPr>
            <a:xfrm>
              <a:off x="1261953" y="2153670"/>
              <a:ext cx="1830735" cy="915367"/>
            </a:xfrm>
            <a:prstGeom prst="roundRect">
              <a:avLst>
                <a:gd fmla="val 16667" name="adj"/>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4"/>
            <p:cNvSpPr txBox="1"/>
            <p:nvPr/>
          </p:nvSpPr>
          <p:spPr>
            <a:xfrm>
              <a:off x="1306638" y="2198355"/>
              <a:ext cx="1741365" cy="825997"/>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chemeClr val="lt1"/>
                </a:buClr>
                <a:buSzPts val="1000"/>
                <a:buFont typeface="Arial"/>
                <a:buNone/>
              </a:pPr>
              <a:r>
                <a:rPr b="1" i="0" lang="de-DE" sz="1000" u="none" cap="none" strike="noStrike">
                  <a:solidFill>
                    <a:schemeClr val="lt1"/>
                  </a:solidFill>
                  <a:latin typeface="Arial"/>
                  <a:ea typeface="Arial"/>
                  <a:cs typeface="Arial"/>
                  <a:sym typeface="Arial"/>
                </a:rPr>
                <a:t>Abstract</a:t>
              </a:r>
              <a:endParaRPr/>
            </a:p>
            <a:p>
              <a:pPr indent="0" lvl="0" marL="0" marR="0" rtl="0" algn="ctr">
                <a:lnSpc>
                  <a:spcPct val="100000"/>
                </a:lnSpc>
                <a:spcBef>
                  <a:spcPts val="0"/>
                </a:spcBef>
                <a:spcAft>
                  <a:spcPts val="0"/>
                </a:spcAft>
                <a:buClr>
                  <a:schemeClr val="lt1"/>
                </a:buClr>
                <a:buSzPts val="1000"/>
                <a:buFont typeface="Arial"/>
                <a:buNone/>
              </a:pPr>
              <a:r>
                <a:rPr b="1" i="0" lang="de-DE" sz="1000" u="none" cap="none" strike="noStrike">
                  <a:solidFill>
                    <a:schemeClr val="lt1"/>
                  </a:solidFill>
                  <a:latin typeface="Arial"/>
                  <a:ea typeface="Arial"/>
                  <a:cs typeface="Arial"/>
                  <a:sym typeface="Arial"/>
                </a:rPr>
                <a:t>Conceptualisation</a:t>
              </a:r>
              <a:endParaRPr/>
            </a:p>
            <a:p>
              <a:pPr indent="0" lvl="0" marL="0" marR="0" rtl="0" algn="ctr">
                <a:lnSpc>
                  <a:spcPct val="100000"/>
                </a:lnSpc>
                <a:spcBef>
                  <a:spcPts val="0"/>
                </a:spcBef>
                <a:spcAft>
                  <a:spcPts val="0"/>
                </a:spcAft>
                <a:buClr>
                  <a:schemeClr val="lt1"/>
                </a:buClr>
                <a:buSzPts val="1000"/>
                <a:buFont typeface="Arial"/>
                <a:buNone/>
              </a:pPr>
              <a:r>
                <a:rPr b="1" i="0" lang="de-DE" sz="1000" u="none" cap="none" strike="noStrike">
                  <a:solidFill>
                    <a:schemeClr val="lt1"/>
                  </a:solidFill>
                  <a:latin typeface="Arial"/>
                  <a:ea typeface="Arial"/>
                  <a:cs typeface="Arial"/>
                  <a:sym typeface="Arial"/>
                </a:rPr>
                <a:t>(AC)</a:t>
              </a:r>
              <a:endParaRPr/>
            </a:p>
            <a:p>
              <a:pPr indent="0" lvl="0" marL="0" marR="0" rtl="0" algn="ctr">
                <a:lnSpc>
                  <a:spcPct val="100000"/>
                </a:lnSpc>
                <a:spcBef>
                  <a:spcPts val="0"/>
                </a:spcBef>
                <a:spcAft>
                  <a:spcPts val="0"/>
                </a:spcAft>
                <a:buClr>
                  <a:schemeClr val="dk1"/>
                </a:buClr>
                <a:buSzPts val="1000"/>
                <a:buFont typeface="Calibri"/>
                <a:buNone/>
              </a:pPr>
              <a:r>
                <a:t/>
              </a:r>
              <a:endParaRPr b="1" i="0" sz="1000" u="none" cap="none" strike="noStrike">
                <a:solidFill>
                  <a:schemeClr val="lt1"/>
                </a:solidFill>
                <a:latin typeface="Arial"/>
                <a:ea typeface="Arial"/>
                <a:cs typeface="Arial"/>
                <a:sym typeface="Arial"/>
              </a:endParaRPr>
            </a:p>
          </p:txBody>
        </p:sp>
        <p:sp>
          <p:nvSpPr>
            <p:cNvPr id="229" name="Google Shape;229;p4"/>
            <p:cNvSpPr/>
            <p:nvPr/>
          </p:nvSpPr>
          <p:spPr>
            <a:xfrm>
              <a:off x="185480" y="1077197"/>
              <a:ext cx="1830735" cy="915367"/>
            </a:xfrm>
            <a:prstGeom prst="roundRect">
              <a:avLst>
                <a:gd fmla="val 16667" name="adj"/>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4"/>
            <p:cNvSpPr txBox="1"/>
            <p:nvPr/>
          </p:nvSpPr>
          <p:spPr>
            <a:xfrm>
              <a:off x="230165" y="1121882"/>
              <a:ext cx="1741365" cy="825997"/>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chemeClr val="dk1"/>
                </a:buClr>
                <a:buSzPts val="1000"/>
                <a:buFont typeface="Calibri"/>
                <a:buNone/>
              </a:pPr>
              <a:r>
                <a:t/>
              </a:r>
              <a:endParaRPr b="1" i="0" sz="1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1000"/>
                <a:buFont typeface="Arial"/>
                <a:buNone/>
              </a:pPr>
              <a:r>
                <a:rPr b="1" i="0" lang="de-DE" sz="1000" u="none" cap="none" strike="noStrike">
                  <a:solidFill>
                    <a:schemeClr val="lt1"/>
                  </a:solidFill>
                  <a:latin typeface="Arial"/>
                  <a:ea typeface="Arial"/>
                  <a:cs typeface="Arial"/>
                  <a:sym typeface="Arial"/>
                </a:rPr>
                <a:t>Active</a:t>
              </a:r>
              <a:endParaRPr/>
            </a:p>
            <a:p>
              <a:pPr indent="0" lvl="0" marL="0" marR="0" rtl="0" algn="ctr">
                <a:lnSpc>
                  <a:spcPct val="100000"/>
                </a:lnSpc>
                <a:spcBef>
                  <a:spcPts val="0"/>
                </a:spcBef>
                <a:spcAft>
                  <a:spcPts val="0"/>
                </a:spcAft>
                <a:buClr>
                  <a:schemeClr val="lt1"/>
                </a:buClr>
                <a:buSzPts val="1000"/>
                <a:buFont typeface="Arial"/>
                <a:buNone/>
              </a:pPr>
              <a:r>
                <a:rPr b="1" i="0" lang="de-DE" sz="1000" u="none" cap="none" strike="noStrike">
                  <a:solidFill>
                    <a:schemeClr val="lt1"/>
                  </a:solidFill>
                  <a:latin typeface="Arial"/>
                  <a:ea typeface="Arial"/>
                  <a:cs typeface="Arial"/>
                  <a:sym typeface="Arial"/>
                </a:rPr>
                <a:t> Experimentation</a:t>
              </a:r>
              <a:endParaRPr/>
            </a:p>
            <a:p>
              <a:pPr indent="0" lvl="0" marL="0" marR="0" rtl="0" algn="ctr">
                <a:lnSpc>
                  <a:spcPct val="100000"/>
                </a:lnSpc>
                <a:spcBef>
                  <a:spcPts val="0"/>
                </a:spcBef>
                <a:spcAft>
                  <a:spcPts val="0"/>
                </a:spcAft>
                <a:buClr>
                  <a:schemeClr val="lt1"/>
                </a:buClr>
                <a:buSzPts val="1000"/>
                <a:buFont typeface="Arial"/>
                <a:buNone/>
              </a:pPr>
              <a:r>
                <a:rPr b="1" i="0" lang="de-DE" sz="1000" u="none" cap="none" strike="noStrike">
                  <a:solidFill>
                    <a:schemeClr val="lt1"/>
                  </a:solidFill>
                  <a:latin typeface="Arial"/>
                  <a:ea typeface="Arial"/>
                  <a:cs typeface="Arial"/>
                  <a:sym typeface="Arial"/>
                </a:rPr>
                <a:t>(AC)</a:t>
              </a:r>
              <a:endParaRPr/>
            </a:p>
            <a:p>
              <a:pPr indent="0" lvl="0" marL="0" marR="0" rtl="0" algn="ctr">
                <a:lnSpc>
                  <a:spcPct val="100000"/>
                </a:lnSpc>
                <a:spcBef>
                  <a:spcPts val="0"/>
                </a:spcBef>
                <a:spcAft>
                  <a:spcPts val="0"/>
                </a:spcAft>
                <a:buClr>
                  <a:schemeClr val="dk1"/>
                </a:buClr>
                <a:buSzPts val="1000"/>
                <a:buFont typeface="Calibri"/>
                <a:buNone/>
              </a:pPr>
              <a:r>
                <a:t/>
              </a:r>
              <a:endParaRPr b="1" i="0" sz="1000" u="none" cap="none" strike="noStrike">
                <a:solidFill>
                  <a:schemeClr val="lt1"/>
                </a:solidFill>
                <a:latin typeface="Arial"/>
                <a:ea typeface="Arial"/>
                <a:cs typeface="Arial"/>
                <a:sym typeface="Arial"/>
              </a:endParaRPr>
            </a:p>
          </p:txBody>
        </p:sp>
      </p:grpSp>
      <p:sp>
        <p:nvSpPr>
          <p:cNvPr id="231" name="Google Shape;231;p4"/>
          <p:cNvSpPr txBox="1"/>
          <p:nvPr/>
        </p:nvSpPr>
        <p:spPr>
          <a:xfrm>
            <a:off x="4199742" y="1359598"/>
            <a:ext cx="2368771" cy="132343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1600">
                <a:solidFill>
                  <a:schemeClr val="dk1"/>
                </a:solidFill>
                <a:latin typeface="Calibri"/>
                <a:ea typeface="Calibri"/>
                <a:cs typeface="Calibri"/>
                <a:sym typeface="Calibri"/>
              </a:rPr>
              <a:t>5E-STEM</a:t>
            </a:r>
            <a:br>
              <a:rPr lang="de-DE" sz="1600">
                <a:solidFill>
                  <a:schemeClr val="dk1"/>
                </a:solidFill>
                <a:latin typeface="Calibri"/>
                <a:ea typeface="Calibri"/>
                <a:cs typeface="Calibri"/>
                <a:sym typeface="Calibri"/>
              </a:rPr>
            </a:br>
            <a:r>
              <a:rPr lang="de-DE" sz="1600">
                <a:solidFill>
                  <a:schemeClr val="dk1"/>
                </a:solidFill>
                <a:latin typeface="Calibri"/>
                <a:ea typeface="Calibri"/>
                <a:cs typeface="Calibri"/>
                <a:sym typeface="Calibri"/>
              </a:rPr>
              <a:t>after Vu Thi Ha / Le Hong Chung /  Nguyen Van Hanh / Bui Minh Hai (2023)</a:t>
            </a:r>
            <a:endParaRPr/>
          </a:p>
        </p:txBody>
      </p:sp>
      <p:sp>
        <p:nvSpPr>
          <p:cNvPr id="232" name="Google Shape;232;p4"/>
          <p:cNvSpPr txBox="1"/>
          <p:nvPr/>
        </p:nvSpPr>
        <p:spPr>
          <a:xfrm>
            <a:off x="2283667" y="5535725"/>
            <a:ext cx="2493606"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600">
                <a:solidFill>
                  <a:schemeClr val="dk1"/>
                </a:solidFill>
                <a:latin typeface="Calibri"/>
                <a:ea typeface="Calibri"/>
                <a:cs typeface="Calibri"/>
                <a:sym typeface="Calibri"/>
              </a:rPr>
              <a:t>The experiential</a:t>
            </a:r>
            <a:br>
              <a:rPr b="1" lang="de-DE" sz="1600">
                <a:solidFill>
                  <a:schemeClr val="dk1"/>
                </a:solidFill>
                <a:latin typeface="Calibri"/>
                <a:ea typeface="Calibri"/>
                <a:cs typeface="Calibri"/>
                <a:sym typeface="Calibri"/>
              </a:rPr>
            </a:br>
            <a:r>
              <a:rPr b="1" lang="de-DE" sz="1600">
                <a:solidFill>
                  <a:schemeClr val="dk1"/>
                </a:solidFill>
                <a:latin typeface="Calibri"/>
                <a:ea typeface="Calibri"/>
                <a:cs typeface="Calibri"/>
                <a:sym typeface="Calibri"/>
              </a:rPr>
              <a:t>Learning Cycle</a:t>
            </a:r>
            <a:br>
              <a:rPr b="1" lang="de-DE" sz="1600">
                <a:solidFill>
                  <a:schemeClr val="dk1"/>
                </a:solidFill>
                <a:latin typeface="Calibri"/>
                <a:ea typeface="Calibri"/>
                <a:cs typeface="Calibri"/>
                <a:sym typeface="Calibri"/>
              </a:rPr>
            </a:br>
            <a:r>
              <a:rPr lang="de-DE" sz="1600">
                <a:solidFill>
                  <a:schemeClr val="dk1"/>
                </a:solidFill>
                <a:latin typeface="Calibri"/>
                <a:ea typeface="Calibri"/>
                <a:cs typeface="Calibri"/>
                <a:sym typeface="Calibri"/>
              </a:rPr>
              <a:t>after Kolb, D. A. 1984</a:t>
            </a:r>
            <a:endParaRPr sz="1600">
              <a:solidFill>
                <a:schemeClr val="dk1"/>
              </a:solidFill>
              <a:latin typeface="Calibri"/>
              <a:ea typeface="Calibri"/>
              <a:cs typeface="Calibri"/>
              <a:sym typeface="Calibri"/>
            </a:endParaRPr>
          </a:p>
        </p:txBody>
      </p:sp>
      <p:sp>
        <p:nvSpPr>
          <p:cNvPr id="233" name="Google Shape;233;p4"/>
          <p:cNvSpPr txBox="1"/>
          <p:nvPr/>
        </p:nvSpPr>
        <p:spPr>
          <a:xfrm>
            <a:off x="9001054" y="4451199"/>
            <a:ext cx="2493606"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1600">
                <a:solidFill>
                  <a:schemeClr val="dk1"/>
                </a:solidFill>
                <a:latin typeface="Calibri"/>
                <a:ea typeface="Calibri"/>
                <a:cs typeface="Calibri"/>
                <a:sym typeface="Calibri"/>
              </a:rPr>
              <a:t>The pedagogic principles </a:t>
            </a:r>
            <a:r>
              <a:rPr lang="de-DE" sz="1600">
                <a:solidFill>
                  <a:schemeClr val="dk1"/>
                </a:solidFill>
                <a:latin typeface="Calibri"/>
                <a:ea typeface="Calibri"/>
                <a:cs typeface="Calibri"/>
                <a:sym typeface="Calibri"/>
              </a:rPr>
              <a:t>according to</a:t>
            </a:r>
            <a:br>
              <a:rPr lang="de-DE" sz="1600">
                <a:solidFill>
                  <a:schemeClr val="dk1"/>
                </a:solidFill>
                <a:latin typeface="Calibri"/>
                <a:ea typeface="Calibri"/>
                <a:cs typeface="Calibri"/>
                <a:sym typeface="Calibri"/>
              </a:rPr>
            </a:br>
            <a:r>
              <a:rPr lang="de-DE" sz="1600">
                <a:solidFill>
                  <a:schemeClr val="dk1"/>
                </a:solidFill>
                <a:latin typeface="Calibri"/>
                <a:ea typeface="Calibri"/>
                <a:cs typeface="Calibri"/>
                <a:sym typeface="Calibri"/>
              </a:rPr>
              <a:t>Stracke, et.al. 2019</a:t>
            </a:r>
            <a:endParaRPr/>
          </a:p>
        </p:txBody>
      </p:sp>
      <p:sp>
        <p:nvSpPr>
          <p:cNvPr id="234" name="Google Shape;234;p4"/>
          <p:cNvSpPr txBox="1"/>
          <p:nvPr/>
        </p:nvSpPr>
        <p:spPr>
          <a:xfrm flipH="1">
            <a:off x="7211507" y="3290666"/>
            <a:ext cx="599740"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5000">
                <a:solidFill>
                  <a:schemeClr val="dk1"/>
                </a:solidFill>
                <a:latin typeface="Calibri"/>
                <a:ea typeface="Calibri"/>
                <a:cs typeface="Calibri"/>
                <a:sym typeface="Calibri"/>
              </a:rPr>
              <a:t>+</a:t>
            </a:r>
            <a:endParaRPr/>
          </a:p>
        </p:txBody>
      </p:sp>
      <p:sp>
        <p:nvSpPr>
          <p:cNvPr id="235" name="Google Shape;235;p4"/>
          <p:cNvSpPr txBox="1"/>
          <p:nvPr/>
        </p:nvSpPr>
        <p:spPr>
          <a:xfrm flipH="1">
            <a:off x="4046844" y="3246623"/>
            <a:ext cx="599740"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5000">
                <a:solidFill>
                  <a:schemeClr val="dk1"/>
                </a:solidFill>
                <a:latin typeface="Calibri"/>
                <a:ea typeface="Calibri"/>
                <a:cs typeface="Calibri"/>
                <a:sym typeface="Calibri"/>
              </a:rPr>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de-DE" sz="3200"/>
              <a:t>Insight into </a:t>
            </a:r>
            <a:r>
              <a:rPr lang="de-DE" sz="3600"/>
              <a:t>WP 2 – STEM ACTIVITIES DESIGN AND OER</a:t>
            </a:r>
            <a:br>
              <a:rPr lang="de-DE" sz="3600"/>
            </a:br>
            <a:r>
              <a:rPr b="0" i="0" lang="de-DE" sz="2700" u="none" strike="noStrike">
                <a:latin typeface="Arial"/>
                <a:ea typeface="Arial"/>
                <a:cs typeface="Arial"/>
                <a:sym typeface="Arial"/>
              </a:rPr>
              <a:t>2.4: </a:t>
            </a:r>
            <a:r>
              <a:rPr b="0" i="0" lang="de-DE" sz="2800" u="none" strike="noStrike">
                <a:latin typeface="Arial"/>
                <a:ea typeface="Arial"/>
                <a:cs typeface="Arial"/>
                <a:sym typeface="Arial"/>
              </a:rPr>
              <a:t>Identifying Lesson Activity Designs According to Learning Models</a:t>
            </a:r>
            <a:br>
              <a:rPr b="0" i="0" lang="de-DE" sz="2800" u="none" strike="noStrike">
                <a:latin typeface="Arial"/>
                <a:ea typeface="Arial"/>
                <a:cs typeface="Arial"/>
                <a:sym typeface="Arial"/>
              </a:rPr>
            </a:br>
            <a:r>
              <a:rPr b="0" i="0" lang="de-DE" sz="2700" u="none" strike="noStrike">
                <a:latin typeface="Arial"/>
                <a:ea typeface="Arial"/>
                <a:cs typeface="Arial"/>
                <a:sym typeface="Arial"/>
              </a:rPr>
              <a:t>UPB – Universität Paderborn, DE</a:t>
            </a:r>
            <a:br>
              <a:rPr b="0" i="0" lang="de-DE" sz="3600" u="none" strike="noStrike">
                <a:latin typeface="Arial"/>
                <a:ea typeface="Arial"/>
                <a:cs typeface="Arial"/>
                <a:sym typeface="Arial"/>
              </a:rPr>
            </a:br>
            <a:endParaRPr sz="3600"/>
          </a:p>
        </p:txBody>
      </p:sp>
      <p:sp>
        <p:nvSpPr>
          <p:cNvPr id="242" name="Google Shape;242;p5"/>
          <p:cNvSpPr txBox="1"/>
          <p:nvPr>
            <p:ph idx="1" type="body"/>
          </p:nvPr>
        </p:nvSpPr>
        <p:spPr>
          <a:xfrm>
            <a:off x="2155373" y="1448091"/>
            <a:ext cx="9927772" cy="447619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000"/>
              <a:buNone/>
            </a:pPr>
            <a:r>
              <a:rPr lang="de-DE" sz="2000"/>
              <a:t>Various student activities contribute to the learning process. These activities encompass reading journal articles, textbook chapters, and lecture materials, as well as writing papers and essays. Additionally, participating in discussions, taking tests, giving presentations, conducting surveys, making observations, and running experiments all play a role in enhancing knowledge and understanding.</a:t>
            </a:r>
            <a:endParaRPr sz="2000"/>
          </a:p>
          <a:p>
            <a:pPr indent="0" lvl="0" marL="0" rtl="0" algn="l">
              <a:lnSpc>
                <a:spcPct val="90000"/>
              </a:lnSpc>
              <a:spcBef>
                <a:spcPts val="1000"/>
              </a:spcBef>
              <a:spcAft>
                <a:spcPts val="0"/>
              </a:spcAft>
              <a:buClr>
                <a:schemeClr val="dk1"/>
              </a:buClr>
              <a:buSzPts val="700"/>
              <a:buNone/>
            </a:pPr>
            <a:r>
              <a:t/>
            </a:r>
            <a:endParaRPr sz="700"/>
          </a:p>
          <a:p>
            <a:pPr indent="0" lvl="0" marL="0" rtl="0" algn="l">
              <a:lnSpc>
                <a:spcPct val="90000"/>
              </a:lnSpc>
              <a:spcBef>
                <a:spcPts val="1000"/>
              </a:spcBef>
              <a:spcAft>
                <a:spcPts val="0"/>
              </a:spcAft>
              <a:buClr>
                <a:schemeClr val="dk1"/>
              </a:buClr>
              <a:buSzPts val="2000"/>
              <a:buNone/>
            </a:pPr>
            <a:r>
              <a:rPr b="1" lang="de-DE" sz="2000"/>
              <a:t>Elements of the lesson activity:</a:t>
            </a:r>
            <a:endParaRPr/>
          </a:p>
          <a:p>
            <a:pPr indent="-228600" lvl="0" marL="228600" rtl="0" algn="l">
              <a:lnSpc>
                <a:spcPct val="107000"/>
              </a:lnSpc>
              <a:spcBef>
                <a:spcPts val="1000"/>
              </a:spcBef>
              <a:spcAft>
                <a:spcPts val="0"/>
              </a:spcAft>
              <a:buClr>
                <a:schemeClr val="dk1"/>
              </a:buClr>
              <a:buSzPts val="2000"/>
              <a:buChar char="•"/>
            </a:pPr>
            <a:r>
              <a:rPr lang="de-DE" sz="2000"/>
              <a:t>Presentation (20 pages)</a:t>
            </a:r>
            <a:endParaRPr/>
          </a:p>
          <a:p>
            <a:pPr indent="-228600" lvl="0" marL="228600" rtl="0" algn="l">
              <a:lnSpc>
                <a:spcPct val="107000"/>
              </a:lnSpc>
              <a:spcBef>
                <a:spcPts val="1800"/>
              </a:spcBef>
              <a:spcAft>
                <a:spcPts val="0"/>
              </a:spcAft>
              <a:buClr>
                <a:schemeClr val="dk1"/>
              </a:buClr>
              <a:buSzPts val="2000"/>
              <a:buChar char="•"/>
            </a:pPr>
            <a:r>
              <a:rPr lang="de-DE" sz="2000"/>
              <a:t>At least 3 integrated classroom tasks</a:t>
            </a:r>
            <a:br>
              <a:rPr lang="de-DE" sz="2000"/>
            </a:br>
            <a:r>
              <a:rPr lang="de-DE" sz="2000"/>
              <a:t>(on group task, one partner task and one work alone task)</a:t>
            </a:r>
            <a:endParaRPr/>
          </a:p>
          <a:p>
            <a:pPr indent="-228600" lvl="0" marL="228600" rtl="0" algn="l">
              <a:lnSpc>
                <a:spcPct val="107000"/>
              </a:lnSpc>
              <a:spcBef>
                <a:spcPts val="1800"/>
              </a:spcBef>
              <a:spcAft>
                <a:spcPts val="0"/>
              </a:spcAft>
              <a:buClr>
                <a:schemeClr val="dk1"/>
              </a:buClr>
              <a:buSzPts val="2000"/>
              <a:buChar char="•"/>
            </a:pPr>
            <a:r>
              <a:rPr lang="de-DE" sz="2000"/>
              <a:t>2 infographics and 1 video</a:t>
            </a:r>
            <a:endParaRPr sz="2000"/>
          </a:p>
          <a:p>
            <a:pPr indent="-228600" lvl="0" marL="228600" rtl="0" algn="l">
              <a:lnSpc>
                <a:spcPct val="107000"/>
              </a:lnSpc>
              <a:spcBef>
                <a:spcPts val="1800"/>
              </a:spcBef>
              <a:spcAft>
                <a:spcPts val="0"/>
              </a:spcAft>
              <a:buClr>
                <a:schemeClr val="dk1"/>
              </a:buClr>
              <a:buSzPts val="2000"/>
              <a:buChar char="•"/>
            </a:pPr>
            <a:r>
              <a:rPr lang="de-DE" sz="2000"/>
              <a:t>5 H5P online learning tasks</a:t>
            </a:r>
            <a:br>
              <a:rPr lang="de-DE" sz="2000"/>
            </a:br>
            <a:r>
              <a:rPr lang="de-DE" sz="2000"/>
              <a:t>(</a:t>
            </a:r>
            <a:r>
              <a:rPr b="1" lang="de-DE" sz="2000">
                <a:latin typeface="Calibri"/>
                <a:ea typeface="Calibri"/>
                <a:cs typeface="Calibri"/>
                <a:sym typeface="Calibri"/>
              </a:rPr>
              <a:t>Free version: </a:t>
            </a:r>
            <a:r>
              <a:rPr lang="de-DE" sz="2000" u="sng">
                <a:solidFill>
                  <a:schemeClr val="hlink"/>
                </a:solidFill>
                <a:latin typeface="Calibri"/>
                <a:ea typeface="Calibri"/>
                <a:cs typeface="Calibri"/>
                <a:sym typeface="Calibri"/>
                <a:hlinkClick r:id="rId3"/>
              </a:rPr>
              <a:t>https://h5p.org</a:t>
            </a:r>
            <a:r>
              <a:rPr lang="de-DE" sz="2000">
                <a:latin typeface="Calibri"/>
                <a:ea typeface="Calibri"/>
                <a:cs typeface="Calibri"/>
                <a:sym typeface="Calibri"/>
              </a:rPr>
              <a:t>; </a:t>
            </a:r>
            <a:r>
              <a:rPr b="1" lang="de-DE" sz="2000">
                <a:latin typeface="Calibri"/>
                <a:ea typeface="Calibri"/>
                <a:cs typeface="Calibri"/>
                <a:sym typeface="Calibri"/>
              </a:rPr>
              <a:t>chargeable version: </a:t>
            </a:r>
            <a:r>
              <a:rPr lang="de-DE" sz="2000" u="sng">
                <a:solidFill>
                  <a:schemeClr val="hlink"/>
                </a:solidFill>
                <a:latin typeface="Calibri"/>
                <a:ea typeface="Calibri"/>
                <a:cs typeface="Calibri"/>
                <a:sym typeface="Calibri"/>
                <a:hlinkClick r:id="rId4"/>
              </a:rPr>
              <a:t>https://h5p.com/</a:t>
            </a:r>
            <a:endParaRPr sz="2000">
              <a:latin typeface="Calibri"/>
              <a:ea typeface="Calibri"/>
              <a:cs typeface="Calibri"/>
              <a:sym typeface="Calibri"/>
            </a:endParaRPr>
          </a:p>
          <a:p>
            <a:pPr indent="0" lvl="0" marL="0" rtl="0" algn="l">
              <a:lnSpc>
                <a:spcPct val="107000"/>
              </a:lnSpc>
              <a:spcBef>
                <a:spcPts val="1800"/>
              </a:spcBef>
              <a:spcAft>
                <a:spcPts val="0"/>
              </a:spcAft>
              <a:buClr>
                <a:schemeClr val="dk1"/>
              </a:buClr>
              <a:buSzPts val="2000"/>
              <a:buNone/>
            </a:pPr>
            <a:r>
              <a:t/>
            </a:r>
            <a:endParaRPr sz="2000">
              <a:latin typeface="Calibri"/>
              <a:ea typeface="Calibri"/>
              <a:cs typeface="Calibri"/>
              <a:sym typeface="Calibri"/>
            </a:endParaRPr>
          </a:p>
          <a:p>
            <a:pPr indent="0" lvl="0" marL="0" rtl="0" algn="l">
              <a:lnSpc>
                <a:spcPct val="90000"/>
              </a:lnSpc>
              <a:spcBef>
                <a:spcPts val="1800"/>
              </a:spcBef>
              <a:spcAft>
                <a:spcPts val="0"/>
              </a:spcAft>
              <a:buClr>
                <a:schemeClr val="dk1"/>
              </a:buClr>
              <a:buSzPts val="2000"/>
              <a:buNone/>
            </a:pPr>
            <a:r>
              <a:t/>
            </a:r>
            <a:endParaRPr sz="2000"/>
          </a:p>
          <a:p>
            <a:pPr indent="0" lvl="0" marL="0" rtl="0" algn="l">
              <a:lnSpc>
                <a:spcPct val="90000"/>
              </a:lnSpc>
              <a:spcBef>
                <a:spcPts val="1000"/>
              </a:spcBef>
              <a:spcAft>
                <a:spcPts val="0"/>
              </a:spcAft>
              <a:buClr>
                <a:schemeClr val="dk1"/>
              </a:buClr>
              <a:buSzPts val="2000"/>
              <a:buNone/>
            </a:pPr>
            <a:r>
              <a:t/>
            </a:r>
            <a:endParaRPr sz="2000"/>
          </a:p>
        </p:txBody>
      </p:sp>
      <p:grpSp>
        <p:nvGrpSpPr>
          <p:cNvPr id="243" name="Google Shape;243;p5"/>
          <p:cNvGrpSpPr/>
          <p:nvPr/>
        </p:nvGrpSpPr>
        <p:grpSpPr>
          <a:xfrm>
            <a:off x="8744926" y="3549814"/>
            <a:ext cx="2713066" cy="1442064"/>
            <a:chOff x="1261953" y="724"/>
            <a:chExt cx="1830735" cy="915367"/>
          </a:xfrm>
        </p:grpSpPr>
        <p:sp>
          <p:nvSpPr>
            <p:cNvPr id="244" name="Google Shape;244;p5"/>
            <p:cNvSpPr/>
            <p:nvPr/>
          </p:nvSpPr>
          <p:spPr>
            <a:xfrm>
              <a:off x="1261953" y="724"/>
              <a:ext cx="1830735" cy="915367"/>
            </a:xfrm>
            <a:prstGeom prst="roundRect">
              <a:avLst>
                <a:gd fmla="val 16667" name="adj"/>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5" name="Google Shape;245;p5"/>
            <p:cNvSpPr txBox="1"/>
            <p:nvPr/>
          </p:nvSpPr>
          <p:spPr>
            <a:xfrm>
              <a:off x="1306638" y="45409"/>
              <a:ext cx="1741365" cy="825997"/>
            </a:xfrm>
            <a:prstGeom prst="rect">
              <a:avLst/>
            </a:prstGeom>
            <a:no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Clr>
                  <a:schemeClr val="lt1"/>
                </a:buClr>
                <a:buSzPts val="1800"/>
                <a:buFont typeface="Arial"/>
                <a:buNone/>
              </a:pPr>
              <a:r>
                <a:rPr b="1" i="0" lang="de-DE" sz="1800" u="none" cap="none" strike="noStrike">
                  <a:solidFill>
                    <a:schemeClr val="lt1"/>
                  </a:solidFill>
                  <a:latin typeface="Arial"/>
                  <a:ea typeface="Arial"/>
                  <a:cs typeface="Arial"/>
                  <a:sym typeface="Arial"/>
                </a:rPr>
                <a:t>Take all three</a:t>
              </a:r>
              <a:br>
                <a:rPr b="1" i="0" lang="de-DE" sz="1800" u="none" cap="none" strike="noStrike">
                  <a:solidFill>
                    <a:schemeClr val="lt1"/>
                  </a:solidFill>
                  <a:latin typeface="Arial"/>
                  <a:ea typeface="Arial"/>
                  <a:cs typeface="Arial"/>
                  <a:sym typeface="Arial"/>
                </a:rPr>
              </a:br>
              <a:r>
                <a:rPr b="1" i="0" lang="de-DE" sz="1800" u="none" cap="none" strike="noStrike">
                  <a:solidFill>
                    <a:schemeClr val="lt1"/>
                  </a:solidFill>
                  <a:latin typeface="Arial"/>
                  <a:ea typeface="Arial"/>
                  <a:cs typeface="Arial"/>
                  <a:sym typeface="Arial"/>
                </a:rPr>
                <a:t>models into account!</a:t>
              </a:r>
              <a:endParaRPr/>
            </a:p>
            <a:p>
              <a:pPr indent="0" lvl="0" marL="0" marR="0" rtl="0" algn="ctr">
                <a:lnSpc>
                  <a:spcPct val="100000"/>
                </a:lnSpc>
                <a:spcBef>
                  <a:spcPts val="0"/>
                </a:spcBef>
                <a:spcAft>
                  <a:spcPts val="0"/>
                </a:spcAft>
                <a:buClr>
                  <a:schemeClr val="dk1"/>
                </a:buClr>
                <a:buSzPts val="1800"/>
                <a:buFont typeface="Calibri"/>
                <a:buNone/>
              </a:pPr>
              <a:r>
                <a:t/>
              </a:r>
              <a:endParaRPr b="1" i="0" sz="1800" u="none" cap="none" strike="noStrike">
                <a:solidFill>
                  <a:schemeClr val="lt1"/>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de-DE" sz="3200"/>
              <a:t>Insight into </a:t>
            </a:r>
            <a:r>
              <a:rPr lang="de-DE" sz="3600"/>
              <a:t>WP 2 – STEM ACTIVITIES DESIGN AND OER</a:t>
            </a:r>
            <a:br>
              <a:rPr lang="de-DE" sz="3600"/>
            </a:br>
            <a:r>
              <a:rPr b="0" i="0" lang="de-DE" sz="2800" u="none" strike="noStrike">
                <a:latin typeface="Arial"/>
                <a:ea typeface="Arial"/>
                <a:cs typeface="Arial"/>
                <a:sym typeface="Arial"/>
              </a:rPr>
              <a:t>2.5: Preparation of</a:t>
            </a:r>
            <a:r>
              <a:rPr lang="de-DE" sz="2800">
                <a:latin typeface="Arial"/>
                <a:ea typeface="Arial"/>
                <a:cs typeface="Arial"/>
                <a:sym typeface="Arial"/>
              </a:rPr>
              <a:t> </a:t>
            </a:r>
            <a:r>
              <a:rPr b="0" i="0" lang="de-DE" sz="2800" u="none" strike="noStrike">
                <a:latin typeface="Arial"/>
                <a:ea typeface="Arial"/>
                <a:cs typeface="Arial"/>
                <a:sym typeface="Arial"/>
              </a:rPr>
              <a:t>STEM Lesson Activities</a:t>
            </a:r>
            <a:r>
              <a:rPr lang="de-DE" sz="2800">
                <a:latin typeface="Arial"/>
                <a:ea typeface="Arial"/>
                <a:cs typeface="Arial"/>
                <a:sym typeface="Arial"/>
              </a:rPr>
              <a:t> </a:t>
            </a:r>
            <a:r>
              <a:rPr b="0" i="0" lang="de-DE" sz="2800" u="none" strike="noStrike">
                <a:latin typeface="Arial"/>
                <a:ea typeface="Arial"/>
                <a:cs typeface="Arial"/>
                <a:sym typeface="Arial"/>
              </a:rPr>
              <a:t>According to Learning Models</a:t>
            </a:r>
            <a:br>
              <a:rPr b="0" i="0" lang="de-DE" sz="2700" u="none" strike="noStrike">
                <a:latin typeface="Arial"/>
                <a:ea typeface="Arial"/>
                <a:cs typeface="Arial"/>
                <a:sym typeface="Arial"/>
              </a:rPr>
            </a:br>
            <a:r>
              <a:rPr b="0" i="0" lang="de-DE" sz="2700" u="none" strike="noStrike">
                <a:latin typeface="Arial"/>
                <a:ea typeface="Arial"/>
                <a:cs typeface="Arial"/>
                <a:sym typeface="Arial"/>
              </a:rPr>
              <a:t>UPB – Universität Paderborn, DE</a:t>
            </a:r>
            <a:br>
              <a:rPr b="0" i="0" lang="de-DE" sz="3600" u="none" strike="noStrike">
                <a:latin typeface="Arial"/>
                <a:ea typeface="Arial"/>
                <a:cs typeface="Arial"/>
                <a:sym typeface="Arial"/>
              </a:rPr>
            </a:br>
            <a:endParaRPr sz="3600"/>
          </a:p>
        </p:txBody>
      </p:sp>
      <p:sp>
        <p:nvSpPr>
          <p:cNvPr id="252" name="Google Shape;252;p6"/>
          <p:cNvSpPr txBox="1"/>
          <p:nvPr>
            <p:ph idx="1" type="body"/>
          </p:nvPr>
        </p:nvSpPr>
        <p:spPr>
          <a:xfrm>
            <a:off x="2715209" y="1987421"/>
            <a:ext cx="8948056" cy="3228392"/>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400"/>
              <a:buChar char="•"/>
            </a:pPr>
            <a:r>
              <a:rPr b="0" i="0" lang="de-DE" sz="2400" u="none" strike="noStrike">
                <a:latin typeface="Arial"/>
                <a:ea typeface="Arial"/>
                <a:cs typeface="Arial"/>
                <a:sym typeface="Arial"/>
              </a:rPr>
              <a:t>Act 2.5: According to the activity templates, partners (exc. P6) will design at least 5 STEM activities with digital content and sustainability</a:t>
            </a:r>
            <a:endParaRPr b="0" i="0" sz="2400" u="none" strike="noStrike">
              <a:latin typeface="Arial"/>
              <a:ea typeface="Arial"/>
              <a:cs typeface="Arial"/>
              <a:sym typeface="Arial"/>
            </a:endParaRPr>
          </a:p>
          <a:p>
            <a:pPr indent="-76200" lvl="0" marL="228600" rtl="0" algn="l">
              <a:lnSpc>
                <a:spcPct val="90000"/>
              </a:lnSpc>
              <a:spcBef>
                <a:spcPts val="1000"/>
              </a:spcBef>
              <a:spcAft>
                <a:spcPts val="0"/>
              </a:spcAft>
              <a:buClr>
                <a:schemeClr val="dk1"/>
              </a:buClr>
              <a:buSzPts val="2400"/>
              <a:buNone/>
            </a:pPr>
            <a:r>
              <a:t/>
            </a:r>
            <a:endParaRPr sz="2400">
              <a:latin typeface="Arial"/>
              <a:ea typeface="Arial"/>
              <a:cs typeface="Arial"/>
              <a:sym typeface="Arial"/>
            </a:endParaRPr>
          </a:p>
          <a:p>
            <a:pPr indent="-228600" lvl="0" marL="228600" rtl="0" algn="l">
              <a:lnSpc>
                <a:spcPct val="90000"/>
              </a:lnSpc>
              <a:spcBef>
                <a:spcPts val="1000"/>
              </a:spcBef>
              <a:spcAft>
                <a:spcPts val="0"/>
              </a:spcAft>
              <a:buClr>
                <a:schemeClr val="dk1"/>
              </a:buClr>
              <a:buSzPts val="2400"/>
              <a:buChar char="•"/>
            </a:pPr>
            <a:r>
              <a:rPr lang="de-DE" sz="2400">
                <a:latin typeface="Arial"/>
                <a:ea typeface="Arial"/>
                <a:cs typeface="Arial"/>
                <a:sym typeface="Arial"/>
              </a:rPr>
              <a:t>Template will be provided in March 2024 after the</a:t>
            </a:r>
            <a:br>
              <a:rPr lang="de-DE" sz="2400">
                <a:latin typeface="Arial"/>
                <a:ea typeface="Arial"/>
                <a:cs typeface="Arial"/>
                <a:sym typeface="Arial"/>
              </a:rPr>
            </a:br>
            <a:r>
              <a:rPr lang="de-DE" sz="2400">
                <a:latin typeface="Arial"/>
                <a:ea typeface="Arial"/>
                <a:cs typeface="Arial"/>
                <a:sym typeface="Arial"/>
              </a:rPr>
              <a:t>agreement on the activities at this meeting (TPM1)</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7"/>
          <p:cNvSpPr txBox="1"/>
          <p:nvPr/>
        </p:nvSpPr>
        <p:spPr>
          <a:xfrm>
            <a:off x="6502523" y="2414726"/>
            <a:ext cx="4378975" cy="93564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de-DE" sz="1600">
                <a:solidFill>
                  <a:schemeClr val="dk1"/>
                </a:solidFill>
                <a:latin typeface="Calibri"/>
                <a:ea typeface="Calibri"/>
                <a:cs typeface="Calibri"/>
                <a:sym typeface="Calibri"/>
              </a:rPr>
              <a:t>Prof. Dr. Marc Beutner</a:t>
            </a:r>
            <a:endParaRPr/>
          </a:p>
          <a:p>
            <a:pPr indent="0" lvl="0" marL="0" marR="0" rtl="0" algn="l">
              <a:lnSpc>
                <a:spcPct val="89999"/>
              </a:lnSpc>
              <a:spcBef>
                <a:spcPts val="0"/>
              </a:spcBef>
              <a:spcAft>
                <a:spcPts val="0"/>
              </a:spcAft>
              <a:buNone/>
            </a:pPr>
            <a:r>
              <a:rPr lang="de-DE" sz="1600">
                <a:solidFill>
                  <a:schemeClr val="dk1"/>
                </a:solidFill>
                <a:latin typeface="Calibri"/>
                <a:ea typeface="Calibri"/>
                <a:cs typeface="Calibri"/>
                <a:sym typeface="Calibri"/>
              </a:rPr>
              <a:t>Tel:	+49 (0) 52 51 / 60 - 23 67</a:t>
            </a:r>
            <a:endParaRPr/>
          </a:p>
          <a:p>
            <a:pPr indent="0" lvl="0" marL="0" marR="0" rtl="0" algn="l">
              <a:lnSpc>
                <a:spcPct val="89999"/>
              </a:lnSpc>
              <a:spcBef>
                <a:spcPts val="0"/>
              </a:spcBef>
              <a:spcAft>
                <a:spcPts val="0"/>
              </a:spcAft>
              <a:buNone/>
            </a:pPr>
            <a:r>
              <a:rPr lang="de-DE" sz="1600">
                <a:solidFill>
                  <a:schemeClr val="dk1"/>
                </a:solidFill>
                <a:latin typeface="Calibri"/>
                <a:ea typeface="Calibri"/>
                <a:cs typeface="Calibri"/>
                <a:sym typeface="Calibri"/>
              </a:rPr>
              <a:t>Fax:	+49 (0) 52 51 / 60 - 35 63</a:t>
            </a:r>
            <a:endParaRPr/>
          </a:p>
          <a:p>
            <a:pPr indent="0" lvl="0" marL="0" marR="0" rtl="0" algn="l">
              <a:lnSpc>
                <a:spcPct val="100000"/>
              </a:lnSpc>
              <a:spcBef>
                <a:spcPts val="0"/>
              </a:spcBef>
              <a:spcAft>
                <a:spcPts val="0"/>
              </a:spcAft>
              <a:buNone/>
            </a:pPr>
            <a:r>
              <a:rPr lang="de-DE" sz="1600">
                <a:solidFill>
                  <a:schemeClr val="dk1"/>
                </a:solidFill>
                <a:latin typeface="Calibri"/>
                <a:ea typeface="Calibri"/>
                <a:cs typeface="Calibri"/>
                <a:sym typeface="Calibri"/>
              </a:rPr>
              <a:t>E-Mail:	marc.beutner@uni-paderborn.de</a:t>
            </a:r>
            <a:endParaRPr/>
          </a:p>
        </p:txBody>
      </p:sp>
      <p:sp>
        <p:nvSpPr>
          <p:cNvPr id="258" name="Google Shape;258;p7"/>
          <p:cNvSpPr txBox="1"/>
          <p:nvPr/>
        </p:nvSpPr>
        <p:spPr>
          <a:xfrm>
            <a:off x="1192568" y="2414726"/>
            <a:ext cx="4496910" cy="14747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de-DE" sz="1600">
                <a:solidFill>
                  <a:schemeClr val="dk1"/>
                </a:solidFill>
                <a:latin typeface="Calibri"/>
                <a:ea typeface="Calibri"/>
                <a:cs typeface="Calibri"/>
                <a:sym typeface="Calibri"/>
              </a:rPr>
              <a:t>Universität Paderborn</a:t>
            </a:r>
            <a:endParaRPr/>
          </a:p>
          <a:p>
            <a:pPr indent="0" lvl="0" marL="0" marR="0" rtl="0" algn="l">
              <a:lnSpc>
                <a:spcPct val="99583"/>
              </a:lnSpc>
              <a:spcBef>
                <a:spcPts val="0"/>
              </a:spcBef>
              <a:spcAft>
                <a:spcPts val="0"/>
              </a:spcAft>
              <a:buNone/>
            </a:pPr>
            <a:r>
              <a:rPr b="1" lang="de-DE" sz="1600">
                <a:solidFill>
                  <a:schemeClr val="dk1"/>
                </a:solidFill>
                <a:latin typeface="Calibri"/>
                <a:ea typeface="Calibri"/>
                <a:cs typeface="Calibri"/>
                <a:sym typeface="Calibri"/>
              </a:rPr>
              <a:t>Department Wirtschaftspädagogik Lehrstuhl Wirtschaftspädagogik II Warburger Str. 100</a:t>
            </a:r>
            <a:endParaRPr/>
          </a:p>
          <a:p>
            <a:pPr indent="0" lvl="0" marL="0" marR="0" rtl="0" algn="l">
              <a:lnSpc>
                <a:spcPct val="100000"/>
              </a:lnSpc>
              <a:spcBef>
                <a:spcPts val="0"/>
              </a:spcBef>
              <a:spcAft>
                <a:spcPts val="0"/>
              </a:spcAft>
              <a:buNone/>
            </a:pPr>
            <a:r>
              <a:rPr b="1" lang="de-DE" sz="1600">
                <a:solidFill>
                  <a:schemeClr val="dk1"/>
                </a:solidFill>
                <a:latin typeface="Calibri"/>
                <a:ea typeface="Calibri"/>
                <a:cs typeface="Calibri"/>
                <a:sym typeface="Calibri"/>
              </a:rPr>
              <a:t>33098 Paderborn</a:t>
            </a:r>
            <a:endParaRPr/>
          </a:p>
          <a:p>
            <a:pPr indent="0" lvl="0" marL="0" marR="0" rtl="0" algn="l">
              <a:lnSpc>
                <a:spcPct val="106666"/>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lang="de-DE" sz="1600">
                <a:solidFill>
                  <a:schemeClr val="dk1"/>
                </a:solidFill>
                <a:latin typeface="Calibri"/>
                <a:ea typeface="Calibri"/>
                <a:cs typeface="Calibri"/>
                <a:sym typeface="Calibri"/>
              </a:rPr>
              <a:t>http://www.upb.de/wipaed</a:t>
            </a:r>
            <a:endParaRPr b="1" sz="1600">
              <a:solidFill>
                <a:schemeClr val="dk1"/>
              </a:solidFill>
              <a:latin typeface="Calibri"/>
              <a:ea typeface="Calibri"/>
              <a:cs typeface="Calibri"/>
              <a:sym typeface="Calibri"/>
            </a:endParaRPr>
          </a:p>
        </p:txBody>
      </p:sp>
      <p:sp>
        <p:nvSpPr>
          <p:cNvPr id="259" name="Google Shape;259;p7"/>
          <p:cNvSpPr/>
          <p:nvPr/>
        </p:nvSpPr>
        <p:spPr>
          <a:xfrm>
            <a:off x="1100251" y="1319669"/>
            <a:ext cx="165865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5234E"/>
              </a:buClr>
              <a:buSzPts val="3600"/>
              <a:buFont typeface="Noto Sans Symbols"/>
              <a:buNone/>
            </a:pPr>
            <a:r>
              <a:rPr b="1" lang="de-DE" sz="3600">
                <a:solidFill>
                  <a:srgbClr val="05234E"/>
                </a:solidFill>
                <a:latin typeface="Calibri"/>
                <a:ea typeface="Calibri"/>
                <a:cs typeface="Calibri"/>
                <a:sym typeface="Calibri"/>
              </a:rPr>
              <a:t>Contact</a:t>
            </a:r>
            <a:endParaRPr b="1" sz="3600">
              <a:solidFill>
                <a:srgbClr val="05234E"/>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