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9" roundtripDataSignature="AMtx7mghMuWYsMcdiBrTP27mZlNbu1zTk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7BF50BC-2C83-4419-814B-9368A64B64DC}">
  <a:tblStyle styleId="{97BF50BC-2C83-4419-814B-9368A64B64DC}"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CF0E7"/>
          </a:solidFill>
        </a:fill>
      </a:tcStyle>
    </a:wholeTbl>
    <a:band1H>
      <a:tcTxStyle/>
      <a:tcStyle>
        <a:fill>
          <a:solidFill>
            <a:srgbClr val="F9DFCC"/>
          </a:solidFill>
        </a:fill>
      </a:tcStyle>
    </a:band1H>
    <a:band2H>
      <a:tcTxStyle/>
    </a:band2H>
    <a:band1V>
      <a:tcTxStyle/>
      <a:tcStyle>
        <a:fill>
          <a:solidFill>
            <a:srgbClr val="F9DFCC"/>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customschemas.google.com/relationships/presentationmetadata" Target="metadata"/><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de-DE"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en.wikipedia.org/wiki/Editor-in-chief" TargetMode="External"/><Relationship Id="rId3" Type="http://schemas.openxmlformats.org/officeDocument/2006/relationships/hyperlink" Target="https://en.wikipedia.org/wiki/Vogue_(magazine)"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1" Type="http://schemas.openxmlformats.org/officeDocument/2006/relationships/hyperlink" Target="https://en.wikipedia.org/wiki/Chinese_censorship_abroad" TargetMode="External"/><Relationship Id="rId10" Type="http://schemas.openxmlformats.org/officeDocument/2006/relationships/hyperlink" Target="https://en.wikipedia.org/wiki/Toutiao" TargetMode="External"/><Relationship Id="rId13" Type="http://schemas.openxmlformats.org/officeDocument/2006/relationships/hyperlink" Target="https://en.wikipedia.org/wiki/ByteDance#cite_note-:13-9" TargetMode="External"/><Relationship Id="rId12" Type="http://schemas.openxmlformats.org/officeDocument/2006/relationships/hyperlink" Target="https://en.wikipedia.org/wiki/ByteDance#cite_note-:9-8" TargetMode="External"/><Relationship Id="rId1" Type="http://schemas.openxmlformats.org/officeDocument/2006/relationships/notesMaster" Target="../notesMasters/notesMaster1.xml"/><Relationship Id="rId2" Type="http://schemas.openxmlformats.org/officeDocument/2006/relationships/hyperlink" Target="https://en.wikipedia.org/wiki/Haidian,_Beijing" TargetMode="External"/><Relationship Id="rId3" Type="http://schemas.openxmlformats.org/officeDocument/2006/relationships/hyperlink" Target="https://en.wikipedia.org/wiki/Beijing" TargetMode="External"/><Relationship Id="rId4" Type="http://schemas.openxmlformats.org/officeDocument/2006/relationships/hyperlink" Target="https://en.wikipedia.org/wiki/Cayman_Islands" TargetMode="External"/><Relationship Id="rId9" Type="http://schemas.openxmlformats.org/officeDocument/2006/relationships/hyperlink" Target="https://en.wikipedia.org/wiki/TikTok" TargetMode="External"/><Relationship Id="rId14" Type="http://schemas.openxmlformats.org/officeDocument/2006/relationships/hyperlink" Target="https://en.wikipedia.org/wiki/ByteDance#cite_note-10" TargetMode="External"/><Relationship Id="rId5" Type="http://schemas.openxmlformats.org/officeDocument/2006/relationships/hyperlink" Target="https://en.wikipedia.org/wiki/ByteDance#cite_note-:4-7" TargetMode="External"/><Relationship Id="rId6" Type="http://schemas.openxmlformats.org/officeDocument/2006/relationships/hyperlink" Target="https://en.wikipedia.org/wiki/Zhang_Yiming" TargetMode="External"/><Relationship Id="rId7" Type="http://schemas.openxmlformats.org/officeDocument/2006/relationships/hyperlink" Target="https://en.wikipedia.org/wiki/Online_video_platform" TargetMode="External"/><Relationship Id="rId8" Type="http://schemas.openxmlformats.org/officeDocument/2006/relationships/hyperlink" Target="https://en.wikipedia.org/wiki/Mobile_app" TargetMode="External"/></Relationships>
</file>

<file path=ppt/notesSlides/_rels/notesSlide12.xml.rels><?xml version="1.0" encoding="UTF-8" standalone="yes"?><Relationships xmlns="http://schemas.openxmlformats.org/package/2006/relationships"><Relationship Id="rId11" Type="http://schemas.openxmlformats.org/officeDocument/2006/relationships/hyperlink" Target="https://en.wikipedia.org/wiki/DiDi#cite_note-12" TargetMode="External"/><Relationship Id="rId10" Type="http://schemas.openxmlformats.org/officeDocument/2006/relationships/hyperlink" Target="https://en.wikipedia.org/wiki/DiDi#cite_note-11" TargetMode="External"/><Relationship Id="rId13" Type="http://schemas.openxmlformats.org/officeDocument/2006/relationships/hyperlink" Target="https://en.wikipedia.org/wiki/DiDi#cite_note-14" TargetMode="External"/><Relationship Id="rId12" Type="http://schemas.openxmlformats.org/officeDocument/2006/relationships/hyperlink" Target="https://en.wikipedia.org/wiki/DiDi#cite_note-13" TargetMode="External"/><Relationship Id="rId1" Type="http://schemas.openxmlformats.org/officeDocument/2006/relationships/notesMaster" Target="../notesMasters/notesMaster1.xml"/><Relationship Id="rId2" Type="http://schemas.openxmlformats.org/officeDocument/2006/relationships/hyperlink" Target="https://en.wikipedia.org/wiki/DiDi#cite_note-7" TargetMode="External"/><Relationship Id="rId3" Type="http://schemas.openxmlformats.org/officeDocument/2006/relationships/hyperlink" Target="https://en.wikipedia.org/wiki/Vehicle_for_hire" TargetMode="External"/><Relationship Id="rId4" Type="http://schemas.openxmlformats.org/officeDocument/2006/relationships/hyperlink" Target="https://en.wikipedia.org/wiki/Beijing" TargetMode="External"/><Relationship Id="rId9" Type="http://schemas.openxmlformats.org/officeDocument/2006/relationships/hyperlink" Target="https://en.wikipedia.org/wiki/Taxicab" TargetMode="External"/><Relationship Id="rId5" Type="http://schemas.openxmlformats.org/officeDocument/2006/relationships/hyperlink" Target="https://en.wikipedia.org/wiki/DiDi#cite_note-8" TargetMode="External"/><Relationship Id="rId6" Type="http://schemas.openxmlformats.org/officeDocument/2006/relationships/hyperlink" Target="https://en.wikipedia.org/wiki/DiDi#cite_note-9" TargetMode="External"/><Relationship Id="rId7" Type="http://schemas.openxmlformats.org/officeDocument/2006/relationships/hyperlink" Target="https://en.wikipedia.org/wiki/DiDi#cite_note-suspend_after_killed-10" TargetMode="External"/><Relationship Id="rId8" Type="http://schemas.openxmlformats.org/officeDocument/2006/relationships/hyperlink" Target="https://en.wikipedia.org/wiki/DiDi#cite_note-tech-4" TargetMode="External"/></Relationships>
</file>

<file path=ppt/notesSlides/_rels/notesSlide13.xml.rels><?xml version="1.0" encoding="UTF-8" standalone="yes"?><Relationships xmlns="http://schemas.openxmlformats.org/package/2006/relationships"><Relationship Id="rId11" Type="http://schemas.openxmlformats.org/officeDocument/2006/relationships/hyperlink" Target="https://en.wikipedia.org/wiki/Stripe,_Inc.#cite_note-5" TargetMode="External"/><Relationship Id="rId10" Type="http://schemas.openxmlformats.org/officeDocument/2006/relationships/hyperlink" Target="https://en.wikipedia.org/wiki/E-commerce" TargetMode="External"/><Relationship Id="rId1" Type="http://schemas.openxmlformats.org/officeDocument/2006/relationships/notesMaster" Target="../notesMasters/notesMaster1.xml"/><Relationship Id="rId2" Type="http://schemas.openxmlformats.org/officeDocument/2006/relationships/hyperlink" Target="https://en.wikipedia.org/wiki/Multinational_corporation" TargetMode="External"/><Relationship Id="rId3" Type="http://schemas.openxmlformats.org/officeDocument/2006/relationships/hyperlink" Target="https://en.wikipedia.org/wiki/Financial_services" TargetMode="External"/><Relationship Id="rId4" Type="http://schemas.openxmlformats.org/officeDocument/2006/relationships/hyperlink" Target="https://en.wikipedia.org/wiki/Software_as_a_service" TargetMode="External"/><Relationship Id="rId9" Type="http://schemas.openxmlformats.org/officeDocument/2006/relationships/hyperlink" Target="https://en.wikipedia.org/wiki/Application_programming_interface" TargetMode="External"/><Relationship Id="rId5" Type="http://schemas.openxmlformats.org/officeDocument/2006/relationships/hyperlink" Target="https://en.wikipedia.org/wiki/South_San_Francisco,_California" TargetMode="External"/><Relationship Id="rId6" Type="http://schemas.openxmlformats.org/officeDocument/2006/relationships/hyperlink" Target="https://en.wikipedia.org/wiki/Dublin" TargetMode="External"/><Relationship Id="rId7" Type="http://schemas.openxmlformats.org/officeDocument/2006/relationships/hyperlink" Target="https://en.wikipedia.org/wiki/Stripe,_Inc.#cite_note-3" TargetMode="External"/><Relationship Id="rId8" Type="http://schemas.openxmlformats.org/officeDocument/2006/relationships/hyperlink" Target="https://en.wikipedia.org/wiki/Stripe,_Inc.#cite_note-4"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de-DE"/>
              <a:t>Mark Zuckerberg (Facebook/ Instagram/ Snapchat/ Twitter(X))</a:t>
            </a:r>
            <a:endParaRPr/>
          </a:p>
          <a:p>
            <a:pPr indent="0" lvl="0" marL="0" rtl="0" algn="l">
              <a:spcBef>
                <a:spcPts val="0"/>
              </a:spcBef>
              <a:spcAft>
                <a:spcPts val="0"/>
              </a:spcAft>
              <a:buNone/>
            </a:pPr>
            <a:r>
              <a:rPr lang="de-DE"/>
              <a:t>Elon Musk (Tesla/ SpaceX)</a:t>
            </a:r>
            <a:endParaRPr/>
          </a:p>
          <a:p>
            <a:pPr indent="0" lvl="0" marL="0" rtl="0" algn="l">
              <a:spcBef>
                <a:spcPts val="0"/>
              </a:spcBef>
              <a:spcAft>
                <a:spcPts val="0"/>
              </a:spcAft>
              <a:buNone/>
            </a:pPr>
            <a:r>
              <a:rPr lang="de-DE"/>
              <a:t>Steve Jobs (Apple)</a:t>
            </a:r>
            <a:endParaRPr/>
          </a:p>
          <a:p>
            <a:pPr indent="0" lvl="0" marL="0" rtl="0" algn="l">
              <a:spcBef>
                <a:spcPts val="0"/>
              </a:spcBef>
              <a:spcAft>
                <a:spcPts val="0"/>
              </a:spcAft>
              <a:buNone/>
            </a:pPr>
            <a:r>
              <a:rPr lang="de-DE"/>
              <a:t>Anna Wintour (The Vogue: </a:t>
            </a:r>
            <a:r>
              <a:rPr b="0" i="0" lang="de-DE" u="sng">
                <a:solidFill>
                  <a:schemeClr val="dk1"/>
                </a:solidFill>
                <a:highlight>
                  <a:srgbClr val="FFFFFF"/>
                </a:highlight>
                <a:latin typeface="Arial"/>
                <a:ea typeface="Arial"/>
                <a:cs typeface="Arial"/>
                <a:sym typeface="Arial"/>
                <a:hlinkClick r:id="rId2">
                  <a:extLst>
                    <a:ext uri="{A12FA001-AC4F-418D-AE19-62706E023703}">
                      <ahyp:hlinkClr val="tx"/>
                    </a:ext>
                  </a:extLst>
                </a:hlinkClick>
              </a:rPr>
              <a:t>editor-in-chief</a:t>
            </a:r>
            <a:r>
              <a:rPr b="0" i="0" lang="de-DE" u="none">
                <a:solidFill>
                  <a:schemeClr val="dk1"/>
                </a:solidFill>
                <a:highlight>
                  <a:srgbClr val="FFFFFF"/>
                </a:highlight>
                <a:latin typeface="Arial"/>
                <a:ea typeface="Arial"/>
                <a:cs typeface="Arial"/>
                <a:sym typeface="Arial"/>
              </a:rPr>
              <a:t> of </a:t>
            </a:r>
            <a:r>
              <a:rPr b="0" i="1" lang="de-DE" u="sng" strike="noStrike">
                <a:solidFill>
                  <a:schemeClr val="dk1"/>
                </a:solidFill>
                <a:highlight>
                  <a:srgbClr val="FFFFFF"/>
                </a:highlight>
                <a:latin typeface="Arial"/>
                <a:ea typeface="Arial"/>
                <a:cs typeface="Arial"/>
                <a:sym typeface="Arial"/>
                <a:hlinkClick r:id="rId3">
                  <a:extLst>
                    <a:ext uri="{A12FA001-AC4F-418D-AE19-62706E023703}">
                      <ahyp:hlinkClr val="tx"/>
                    </a:ext>
                  </a:extLst>
                </a:hlinkClick>
              </a:rPr>
              <a:t>Vogue</a:t>
            </a:r>
            <a:r>
              <a:rPr b="0" i="0" lang="de-DE" u="none">
                <a:solidFill>
                  <a:schemeClr val="dk1"/>
                </a:solidFill>
                <a:highlight>
                  <a:srgbClr val="FFFFFF"/>
                </a:highlight>
                <a:latin typeface="Arial"/>
                <a:ea typeface="Arial"/>
                <a:cs typeface="Arial"/>
                <a:sym typeface="Arial"/>
              </a:rPr>
              <a:t> since </a:t>
            </a:r>
            <a:r>
              <a:rPr b="0" i="0" lang="de-DE">
                <a:solidFill>
                  <a:srgbClr val="202122"/>
                </a:solidFill>
                <a:highlight>
                  <a:srgbClr val="FFFFFF"/>
                </a:highlight>
                <a:latin typeface="Arial"/>
                <a:ea typeface="Arial"/>
                <a:cs typeface="Arial"/>
                <a:sym typeface="Arial"/>
              </a:rPr>
              <a:t>1988</a:t>
            </a:r>
            <a:r>
              <a:rPr lang="de-DE"/>
              <a:t>)</a:t>
            </a:r>
            <a:endParaRPr/>
          </a:p>
        </p:txBody>
      </p:sp>
      <p:sp>
        <p:nvSpPr>
          <p:cNvPr id="172" name="Google Shape;172;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5" name="Google Shape;20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 name="Google Shape;214;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 name="Google Shape;23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8" name="Google Shape;23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de-DE" u="none">
                <a:solidFill>
                  <a:srgbClr val="202122"/>
                </a:solidFill>
                <a:highlight>
                  <a:srgbClr val="FFFFFF"/>
                </a:highlight>
                <a:latin typeface="Arial"/>
                <a:ea typeface="Arial"/>
                <a:cs typeface="Arial"/>
                <a:sym typeface="Arial"/>
              </a:rPr>
              <a:t>ByteDance Ltd.</a:t>
            </a:r>
            <a:r>
              <a:rPr b="0" i="0" lang="de-DE" u="none">
                <a:solidFill>
                  <a:srgbClr val="202122"/>
                </a:solidFill>
                <a:highlight>
                  <a:srgbClr val="FFFFFF"/>
                </a:highlight>
                <a:latin typeface="Arial"/>
                <a:ea typeface="Arial"/>
                <a:cs typeface="Arial"/>
                <a:sym typeface="Arial"/>
              </a:rPr>
              <a:t> is a Chinese internet technology company headquartered in </a:t>
            </a:r>
            <a:r>
              <a:rPr b="0" i="0" lang="de-DE" u="sng" strike="noStrike">
                <a:solidFill>
                  <a:srgbClr val="202122"/>
                </a:solidFill>
                <a:highlight>
                  <a:srgbClr val="FFFFFF"/>
                </a:highlight>
                <a:latin typeface="Arial"/>
                <a:ea typeface="Arial"/>
                <a:cs typeface="Arial"/>
                <a:sym typeface="Arial"/>
                <a:hlinkClick r:id="rId2">
                  <a:extLst>
                    <a:ext uri="{A12FA001-AC4F-418D-AE19-62706E023703}">
                      <ahyp:hlinkClr val="tx"/>
                    </a:ext>
                  </a:extLst>
                </a:hlinkClick>
              </a:rPr>
              <a:t>Haidian</a:t>
            </a:r>
            <a:r>
              <a:rPr b="0" i="0" lang="de-DE" u="none">
                <a:solidFill>
                  <a:srgbClr val="202122"/>
                </a:solidFill>
                <a:highlight>
                  <a:srgbClr val="FFFFFF"/>
                </a:highlight>
                <a:latin typeface="Arial"/>
                <a:ea typeface="Arial"/>
                <a:cs typeface="Arial"/>
                <a:sym typeface="Arial"/>
              </a:rPr>
              <a:t>, </a:t>
            </a:r>
            <a:r>
              <a:rPr b="0" i="0" lang="de-DE" u="sng" strike="noStrike">
                <a:solidFill>
                  <a:srgbClr val="202122"/>
                </a:solidFill>
                <a:highlight>
                  <a:srgbClr val="FFFFFF"/>
                </a:highlight>
                <a:latin typeface="Arial"/>
                <a:ea typeface="Arial"/>
                <a:cs typeface="Arial"/>
                <a:sym typeface="Arial"/>
                <a:hlinkClick r:id="rId3">
                  <a:extLst>
                    <a:ext uri="{A12FA001-AC4F-418D-AE19-62706E023703}">
                      <ahyp:hlinkClr val="tx"/>
                    </a:ext>
                  </a:extLst>
                </a:hlinkClick>
              </a:rPr>
              <a:t>Beijing</a:t>
            </a:r>
            <a:r>
              <a:rPr b="0" i="0" lang="de-DE" u="none">
                <a:solidFill>
                  <a:srgbClr val="202122"/>
                </a:solidFill>
                <a:highlight>
                  <a:srgbClr val="FFFFFF"/>
                </a:highlight>
                <a:latin typeface="Arial"/>
                <a:ea typeface="Arial"/>
                <a:cs typeface="Arial"/>
                <a:sym typeface="Arial"/>
              </a:rPr>
              <a:t> and incorporated in the </a:t>
            </a:r>
            <a:r>
              <a:rPr b="0" i="0" lang="de-DE" u="sng" strike="noStrike">
                <a:solidFill>
                  <a:srgbClr val="202122"/>
                </a:solidFill>
                <a:highlight>
                  <a:srgbClr val="FFFFFF"/>
                </a:highlight>
                <a:latin typeface="Arial"/>
                <a:ea typeface="Arial"/>
                <a:cs typeface="Arial"/>
                <a:sym typeface="Arial"/>
                <a:hlinkClick r:id="rId4">
                  <a:extLst>
                    <a:ext uri="{A12FA001-AC4F-418D-AE19-62706E023703}">
                      <ahyp:hlinkClr val="tx"/>
                    </a:ext>
                  </a:extLst>
                </a:hlinkClick>
              </a:rPr>
              <a:t>Cayman Islands</a:t>
            </a:r>
            <a:r>
              <a:rPr b="0" i="0" lang="de-DE" u="none">
                <a:solidFill>
                  <a:srgbClr val="202122"/>
                </a:solidFill>
                <a:highlight>
                  <a:srgbClr val="FFFFFF"/>
                </a:highlight>
                <a:latin typeface="Arial"/>
                <a:ea typeface="Arial"/>
                <a:cs typeface="Arial"/>
                <a:sym typeface="Arial"/>
              </a:rPr>
              <a:t>.</a:t>
            </a:r>
            <a:r>
              <a:rPr b="0" baseline="30000" i="0" lang="de-DE" u="sng" strike="noStrike">
                <a:solidFill>
                  <a:srgbClr val="202122"/>
                </a:solidFill>
                <a:highlight>
                  <a:srgbClr val="FFFFFF"/>
                </a:highlight>
                <a:latin typeface="Arial"/>
                <a:ea typeface="Arial"/>
                <a:cs typeface="Arial"/>
                <a:sym typeface="Arial"/>
                <a:hlinkClick r:id="rId5">
                  <a:extLst>
                    <a:ext uri="{A12FA001-AC4F-418D-AE19-62706E023703}">
                      <ahyp:hlinkClr val="tx"/>
                    </a:ext>
                  </a:extLst>
                </a:hlinkClick>
              </a:rPr>
              <a:t>[7]</a:t>
            </a:r>
            <a:endParaRPr b="0" i="0" u="none">
              <a:solidFill>
                <a:srgbClr val="202122"/>
              </a:solidFill>
              <a:highlight>
                <a:srgbClr val="FFFFFF"/>
              </a:highlight>
              <a:latin typeface="Arial"/>
              <a:ea typeface="Arial"/>
              <a:cs typeface="Arial"/>
              <a:sym typeface="Arial"/>
            </a:endParaRPr>
          </a:p>
          <a:p>
            <a:pPr indent="0" lvl="0" marL="0" rtl="0" algn="l">
              <a:spcBef>
                <a:spcPts val="0"/>
              </a:spcBef>
              <a:spcAft>
                <a:spcPts val="0"/>
              </a:spcAft>
              <a:buNone/>
            </a:pPr>
            <a:r>
              <a:rPr b="0" i="0" lang="de-DE" u="none">
                <a:solidFill>
                  <a:srgbClr val="202122"/>
                </a:solidFill>
                <a:highlight>
                  <a:srgbClr val="FFFFFF"/>
                </a:highlight>
                <a:latin typeface="Arial"/>
                <a:ea typeface="Arial"/>
                <a:cs typeface="Arial"/>
                <a:sym typeface="Arial"/>
              </a:rPr>
              <a:t>Founded by </a:t>
            </a:r>
            <a:r>
              <a:rPr b="0" i="0" lang="de-DE" u="sng" strike="noStrike">
                <a:solidFill>
                  <a:srgbClr val="202122"/>
                </a:solidFill>
                <a:highlight>
                  <a:srgbClr val="FFFFFF"/>
                </a:highlight>
                <a:latin typeface="Arial"/>
                <a:ea typeface="Arial"/>
                <a:cs typeface="Arial"/>
                <a:sym typeface="Arial"/>
                <a:hlinkClick r:id="rId6">
                  <a:extLst>
                    <a:ext uri="{A12FA001-AC4F-418D-AE19-62706E023703}">
                      <ahyp:hlinkClr val="tx"/>
                    </a:ext>
                  </a:extLst>
                </a:hlinkClick>
              </a:rPr>
              <a:t>Zhang Yiming</a:t>
            </a:r>
            <a:r>
              <a:rPr b="0" i="0" lang="de-DE" u="none">
                <a:solidFill>
                  <a:srgbClr val="202122"/>
                </a:solidFill>
                <a:highlight>
                  <a:srgbClr val="FFFFFF"/>
                </a:highlight>
                <a:latin typeface="Arial"/>
                <a:ea typeface="Arial"/>
                <a:cs typeface="Arial"/>
                <a:sym typeface="Arial"/>
              </a:rPr>
              <a:t>, Liang Rubo and a team of others in 2012, ByteDance developed the </a:t>
            </a:r>
            <a:r>
              <a:rPr b="0" i="0" lang="de-DE" u="sng" strike="noStrike">
                <a:solidFill>
                  <a:srgbClr val="202122"/>
                </a:solidFill>
                <a:highlight>
                  <a:srgbClr val="FFFFFF"/>
                </a:highlight>
                <a:latin typeface="Arial"/>
                <a:ea typeface="Arial"/>
                <a:cs typeface="Arial"/>
                <a:sym typeface="Arial"/>
                <a:hlinkClick r:id="rId7">
                  <a:extLst>
                    <a:ext uri="{A12FA001-AC4F-418D-AE19-62706E023703}">
                      <ahyp:hlinkClr val="tx"/>
                    </a:ext>
                  </a:extLst>
                </a:hlinkClick>
              </a:rPr>
              <a:t>video-sharing</a:t>
            </a:r>
            <a:r>
              <a:rPr b="0" i="0" lang="de-DE" u="none">
                <a:solidFill>
                  <a:srgbClr val="202122"/>
                </a:solidFill>
                <a:highlight>
                  <a:srgbClr val="FFFFFF"/>
                </a:highlight>
                <a:latin typeface="Arial"/>
                <a:ea typeface="Arial"/>
                <a:cs typeface="Arial"/>
                <a:sym typeface="Arial"/>
              </a:rPr>
              <a:t> </a:t>
            </a:r>
            <a:r>
              <a:rPr b="0" i="0" lang="de-DE" u="sng" strike="noStrike">
                <a:solidFill>
                  <a:srgbClr val="202122"/>
                </a:solidFill>
                <a:highlight>
                  <a:srgbClr val="FFFFFF"/>
                </a:highlight>
                <a:latin typeface="Arial"/>
                <a:ea typeface="Arial"/>
                <a:cs typeface="Arial"/>
                <a:sym typeface="Arial"/>
                <a:hlinkClick r:id="rId8">
                  <a:extLst>
                    <a:ext uri="{A12FA001-AC4F-418D-AE19-62706E023703}">
                      <ahyp:hlinkClr val="tx"/>
                    </a:ext>
                  </a:extLst>
                </a:hlinkClick>
              </a:rPr>
              <a:t>apps</a:t>
            </a:r>
            <a:r>
              <a:rPr b="0" i="0" lang="de-DE" u="none">
                <a:solidFill>
                  <a:srgbClr val="202122"/>
                </a:solidFill>
                <a:highlight>
                  <a:srgbClr val="FFFFFF"/>
                </a:highlight>
                <a:latin typeface="Arial"/>
                <a:ea typeface="Arial"/>
                <a:cs typeface="Arial"/>
                <a:sym typeface="Arial"/>
              </a:rPr>
              <a:t> </a:t>
            </a:r>
            <a:r>
              <a:rPr b="0" i="0" lang="de-DE" u="sng" strike="noStrike">
                <a:solidFill>
                  <a:srgbClr val="202122"/>
                </a:solidFill>
                <a:highlight>
                  <a:srgbClr val="FFFFFF"/>
                </a:highlight>
                <a:latin typeface="Arial"/>
                <a:ea typeface="Arial"/>
                <a:cs typeface="Arial"/>
                <a:sym typeface="Arial"/>
                <a:hlinkClick r:id="rId9">
                  <a:extLst>
                    <a:ext uri="{A12FA001-AC4F-418D-AE19-62706E023703}">
                      <ahyp:hlinkClr val="tx"/>
                    </a:ext>
                  </a:extLst>
                </a:hlinkClick>
              </a:rPr>
              <a:t>TikTok</a:t>
            </a:r>
            <a:r>
              <a:rPr b="0" i="0" lang="de-DE" u="none">
                <a:solidFill>
                  <a:srgbClr val="202122"/>
                </a:solidFill>
                <a:highlight>
                  <a:srgbClr val="FFFFFF"/>
                </a:highlight>
                <a:latin typeface="Arial"/>
                <a:ea typeface="Arial"/>
                <a:cs typeface="Arial"/>
                <a:sym typeface="Arial"/>
              </a:rPr>
              <a:t> and Douyin. The company is also the developer of the news platform </a:t>
            </a:r>
            <a:r>
              <a:rPr b="0" i="0" lang="de-DE" u="sng" strike="noStrike">
                <a:solidFill>
                  <a:srgbClr val="202122"/>
                </a:solidFill>
                <a:highlight>
                  <a:srgbClr val="FFFFFF"/>
                </a:highlight>
                <a:latin typeface="Arial"/>
                <a:ea typeface="Arial"/>
                <a:cs typeface="Arial"/>
                <a:sym typeface="Arial"/>
                <a:hlinkClick r:id="rId10">
                  <a:extLst>
                    <a:ext uri="{A12FA001-AC4F-418D-AE19-62706E023703}">
                      <ahyp:hlinkClr val="tx"/>
                    </a:ext>
                  </a:extLst>
                </a:hlinkClick>
              </a:rPr>
              <a:t>Toutiao</a:t>
            </a:r>
            <a:r>
              <a:rPr b="0" i="0" lang="de-DE" u="none">
                <a:solidFill>
                  <a:srgbClr val="202122"/>
                </a:solidFill>
                <a:highlight>
                  <a:srgbClr val="FFFFFF"/>
                </a:highlight>
                <a:latin typeface="Arial"/>
                <a:ea typeface="Arial"/>
                <a:cs typeface="Arial"/>
                <a:sym typeface="Arial"/>
              </a:rPr>
              <a:t>.</a:t>
            </a:r>
            <a:endParaRPr/>
          </a:p>
          <a:p>
            <a:pPr indent="0" lvl="0" marL="0" rtl="0" algn="l">
              <a:spcBef>
                <a:spcPts val="0"/>
              </a:spcBef>
              <a:spcAft>
                <a:spcPts val="0"/>
              </a:spcAft>
              <a:buNone/>
            </a:pPr>
            <a:r>
              <a:rPr b="0" i="0" lang="de-DE" u="none">
                <a:solidFill>
                  <a:srgbClr val="202122"/>
                </a:solidFill>
                <a:highlight>
                  <a:srgbClr val="FFFFFF"/>
                </a:highlight>
                <a:latin typeface="Arial"/>
                <a:ea typeface="Arial"/>
                <a:cs typeface="Arial"/>
                <a:sym typeface="Arial"/>
              </a:rPr>
              <a:t>ByteDance has attracted legislative and media attention in several countries over security, surveillance, and </a:t>
            </a:r>
            <a:r>
              <a:rPr b="0" i="0" lang="de-DE" u="sng" strike="noStrike">
                <a:solidFill>
                  <a:srgbClr val="202122"/>
                </a:solidFill>
                <a:highlight>
                  <a:srgbClr val="FFFFFF"/>
                </a:highlight>
                <a:latin typeface="Arial"/>
                <a:ea typeface="Arial"/>
                <a:cs typeface="Arial"/>
                <a:sym typeface="Arial"/>
                <a:hlinkClick r:id="rId11">
                  <a:extLst>
                    <a:ext uri="{A12FA001-AC4F-418D-AE19-62706E023703}">
                      <ahyp:hlinkClr val="tx"/>
                    </a:ext>
                  </a:extLst>
                </a:hlinkClick>
              </a:rPr>
              <a:t>censorship</a:t>
            </a:r>
            <a:r>
              <a:rPr b="0" i="0" lang="de-DE" u="none">
                <a:solidFill>
                  <a:srgbClr val="202122"/>
                </a:solidFill>
                <a:highlight>
                  <a:srgbClr val="FFFFFF"/>
                </a:highlight>
                <a:latin typeface="Arial"/>
                <a:ea typeface="Arial"/>
                <a:cs typeface="Arial"/>
                <a:sym typeface="Arial"/>
              </a:rPr>
              <a:t> concerns.</a:t>
            </a:r>
            <a:r>
              <a:rPr b="0" baseline="30000" i="0" lang="de-DE" u="sng" strike="noStrike">
                <a:solidFill>
                  <a:srgbClr val="202122"/>
                </a:solidFill>
                <a:highlight>
                  <a:srgbClr val="FFFFFF"/>
                </a:highlight>
                <a:latin typeface="Arial"/>
                <a:ea typeface="Arial"/>
                <a:cs typeface="Arial"/>
                <a:sym typeface="Arial"/>
                <a:hlinkClick r:id="rId12">
                  <a:extLst>
                    <a:ext uri="{A12FA001-AC4F-418D-AE19-62706E023703}">
                      <ahyp:hlinkClr val="tx"/>
                    </a:ext>
                  </a:extLst>
                </a:hlinkClick>
              </a:rPr>
              <a:t>[8]</a:t>
            </a:r>
            <a:r>
              <a:rPr b="0" baseline="30000" i="0" lang="de-DE" u="sng" strike="noStrike">
                <a:solidFill>
                  <a:srgbClr val="202122"/>
                </a:solidFill>
                <a:highlight>
                  <a:srgbClr val="FFFFFF"/>
                </a:highlight>
                <a:latin typeface="Arial"/>
                <a:ea typeface="Arial"/>
                <a:cs typeface="Arial"/>
                <a:sym typeface="Arial"/>
                <a:hlinkClick r:id="rId13">
                  <a:extLst>
                    <a:ext uri="{A12FA001-AC4F-418D-AE19-62706E023703}">
                      <ahyp:hlinkClr val="tx"/>
                    </a:ext>
                  </a:extLst>
                </a:hlinkClick>
              </a:rPr>
              <a:t>[9]</a:t>
            </a:r>
            <a:r>
              <a:rPr b="0" baseline="30000" i="0" lang="de-DE" u="sng" strike="noStrike">
                <a:solidFill>
                  <a:srgbClr val="202122"/>
                </a:solidFill>
                <a:highlight>
                  <a:srgbClr val="FFFFFF"/>
                </a:highlight>
                <a:latin typeface="Arial"/>
                <a:ea typeface="Arial"/>
                <a:cs typeface="Arial"/>
                <a:sym typeface="Arial"/>
                <a:hlinkClick r:id="rId14">
                  <a:extLst>
                    <a:ext uri="{A12FA001-AC4F-418D-AE19-62706E023703}">
                      <ahyp:hlinkClr val="tx"/>
                    </a:ext>
                  </a:extLst>
                </a:hlinkClick>
              </a:rPr>
              <a:t>[10]</a:t>
            </a:r>
            <a:endParaRPr b="0" i="0" u="none">
              <a:solidFill>
                <a:srgbClr val="202122"/>
              </a:solidFill>
              <a:highlight>
                <a:srgbClr val="FFFFFF"/>
              </a:highlight>
              <a:latin typeface="Arial"/>
              <a:ea typeface="Arial"/>
              <a:cs typeface="Arial"/>
              <a:sym typeface="Arial"/>
            </a:endParaRPr>
          </a:p>
          <a:p>
            <a:pPr indent="0" lvl="0" marL="0" rtl="0" algn="l">
              <a:spcBef>
                <a:spcPts val="0"/>
              </a:spcBef>
              <a:spcAft>
                <a:spcPts val="0"/>
              </a:spcAft>
              <a:buNone/>
            </a:pPr>
            <a:r>
              <a:t/>
            </a:r>
            <a:endParaRPr u="none"/>
          </a:p>
        </p:txBody>
      </p:sp>
      <p:sp>
        <p:nvSpPr>
          <p:cNvPr id="245" name="Google Shape;24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de-DE">
                <a:solidFill>
                  <a:srgbClr val="202122"/>
                </a:solidFill>
                <a:highlight>
                  <a:srgbClr val="FFFFFF"/>
                </a:highlight>
                <a:latin typeface="Arial"/>
                <a:ea typeface="Arial"/>
                <a:cs typeface="Arial"/>
                <a:sym typeface="Arial"/>
              </a:rPr>
              <a:t>Didi Chuxing Technology Company</a:t>
            </a:r>
            <a:r>
              <a:rPr b="0" baseline="30000" i="0" lang="de-DE" u="sng" strike="noStrike">
                <a:solidFill>
                  <a:srgbClr val="202122"/>
                </a:solidFill>
                <a:highlight>
                  <a:srgbClr val="FFFFFF"/>
                </a:highlight>
                <a:latin typeface="Arial"/>
                <a:ea typeface="Arial"/>
                <a:cs typeface="Arial"/>
                <a:sym typeface="Arial"/>
                <a:hlinkClick r:id="rId2">
                  <a:extLst>
                    <a:ext uri="{A12FA001-AC4F-418D-AE19-62706E023703}">
                      <ahyp:hlinkClr val="tx"/>
                    </a:ext>
                  </a:extLst>
                </a:hlinkClick>
              </a:rPr>
              <a:t>[7]</a:t>
            </a:r>
            <a:r>
              <a:rPr b="0" i="0" lang="de-DE">
                <a:solidFill>
                  <a:srgbClr val="202122"/>
                </a:solidFill>
                <a:highlight>
                  <a:srgbClr val="FFFFFF"/>
                </a:highlight>
                <a:latin typeface="Arial"/>
                <a:ea typeface="Arial"/>
                <a:cs typeface="Arial"/>
                <a:sym typeface="Arial"/>
              </a:rPr>
              <a:t> is a Chinese </a:t>
            </a:r>
            <a:r>
              <a:rPr b="0" i="0" lang="de-DE" u="sng" strike="noStrike">
                <a:solidFill>
                  <a:schemeClr val="hlink"/>
                </a:solidFill>
                <a:highlight>
                  <a:srgbClr val="FFFFFF"/>
                </a:highlight>
                <a:latin typeface="Arial"/>
                <a:ea typeface="Arial"/>
                <a:cs typeface="Arial"/>
                <a:sym typeface="Arial"/>
                <a:hlinkClick r:id="rId3"/>
              </a:rPr>
              <a:t>vehicle for hire</a:t>
            </a:r>
            <a:r>
              <a:rPr b="0" i="0" lang="de-DE">
                <a:solidFill>
                  <a:srgbClr val="202122"/>
                </a:solidFill>
                <a:highlight>
                  <a:srgbClr val="FFFFFF"/>
                </a:highlight>
                <a:latin typeface="Arial"/>
                <a:ea typeface="Arial"/>
                <a:cs typeface="Arial"/>
                <a:sym typeface="Arial"/>
              </a:rPr>
              <a:t> company headquartered in </a:t>
            </a:r>
            <a:r>
              <a:rPr b="0" i="0" lang="de-DE" u="sng" strike="noStrike">
                <a:solidFill>
                  <a:schemeClr val="hlink"/>
                </a:solidFill>
                <a:highlight>
                  <a:srgbClr val="FFFFFF"/>
                </a:highlight>
                <a:latin typeface="Arial"/>
                <a:ea typeface="Arial"/>
                <a:cs typeface="Arial"/>
                <a:sym typeface="Arial"/>
                <a:hlinkClick r:id="rId4"/>
              </a:rPr>
              <a:t>Beijing</a:t>
            </a:r>
            <a:r>
              <a:rPr b="0" i="0" lang="de-DE">
                <a:solidFill>
                  <a:srgbClr val="202122"/>
                </a:solidFill>
                <a:highlight>
                  <a:srgbClr val="FFFFFF"/>
                </a:highlight>
                <a:latin typeface="Arial"/>
                <a:ea typeface="Arial"/>
                <a:cs typeface="Arial"/>
                <a:sym typeface="Arial"/>
              </a:rPr>
              <a:t> with over 550 million users and tens of millions of drivers.</a:t>
            </a:r>
            <a:r>
              <a:rPr b="0" baseline="30000" i="0" lang="de-DE" u="sng" strike="noStrike">
                <a:solidFill>
                  <a:srgbClr val="202122"/>
                </a:solidFill>
                <a:highlight>
                  <a:srgbClr val="FFFFFF"/>
                </a:highlight>
                <a:latin typeface="Arial"/>
                <a:ea typeface="Arial"/>
                <a:cs typeface="Arial"/>
                <a:sym typeface="Arial"/>
                <a:hlinkClick r:id="rId5">
                  <a:extLst>
                    <a:ext uri="{A12FA001-AC4F-418D-AE19-62706E023703}">
                      <ahyp:hlinkClr val="tx"/>
                    </a:ext>
                  </a:extLst>
                </a:hlinkClick>
              </a:rPr>
              <a:t>[8]</a:t>
            </a:r>
            <a:r>
              <a:rPr b="0" baseline="30000" i="0" lang="de-DE" u="sng" strike="noStrike">
                <a:solidFill>
                  <a:srgbClr val="202122"/>
                </a:solidFill>
                <a:highlight>
                  <a:srgbClr val="FFFFFF"/>
                </a:highlight>
                <a:latin typeface="Arial"/>
                <a:ea typeface="Arial"/>
                <a:cs typeface="Arial"/>
                <a:sym typeface="Arial"/>
                <a:hlinkClick r:id="rId6">
                  <a:extLst>
                    <a:ext uri="{A12FA001-AC4F-418D-AE19-62706E023703}">
                      <ahyp:hlinkClr val="tx"/>
                    </a:ext>
                  </a:extLst>
                </a:hlinkClick>
              </a:rPr>
              <a:t>[9]</a:t>
            </a:r>
            <a:r>
              <a:rPr b="0" baseline="30000" i="0" lang="de-DE" u="sng" strike="noStrike">
                <a:solidFill>
                  <a:srgbClr val="202122"/>
                </a:solidFill>
                <a:highlight>
                  <a:srgbClr val="FFFFFF"/>
                </a:highlight>
                <a:latin typeface="Arial"/>
                <a:ea typeface="Arial"/>
                <a:cs typeface="Arial"/>
                <a:sym typeface="Arial"/>
                <a:hlinkClick r:id="rId7">
                  <a:extLst>
                    <a:ext uri="{A12FA001-AC4F-418D-AE19-62706E023703}">
                      <ahyp:hlinkClr val="tx"/>
                    </a:ext>
                  </a:extLst>
                </a:hlinkClick>
              </a:rPr>
              <a:t>[10]</a:t>
            </a:r>
            <a:r>
              <a:rPr b="0" baseline="30000" i="0" lang="de-DE" u="sng" strike="noStrike">
                <a:solidFill>
                  <a:srgbClr val="202122"/>
                </a:solidFill>
                <a:highlight>
                  <a:srgbClr val="FFFFFF"/>
                </a:highlight>
                <a:latin typeface="Arial"/>
                <a:ea typeface="Arial"/>
                <a:cs typeface="Arial"/>
                <a:sym typeface="Arial"/>
                <a:hlinkClick r:id="rId8">
                  <a:extLst>
                    <a:ext uri="{A12FA001-AC4F-418D-AE19-62706E023703}">
                      <ahyp:hlinkClr val="tx"/>
                    </a:ext>
                  </a:extLst>
                </a:hlinkClick>
              </a:rPr>
              <a:t>[4]</a:t>
            </a:r>
            <a:r>
              <a:rPr b="0" i="0" lang="de-DE">
                <a:solidFill>
                  <a:srgbClr val="202122"/>
                </a:solidFill>
                <a:highlight>
                  <a:srgbClr val="FFFFFF"/>
                </a:highlight>
                <a:latin typeface="Arial"/>
                <a:ea typeface="Arial"/>
                <a:cs typeface="Arial"/>
                <a:sym typeface="Arial"/>
              </a:rPr>
              <a:t> The company provides app-based transportation services, including </a:t>
            </a:r>
            <a:r>
              <a:rPr b="0" i="0" lang="de-DE" u="sng" strike="noStrike">
                <a:solidFill>
                  <a:schemeClr val="hlink"/>
                </a:solidFill>
                <a:highlight>
                  <a:srgbClr val="FFFFFF"/>
                </a:highlight>
                <a:latin typeface="Arial"/>
                <a:ea typeface="Arial"/>
                <a:cs typeface="Arial"/>
                <a:sym typeface="Arial"/>
                <a:hlinkClick r:id="rId9"/>
              </a:rPr>
              <a:t>taxi</a:t>
            </a:r>
            <a:r>
              <a:rPr b="0" i="0" lang="de-DE">
                <a:solidFill>
                  <a:srgbClr val="202122"/>
                </a:solidFill>
                <a:highlight>
                  <a:srgbClr val="FFFFFF"/>
                </a:highlight>
                <a:latin typeface="Arial"/>
                <a:ea typeface="Arial"/>
                <a:cs typeface="Arial"/>
                <a:sym typeface="Arial"/>
              </a:rPr>
              <a:t> hailing, private car hailing, social ride-sharing, and bike sharing; on-demand delivery services; and automobile services, including sales, leasing, financing, maintenance, fleet operation, electric vehicle charging, and co-development of vehicles with automakers.</a:t>
            </a:r>
            <a:r>
              <a:rPr b="0" baseline="30000" i="0" lang="de-DE" u="sng" strike="noStrike">
                <a:solidFill>
                  <a:srgbClr val="202122"/>
                </a:solidFill>
                <a:highlight>
                  <a:srgbClr val="FFFFFF"/>
                </a:highlight>
                <a:latin typeface="Arial"/>
                <a:ea typeface="Arial"/>
                <a:cs typeface="Arial"/>
                <a:sym typeface="Arial"/>
                <a:hlinkClick r:id="rId10">
                  <a:extLst>
                    <a:ext uri="{A12FA001-AC4F-418D-AE19-62706E023703}">
                      <ahyp:hlinkClr val="tx"/>
                    </a:ext>
                  </a:extLst>
                </a:hlinkClick>
              </a:rPr>
              <a:t>[11]</a:t>
            </a:r>
            <a:r>
              <a:rPr b="0" baseline="30000" i="0" lang="de-DE" u="sng" strike="noStrike">
                <a:solidFill>
                  <a:srgbClr val="202122"/>
                </a:solidFill>
                <a:highlight>
                  <a:srgbClr val="FFFFFF"/>
                </a:highlight>
                <a:latin typeface="Arial"/>
                <a:ea typeface="Arial"/>
                <a:cs typeface="Arial"/>
                <a:sym typeface="Arial"/>
                <a:hlinkClick r:id="rId11">
                  <a:extLst>
                    <a:ext uri="{A12FA001-AC4F-418D-AE19-62706E023703}">
                      <ahyp:hlinkClr val="tx"/>
                    </a:ext>
                  </a:extLst>
                </a:hlinkClick>
              </a:rPr>
              <a:t>[12]</a:t>
            </a:r>
            <a:r>
              <a:rPr b="0" baseline="30000" i="0" lang="de-DE" u="sng" strike="noStrike">
                <a:solidFill>
                  <a:srgbClr val="202122"/>
                </a:solidFill>
                <a:highlight>
                  <a:srgbClr val="FFFFFF"/>
                </a:highlight>
                <a:latin typeface="Arial"/>
                <a:ea typeface="Arial"/>
                <a:cs typeface="Arial"/>
                <a:sym typeface="Arial"/>
                <a:hlinkClick r:id="rId12">
                  <a:extLst>
                    <a:ext uri="{A12FA001-AC4F-418D-AE19-62706E023703}">
                      <ahyp:hlinkClr val="tx"/>
                    </a:ext>
                  </a:extLst>
                </a:hlinkClick>
              </a:rPr>
              <a:t>[13]</a:t>
            </a:r>
            <a:r>
              <a:rPr b="0" i="0" lang="de-DE">
                <a:solidFill>
                  <a:srgbClr val="202122"/>
                </a:solidFill>
                <a:highlight>
                  <a:srgbClr val="FFFFFF"/>
                </a:highlight>
                <a:latin typeface="Arial"/>
                <a:ea typeface="Arial"/>
                <a:cs typeface="Arial"/>
                <a:sym typeface="Arial"/>
              </a:rPr>
              <a:t> The company is a subsidiary of Xiaoju Kuaizhi Inc.</a:t>
            </a:r>
            <a:r>
              <a:rPr b="0" baseline="30000" i="0" lang="de-DE" u="sng" strike="noStrike">
                <a:solidFill>
                  <a:srgbClr val="202122"/>
                </a:solidFill>
                <a:highlight>
                  <a:srgbClr val="FFFFFF"/>
                </a:highlight>
                <a:latin typeface="Arial"/>
                <a:ea typeface="Arial"/>
                <a:cs typeface="Arial"/>
                <a:sym typeface="Arial"/>
                <a:hlinkClick r:id="rId13">
                  <a:extLst>
                    <a:ext uri="{A12FA001-AC4F-418D-AE19-62706E023703}">
                      <ahyp:hlinkClr val="tx"/>
                    </a:ext>
                  </a:extLst>
                </a:hlinkClick>
              </a:rPr>
              <a:t>[14]</a:t>
            </a:r>
            <a:endParaRPr/>
          </a:p>
        </p:txBody>
      </p:sp>
      <p:sp>
        <p:nvSpPr>
          <p:cNvPr id="255" name="Google Shape;25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4" name="Google Shape;26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de-DE">
                <a:solidFill>
                  <a:srgbClr val="202122"/>
                </a:solidFill>
                <a:highlight>
                  <a:srgbClr val="FFFFFF"/>
                </a:highlight>
                <a:latin typeface="Arial"/>
                <a:ea typeface="Arial"/>
                <a:cs typeface="Arial"/>
                <a:sym typeface="Arial"/>
              </a:rPr>
              <a:t>Stripe, Inc.</a:t>
            </a:r>
            <a:r>
              <a:rPr b="0" i="0" lang="de-DE">
                <a:solidFill>
                  <a:srgbClr val="202122"/>
                </a:solidFill>
                <a:highlight>
                  <a:srgbClr val="FFFFFF"/>
                </a:highlight>
                <a:latin typeface="Arial"/>
                <a:ea typeface="Arial"/>
                <a:cs typeface="Arial"/>
                <a:sym typeface="Arial"/>
              </a:rPr>
              <a:t> is an Irish-American </a:t>
            </a:r>
            <a:r>
              <a:rPr b="0" i="0" lang="de-DE" u="sng" strike="noStrike">
                <a:solidFill>
                  <a:schemeClr val="hlink"/>
                </a:solidFill>
                <a:highlight>
                  <a:srgbClr val="FFFFFF"/>
                </a:highlight>
                <a:latin typeface="Arial"/>
                <a:ea typeface="Arial"/>
                <a:cs typeface="Arial"/>
                <a:sym typeface="Arial"/>
                <a:hlinkClick r:id="rId2"/>
              </a:rPr>
              <a:t>multinational</a:t>
            </a:r>
            <a:r>
              <a:rPr b="0" i="0" lang="de-DE">
                <a:solidFill>
                  <a:srgbClr val="202122"/>
                </a:solidFill>
                <a:highlight>
                  <a:srgbClr val="FFFFFF"/>
                </a:highlight>
                <a:latin typeface="Arial"/>
                <a:ea typeface="Arial"/>
                <a:cs typeface="Arial"/>
                <a:sym typeface="Arial"/>
              </a:rPr>
              <a:t> </a:t>
            </a:r>
            <a:r>
              <a:rPr b="0" i="0" lang="de-DE" u="sng" strike="noStrike">
                <a:solidFill>
                  <a:schemeClr val="hlink"/>
                </a:solidFill>
                <a:highlight>
                  <a:srgbClr val="FFFFFF"/>
                </a:highlight>
                <a:latin typeface="Arial"/>
                <a:ea typeface="Arial"/>
                <a:cs typeface="Arial"/>
                <a:sym typeface="Arial"/>
                <a:hlinkClick r:id="rId3"/>
              </a:rPr>
              <a:t>financial services</a:t>
            </a:r>
            <a:r>
              <a:rPr b="0" i="0" lang="de-DE">
                <a:solidFill>
                  <a:srgbClr val="202122"/>
                </a:solidFill>
                <a:highlight>
                  <a:srgbClr val="FFFFFF"/>
                </a:highlight>
                <a:latin typeface="Arial"/>
                <a:ea typeface="Arial"/>
                <a:cs typeface="Arial"/>
                <a:sym typeface="Arial"/>
              </a:rPr>
              <a:t> and </a:t>
            </a:r>
            <a:r>
              <a:rPr b="0" i="0" lang="de-DE" u="sng" strike="noStrike">
                <a:solidFill>
                  <a:schemeClr val="hlink"/>
                </a:solidFill>
                <a:highlight>
                  <a:srgbClr val="FFFFFF"/>
                </a:highlight>
                <a:latin typeface="Arial"/>
                <a:ea typeface="Arial"/>
                <a:cs typeface="Arial"/>
                <a:sym typeface="Arial"/>
                <a:hlinkClick r:id="rId4"/>
              </a:rPr>
              <a:t>software as a service (SaaS)</a:t>
            </a:r>
            <a:r>
              <a:rPr b="0" i="0" lang="de-DE">
                <a:solidFill>
                  <a:srgbClr val="202122"/>
                </a:solidFill>
                <a:highlight>
                  <a:srgbClr val="FFFFFF"/>
                </a:highlight>
                <a:latin typeface="Arial"/>
                <a:ea typeface="Arial"/>
                <a:cs typeface="Arial"/>
                <a:sym typeface="Arial"/>
              </a:rPr>
              <a:t> company dual-headquartered in </a:t>
            </a:r>
            <a:r>
              <a:rPr b="0" i="0" lang="de-DE" u="sng" strike="noStrike">
                <a:solidFill>
                  <a:schemeClr val="hlink"/>
                </a:solidFill>
                <a:highlight>
                  <a:srgbClr val="FFFFFF"/>
                </a:highlight>
                <a:latin typeface="Arial"/>
                <a:ea typeface="Arial"/>
                <a:cs typeface="Arial"/>
                <a:sym typeface="Arial"/>
                <a:hlinkClick r:id="rId5"/>
              </a:rPr>
              <a:t>South San Francisco, California</a:t>
            </a:r>
            <a:r>
              <a:rPr b="0" i="0" lang="de-DE">
                <a:solidFill>
                  <a:srgbClr val="202122"/>
                </a:solidFill>
                <a:highlight>
                  <a:srgbClr val="FFFFFF"/>
                </a:highlight>
                <a:latin typeface="Arial"/>
                <a:ea typeface="Arial"/>
                <a:cs typeface="Arial"/>
                <a:sym typeface="Arial"/>
              </a:rPr>
              <a:t>, United States and </a:t>
            </a:r>
            <a:r>
              <a:rPr b="0" i="0" lang="de-DE" u="sng" strike="noStrike">
                <a:solidFill>
                  <a:schemeClr val="hlink"/>
                </a:solidFill>
                <a:highlight>
                  <a:srgbClr val="FFFFFF"/>
                </a:highlight>
                <a:latin typeface="Arial"/>
                <a:ea typeface="Arial"/>
                <a:cs typeface="Arial"/>
                <a:sym typeface="Arial"/>
                <a:hlinkClick r:id="rId6"/>
              </a:rPr>
              <a:t>Dublin</a:t>
            </a:r>
            <a:r>
              <a:rPr b="0" i="0" lang="de-DE">
                <a:solidFill>
                  <a:srgbClr val="202122"/>
                </a:solidFill>
                <a:highlight>
                  <a:srgbClr val="FFFFFF"/>
                </a:highlight>
                <a:latin typeface="Arial"/>
                <a:ea typeface="Arial"/>
                <a:cs typeface="Arial"/>
                <a:sym typeface="Arial"/>
              </a:rPr>
              <a:t>, Ireland.</a:t>
            </a:r>
            <a:r>
              <a:rPr b="0" baseline="30000" i="0" lang="de-DE" u="sng" strike="noStrike">
                <a:solidFill>
                  <a:srgbClr val="202122"/>
                </a:solidFill>
                <a:highlight>
                  <a:srgbClr val="FFFFFF"/>
                </a:highlight>
                <a:latin typeface="Arial"/>
                <a:ea typeface="Arial"/>
                <a:cs typeface="Arial"/>
                <a:sym typeface="Arial"/>
                <a:hlinkClick r:id="rId7">
                  <a:extLst>
                    <a:ext uri="{A12FA001-AC4F-418D-AE19-62706E023703}">
                      <ahyp:hlinkClr val="tx"/>
                    </a:ext>
                  </a:extLst>
                </a:hlinkClick>
              </a:rPr>
              <a:t>[3]</a:t>
            </a:r>
            <a:r>
              <a:rPr b="0" baseline="30000" i="0" lang="de-DE" u="sng" strike="noStrike">
                <a:solidFill>
                  <a:srgbClr val="202122"/>
                </a:solidFill>
                <a:highlight>
                  <a:srgbClr val="FFFFFF"/>
                </a:highlight>
                <a:latin typeface="Arial"/>
                <a:ea typeface="Arial"/>
                <a:cs typeface="Arial"/>
                <a:sym typeface="Arial"/>
                <a:hlinkClick r:id="rId8">
                  <a:extLst>
                    <a:ext uri="{A12FA001-AC4F-418D-AE19-62706E023703}">
                      <ahyp:hlinkClr val="tx"/>
                    </a:ext>
                  </a:extLst>
                </a:hlinkClick>
              </a:rPr>
              <a:t>[4]</a:t>
            </a:r>
            <a:r>
              <a:rPr b="0" i="0" lang="de-DE">
                <a:solidFill>
                  <a:srgbClr val="202122"/>
                </a:solidFill>
                <a:highlight>
                  <a:srgbClr val="FFFFFF"/>
                </a:highlight>
                <a:latin typeface="Arial"/>
                <a:ea typeface="Arial"/>
                <a:cs typeface="Arial"/>
                <a:sym typeface="Arial"/>
              </a:rPr>
              <a:t> The company primarily offers payment-processing software and </a:t>
            </a:r>
            <a:r>
              <a:rPr b="0" i="0" lang="de-DE" u="sng" strike="noStrike">
                <a:solidFill>
                  <a:schemeClr val="hlink"/>
                </a:solidFill>
                <a:highlight>
                  <a:srgbClr val="FFFFFF"/>
                </a:highlight>
                <a:latin typeface="Arial"/>
                <a:ea typeface="Arial"/>
                <a:cs typeface="Arial"/>
                <a:sym typeface="Arial"/>
                <a:hlinkClick r:id="rId9"/>
              </a:rPr>
              <a:t>application programming interfaces</a:t>
            </a:r>
            <a:r>
              <a:rPr b="0" i="0" lang="de-DE">
                <a:solidFill>
                  <a:srgbClr val="202122"/>
                </a:solidFill>
                <a:highlight>
                  <a:srgbClr val="FFFFFF"/>
                </a:highlight>
                <a:latin typeface="Arial"/>
                <a:ea typeface="Arial"/>
                <a:cs typeface="Arial"/>
                <a:sym typeface="Arial"/>
              </a:rPr>
              <a:t> for </a:t>
            </a:r>
            <a:r>
              <a:rPr b="0" i="0" lang="de-DE" u="sng" strike="noStrike">
                <a:solidFill>
                  <a:schemeClr val="hlink"/>
                </a:solidFill>
                <a:highlight>
                  <a:srgbClr val="FFFFFF"/>
                </a:highlight>
                <a:latin typeface="Arial"/>
                <a:ea typeface="Arial"/>
                <a:cs typeface="Arial"/>
                <a:sym typeface="Arial"/>
                <a:hlinkClick r:id="rId10"/>
              </a:rPr>
              <a:t>e-commerce</a:t>
            </a:r>
            <a:r>
              <a:rPr b="0" i="0" lang="de-DE">
                <a:solidFill>
                  <a:srgbClr val="202122"/>
                </a:solidFill>
                <a:highlight>
                  <a:srgbClr val="FFFFFF"/>
                </a:highlight>
                <a:latin typeface="Arial"/>
                <a:ea typeface="Arial"/>
                <a:cs typeface="Arial"/>
                <a:sym typeface="Arial"/>
              </a:rPr>
              <a:t> websites and mobile applications.</a:t>
            </a:r>
            <a:r>
              <a:rPr b="0" baseline="30000" i="0" lang="de-DE" u="sng" strike="noStrike">
                <a:solidFill>
                  <a:srgbClr val="202122"/>
                </a:solidFill>
                <a:highlight>
                  <a:srgbClr val="FFFFFF"/>
                </a:highlight>
                <a:latin typeface="Arial"/>
                <a:ea typeface="Arial"/>
                <a:cs typeface="Arial"/>
                <a:sym typeface="Arial"/>
                <a:hlinkClick r:id="rId11">
                  <a:extLst>
                    <a:ext uri="{A12FA001-AC4F-418D-AE19-62706E023703}">
                      <ahyp:hlinkClr val="tx"/>
                    </a:ext>
                  </a:extLst>
                </a:hlinkClick>
              </a:rPr>
              <a:t>[5]</a:t>
            </a:r>
            <a:endParaRPr/>
          </a:p>
        </p:txBody>
      </p:sp>
      <p:sp>
        <p:nvSpPr>
          <p:cNvPr id="265" name="Google Shape;26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0" name="Google Shape;28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7" name="Google Shape;28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6" name="Google Shape;30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1" name="Google Shape;33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7" name="Shape 347"/>
        <p:cNvGrpSpPr/>
        <p:nvPr/>
      </p:nvGrpSpPr>
      <p:grpSpPr>
        <a:xfrm>
          <a:off x="0" y="0"/>
          <a:ext cx="0" cy="0"/>
          <a:chOff x="0" y="0"/>
          <a:chExt cx="0" cy="0"/>
        </a:xfrm>
      </p:grpSpPr>
      <p:sp>
        <p:nvSpPr>
          <p:cNvPr id="348" name="Google Shape;34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9" name="Google Shape;349;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i="0" lang="de-DE">
                <a:solidFill>
                  <a:srgbClr val="ECECEC"/>
                </a:solidFill>
                <a:highlight>
                  <a:srgbClr val="212121"/>
                </a:highlight>
                <a:latin typeface="Arial"/>
                <a:ea typeface="Arial"/>
                <a:cs typeface="Arial"/>
                <a:sym typeface="Arial"/>
              </a:rPr>
              <a:t>Topic of this session: finding and using a creative way of designing learning resources.</a:t>
            </a:r>
            <a:endParaRPr/>
          </a:p>
          <a:p>
            <a:pPr indent="0" lvl="0" marL="0" rtl="0" algn="l">
              <a:spcBef>
                <a:spcPts val="0"/>
              </a:spcBef>
              <a:spcAft>
                <a:spcPts val="0"/>
              </a:spcAft>
              <a:buNone/>
            </a:pPr>
            <a:r>
              <a:t/>
            </a:r>
            <a:endParaRPr b="0" i="0">
              <a:solidFill>
                <a:srgbClr val="ECECEC"/>
              </a:solidFill>
              <a:highlight>
                <a:srgbClr val="212121"/>
              </a:highlight>
              <a:latin typeface="Arial"/>
              <a:ea typeface="Arial"/>
              <a:cs typeface="Arial"/>
              <a:sym typeface="Arial"/>
            </a:endParaRPr>
          </a:p>
          <a:p>
            <a:pPr indent="0" lvl="0" marL="0" rtl="0" algn="l">
              <a:spcBef>
                <a:spcPts val="0"/>
              </a:spcBef>
              <a:spcAft>
                <a:spcPts val="0"/>
              </a:spcAft>
              <a:buNone/>
            </a:pPr>
            <a:r>
              <a:rPr b="0" i="0" lang="de-DE">
                <a:solidFill>
                  <a:srgbClr val="ECECEC"/>
                </a:solidFill>
                <a:highlight>
                  <a:srgbClr val="212121"/>
                </a:highlight>
                <a:latin typeface="Arial"/>
                <a:ea typeface="Arial"/>
                <a:cs typeface="Arial"/>
                <a:sym typeface="Arial"/>
              </a:rPr>
              <a:t>In order to design learning resources in a creative way, you could use the Walt Disney Method.</a:t>
            </a:r>
            <a:endParaRPr/>
          </a:p>
          <a:p>
            <a:pPr indent="0" lvl="0" marL="0" rtl="0" algn="l">
              <a:spcBef>
                <a:spcPts val="0"/>
              </a:spcBef>
              <a:spcAft>
                <a:spcPts val="0"/>
              </a:spcAft>
              <a:buNone/>
            </a:pPr>
            <a:r>
              <a:t/>
            </a:r>
            <a:endParaRPr b="0" i="0">
              <a:solidFill>
                <a:srgbClr val="ECECEC"/>
              </a:solidFill>
              <a:highlight>
                <a:srgbClr val="212121"/>
              </a:highlight>
              <a:latin typeface="Arial"/>
              <a:ea typeface="Arial"/>
              <a:cs typeface="Arial"/>
              <a:sym typeface="Arial"/>
            </a:endParaRPr>
          </a:p>
        </p:txBody>
      </p:sp>
      <p:sp>
        <p:nvSpPr>
          <p:cNvPr id="350" name="Google Shape;350;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8" name="Google Shape;358;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CECEC"/>
              </a:buClr>
              <a:buSzPts val="1200"/>
              <a:buFont typeface="Arial"/>
              <a:buNone/>
            </a:pPr>
            <a:r>
              <a:rPr b="0" i="0" lang="de-DE">
                <a:solidFill>
                  <a:srgbClr val="ECECEC"/>
                </a:solidFill>
                <a:highlight>
                  <a:srgbClr val="212121"/>
                </a:highlight>
                <a:latin typeface="Arial"/>
                <a:ea typeface="Arial"/>
                <a:cs typeface="Arial"/>
                <a:sym typeface="Arial"/>
              </a:rPr>
              <a:t>The Walt Disney Method is a creative strategy that involves three distinct stages or roles: the Dreamer, the Realist, and the Critic.</a:t>
            </a:r>
            <a:endParaRPr/>
          </a:p>
          <a:p>
            <a:pPr indent="0" lvl="0" marL="0" marR="0" rtl="0" algn="l">
              <a:lnSpc>
                <a:spcPct val="100000"/>
              </a:lnSpc>
              <a:spcBef>
                <a:spcPts val="0"/>
              </a:spcBef>
              <a:spcAft>
                <a:spcPts val="0"/>
              </a:spcAft>
              <a:buClr>
                <a:srgbClr val="ECECEC"/>
              </a:buClr>
              <a:buSzPts val="1200"/>
              <a:buFont typeface="Arial"/>
              <a:buNone/>
            </a:pPr>
            <a:r>
              <a:rPr b="0" i="0" lang="de-DE">
                <a:solidFill>
                  <a:srgbClr val="ECECEC"/>
                </a:solidFill>
                <a:highlight>
                  <a:srgbClr val="212121"/>
                </a:highlight>
                <a:latin typeface="Arial"/>
                <a:ea typeface="Arial"/>
                <a:cs typeface="Arial"/>
                <a:sym typeface="Arial"/>
              </a:rPr>
              <a:t>By going through these roles, you can develop, refine, and evaluate ideas effectively.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59" name="Google Shape;359;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9" name="Google Shape;369;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ECECEC"/>
              </a:buClr>
              <a:buSzPts val="1200"/>
              <a:buFont typeface="Arial"/>
              <a:buNone/>
            </a:pPr>
            <a:r>
              <a:rPr b="1" i="0" lang="de-DE">
                <a:solidFill>
                  <a:srgbClr val="ECECEC"/>
                </a:solidFill>
                <a:highlight>
                  <a:srgbClr val="212121"/>
                </a:highlight>
                <a:latin typeface="Arial"/>
                <a:ea typeface="Arial"/>
                <a:cs typeface="Arial"/>
                <a:sym typeface="Arial"/>
              </a:rPr>
              <a:t>Dreamer</a:t>
            </a:r>
            <a:r>
              <a:rPr b="0" i="0" lang="de-DE">
                <a:solidFill>
                  <a:srgbClr val="ECECEC"/>
                </a:solidFill>
                <a:highlight>
                  <a:srgbClr val="212121"/>
                </a:highlight>
                <a:latin typeface="Arial"/>
                <a:ea typeface="Arial"/>
                <a:cs typeface="Arial"/>
                <a:sym typeface="Arial"/>
              </a:rPr>
              <a:t>: The visionary stage where wild and imaginative ideas are generated without any limitations.</a:t>
            </a:r>
            <a:endParaRPr/>
          </a:p>
          <a:p>
            <a:pPr indent="0" lvl="0" marL="0" rtl="0" algn="l">
              <a:spcBef>
                <a:spcPts val="0"/>
              </a:spcBef>
              <a:spcAft>
                <a:spcPts val="0"/>
              </a:spcAft>
              <a:buClr>
                <a:srgbClr val="ECECEC"/>
              </a:buClr>
              <a:buSzPts val="1200"/>
              <a:buFont typeface="Arial"/>
              <a:buNone/>
            </a:pPr>
            <a:r>
              <a:rPr b="1" i="0" lang="de-DE">
                <a:solidFill>
                  <a:srgbClr val="ECECEC"/>
                </a:solidFill>
                <a:highlight>
                  <a:srgbClr val="212121"/>
                </a:highlight>
                <a:latin typeface="Arial"/>
                <a:ea typeface="Arial"/>
                <a:cs typeface="Arial"/>
                <a:sym typeface="Arial"/>
              </a:rPr>
              <a:t>Realist</a:t>
            </a:r>
            <a:r>
              <a:rPr b="0" i="0" lang="de-DE">
                <a:solidFill>
                  <a:srgbClr val="ECECEC"/>
                </a:solidFill>
                <a:highlight>
                  <a:srgbClr val="212121"/>
                </a:highlight>
                <a:latin typeface="Arial"/>
                <a:ea typeface="Arial"/>
                <a:cs typeface="Arial"/>
                <a:sym typeface="Arial"/>
              </a:rPr>
              <a:t>: The practical stage where the focus is on how to implement the ideas realistically.</a:t>
            </a:r>
            <a:endParaRPr/>
          </a:p>
          <a:p>
            <a:pPr indent="0" lvl="0" marL="0" rtl="0" algn="l">
              <a:spcBef>
                <a:spcPts val="0"/>
              </a:spcBef>
              <a:spcAft>
                <a:spcPts val="0"/>
              </a:spcAft>
              <a:buClr>
                <a:srgbClr val="ECECEC"/>
              </a:buClr>
              <a:buSzPts val="1200"/>
              <a:buFont typeface="Arial"/>
              <a:buNone/>
            </a:pPr>
            <a:r>
              <a:rPr b="1" i="0" lang="de-DE">
                <a:solidFill>
                  <a:srgbClr val="ECECEC"/>
                </a:solidFill>
                <a:highlight>
                  <a:srgbClr val="212121"/>
                </a:highlight>
                <a:latin typeface="Arial"/>
                <a:ea typeface="Arial"/>
                <a:cs typeface="Arial"/>
                <a:sym typeface="Arial"/>
              </a:rPr>
              <a:t>Critic</a:t>
            </a:r>
            <a:r>
              <a:rPr b="0" i="0" lang="de-DE">
                <a:solidFill>
                  <a:srgbClr val="ECECEC"/>
                </a:solidFill>
                <a:highlight>
                  <a:srgbClr val="212121"/>
                </a:highlight>
                <a:latin typeface="Arial"/>
                <a:ea typeface="Arial"/>
                <a:cs typeface="Arial"/>
                <a:sym typeface="Arial"/>
              </a:rPr>
              <a:t>: The evaluation stage is where ideas are critically assessed to identify potential flaws and improvements.</a:t>
            </a:r>
            <a:endParaRPr/>
          </a:p>
          <a:p>
            <a:pPr indent="0" lvl="0" marL="0" rtl="0" algn="l">
              <a:spcBef>
                <a:spcPts val="0"/>
              </a:spcBef>
              <a:spcAft>
                <a:spcPts val="0"/>
              </a:spcAft>
              <a:buNone/>
            </a:pPr>
            <a:r>
              <a:t/>
            </a:r>
            <a:endParaRPr/>
          </a:p>
        </p:txBody>
      </p:sp>
      <p:sp>
        <p:nvSpPr>
          <p:cNvPr id="370" name="Google Shape;370;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CECEC"/>
              </a:buClr>
              <a:buSzPts val="1200"/>
              <a:buFont typeface="Arial"/>
              <a:buNone/>
            </a:pPr>
            <a:r>
              <a:rPr b="0" i="0" lang="de-DE">
                <a:solidFill>
                  <a:srgbClr val="ECECEC"/>
                </a:solidFill>
                <a:highlight>
                  <a:srgbClr val="212121"/>
                </a:highlight>
                <a:latin typeface="Arial"/>
                <a:ea typeface="Arial"/>
                <a:cs typeface="Arial"/>
                <a:sym typeface="Arial"/>
              </a:rPr>
              <a:t>The Walt Disney Method is a creative strategy that involves three distinct stages or roles: the Dreamer, the Realist, and the Critic.</a:t>
            </a:r>
            <a:endParaRPr/>
          </a:p>
          <a:p>
            <a:pPr indent="0" lvl="0" marL="0" marR="0" rtl="0" algn="l">
              <a:lnSpc>
                <a:spcPct val="100000"/>
              </a:lnSpc>
              <a:spcBef>
                <a:spcPts val="0"/>
              </a:spcBef>
              <a:spcAft>
                <a:spcPts val="0"/>
              </a:spcAft>
              <a:buClr>
                <a:srgbClr val="ECECEC"/>
              </a:buClr>
              <a:buSzPts val="1200"/>
              <a:buFont typeface="Arial"/>
              <a:buNone/>
            </a:pPr>
            <a:r>
              <a:rPr b="0" i="0" lang="de-DE">
                <a:solidFill>
                  <a:srgbClr val="ECECEC"/>
                </a:solidFill>
                <a:highlight>
                  <a:srgbClr val="212121"/>
                </a:highlight>
                <a:latin typeface="Arial"/>
                <a:ea typeface="Arial"/>
                <a:cs typeface="Arial"/>
                <a:sym typeface="Arial"/>
              </a:rPr>
              <a:t>By going through these roles, you can develop, refine, and evaluate ideas effectively.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3" name="Google Shape;423;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de-DE"/>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7" name="Google Shape;43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46" name="Shape 46"/>
        <p:cNvGrpSpPr/>
        <p:nvPr/>
      </p:nvGrpSpPr>
      <p:grpSpPr>
        <a:xfrm>
          <a:off x="0" y="0"/>
          <a:ext cx="0" cy="0"/>
          <a:chOff x="0" y="0"/>
          <a:chExt cx="0" cy="0"/>
        </a:xfrm>
      </p:grpSpPr>
      <p:sp>
        <p:nvSpPr>
          <p:cNvPr id="47" name="Google Shape;47;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9" name="Google Shape;49;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52" name="Google Shape;52;p3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de-DE" sz="1500" u="none" cap="none" strike="noStrike">
                <a:solidFill>
                  <a:schemeClr val="lt1"/>
                </a:solidFill>
                <a:latin typeface="Calibri"/>
                <a:ea typeface="Calibri"/>
                <a:cs typeface="Calibri"/>
                <a:sym typeface="Calibri"/>
              </a:rPr>
              <a:t>-</a:t>
            </a:r>
            <a:fld id="{00000000-1234-1234-1234-123412341234}" type="slidenum">
              <a:rPr b="0" i="0" lang="de-DE" sz="1500" u="none" cap="none" strike="noStrike">
                <a:solidFill>
                  <a:schemeClr val="lt1"/>
                </a:solidFill>
                <a:latin typeface="Calibri"/>
                <a:ea typeface="Calibri"/>
                <a:cs typeface="Calibri"/>
                <a:sym typeface="Calibri"/>
              </a:rPr>
              <a:t>‹#›</a:t>
            </a:fld>
            <a:r>
              <a:rPr b="0" i="0" lang="de-DE"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p:cSld name="1_Titelfolie">
    <p:spTree>
      <p:nvGrpSpPr>
        <p:cNvPr id="54" name="Shape 54"/>
        <p:cNvGrpSpPr/>
        <p:nvPr/>
      </p:nvGrpSpPr>
      <p:grpSpPr>
        <a:xfrm>
          <a:off x="0" y="0"/>
          <a:ext cx="0" cy="0"/>
          <a:chOff x="0" y="0"/>
          <a:chExt cx="0" cy="0"/>
        </a:xfrm>
      </p:grpSpPr>
      <p:sp>
        <p:nvSpPr>
          <p:cNvPr id="55" name="Google Shape;55;p36"/>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36"/>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7" name="Google Shape;57;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0" name="Google Shape;60;p3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62" name="Shape 62"/>
        <p:cNvGrpSpPr/>
        <p:nvPr/>
      </p:nvGrpSpPr>
      <p:grpSpPr>
        <a:xfrm>
          <a:off x="0" y="0"/>
          <a:ext cx="0" cy="0"/>
          <a:chOff x="0" y="0"/>
          <a:chExt cx="0" cy="0"/>
        </a:xfrm>
      </p:grpSpPr>
      <p:sp>
        <p:nvSpPr>
          <p:cNvPr id="63" name="Google Shape;63;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66" name="Google Shape;66;p3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3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68" name="Shape 68"/>
        <p:cNvGrpSpPr/>
        <p:nvPr/>
      </p:nvGrpSpPr>
      <p:grpSpPr>
        <a:xfrm>
          <a:off x="0" y="0"/>
          <a:ext cx="0" cy="0"/>
          <a:chOff x="0" y="0"/>
          <a:chExt cx="0" cy="0"/>
        </a:xfrm>
      </p:grpSpPr>
      <p:sp>
        <p:nvSpPr>
          <p:cNvPr id="69" name="Google Shape;69;p3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3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 name="Google Shape;71;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74" name="Google Shape;74;p38"/>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38"/>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76" name="Shape 76"/>
        <p:cNvGrpSpPr/>
        <p:nvPr/>
      </p:nvGrpSpPr>
      <p:grpSpPr>
        <a:xfrm>
          <a:off x="0" y="0"/>
          <a:ext cx="0" cy="0"/>
          <a:chOff x="0" y="0"/>
          <a:chExt cx="0" cy="0"/>
        </a:xfrm>
      </p:grpSpPr>
      <p:sp>
        <p:nvSpPr>
          <p:cNvPr id="77" name="Google Shape;77;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82" name="Google Shape;82;p3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4" name="Shape 84"/>
        <p:cNvGrpSpPr/>
        <p:nvPr/>
      </p:nvGrpSpPr>
      <p:grpSpPr>
        <a:xfrm>
          <a:off x="0" y="0"/>
          <a:ext cx="0" cy="0"/>
          <a:chOff x="0" y="0"/>
          <a:chExt cx="0" cy="0"/>
        </a:xfrm>
      </p:grpSpPr>
      <p:sp>
        <p:nvSpPr>
          <p:cNvPr id="85" name="Google Shape;85;p40"/>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 name="Google Shape;86;p40"/>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40"/>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8" name="Google Shape;8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91" name="Google Shape;91;p40"/>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de-DE" sz="3600">
                <a:solidFill>
                  <a:schemeClr val="dk1"/>
                </a:solidFill>
                <a:latin typeface="Calibri"/>
                <a:ea typeface="Calibri"/>
                <a:cs typeface="Calibri"/>
                <a:sym typeface="Calibri"/>
              </a:rPr>
              <a:t>STEM</a:t>
            </a:r>
            <a:br>
              <a:rPr b="1" lang="de-DE" sz="3600">
                <a:solidFill>
                  <a:schemeClr val="dk1"/>
                </a:solidFill>
                <a:latin typeface="Calibri"/>
                <a:ea typeface="Calibri"/>
                <a:cs typeface="Calibri"/>
                <a:sym typeface="Calibri"/>
              </a:rPr>
            </a:br>
            <a:r>
              <a:rPr b="1" lang="de-DE" sz="3600">
                <a:solidFill>
                  <a:schemeClr val="dk1"/>
                </a:solidFill>
                <a:latin typeface="Calibri"/>
                <a:ea typeface="Calibri"/>
                <a:cs typeface="Calibri"/>
                <a:sym typeface="Calibri"/>
              </a:rPr>
              <a:t>for inclusive schools</a:t>
            </a:r>
            <a:endParaRPr/>
          </a:p>
        </p:txBody>
      </p:sp>
      <p:sp>
        <p:nvSpPr>
          <p:cNvPr id="92" name="Google Shape;92;p40"/>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3" name="Google Shape;93;p40"/>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94" name="Shape 94"/>
        <p:cNvGrpSpPr/>
        <p:nvPr/>
      </p:nvGrpSpPr>
      <p:grpSpPr>
        <a:xfrm>
          <a:off x="0" y="0"/>
          <a:ext cx="0" cy="0"/>
          <a:chOff x="0" y="0"/>
          <a:chExt cx="0" cy="0"/>
        </a:xfrm>
      </p:grpSpPr>
      <p:sp>
        <p:nvSpPr>
          <p:cNvPr id="95" name="Google Shape;95;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4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4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01" name="Google Shape;101;p4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4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03" name="Shape 103"/>
        <p:cNvGrpSpPr/>
        <p:nvPr/>
      </p:nvGrpSpPr>
      <p:grpSpPr>
        <a:xfrm>
          <a:off x="0" y="0"/>
          <a:ext cx="0" cy="0"/>
          <a:chOff x="0" y="0"/>
          <a:chExt cx="0" cy="0"/>
        </a:xfrm>
      </p:grpSpPr>
      <p:sp>
        <p:nvSpPr>
          <p:cNvPr id="104" name="Google Shape;104;p4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 name="Google Shape;105;p4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6" name="Google Shape;106;p4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4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8" name="Google Shape;108;p4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 name="Google Shape;109;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2" name="Google Shape;112;p4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4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14" name="Shape 114"/>
        <p:cNvGrpSpPr/>
        <p:nvPr/>
      </p:nvGrpSpPr>
      <p:grpSpPr>
        <a:xfrm>
          <a:off x="0" y="0"/>
          <a:ext cx="0" cy="0"/>
          <a:chOff x="0" y="0"/>
          <a:chExt cx="0" cy="0"/>
        </a:xfrm>
      </p:grpSpPr>
      <p:sp>
        <p:nvSpPr>
          <p:cNvPr id="115" name="Google Shape;115;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19" name="Google Shape;119;p4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4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1" name="Shape 121"/>
        <p:cNvGrpSpPr/>
        <p:nvPr/>
      </p:nvGrpSpPr>
      <p:grpSpPr>
        <a:xfrm>
          <a:off x="0" y="0"/>
          <a:ext cx="0" cy="0"/>
          <a:chOff x="0" y="0"/>
          <a:chExt cx="0" cy="0"/>
        </a:xfrm>
      </p:grpSpPr>
      <p:sp>
        <p:nvSpPr>
          <p:cNvPr id="122" name="Google Shape;122;p4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4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4" name="Google Shape;124;p4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5" name="Google Shape;125;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28" name="Google Shape;128;p4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4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0" name="Shape 130"/>
        <p:cNvGrpSpPr/>
        <p:nvPr/>
      </p:nvGrpSpPr>
      <p:grpSpPr>
        <a:xfrm>
          <a:off x="0" y="0"/>
          <a:ext cx="0" cy="0"/>
          <a:chOff x="0" y="0"/>
          <a:chExt cx="0" cy="0"/>
        </a:xfrm>
      </p:grpSpPr>
      <p:sp>
        <p:nvSpPr>
          <p:cNvPr id="131" name="Google Shape;131;p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45"/>
          <p:cNvSpPr/>
          <p:nvPr>
            <p:ph idx="2" type="pic"/>
          </p:nvPr>
        </p:nvSpPr>
        <p:spPr>
          <a:xfrm>
            <a:off x="5183188" y="987425"/>
            <a:ext cx="6172200" cy="4873625"/>
          </a:xfrm>
          <a:prstGeom prst="rect">
            <a:avLst/>
          </a:prstGeom>
          <a:noFill/>
          <a:ln>
            <a:noFill/>
          </a:ln>
        </p:spPr>
      </p:sp>
      <p:sp>
        <p:nvSpPr>
          <p:cNvPr id="133" name="Google Shape;133;p4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4" name="Google Shape;134;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37" name="Google Shape;137;p4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4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39" name="Shape 139"/>
        <p:cNvGrpSpPr/>
        <p:nvPr/>
      </p:nvGrpSpPr>
      <p:grpSpPr>
        <a:xfrm>
          <a:off x="0" y="0"/>
          <a:ext cx="0" cy="0"/>
          <a:chOff x="0" y="0"/>
          <a:chExt cx="0" cy="0"/>
        </a:xfrm>
      </p:grpSpPr>
      <p:sp>
        <p:nvSpPr>
          <p:cNvPr id="140" name="Google Shape;14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4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45" name="Google Shape;145;p4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4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7" name="Shape 147"/>
        <p:cNvGrpSpPr/>
        <p:nvPr/>
      </p:nvGrpSpPr>
      <p:grpSpPr>
        <a:xfrm>
          <a:off x="0" y="0"/>
          <a:ext cx="0" cy="0"/>
          <a:chOff x="0" y="0"/>
          <a:chExt cx="0" cy="0"/>
        </a:xfrm>
      </p:grpSpPr>
      <p:sp>
        <p:nvSpPr>
          <p:cNvPr id="148" name="Google Shape;148;p4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4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de-DE"/>
              <a:t>‹#›</a:t>
            </a:fld>
            <a:endParaRPr/>
          </a:p>
        </p:txBody>
      </p:sp>
      <p:sp>
        <p:nvSpPr>
          <p:cNvPr id="153" name="Google Shape;153;p4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4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500">
                <a:solidFill>
                  <a:schemeClr val="lt1"/>
                </a:solidFill>
                <a:latin typeface="Calibri"/>
                <a:ea typeface="Calibri"/>
                <a:cs typeface="Calibri"/>
                <a:sym typeface="Calibri"/>
              </a:rPr>
              <a:t>-</a:t>
            </a:r>
            <a:fld id="{00000000-1234-1234-1234-123412341234}" type="slidenum">
              <a:rPr lang="de-DE" sz="1500">
                <a:solidFill>
                  <a:schemeClr val="lt1"/>
                </a:solidFill>
                <a:latin typeface="Calibri"/>
                <a:ea typeface="Calibri"/>
                <a:cs typeface="Calibri"/>
                <a:sym typeface="Calibri"/>
              </a:rPr>
              <a:t>‹#›</a:t>
            </a:fld>
            <a:r>
              <a:rPr lang="de-DE"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3.jpg"/><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slideLayout" Target="../slideLayouts/slideLayout12.xml"/><Relationship Id="rId14" Type="http://schemas.openxmlformats.org/officeDocument/2006/relationships/slideLayout" Target="../slideLayouts/slideLayout11.xml"/><Relationship Id="rId17" Type="http://schemas.openxmlformats.org/officeDocument/2006/relationships/theme" Target="../theme/theme1.xml"/><Relationship Id="rId16" Type="http://schemas.openxmlformats.org/officeDocument/2006/relationships/slideLayout" Target="../slideLayouts/slideLayout13.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de-DE"/>
              <a:t>‹#›</a:t>
            </a:fld>
            <a:endParaRPr/>
          </a:p>
        </p:txBody>
      </p:sp>
      <p:grpSp>
        <p:nvGrpSpPr>
          <p:cNvPr id="15" name="Google Shape;15;p34"/>
          <p:cNvGrpSpPr/>
          <p:nvPr/>
        </p:nvGrpSpPr>
        <p:grpSpPr>
          <a:xfrm>
            <a:off x="1" y="228600"/>
            <a:ext cx="1996775" cy="6638628"/>
            <a:chOff x="2487613" y="285750"/>
            <a:chExt cx="2428875" cy="5654676"/>
          </a:xfrm>
        </p:grpSpPr>
        <p:sp>
          <p:nvSpPr>
            <p:cNvPr id="16" name="Google Shape;16;p34"/>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4"/>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4"/>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4"/>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4"/>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4"/>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4"/>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4"/>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4"/>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4"/>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4"/>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4"/>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34"/>
          <p:cNvGrpSpPr/>
          <p:nvPr/>
        </p:nvGrpSpPr>
        <p:grpSpPr>
          <a:xfrm>
            <a:off x="27222" y="-786"/>
            <a:ext cx="1539072" cy="6854039"/>
            <a:chOff x="6627813" y="194833"/>
            <a:chExt cx="1952625" cy="5678918"/>
          </a:xfrm>
        </p:grpSpPr>
        <p:sp>
          <p:nvSpPr>
            <p:cNvPr id="29" name="Google Shape;29;p34"/>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4"/>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4"/>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4"/>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4"/>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4"/>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4"/>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4"/>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4"/>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4"/>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4"/>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4"/>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34"/>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34"/>
          <p:cNvPicPr preferRelativeResize="0"/>
          <p:nvPr/>
        </p:nvPicPr>
        <p:blipFill rotWithShape="1">
          <a:blip r:embed="rId1">
            <a:alphaModFix/>
          </a:blip>
          <a:srcRect b="0" l="0" r="0" t="0"/>
          <a:stretch/>
        </p:blipFill>
        <p:spPr>
          <a:xfrm>
            <a:off x="2769343" y="6371409"/>
            <a:ext cx="1061484" cy="400384"/>
          </a:xfrm>
          <a:prstGeom prst="rect">
            <a:avLst/>
          </a:prstGeom>
          <a:noFill/>
          <a:ln>
            <a:noFill/>
          </a:ln>
        </p:spPr>
      </p:pic>
      <p:sp>
        <p:nvSpPr>
          <p:cNvPr id="43" name="Google Shape;43;p34"/>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de-DE" sz="900" u="none" cap="none" strike="noStrike">
                <a:solidFill>
                  <a:srgbClr val="595959"/>
                </a:solidFill>
                <a:latin typeface="Calibri"/>
                <a:ea typeface="Calibri"/>
                <a:cs typeface="Calibri"/>
                <a:sym typeface="Calibri"/>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4" name="Google Shape;44;p34"/>
          <p:cNvPicPr preferRelativeResize="0"/>
          <p:nvPr/>
        </p:nvPicPr>
        <p:blipFill rotWithShape="1">
          <a:blip r:embed="rId2">
            <a:alphaModFix/>
          </a:blip>
          <a:srcRect b="0" l="0" r="0" t="0"/>
          <a:stretch/>
        </p:blipFill>
        <p:spPr>
          <a:xfrm>
            <a:off x="9585046" y="6244739"/>
            <a:ext cx="1987550" cy="567690"/>
          </a:xfrm>
          <a:prstGeom prst="rect">
            <a:avLst/>
          </a:prstGeom>
          <a:noFill/>
          <a:ln>
            <a:noFill/>
          </a:ln>
        </p:spPr>
      </p:pic>
      <p:pic>
        <p:nvPicPr>
          <p:cNvPr id="45" name="Google Shape;45;p34"/>
          <p:cNvPicPr preferRelativeResize="0"/>
          <p:nvPr/>
        </p:nvPicPr>
        <p:blipFill rotWithShape="1">
          <a:blip r:embed="rId3">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png"/><Relationship Id="rId4" Type="http://schemas.openxmlformats.org/officeDocument/2006/relationships/image" Target="../media/image2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1" Type="http://schemas.openxmlformats.org/officeDocument/2006/relationships/image" Target="../media/image24.jpg"/><Relationship Id="rId10" Type="http://schemas.openxmlformats.org/officeDocument/2006/relationships/hyperlink" Target="https://creativecommons.org/licenses/by-nc-sa/3.0/" TargetMode="External"/><Relationship Id="rId13" Type="http://schemas.openxmlformats.org/officeDocument/2006/relationships/hyperlink" Target="https://creativecommons.org/licenses/by-sa/3.0/" TargetMode="External"/><Relationship Id="rId12" Type="http://schemas.openxmlformats.org/officeDocument/2006/relationships/hyperlink" Target="https://en.wikipedia.org/wiki/Elon_Musk" TargetMode="External"/><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4.jpg"/><Relationship Id="rId4" Type="http://schemas.openxmlformats.org/officeDocument/2006/relationships/hyperlink" Target="https://library.rrc.ca/business_guide" TargetMode="External"/><Relationship Id="rId9" Type="http://schemas.openxmlformats.org/officeDocument/2006/relationships/hyperlink" Target="https://historia-biografia.com/steve-jobs/" TargetMode="External"/><Relationship Id="rId15" Type="http://schemas.openxmlformats.org/officeDocument/2006/relationships/image" Target="../media/image13.jpg"/><Relationship Id="rId14" Type="http://schemas.openxmlformats.org/officeDocument/2006/relationships/image" Target="../media/image4.jpg"/><Relationship Id="rId5" Type="http://schemas.openxmlformats.org/officeDocument/2006/relationships/hyperlink" Target="https://creativecommons.org/licenses/by-sa/3.0/" TargetMode="External"/><Relationship Id="rId6" Type="http://schemas.openxmlformats.org/officeDocument/2006/relationships/image" Target="../media/image10.jpg"/><Relationship Id="rId7" Type="http://schemas.openxmlformats.org/officeDocument/2006/relationships/image" Target="../media/image12.jpg"/><Relationship Id="rId8"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hyperlink" Target="https://laoms.org/polarization-and-social-media/" TargetMode="External"/><Relationship Id="rId9" Type="http://schemas.openxmlformats.org/officeDocument/2006/relationships/hyperlink" Target="https://creativecommons.org/licenses/by/3.0/" TargetMode="External"/><Relationship Id="rId5" Type="http://schemas.openxmlformats.org/officeDocument/2006/relationships/hyperlink" Target="https://creativecommons.org/licenses/by-nd/3.0/" TargetMode="External"/><Relationship Id="rId6" Type="http://schemas.openxmlformats.org/officeDocument/2006/relationships/image" Target="../media/image5.jpg"/><Relationship Id="rId7" Type="http://schemas.openxmlformats.org/officeDocument/2006/relationships/image" Target="../media/image26.png"/><Relationship Id="rId8" Type="http://schemas.openxmlformats.org/officeDocument/2006/relationships/hyperlink" Target="https://openoregon.pressbooks.pub/humanservices/chapter/respect-for-diversity-2/"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23.png"/><Relationship Id="rId4" Type="http://schemas.openxmlformats.org/officeDocument/2006/relationships/hyperlink" Target="https://de.statista.com/statistik/daten/studie/183850/umfrage/unternehmensgruender-nach-altersklassen-in-deutschlan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1.png"/><Relationship Id="rId4" Type="http://schemas.openxmlformats.org/officeDocument/2006/relationships/hyperlink" Target="https://www.statista.com/statistics/268786/start-ups-in-leading-economic-nation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firstsiteguide.com/startup-stats/" TargetMode="External"/><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5.png"/><Relationship Id="rId4" Type="http://schemas.openxmlformats.org/officeDocument/2006/relationships/hyperlink" Target="https://firstsiteguide.com/startup-stat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9.png"/><Relationship Id="rId4" Type="http://schemas.openxmlformats.org/officeDocument/2006/relationships/hyperlink" Target="https://www.youtube.com/watch?v=9sZ0K5T3zPw" TargetMode="External"/><Relationship Id="rId5"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 Id="rId3" Type="http://schemas.openxmlformats.org/officeDocument/2006/relationships/image" Target="../media/image19.png"/><Relationship Id="rId4" Type="http://schemas.openxmlformats.org/officeDocument/2006/relationships/image" Target="../media/image22.jpg"/><Relationship Id="rId5" Type="http://schemas.openxmlformats.org/officeDocument/2006/relationships/hyperlink" Target="https://www.youtube.com/watch?v=qx1io0VIYxw"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9.png"/><Relationship Id="rId4" Type="http://schemas.openxmlformats.org/officeDocument/2006/relationships/image" Target="../media/image21.jpg"/><Relationship Id="rId5" Type="http://schemas.openxmlformats.org/officeDocument/2006/relationships/hyperlink" Target="https://www.youtube.com/watch?v=EwBkiVZuLn4"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firstsiteguide.com/startup-stats/"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39.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34.jpg"/><Relationship Id="rId4" Type="http://schemas.openxmlformats.org/officeDocument/2006/relationships/hyperlink" Target="https://www.flickr.com/photos/diepuppenstubensammlerin/5698191403" TargetMode="External"/><Relationship Id="rId5" Type="http://schemas.openxmlformats.org/officeDocument/2006/relationships/hyperlink" Target="https://creativecommons.org/licenses/by-nc-sa/3.0/" TargetMode="External"/></Relationships>
</file>

<file path=ppt/slides/_rels/slide27.xml.rels><?xml version="1.0" encoding="UTF-8" standalone="yes"?><Relationships xmlns="http://schemas.openxmlformats.org/package/2006/relationships"><Relationship Id="rId10" Type="http://schemas.openxmlformats.org/officeDocument/2006/relationships/image" Target="../media/image41.png"/><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30.png"/><Relationship Id="rId4" Type="http://schemas.openxmlformats.org/officeDocument/2006/relationships/image" Target="../media/image32.png"/><Relationship Id="rId9" Type="http://schemas.openxmlformats.org/officeDocument/2006/relationships/image" Target="../media/image31.png"/><Relationship Id="rId5" Type="http://schemas.openxmlformats.org/officeDocument/2006/relationships/image" Target="../media/image35.png"/><Relationship Id="rId6" Type="http://schemas.openxmlformats.org/officeDocument/2006/relationships/image" Target="../media/image42.png"/><Relationship Id="rId7" Type="http://schemas.openxmlformats.org/officeDocument/2006/relationships/image" Target="../media/image36.png"/><Relationship Id="rId8"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34.jpg"/><Relationship Id="rId4" Type="http://schemas.openxmlformats.org/officeDocument/2006/relationships/hyperlink" Target="https://www.flickr.com/photos/diepuppenstubensammlerin/5698191403" TargetMode="External"/><Relationship Id="rId5" Type="http://schemas.openxmlformats.org/officeDocument/2006/relationships/hyperlink" Target="https://creativecommons.org/licenses/by-nc-sa/3.0/" TargetMode="External"/><Relationship Id="rId6"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
          <p:cNvSpPr txBox="1"/>
          <p:nvPr>
            <p:ph type="ctrTitle"/>
          </p:nvPr>
        </p:nvSpPr>
        <p:spPr>
          <a:xfrm>
            <a:off x="2202872" y="1122363"/>
            <a:ext cx="7786255"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de-DE"/>
              <a:t>STEM 4 inclusive Schools</a:t>
            </a:r>
            <a:endParaRPr/>
          </a:p>
        </p:txBody>
      </p:sp>
      <p:sp>
        <p:nvSpPr>
          <p:cNvPr id="160" name="Google Shape;160;p1"/>
          <p:cNvSpPr txBox="1"/>
          <p:nvPr>
            <p:ph idx="1" type="subTitle"/>
          </p:nvPr>
        </p:nvSpPr>
        <p:spPr>
          <a:xfrm>
            <a:off x="2939759" y="3622224"/>
            <a:ext cx="6312479" cy="1673074"/>
          </a:xfrm>
          <a:prstGeom prst="rect">
            <a:avLst/>
          </a:prstGeom>
          <a:noFill/>
          <a:ln>
            <a:noFill/>
          </a:ln>
        </p:spPr>
        <p:txBody>
          <a:bodyPr anchorCtr="0" anchor="t" bIns="45700" lIns="91425" spcFirstLastPara="1" rIns="91425" wrap="square" tIns="45700">
            <a:normAutofit fontScale="92500" lnSpcReduction="10000"/>
          </a:bodyPr>
          <a:lstStyle/>
          <a:p>
            <a:pPr indent="0" lvl="0" marL="0" rtl="0" algn="ctr">
              <a:lnSpc>
                <a:spcPct val="90000"/>
              </a:lnSpc>
              <a:spcBef>
                <a:spcPts val="0"/>
              </a:spcBef>
              <a:spcAft>
                <a:spcPts val="0"/>
              </a:spcAft>
              <a:buClr>
                <a:schemeClr val="dk1"/>
              </a:buClr>
              <a:buSzPct val="100000"/>
              <a:buNone/>
            </a:pPr>
            <a:r>
              <a:rPr b="1" lang="de-DE"/>
              <a:t>LTTA 1</a:t>
            </a:r>
            <a:endParaRPr/>
          </a:p>
          <a:p>
            <a:pPr indent="0" lvl="0" marL="0" rtl="0" algn="ctr">
              <a:lnSpc>
                <a:spcPct val="90000"/>
              </a:lnSpc>
              <a:spcBef>
                <a:spcPts val="1000"/>
              </a:spcBef>
              <a:spcAft>
                <a:spcPts val="0"/>
              </a:spcAft>
              <a:buClr>
                <a:schemeClr val="dk1"/>
              </a:buClr>
              <a:buSzPct val="100000"/>
              <a:buNone/>
            </a:pPr>
            <a:r>
              <a:rPr b="1" lang="de-DE"/>
              <a:t>5th of June 2024</a:t>
            </a:r>
            <a:endParaRPr/>
          </a:p>
          <a:p>
            <a:pPr indent="0" lvl="0" marL="0" rtl="0" algn="ctr">
              <a:lnSpc>
                <a:spcPct val="90000"/>
              </a:lnSpc>
              <a:spcBef>
                <a:spcPts val="1000"/>
              </a:spcBef>
              <a:spcAft>
                <a:spcPts val="0"/>
              </a:spcAft>
              <a:buClr>
                <a:schemeClr val="dk1"/>
              </a:buClr>
              <a:buSzPct val="100000"/>
              <a:buNone/>
            </a:pPr>
            <a:r>
              <a:t/>
            </a:r>
            <a:endParaRPr b="1"/>
          </a:p>
          <a:p>
            <a:pPr indent="0" lvl="0" marL="0" rtl="0" algn="ctr">
              <a:lnSpc>
                <a:spcPct val="90000"/>
              </a:lnSpc>
              <a:spcBef>
                <a:spcPts val="1000"/>
              </a:spcBef>
              <a:spcAft>
                <a:spcPts val="0"/>
              </a:spcAft>
              <a:buClr>
                <a:schemeClr val="dk1"/>
              </a:buClr>
              <a:buSzPct val="100000"/>
              <a:buNone/>
            </a:pPr>
            <a:r>
              <a:rPr b="1" lang="de-DE"/>
              <a:t>Entrepreneurship and the Walt Disney Method</a:t>
            </a:r>
            <a:endParaRPr/>
          </a:p>
        </p:txBody>
      </p:sp>
      <p:pic>
        <p:nvPicPr>
          <p:cNvPr descr="Ein Bild, das Text, Schrift, Screenshot, Design enthält.&#10;&#10;Automatisch generierte Beschreibung" id="161" name="Google Shape;161;p1"/>
          <p:cNvPicPr preferRelativeResize="0"/>
          <p:nvPr/>
        </p:nvPicPr>
        <p:blipFill rotWithShape="1">
          <a:blip r:embed="rId3">
            <a:alphaModFix/>
          </a:blip>
          <a:srcRect b="0" l="0" r="0" t="0"/>
          <a:stretch/>
        </p:blipFill>
        <p:spPr>
          <a:xfrm>
            <a:off x="573821" y="203737"/>
            <a:ext cx="2189146" cy="918626"/>
          </a:xfrm>
          <a:prstGeom prst="rect">
            <a:avLst/>
          </a:prstGeom>
          <a:noFill/>
          <a:ln>
            <a:noFill/>
          </a:ln>
        </p:spPr>
      </p:pic>
      <p:pic>
        <p:nvPicPr>
          <p:cNvPr id="162" name="Google Shape;162;p1"/>
          <p:cNvPicPr preferRelativeResize="0"/>
          <p:nvPr/>
        </p:nvPicPr>
        <p:blipFill rotWithShape="1">
          <a:blip r:embed="rId4">
            <a:alphaModFix/>
          </a:blip>
          <a:srcRect b="0" l="0" r="0" t="0"/>
          <a:stretch/>
        </p:blipFill>
        <p:spPr>
          <a:xfrm>
            <a:off x="253355" y="5295298"/>
            <a:ext cx="2509612" cy="16730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de-DE"/>
              <a:t>Entrepreneurship</a:t>
            </a:r>
            <a:endParaRPr/>
          </a:p>
        </p:txBody>
      </p:sp>
      <p:sp>
        <p:nvSpPr>
          <p:cNvPr id="168" name="Google Shape;168;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b="1" lang="de-DE" sz="2400"/>
              <a:t>Introduction to Entrepreneurship</a:t>
            </a:r>
            <a:endParaRPr/>
          </a:p>
          <a:p>
            <a:pPr indent="0" lvl="0" marL="0" rtl="0" algn="ctr">
              <a:lnSpc>
                <a:spcPct val="90000"/>
              </a:lnSpc>
              <a:spcBef>
                <a:spcPts val="1000"/>
              </a:spcBef>
              <a:spcAft>
                <a:spcPts val="0"/>
              </a:spcAft>
              <a:buClr>
                <a:schemeClr val="dk1"/>
              </a:buClr>
              <a:buSzPts val="2400"/>
              <a:buNone/>
            </a:pPr>
            <a:r>
              <a:t/>
            </a:r>
            <a:endParaRPr b="1"/>
          </a:p>
          <a:p>
            <a:pPr indent="0" lvl="0" marL="0" rtl="0" algn="ctr">
              <a:lnSpc>
                <a:spcPct val="90000"/>
              </a:lnSpc>
              <a:spcBef>
                <a:spcPts val="1000"/>
              </a:spcBef>
              <a:spcAft>
                <a:spcPts val="0"/>
              </a:spcAft>
              <a:buClr>
                <a:schemeClr val="dk1"/>
              </a:buClr>
              <a:buSzPts val="2400"/>
              <a:buNone/>
            </a:pPr>
            <a:r>
              <a:rPr lang="de-DE"/>
              <a:t>by Niclas C. Grüttner</a:t>
            </a:r>
            <a:endParaRPr/>
          </a:p>
          <a:p>
            <a:pPr indent="0" lvl="0" marL="0" rtl="0" algn="ctr">
              <a:lnSpc>
                <a:spcPct val="90000"/>
              </a:lnSpc>
              <a:spcBef>
                <a:spcPts val="1000"/>
              </a:spcBef>
              <a:spcAft>
                <a:spcPts val="0"/>
              </a:spcAft>
              <a:buClr>
                <a:schemeClr val="dk1"/>
              </a:buClr>
              <a:buSzPts val="2400"/>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3"/>
          <p:cNvSpPr txBox="1"/>
          <p:nvPr/>
        </p:nvSpPr>
        <p:spPr>
          <a:xfrm>
            <a:off x="1097280" y="286604"/>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de-DE" sz="4400">
                <a:solidFill>
                  <a:schemeClr val="dk1"/>
                </a:solidFill>
                <a:latin typeface="Calibri"/>
                <a:ea typeface="Calibri"/>
                <a:cs typeface="Calibri"/>
                <a:sym typeface="Calibri"/>
              </a:rPr>
              <a:t>What is an Entrepreneur?</a:t>
            </a:r>
            <a:endParaRPr sz="4400">
              <a:solidFill>
                <a:schemeClr val="dk1"/>
              </a:solidFill>
              <a:latin typeface="Calibri"/>
              <a:ea typeface="Calibri"/>
              <a:cs typeface="Calibri"/>
              <a:sym typeface="Calibri"/>
            </a:endParaRPr>
          </a:p>
        </p:txBody>
      </p:sp>
      <p:sp>
        <p:nvSpPr>
          <p:cNvPr id="175" name="Google Shape;175;p3"/>
          <p:cNvSpPr txBox="1"/>
          <p:nvPr/>
        </p:nvSpPr>
        <p:spPr>
          <a:xfrm>
            <a:off x="1097280" y="1492624"/>
            <a:ext cx="10058400" cy="4376470"/>
          </a:xfrm>
          <a:prstGeom prst="rect">
            <a:avLst/>
          </a:prstGeom>
          <a:noFill/>
          <a:ln>
            <a:noFill/>
          </a:ln>
        </p:spPr>
        <p:txBody>
          <a:bodyPr anchorCtr="0" anchor="t" bIns="45700" lIns="91425" spcFirstLastPara="1" rIns="91425" wrap="square" tIns="45700">
            <a:normAutofit/>
          </a:bodyPr>
          <a:lstStyle/>
          <a:p>
            <a:pPr indent="-228600" lvl="0" marL="228600" marR="0" rtl="0" algn="ctr">
              <a:lnSpc>
                <a:spcPct val="90000"/>
              </a:lnSpc>
              <a:spcBef>
                <a:spcPts val="0"/>
              </a:spcBef>
              <a:spcAft>
                <a:spcPts val="0"/>
              </a:spcAft>
              <a:buClr>
                <a:schemeClr val="dk1"/>
              </a:buClr>
              <a:buSzPts val="2400"/>
              <a:buFont typeface="Arial"/>
              <a:buChar char="•"/>
            </a:pPr>
            <a:r>
              <a:rPr lang="de-DE" sz="2400">
                <a:solidFill>
                  <a:schemeClr val="dk1"/>
                </a:solidFill>
                <a:latin typeface="Calibri"/>
                <a:ea typeface="Calibri"/>
                <a:cs typeface="Calibri"/>
                <a:sym typeface="Calibri"/>
              </a:rPr>
              <a:t>Someone who </a:t>
            </a:r>
            <a:r>
              <a:rPr b="1" lang="de-DE" sz="2400">
                <a:solidFill>
                  <a:schemeClr val="dk1"/>
                </a:solidFill>
                <a:latin typeface="Calibri"/>
                <a:ea typeface="Calibri"/>
                <a:cs typeface="Calibri"/>
                <a:sym typeface="Calibri"/>
              </a:rPr>
              <a:t>creats</a:t>
            </a:r>
            <a:r>
              <a:rPr lang="de-DE" sz="2400">
                <a:solidFill>
                  <a:schemeClr val="dk1"/>
                </a:solidFill>
                <a:latin typeface="Calibri"/>
                <a:ea typeface="Calibri"/>
                <a:cs typeface="Calibri"/>
                <a:sym typeface="Calibri"/>
              </a:rPr>
              <a:t> and/or </a:t>
            </a:r>
            <a:r>
              <a:rPr b="1" lang="de-DE" sz="2400">
                <a:solidFill>
                  <a:schemeClr val="dk1"/>
                </a:solidFill>
                <a:latin typeface="Calibri"/>
                <a:ea typeface="Calibri"/>
                <a:cs typeface="Calibri"/>
                <a:sym typeface="Calibri"/>
              </a:rPr>
              <a:t>runs a business </a:t>
            </a:r>
            <a:r>
              <a:rPr lang="de-DE" sz="2400">
                <a:solidFill>
                  <a:schemeClr val="dk1"/>
                </a:solidFill>
                <a:latin typeface="Calibri"/>
                <a:ea typeface="Calibri"/>
                <a:cs typeface="Calibri"/>
                <a:sym typeface="Calibri"/>
              </a:rPr>
              <a:t>is called an entrepreneur!</a:t>
            </a:r>
            <a:endParaRPr/>
          </a:p>
        </p:txBody>
      </p:sp>
      <p:pic>
        <p:nvPicPr>
          <p:cNvPr id="176" name="Google Shape;176;p3"/>
          <p:cNvPicPr preferRelativeResize="0"/>
          <p:nvPr/>
        </p:nvPicPr>
        <p:blipFill rotWithShape="1">
          <a:blip r:embed="rId3">
            <a:alphaModFix/>
          </a:blip>
          <a:srcRect b="0" l="0" r="0" t="0"/>
          <a:stretch/>
        </p:blipFill>
        <p:spPr>
          <a:xfrm>
            <a:off x="8356766" y="3701127"/>
            <a:ext cx="3219709" cy="2146472"/>
          </a:xfrm>
          <a:prstGeom prst="rect">
            <a:avLst/>
          </a:prstGeom>
          <a:noFill/>
          <a:ln>
            <a:noFill/>
          </a:ln>
        </p:spPr>
      </p:pic>
      <p:sp>
        <p:nvSpPr>
          <p:cNvPr id="177" name="Google Shape;177;p3"/>
          <p:cNvSpPr txBox="1"/>
          <p:nvPr/>
        </p:nvSpPr>
        <p:spPr>
          <a:xfrm>
            <a:off x="4962416" y="5914444"/>
            <a:ext cx="6788700"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alibri"/>
                <a:ea typeface="Calibri"/>
                <a:cs typeface="Calibri"/>
                <a:sym typeface="Calibri"/>
              </a:rPr>
              <a:t>"</a:t>
            </a:r>
            <a:r>
              <a:rPr lang="de-DE" sz="900" u="sng">
                <a:solidFill>
                  <a:schemeClr val="dk1"/>
                </a:solidFill>
                <a:latin typeface="Calibri"/>
                <a:ea typeface="Calibri"/>
                <a:cs typeface="Calibri"/>
                <a:sym typeface="Calibri"/>
                <a:hlinkClick r:id="rId4">
                  <a:extLst>
                    <a:ext uri="{A12FA001-AC4F-418D-AE19-62706E023703}">
                      <ahyp:hlinkClr val="tx"/>
                    </a:ext>
                  </a:extLst>
                </a:hlinkClick>
              </a:rPr>
              <a:t>Dieses Foto</a:t>
            </a:r>
            <a:r>
              <a:rPr lang="de-DE" sz="900">
                <a:solidFill>
                  <a:schemeClr val="dk1"/>
                </a:solidFill>
                <a:latin typeface="Calibri"/>
                <a:ea typeface="Calibri"/>
                <a:cs typeface="Calibri"/>
                <a:sym typeface="Calibri"/>
              </a:rPr>
              <a:t>" von Unbekannter Autor ist lizenziert gemäß </a:t>
            </a:r>
            <a:r>
              <a:rPr lang="de-DE" sz="900" u="sng">
                <a:solidFill>
                  <a:schemeClr val="dk1"/>
                </a:solidFill>
                <a:latin typeface="Calibri"/>
                <a:ea typeface="Calibri"/>
                <a:cs typeface="Calibri"/>
                <a:sym typeface="Calibri"/>
                <a:hlinkClick r:id="rId5">
                  <a:extLst>
                    <a:ext uri="{A12FA001-AC4F-418D-AE19-62706E023703}">
                      <ahyp:hlinkClr val="tx"/>
                    </a:ext>
                  </a:extLst>
                </a:hlinkClick>
              </a:rPr>
              <a:t>CC BY-SA</a:t>
            </a:r>
            <a:endParaRPr sz="900">
              <a:solidFill>
                <a:schemeClr val="dk1"/>
              </a:solidFill>
              <a:latin typeface="Calibri"/>
              <a:ea typeface="Calibri"/>
              <a:cs typeface="Calibri"/>
              <a:sym typeface="Calibri"/>
            </a:endParaRPr>
          </a:p>
        </p:txBody>
      </p:sp>
      <p:pic>
        <p:nvPicPr>
          <p:cNvPr id="178" name="Google Shape;178;p3"/>
          <p:cNvPicPr preferRelativeResize="0"/>
          <p:nvPr/>
        </p:nvPicPr>
        <p:blipFill rotWithShape="1">
          <a:blip r:embed="rId6">
            <a:alphaModFix/>
          </a:blip>
          <a:srcRect b="0" l="0" r="0" t="0"/>
          <a:stretch/>
        </p:blipFill>
        <p:spPr>
          <a:xfrm>
            <a:off x="5097338" y="3841114"/>
            <a:ext cx="3138936" cy="2092624"/>
          </a:xfrm>
          <a:prstGeom prst="rect">
            <a:avLst/>
          </a:prstGeom>
          <a:noFill/>
          <a:ln>
            <a:noFill/>
          </a:ln>
        </p:spPr>
      </p:pic>
      <p:pic>
        <p:nvPicPr>
          <p:cNvPr id="179" name="Google Shape;179;p3"/>
          <p:cNvPicPr preferRelativeResize="0"/>
          <p:nvPr/>
        </p:nvPicPr>
        <p:blipFill rotWithShape="1">
          <a:blip r:embed="rId7">
            <a:alphaModFix/>
          </a:blip>
          <a:srcRect b="0" l="0" r="0" t="0"/>
          <a:stretch/>
        </p:blipFill>
        <p:spPr>
          <a:xfrm>
            <a:off x="4746891" y="2698868"/>
            <a:ext cx="2279187" cy="1396157"/>
          </a:xfrm>
          <a:prstGeom prst="rect">
            <a:avLst/>
          </a:prstGeom>
          <a:noFill/>
          <a:ln>
            <a:noFill/>
          </a:ln>
        </p:spPr>
      </p:pic>
      <p:pic>
        <p:nvPicPr>
          <p:cNvPr id="180" name="Google Shape;180;p3"/>
          <p:cNvPicPr preferRelativeResize="0"/>
          <p:nvPr/>
        </p:nvPicPr>
        <p:blipFill rotWithShape="1">
          <a:blip r:embed="rId8">
            <a:alphaModFix/>
          </a:blip>
          <a:srcRect b="0" l="0" r="0" t="0"/>
          <a:stretch/>
        </p:blipFill>
        <p:spPr>
          <a:xfrm>
            <a:off x="6969768" y="2403695"/>
            <a:ext cx="2485054" cy="1523558"/>
          </a:xfrm>
          <a:prstGeom prst="rect">
            <a:avLst/>
          </a:prstGeom>
          <a:noFill/>
          <a:ln>
            <a:noFill/>
          </a:ln>
        </p:spPr>
      </p:pic>
      <p:sp>
        <p:nvSpPr>
          <p:cNvPr id="181" name="Google Shape;181;p3"/>
          <p:cNvSpPr txBox="1"/>
          <p:nvPr/>
        </p:nvSpPr>
        <p:spPr>
          <a:xfrm>
            <a:off x="8656486" y="5868232"/>
            <a:ext cx="4876467"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alibri"/>
                <a:ea typeface="Calibri"/>
                <a:cs typeface="Calibri"/>
                <a:sym typeface="Calibri"/>
              </a:rPr>
              <a:t>"</a:t>
            </a:r>
            <a:r>
              <a:rPr lang="de-DE" sz="900" u="sng">
                <a:solidFill>
                  <a:schemeClr val="dk1"/>
                </a:solidFill>
                <a:latin typeface="Calibri"/>
                <a:ea typeface="Calibri"/>
                <a:cs typeface="Calibri"/>
                <a:sym typeface="Calibri"/>
                <a:hlinkClick r:id="rId9">
                  <a:extLst>
                    <a:ext uri="{A12FA001-AC4F-418D-AE19-62706E023703}">
                      <ahyp:hlinkClr val="tx"/>
                    </a:ext>
                  </a:extLst>
                </a:hlinkClick>
              </a:rPr>
              <a:t>Dieses Foto</a:t>
            </a:r>
            <a:r>
              <a:rPr lang="de-DE" sz="900">
                <a:solidFill>
                  <a:schemeClr val="dk1"/>
                </a:solidFill>
                <a:latin typeface="Calibri"/>
                <a:ea typeface="Calibri"/>
                <a:cs typeface="Calibri"/>
                <a:sym typeface="Calibri"/>
              </a:rPr>
              <a:t>" von Unbekannter Autor ist lizenziert gemäß </a:t>
            </a:r>
            <a:r>
              <a:rPr lang="de-DE" sz="900" u="sng">
                <a:solidFill>
                  <a:schemeClr val="dk1"/>
                </a:solidFill>
                <a:latin typeface="Calibri"/>
                <a:ea typeface="Calibri"/>
                <a:cs typeface="Calibri"/>
                <a:sym typeface="Calibri"/>
                <a:hlinkClick r:id="rId10">
                  <a:extLst>
                    <a:ext uri="{A12FA001-AC4F-418D-AE19-62706E023703}">
                      <ahyp:hlinkClr val="tx"/>
                    </a:ext>
                  </a:extLst>
                </a:hlinkClick>
              </a:rPr>
              <a:t>CC BY-SA-NC</a:t>
            </a:r>
            <a:endParaRPr sz="900">
              <a:solidFill>
                <a:schemeClr val="dk1"/>
              </a:solidFill>
              <a:latin typeface="Calibri"/>
              <a:ea typeface="Calibri"/>
              <a:cs typeface="Calibri"/>
              <a:sym typeface="Calibri"/>
            </a:endParaRPr>
          </a:p>
        </p:txBody>
      </p:sp>
      <p:pic>
        <p:nvPicPr>
          <p:cNvPr id="182" name="Google Shape;182;p3"/>
          <p:cNvPicPr preferRelativeResize="0"/>
          <p:nvPr/>
        </p:nvPicPr>
        <p:blipFill rotWithShape="1">
          <a:blip r:embed="rId11">
            <a:alphaModFix/>
          </a:blip>
          <a:srcRect b="0" l="0" r="0" t="0"/>
          <a:stretch/>
        </p:blipFill>
        <p:spPr>
          <a:xfrm>
            <a:off x="2559720" y="2239355"/>
            <a:ext cx="2074415" cy="1555811"/>
          </a:xfrm>
          <a:prstGeom prst="rect">
            <a:avLst/>
          </a:prstGeom>
          <a:noFill/>
          <a:ln>
            <a:noFill/>
          </a:ln>
        </p:spPr>
      </p:pic>
      <p:sp>
        <p:nvSpPr>
          <p:cNvPr id="183" name="Google Shape;183;p3"/>
          <p:cNvSpPr txBox="1"/>
          <p:nvPr/>
        </p:nvSpPr>
        <p:spPr>
          <a:xfrm>
            <a:off x="5423487" y="2239355"/>
            <a:ext cx="1405985" cy="5078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alibri"/>
                <a:ea typeface="Calibri"/>
                <a:cs typeface="Calibri"/>
                <a:sym typeface="Calibri"/>
              </a:rPr>
              <a:t>"</a:t>
            </a:r>
            <a:r>
              <a:rPr lang="de-DE" sz="900" u="sng">
                <a:solidFill>
                  <a:schemeClr val="dk1"/>
                </a:solidFill>
                <a:latin typeface="Calibri"/>
                <a:ea typeface="Calibri"/>
                <a:cs typeface="Calibri"/>
                <a:sym typeface="Calibri"/>
                <a:hlinkClick r:id="rId12">
                  <a:extLst>
                    <a:ext uri="{A12FA001-AC4F-418D-AE19-62706E023703}">
                      <ahyp:hlinkClr val="tx"/>
                    </a:ext>
                  </a:extLst>
                </a:hlinkClick>
              </a:rPr>
              <a:t>Dieses Foto</a:t>
            </a:r>
            <a:r>
              <a:rPr lang="de-DE" sz="900">
                <a:solidFill>
                  <a:schemeClr val="dk1"/>
                </a:solidFill>
                <a:latin typeface="Calibri"/>
                <a:ea typeface="Calibri"/>
                <a:cs typeface="Calibri"/>
                <a:sym typeface="Calibri"/>
              </a:rPr>
              <a:t>" von Unbekannter Autor ist lizenziert gemäß </a:t>
            </a:r>
            <a:r>
              <a:rPr lang="de-DE" sz="900" u="sng">
                <a:solidFill>
                  <a:schemeClr val="dk1"/>
                </a:solidFill>
                <a:latin typeface="Calibri"/>
                <a:ea typeface="Calibri"/>
                <a:cs typeface="Calibri"/>
                <a:sym typeface="Calibri"/>
                <a:hlinkClick r:id="rId13">
                  <a:extLst>
                    <a:ext uri="{A12FA001-AC4F-418D-AE19-62706E023703}">
                      <ahyp:hlinkClr val="tx"/>
                    </a:ext>
                  </a:extLst>
                </a:hlinkClick>
              </a:rPr>
              <a:t>CC BY-SA</a:t>
            </a:r>
            <a:endParaRPr sz="900">
              <a:solidFill>
                <a:schemeClr val="dk1"/>
              </a:solidFill>
              <a:latin typeface="Calibri"/>
              <a:ea typeface="Calibri"/>
              <a:cs typeface="Calibri"/>
              <a:sym typeface="Calibri"/>
            </a:endParaRPr>
          </a:p>
        </p:txBody>
      </p:sp>
      <p:pic>
        <p:nvPicPr>
          <p:cNvPr id="184" name="Google Shape;184;p3"/>
          <p:cNvPicPr preferRelativeResize="0"/>
          <p:nvPr/>
        </p:nvPicPr>
        <p:blipFill rotWithShape="1">
          <a:blip r:embed="rId14">
            <a:alphaModFix/>
          </a:blip>
          <a:srcRect b="0" l="0" r="0" t="0"/>
          <a:stretch/>
        </p:blipFill>
        <p:spPr>
          <a:xfrm>
            <a:off x="3219587" y="3637244"/>
            <a:ext cx="1721576" cy="2527023"/>
          </a:xfrm>
          <a:prstGeom prst="rect">
            <a:avLst/>
          </a:prstGeom>
          <a:noFill/>
          <a:ln>
            <a:noFill/>
          </a:ln>
        </p:spPr>
      </p:pic>
      <p:pic>
        <p:nvPicPr>
          <p:cNvPr id="185" name="Google Shape;185;p3"/>
          <p:cNvPicPr preferRelativeResize="0"/>
          <p:nvPr/>
        </p:nvPicPr>
        <p:blipFill rotWithShape="1">
          <a:blip r:embed="rId15">
            <a:alphaModFix/>
          </a:blip>
          <a:srcRect b="0" l="0" r="0" t="0"/>
          <a:stretch/>
        </p:blipFill>
        <p:spPr>
          <a:xfrm>
            <a:off x="1178064" y="3232712"/>
            <a:ext cx="1860170" cy="28663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4"/>
          <p:cNvSpPr txBox="1"/>
          <p:nvPr/>
        </p:nvSpPr>
        <p:spPr>
          <a:xfrm>
            <a:off x="904562" y="1526253"/>
            <a:ext cx="10251118" cy="4516737"/>
          </a:xfrm>
          <a:prstGeom prst="rect">
            <a:avLst/>
          </a:prstGeom>
          <a:noFill/>
          <a:ln>
            <a:noFill/>
          </a:ln>
        </p:spPr>
        <p:txBody>
          <a:bodyPr anchorCtr="0" anchor="t" bIns="45700" lIns="91425" spcFirstLastPara="1" rIns="91425" wrap="square" tIns="45700">
            <a:normAutofit/>
          </a:bodyPr>
          <a:lstStyle/>
          <a:p>
            <a:pPr indent="-228600" lvl="0" marL="228600" marR="0" rtl="0" algn="ctr">
              <a:lnSpc>
                <a:spcPct val="120000"/>
              </a:lnSpc>
              <a:spcBef>
                <a:spcPts val="0"/>
              </a:spcBef>
              <a:spcAft>
                <a:spcPts val="0"/>
              </a:spcAft>
              <a:buClr>
                <a:srgbClr val="855309"/>
              </a:buClr>
              <a:buSzPts val="2800"/>
              <a:buFont typeface="Arial"/>
              <a:buChar char="•"/>
            </a:pPr>
            <a:r>
              <a:rPr b="1" lang="de-DE" sz="2800">
                <a:solidFill>
                  <a:srgbClr val="855309"/>
                </a:solidFill>
                <a:latin typeface="Calibri"/>
                <a:ea typeface="Calibri"/>
                <a:cs typeface="Calibri"/>
                <a:sym typeface="Calibri"/>
              </a:rPr>
              <a:t> “Entrepreneurship is when you act upon opportunities and ideas and transform them into value for others. The value that is created can be </a:t>
            </a:r>
            <a:endParaRPr/>
          </a:p>
          <a:p>
            <a:pPr indent="-228600" lvl="0" marL="228600" marR="0" rtl="0" algn="l">
              <a:lnSpc>
                <a:spcPct val="120000"/>
              </a:lnSpc>
              <a:spcBef>
                <a:spcPts val="1400"/>
              </a:spcBef>
              <a:spcAft>
                <a:spcPts val="0"/>
              </a:spcAft>
              <a:buClr>
                <a:srgbClr val="855309"/>
              </a:buClr>
              <a:buSzPts val="3200"/>
              <a:buFont typeface="Arial"/>
              <a:buChar char="•"/>
            </a:pPr>
            <a:r>
              <a:rPr b="1" lang="de-DE" sz="3200">
                <a:solidFill>
                  <a:srgbClr val="855309"/>
                </a:solidFill>
                <a:latin typeface="Calibri"/>
                <a:ea typeface="Calibri"/>
                <a:cs typeface="Calibri"/>
                <a:sym typeface="Calibri"/>
              </a:rPr>
              <a:t>financial, 		   cultural, or 		      social</a:t>
            </a:r>
            <a:r>
              <a:rPr b="1" lang="de-DE" sz="2800">
                <a:solidFill>
                  <a:srgbClr val="855309"/>
                </a:solidFill>
                <a:latin typeface="Calibri"/>
                <a:ea typeface="Calibri"/>
                <a:cs typeface="Calibri"/>
                <a:sym typeface="Calibri"/>
              </a:rPr>
              <a:t>.”</a:t>
            </a:r>
            <a:br>
              <a:rPr lang="de-DE" sz="2800">
                <a:solidFill>
                  <a:schemeClr val="accent1"/>
                </a:solidFill>
                <a:latin typeface="Calibri"/>
                <a:ea typeface="Calibri"/>
                <a:cs typeface="Calibri"/>
                <a:sym typeface="Calibri"/>
              </a:rPr>
            </a:br>
            <a:br>
              <a:rPr lang="de-DE" sz="1800">
                <a:solidFill>
                  <a:schemeClr val="accent1"/>
                </a:solidFill>
                <a:latin typeface="Calibri"/>
                <a:ea typeface="Calibri"/>
                <a:cs typeface="Calibri"/>
                <a:sym typeface="Calibri"/>
              </a:rPr>
            </a:br>
            <a:endParaRPr sz="1800">
              <a:solidFill>
                <a:schemeClr val="accent1"/>
              </a:solidFill>
              <a:latin typeface="Calibri"/>
              <a:ea typeface="Calibri"/>
              <a:cs typeface="Calibri"/>
              <a:sym typeface="Calibri"/>
            </a:endParaRPr>
          </a:p>
        </p:txBody>
      </p:sp>
      <p:sp>
        <p:nvSpPr>
          <p:cNvPr id="191" name="Google Shape;191;p4"/>
          <p:cNvSpPr txBox="1"/>
          <p:nvPr/>
        </p:nvSpPr>
        <p:spPr>
          <a:xfrm>
            <a:off x="640080" y="197661"/>
            <a:ext cx="10515600" cy="806116"/>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855309"/>
              </a:buClr>
              <a:buSzPts val="3200"/>
              <a:buFont typeface="Arial"/>
              <a:buNone/>
            </a:pPr>
            <a:r>
              <a:rPr b="1" lang="de-DE" sz="3200">
                <a:solidFill>
                  <a:srgbClr val="855309"/>
                </a:solidFill>
                <a:latin typeface="Arial"/>
                <a:ea typeface="Arial"/>
                <a:cs typeface="Arial"/>
                <a:sym typeface="Arial"/>
              </a:rPr>
              <a:t>What is Entrepreneurship?</a:t>
            </a:r>
            <a:endParaRPr b="1" sz="3200">
              <a:solidFill>
                <a:srgbClr val="855309"/>
              </a:solidFill>
              <a:latin typeface="Calibri"/>
              <a:ea typeface="Calibri"/>
              <a:cs typeface="Calibri"/>
              <a:sym typeface="Calibri"/>
            </a:endParaRPr>
          </a:p>
        </p:txBody>
      </p:sp>
      <p:sp>
        <p:nvSpPr>
          <p:cNvPr id="192" name="Google Shape;192;p4"/>
          <p:cNvSpPr/>
          <p:nvPr/>
        </p:nvSpPr>
        <p:spPr>
          <a:xfrm>
            <a:off x="7368466" y="5439744"/>
            <a:ext cx="4909351" cy="742383"/>
          </a:xfrm>
          <a:prstGeom prst="rect">
            <a:avLst/>
          </a:prstGeom>
          <a:noFill/>
          <a:ln>
            <a:noFill/>
          </a:ln>
        </p:spPr>
        <p:txBody>
          <a:bodyPr anchorCtr="0" anchor="t" bIns="45700" lIns="91425" spcFirstLastPara="1" rIns="91425" wrap="square" tIns="45700">
            <a:spAutoFit/>
          </a:bodyPr>
          <a:lstStyle/>
          <a:p>
            <a:pPr indent="0" lvl="0" marL="0" marR="0" rtl="0" algn="l">
              <a:lnSpc>
                <a:spcPct val="120000"/>
              </a:lnSpc>
              <a:spcBef>
                <a:spcPts val="0"/>
              </a:spcBef>
              <a:spcAft>
                <a:spcPts val="0"/>
              </a:spcAft>
              <a:buNone/>
            </a:pPr>
            <a:r>
              <a:rPr lang="de-DE" sz="1200">
                <a:solidFill>
                  <a:schemeClr val="accent1"/>
                </a:solidFill>
                <a:latin typeface="Calibri"/>
                <a:ea typeface="Calibri"/>
                <a:cs typeface="Calibri"/>
                <a:sym typeface="Calibri"/>
              </a:rPr>
              <a:t>(FFE-YE –Fonden for Entreprenrørskab (2012): Impact of Entrepreneurship Education in Denmark-2011: The Danish Foundation for Entrepreneurship –</a:t>
            </a:r>
            <a:br>
              <a:rPr lang="de-DE" sz="1200">
                <a:solidFill>
                  <a:schemeClr val="accent1"/>
                </a:solidFill>
                <a:latin typeface="Calibri"/>
                <a:ea typeface="Calibri"/>
                <a:cs typeface="Calibri"/>
                <a:sym typeface="Calibri"/>
              </a:rPr>
            </a:br>
            <a:r>
              <a:rPr lang="de-DE" sz="1200">
                <a:solidFill>
                  <a:schemeClr val="accent1"/>
                </a:solidFill>
                <a:latin typeface="Calibri"/>
                <a:ea typeface="Calibri"/>
                <a:cs typeface="Calibri"/>
                <a:sym typeface="Calibri"/>
              </a:rPr>
              <a:t>Young Enterprise, Ejlskovsgade3D, 5000 Odense C, Denmark)</a:t>
            </a:r>
            <a:endParaRPr/>
          </a:p>
        </p:txBody>
      </p:sp>
      <p:pic>
        <p:nvPicPr>
          <p:cNvPr id="193" name="Google Shape;193;p4"/>
          <p:cNvPicPr preferRelativeResize="0"/>
          <p:nvPr/>
        </p:nvPicPr>
        <p:blipFill rotWithShape="1">
          <a:blip r:embed="rId3">
            <a:alphaModFix/>
          </a:blip>
          <a:srcRect b="0" l="0" r="0" t="0"/>
          <a:stretch/>
        </p:blipFill>
        <p:spPr>
          <a:xfrm>
            <a:off x="8759449" y="3877697"/>
            <a:ext cx="2127384" cy="1418256"/>
          </a:xfrm>
          <a:prstGeom prst="rect">
            <a:avLst/>
          </a:prstGeom>
          <a:noFill/>
          <a:ln>
            <a:noFill/>
          </a:ln>
        </p:spPr>
      </p:pic>
      <p:sp>
        <p:nvSpPr>
          <p:cNvPr id="194" name="Google Shape;194;p4"/>
          <p:cNvSpPr txBox="1"/>
          <p:nvPr/>
        </p:nvSpPr>
        <p:spPr>
          <a:xfrm>
            <a:off x="4724154" y="5626269"/>
            <a:ext cx="26119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alibri"/>
                <a:ea typeface="Calibri"/>
                <a:cs typeface="Calibri"/>
                <a:sym typeface="Calibri"/>
              </a:rPr>
              <a:t>"</a:t>
            </a:r>
            <a:r>
              <a:rPr lang="de-DE" sz="900" u="sng">
                <a:solidFill>
                  <a:schemeClr val="dk1"/>
                </a:solidFill>
                <a:latin typeface="Calibri"/>
                <a:ea typeface="Calibri"/>
                <a:cs typeface="Calibri"/>
                <a:sym typeface="Calibri"/>
                <a:hlinkClick r:id="rId4">
                  <a:extLst>
                    <a:ext uri="{A12FA001-AC4F-418D-AE19-62706E023703}">
                      <ahyp:hlinkClr val="tx"/>
                    </a:ext>
                  </a:extLst>
                </a:hlinkClick>
              </a:rPr>
              <a:t>Dieses Foto</a:t>
            </a:r>
            <a:r>
              <a:rPr lang="de-DE" sz="900">
                <a:solidFill>
                  <a:schemeClr val="dk1"/>
                </a:solidFill>
                <a:latin typeface="Calibri"/>
                <a:ea typeface="Calibri"/>
                <a:cs typeface="Calibri"/>
                <a:sym typeface="Calibri"/>
              </a:rPr>
              <a:t>" von Unbekannter Autor ist lizenziert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gemäß </a:t>
            </a:r>
            <a:r>
              <a:rPr lang="de-DE" sz="900" u="sng">
                <a:solidFill>
                  <a:schemeClr val="dk1"/>
                </a:solidFill>
                <a:latin typeface="Calibri"/>
                <a:ea typeface="Calibri"/>
                <a:cs typeface="Calibri"/>
                <a:sym typeface="Calibri"/>
                <a:hlinkClick r:id="rId5">
                  <a:extLst>
                    <a:ext uri="{A12FA001-AC4F-418D-AE19-62706E023703}">
                      <ahyp:hlinkClr val="tx"/>
                    </a:ext>
                  </a:extLst>
                </a:hlinkClick>
              </a:rPr>
              <a:t>CC BY-ND</a:t>
            </a:r>
            <a:endParaRPr sz="900">
              <a:solidFill>
                <a:schemeClr val="dk1"/>
              </a:solidFill>
              <a:latin typeface="Calibri"/>
              <a:ea typeface="Calibri"/>
              <a:cs typeface="Calibri"/>
              <a:sym typeface="Calibri"/>
            </a:endParaRPr>
          </a:p>
        </p:txBody>
      </p:sp>
      <p:pic>
        <p:nvPicPr>
          <p:cNvPr id="195" name="Google Shape;195;p4"/>
          <p:cNvPicPr preferRelativeResize="0"/>
          <p:nvPr/>
        </p:nvPicPr>
        <p:blipFill rotWithShape="1">
          <a:blip r:embed="rId6">
            <a:alphaModFix/>
          </a:blip>
          <a:srcRect b="0" l="0" r="0" t="0"/>
          <a:stretch/>
        </p:blipFill>
        <p:spPr>
          <a:xfrm>
            <a:off x="904562" y="3877697"/>
            <a:ext cx="2127118" cy="1418256"/>
          </a:xfrm>
          <a:prstGeom prst="rect">
            <a:avLst/>
          </a:prstGeom>
          <a:noFill/>
          <a:ln>
            <a:noFill/>
          </a:ln>
        </p:spPr>
      </p:pic>
      <p:pic>
        <p:nvPicPr>
          <p:cNvPr id="196" name="Google Shape;196;p4"/>
          <p:cNvPicPr preferRelativeResize="0"/>
          <p:nvPr/>
        </p:nvPicPr>
        <p:blipFill rotWithShape="1">
          <a:blip r:embed="rId7">
            <a:alphaModFix/>
          </a:blip>
          <a:srcRect b="0" l="0" r="0" t="0"/>
          <a:stretch/>
        </p:blipFill>
        <p:spPr>
          <a:xfrm>
            <a:off x="4831873" y="3877698"/>
            <a:ext cx="2127383" cy="1418255"/>
          </a:xfrm>
          <a:prstGeom prst="rect">
            <a:avLst/>
          </a:prstGeom>
          <a:noFill/>
          <a:ln>
            <a:noFill/>
          </a:ln>
        </p:spPr>
      </p:pic>
      <p:sp>
        <p:nvSpPr>
          <p:cNvPr id="197" name="Google Shape;197;p4"/>
          <p:cNvSpPr txBox="1"/>
          <p:nvPr/>
        </p:nvSpPr>
        <p:spPr>
          <a:xfrm>
            <a:off x="901310" y="5626269"/>
            <a:ext cx="261193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alibri"/>
                <a:ea typeface="Calibri"/>
                <a:cs typeface="Calibri"/>
                <a:sym typeface="Calibri"/>
              </a:rPr>
              <a:t>"</a:t>
            </a:r>
            <a:r>
              <a:rPr lang="de-DE" sz="900" u="sng">
                <a:solidFill>
                  <a:schemeClr val="dk1"/>
                </a:solidFill>
                <a:latin typeface="Calibri"/>
                <a:ea typeface="Calibri"/>
                <a:cs typeface="Calibri"/>
                <a:sym typeface="Calibri"/>
                <a:hlinkClick r:id="rId8">
                  <a:extLst>
                    <a:ext uri="{A12FA001-AC4F-418D-AE19-62706E023703}">
                      <ahyp:hlinkClr val="tx"/>
                    </a:ext>
                  </a:extLst>
                </a:hlinkClick>
              </a:rPr>
              <a:t>Dieses Foto</a:t>
            </a:r>
            <a:r>
              <a:rPr lang="de-DE" sz="900">
                <a:solidFill>
                  <a:schemeClr val="dk1"/>
                </a:solidFill>
                <a:latin typeface="Calibri"/>
                <a:ea typeface="Calibri"/>
                <a:cs typeface="Calibri"/>
                <a:sym typeface="Calibri"/>
              </a:rPr>
              <a:t>" von Unbekannter Autor ist lizenziert </a:t>
            </a:r>
            <a:endParaRPr/>
          </a:p>
          <a:p>
            <a:pPr indent="0" lvl="0" marL="0" marR="0" rtl="0" algn="l">
              <a:spcBef>
                <a:spcPts val="0"/>
              </a:spcBef>
              <a:spcAft>
                <a:spcPts val="0"/>
              </a:spcAft>
              <a:buNone/>
            </a:pPr>
            <a:r>
              <a:rPr lang="de-DE" sz="900">
                <a:solidFill>
                  <a:schemeClr val="dk1"/>
                </a:solidFill>
                <a:latin typeface="Calibri"/>
                <a:ea typeface="Calibri"/>
                <a:cs typeface="Calibri"/>
                <a:sym typeface="Calibri"/>
              </a:rPr>
              <a:t>gemäß </a:t>
            </a:r>
            <a:r>
              <a:rPr lang="de-DE" sz="900" u="sng">
                <a:solidFill>
                  <a:schemeClr val="dk1"/>
                </a:solidFill>
                <a:latin typeface="Calibri"/>
                <a:ea typeface="Calibri"/>
                <a:cs typeface="Calibri"/>
                <a:sym typeface="Calibri"/>
                <a:hlinkClick r:id="rId9">
                  <a:extLst>
                    <a:ext uri="{A12FA001-AC4F-418D-AE19-62706E023703}">
                      <ahyp:hlinkClr val="tx"/>
                    </a:ext>
                  </a:extLst>
                </a:hlinkClick>
              </a:rPr>
              <a:t>CC BY</a:t>
            </a:r>
            <a:endParaRPr sz="9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de-DE"/>
              <a:t>Facts and Numbers of Entrepreneurship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6"/>
          <p:cNvSpPr txBox="1"/>
          <p:nvPr/>
        </p:nvSpPr>
        <p:spPr>
          <a:xfrm>
            <a:off x="1097280" y="286604"/>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de-DE" sz="4400">
                <a:solidFill>
                  <a:schemeClr val="dk1"/>
                </a:solidFill>
                <a:latin typeface="Calibri"/>
                <a:ea typeface="Calibri"/>
                <a:cs typeface="Calibri"/>
                <a:sym typeface="Calibri"/>
              </a:rPr>
              <a:t>Facts and Numbers of Entrepreneurship </a:t>
            </a:r>
            <a:endParaRPr sz="4400">
              <a:solidFill>
                <a:schemeClr val="dk1"/>
              </a:solidFill>
              <a:latin typeface="Calibri"/>
              <a:ea typeface="Calibri"/>
              <a:cs typeface="Calibri"/>
              <a:sym typeface="Calibri"/>
            </a:endParaRPr>
          </a:p>
        </p:txBody>
      </p:sp>
      <p:pic>
        <p:nvPicPr>
          <p:cNvPr id="208" name="Google Shape;208;p6"/>
          <p:cNvPicPr preferRelativeResize="0"/>
          <p:nvPr/>
        </p:nvPicPr>
        <p:blipFill rotWithShape="1">
          <a:blip r:embed="rId3">
            <a:alphaModFix/>
          </a:blip>
          <a:srcRect b="0" l="0" r="0" t="0"/>
          <a:stretch/>
        </p:blipFill>
        <p:spPr>
          <a:xfrm>
            <a:off x="1097280" y="1403474"/>
            <a:ext cx="5697020" cy="4376738"/>
          </a:xfrm>
          <a:prstGeom prst="rect">
            <a:avLst/>
          </a:prstGeom>
          <a:noFill/>
          <a:ln>
            <a:noFill/>
          </a:ln>
        </p:spPr>
      </p:pic>
      <p:sp>
        <p:nvSpPr>
          <p:cNvPr id="209" name="Google Shape;209;p6"/>
          <p:cNvSpPr/>
          <p:nvPr/>
        </p:nvSpPr>
        <p:spPr>
          <a:xfrm>
            <a:off x="7452360" y="5563440"/>
            <a:ext cx="4739640" cy="6001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dk1"/>
                </a:solidFill>
                <a:latin typeface="Calibri"/>
                <a:ea typeface="Calibri"/>
                <a:cs typeface="Calibri"/>
                <a:sym typeface="Calibri"/>
              </a:rPr>
              <a:t>Statistika (2022): Im Internet: </a:t>
            </a:r>
            <a:r>
              <a:rPr lang="de-DE" sz="1100" u="sng">
                <a:solidFill>
                  <a:schemeClr val="dk1"/>
                </a:solidFill>
                <a:latin typeface="Calibri"/>
                <a:ea typeface="Calibri"/>
                <a:cs typeface="Calibri"/>
                <a:sym typeface="Calibri"/>
                <a:hlinkClick r:id="rId4">
                  <a:extLst>
                    <a:ext uri="{A12FA001-AC4F-418D-AE19-62706E023703}">
                      <ahyp:hlinkClr val="tx"/>
                    </a:ext>
                  </a:extLst>
                </a:hlinkClick>
              </a:rPr>
              <a:t>https://de.statista.com/statistik/daten/studie/183850/umfrage/unternehmensgruender-nach-altersklassen-in-deutschland/</a:t>
            </a:r>
            <a:r>
              <a:rPr lang="de-DE" sz="1100">
                <a:solidFill>
                  <a:schemeClr val="dk1"/>
                </a:solidFill>
                <a:latin typeface="Calibri"/>
                <a:ea typeface="Calibri"/>
                <a:cs typeface="Calibri"/>
                <a:sym typeface="Calibri"/>
              </a:rPr>
              <a:t>. Zugriff: 09.12.2022</a:t>
            </a:r>
            <a:endParaRPr/>
          </a:p>
        </p:txBody>
      </p:sp>
      <p:sp>
        <p:nvSpPr>
          <p:cNvPr id="210" name="Google Shape;210;p6"/>
          <p:cNvSpPr/>
          <p:nvPr/>
        </p:nvSpPr>
        <p:spPr>
          <a:xfrm>
            <a:off x="7865364" y="3633669"/>
            <a:ext cx="3913632" cy="1481328"/>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de-DE" sz="2000" u="sng">
                <a:solidFill>
                  <a:schemeClr val="lt1"/>
                </a:solidFill>
                <a:latin typeface="Calibri"/>
                <a:ea typeface="Calibri"/>
                <a:cs typeface="Calibri"/>
                <a:sym typeface="Calibri"/>
              </a:rPr>
              <a:t>Focus on Germanys Start-up Culture: </a:t>
            </a:r>
            <a:endParaRPr/>
          </a:p>
          <a:p>
            <a:pPr indent="0" lvl="0" marL="0" marR="0" rtl="0" algn="ctr">
              <a:spcBef>
                <a:spcPts val="0"/>
              </a:spcBef>
              <a:spcAft>
                <a:spcPts val="0"/>
              </a:spcAft>
              <a:buNone/>
            </a:pPr>
            <a:r>
              <a:rPr lang="de-DE" sz="1800">
                <a:solidFill>
                  <a:schemeClr val="lt1"/>
                </a:solidFill>
                <a:latin typeface="Calibri"/>
                <a:ea typeface="Calibri"/>
                <a:cs typeface="Calibri"/>
                <a:sym typeface="Calibri"/>
              </a:rPr>
              <a:t>42,7% of all start- up Entrepreneurs are 25 till 34 years old!   </a:t>
            </a:r>
            <a:endParaRPr/>
          </a:p>
        </p:txBody>
      </p:sp>
      <p:sp>
        <p:nvSpPr>
          <p:cNvPr id="211" name="Google Shape;211;p6"/>
          <p:cNvSpPr/>
          <p:nvPr/>
        </p:nvSpPr>
        <p:spPr>
          <a:xfrm>
            <a:off x="7452360" y="1285804"/>
            <a:ext cx="3493008" cy="1197864"/>
          </a:xfrm>
          <a:prstGeom prst="wedgeEllipseCallout">
            <a:avLst>
              <a:gd fmla="val -43854" name="adj1"/>
              <a:gd fmla="val 76112"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Who are the German Start-up Entrepreneurs?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7"/>
          <p:cNvSpPr txBox="1"/>
          <p:nvPr/>
        </p:nvSpPr>
        <p:spPr>
          <a:xfrm>
            <a:off x="1097280" y="286604"/>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de-DE" sz="4400">
                <a:solidFill>
                  <a:schemeClr val="dk1"/>
                </a:solidFill>
                <a:latin typeface="Calibri"/>
                <a:ea typeface="Calibri"/>
                <a:cs typeface="Calibri"/>
                <a:sym typeface="Calibri"/>
              </a:rPr>
              <a:t>Facts and Numbers of Entrepreneurship </a:t>
            </a:r>
            <a:endParaRPr sz="4400">
              <a:solidFill>
                <a:schemeClr val="dk1"/>
              </a:solidFill>
              <a:latin typeface="Calibri"/>
              <a:ea typeface="Calibri"/>
              <a:cs typeface="Calibri"/>
              <a:sym typeface="Calibri"/>
            </a:endParaRPr>
          </a:p>
        </p:txBody>
      </p:sp>
      <p:pic>
        <p:nvPicPr>
          <p:cNvPr id="217" name="Google Shape;217;p7"/>
          <p:cNvPicPr preferRelativeResize="0"/>
          <p:nvPr/>
        </p:nvPicPr>
        <p:blipFill rotWithShape="1">
          <a:blip r:embed="rId3">
            <a:alphaModFix/>
          </a:blip>
          <a:srcRect b="0" l="0" r="0" t="0"/>
          <a:stretch/>
        </p:blipFill>
        <p:spPr>
          <a:xfrm>
            <a:off x="1136976" y="1275734"/>
            <a:ext cx="5293459" cy="4602237"/>
          </a:xfrm>
          <a:prstGeom prst="rect">
            <a:avLst/>
          </a:prstGeom>
          <a:noFill/>
          <a:ln>
            <a:noFill/>
          </a:ln>
        </p:spPr>
      </p:pic>
      <p:sp>
        <p:nvSpPr>
          <p:cNvPr id="218" name="Google Shape;218;p7"/>
          <p:cNvSpPr/>
          <p:nvPr/>
        </p:nvSpPr>
        <p:spPr>
          <a:xfrm>
            <a:off x="7099134" y="5724748"/>
            <a:ext cx="519280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a:solidFill>
                  <a:schemeClr val="dk1"/>
                </a:solidFill>
                <a:latin typeface="Calibri"/>
                <a:ea typeface="Calibri"/>
                <a:cs typeface="Calibri"/>
                <a:sym typeface="Calibri"/>
              </a:rPr>
              <a:t>Statistika (2022) Im Internet: </a:t>
            </a:r>
            <a:r>
              <a:rPr lang="de-DE" sz="1200" u="sng">
                <a:solidFill>
                  <a:schemeClr val="dk1"/>
                </a:solidFill>
                <a:latin typeface="Calibri"/>
                <a:ea typeface="Calibri"/>
                <a:cs typeface="Calibri"/>
                <a:sym typeface="Calibri"/>
                <a:hlinkClick r:id="rId4">
                  <a:extLst>
                    <a:ext uri="{A12FA001-AC4F-418D-AE19-62706E023703}">
                      <ahyp:hlinkClr val="tx"/>
                    </a:ext>
                  </a:extLst>
                </a:hlinkClick>
              </a:rPr>
              <a:t>https://www.statista.com/statistics/268786/start-ups-in-leading-economic-nations/</a:t>
            </a:r>
            <a:r>
              <a:rPr lang="de-DE" sz="1200">
                <a:solidFill>
                  <a:schemeClr val="dk1"/>
                </a:solidFill>
                <a:latin typeface="Calibri"/>
                <a:ea typeface="Calibri"/>
                <a:cs typeface="Calibri"/>
                <a:sym typeface="Calibri"/>
              </a:rPr>
              <a:t>. Zugriff: 08.12.2022. </a:t>
            </a:r>
            <a:endParaRPr/>
          </a:p>
        </p:txBody>
      </p:sp>
      <p:sp>
        <p:nvSpPr>
          <p:cNvPr id="219" name="Google Shape;219;p7"/>
          <p:cNvSpPr/>
          <p:nvPr/>
        </p:nvSpPr>
        <p:spPr>
          <a:xfrm>
            <a:off x="7333488" y="1645920"/>
            <a:ext cx="3721536" cy="1783080"/>
          </a:xfrm>
          <a:prstGeom prst="wedgeEllipseCallout">
            <a:avLst>
              <a:gd fmla="val -43854" name="adj1"/>
              <a:gd fmla="val 76112"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lt1"/>
                </a:solidFill>
                <a:latin typeface="Calibri"/>
                <a:ea typeface="Calibri"/>
                <a:cs typeface="Calibri"/>
                <a:sym typeface="Calibri"/>
              </a:rPr>
              <a:t>How is the Start-up rate worldwide?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8"/>
          <p:cNvSpPr txBox="1"/>
          <p:nvPr/>
        </p:nvSpPr>
        <p:spPr>
          <a:xfrm>
            <a:off x="1097280" y="286604"/>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de-DE" sz="4400">
                <a:solidFill>
                  <a:schemeClr val="dk1"/>
                </a:solidFill>
                <a:latin typeface="Calibri"/>
                <a:ea typeface="Calibri"/>
                <a:cs typeface="Calibri"/>
                <a:sym typeface="Calibri"/>
              </a:rPr>
              <a:t>Facts and Numbers of Entrepreneurship </a:t>
            </a:r>
            <a:endParaRPr sz="4400">
              <a:solidFill>
                <a:schemeClr val="dk1"/>
              </a:solidFill>
              <a:latin typeface="Calibri"/>
              <a:ea typeface="Calibri"/>
              <a:cs typeface="Calibri"/>
              <a:sym typeface="Calibri"/>
            </a:endParaRPr>
          </a:p>
        </p:txBody>
      </p:sp>
      <p:sp>
        <p:nvSpPr>
          <p:cNvPr id="225" name="Google Shape;225;p8"/>
          <p:cNvSpPr txBox="1"/>
          <p:nvPr/>
        </p:nvSpPr>
        <p:spPr>
          <a:xfrm>
            <a:off x="7915982" y="5796374"/>
            <a:ext cx="4212010" cy="30851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100"/>
              <a:buFont typeface="Arial"/>
              <a:buChar char="•"/>
            </a:pPr>
            <a:r>
              <a:rPr lang="de-DE" sz="1100">
                <a:solidFill>
                  <a:schemeClr val="dk1"/>
                </a:solidFill>
                <a:latin typeface="Calibri"/>
                <a:ea typeface="Calibri"/>
                <a:cs typeface="Calibri"/>
                <a:sym typeface="Calibri"/>
              </a:rPr>
              <a:t>Firstsiteguide (2022): Im Internet: </a:t>
            </a:r>
            <a:r>
              <a:rPr lang="de-DE" sz="1100" u="sng">
                <a:solidFill>
                  <a:schemeClr val="dk1"/>
                </a:solidFill>
                <a:latin typeface="Calibri"/>
                <a:ea typeface="Calibri"/>
                <a:cs typeface="Calibri"/>
                <a:sym typeface="Calibri"/>
                <a:hlinkClick r:id="rId3">
                  <a:extLst>
                    <a:ext uri="{A12FA001-AC4F-418D-AE19-62706E023703}">
                      <ahyp:hlinkClr val="tx"/>
                    </a:ext>
                  </a:extLst>
                </a:hlinkClick>
              </a:rPr>
              <a:t>https://firstsiteguide.com/startup-stats/</a:t>
            </a:r>
            <a:r>
              <a:rPr lang="de-DE" sz="1100">
                <a:solidFill>
                  <a:schemeClr val="dk1"/>
                </a:solidFill>
                <a:latin typeface="Calibri"/>
                <a:ea typeface="Calibri"/>
                <a:cs typeface="Calibri"/>
                <a:sym typeface="Calibri"/>
              </a:rPr>
              <a:t>. Zugriff: 09.12.2022</a:t>
            </a:r>
            <a:endParaRPr/>
          </a:p>
        </p:txBody>
      </p:sp>
      <p:pic>
        <p:nvPicPr>
          <p:cNvPr descr="Global industry distribution of startups" id="226" name="Google Shape;226;p8"/>
          <p:cNvPicPr preferRelativeResize="0"/>
          <p:nvPr/>
        </p:nvPicPr>
        <p:blipFill rotWithShape="1">
          <a:blip r:embed="rId4">
            <a:alphaModFix/>
          </a:blip>
          <a:srcRect b="0" l="0" r="0" t="0"/>
          <a:stretch/>
        </p:blipFill>
        <p:spPr>
          <a:xfrm>
            <a:off x="1426464" y="1110345"/>
            <a:ext cx="2799655" cy="5155374"/>
          </a:xfrm>
          <a:prstGeom prst="rect">
            <a:avLst/>
          </a:prstGeom>
          <a:noFill/>
          <a:ln>
            <a:noFill/>
          </a:ln>
        </p:spPr>
      </p:pic>
      <p:sp>
        <p:nvSpPr>
          <p:cNvPr id="227" name="Google Shape;227;p8"/>
          <p:cNvSpPr/>
          <p:nvPr/>
        </p:nvSpPr>
        <p:spPr>
          <a:xfrm>
            <a:off x="6409944" y="1670279"/>
            <a:ext cx="3721536" cy="1783080"/>
          </a:xfrm>
          <a:prstGeom prst="wedgeEllipseCallout">
            <a:avLst>
              <a:gd fmla="val -43854" name="adj1"/>
              <a:gd fmla="val 76112"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lt1"/>
                </a:solidFill>
                <a:latin typeface="Calibri"/>
                <a:ea typeface="Calibri"/>
                <a:cs typeface="Calibri"/>
                <a:sym typeface="Calibri"/>
              </a:rPr>
              <a:t>Which industries are particularly represented in the start-ups?</a:t>
            </a:r>
            <a:endParaRPr sz="24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9"/>
          <p:cNvSpPr txBox="1"/>
          <p:nvPr/>
        </p:nvSpPr>
        <p:spPr>
          <a:xfrm>
            <a:off x="1097280" y="286604"/>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de-DE" sz="4400">
                <a:solidFill>
                  <a:schemeClr val="dk1"/>
                </a:solidFill>
                <a:latin typeface="Calibri"/>
                <a:ea typeface="Calibri"/>
                <a:cs typeface="Calibri"/>
                <a:sym typeface="Calibri"/>
              </a:rPr>
              <a:t>Facts and Numbers of Entrepreneurship </a:t>
            </a:r>
            <a:endParaRPr sz="4400">
              <a:solidFill>
                <a:schemeClr val="dk1"/>
              </a:solidFill>
              <a:latin typeface="Calibri"/>
              <a:ea typeface="Calibri"/>
              <a:cs typeface="Calibri"/>
              <a:sym typeface="Calibri"/>
            </a:endParaRPr>
          </a:p>
        </p:txBody>
      </p:sp>
      <p:pic>
        <p:nvPicPr>
          <p:cNvPr descr="Highest–valued private startups globally" id="233" name="Google Shape;233;p9"/>
          <p:cNvPicPr preferRelativeResize="0"/>
          <p:nvPr/>
        </p:nvPicPr>
        <p:blipFill rotWithShape="1">
          <a:blip r:embed="rId3">
            <a:alphaModFix/>
          </a:blip>
          <a:srcRect b="0" l="0" r="0" t="0"/>
          <a:stretch/>
        </p:blipFill>
        <p:spPr>
          <a:xfrm>
            <a:off x="1097280" y="1110344"/>
            <a:ext cx="3554619" cy="4976005"/>
          </a:xfrm>
          <a:prstGeom prst="rect">
            <a:avLst/>
          </a:prstGeom>
          <a:noFill/>
          <a:ln>
            <a:noFill/>
          </a:ln>
        </p:spPr>
      </p:pic>
      <p:sp>
        <p:nvSpPr>
          <p:cNvPr id="234" name="Google Shape;234;p9"/>
          <p:cNvSpPr/>
          <p:nvPr/>
        </p:nvSpPr>
        <p:spPr>
          <a:xfrm>
            <a:off x="6409944" y="1670279"/>
            <a:ext cx="3721536" cy="1783080"/>
          </a:xfrm>
          <a:prstGeom prst="wedgeEllipseCallout">
            <a:avLst>
              <a:gd fmla="val -43854" name="adj1"/>
              <a:gd fmla="val 76112"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lt1"/>
                </a:solidFill>
                <a:latin typeface="Calibri"/>
                <a:ea typeface="Calibri"/>
                <a:cs typeface="Calibri"/>
                <a:sym typeface="Calibri"/>
              </a:rPr>
              <a:t>Who are the most highest-valued private start-ups globally?</a:t>
            </a:r>
            <a:endParaRPr sz="2400">
              <a:solidFill>
                <a:schemeClr val="lt1"/>
              </a:solidFill>
              <a:latin typeface="Calibri"/>
              <a:ea typeface="Calibri"/>
              <a:cs typeface="Calibri"/>
              <a:sym typeface="Calibri"/>
            </a:endParaRPr>
          </a:p>
        </p:txBody>
      </p:sp>
      <p:sp>
        <p:nvSpPr>
          <p:cNvPr id="235" name="Google Shape;235;p9"/>
          <p:cNvSpPr txBox="1"/>
          <p:nvPr/>
        </p:nvSpPr>
        <p:spPr>
          <a:xfrm>
            <a:off x="7915982" y="5796374"/>
            <a:ext cx="4212010" cy="308510"/>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1100"/>
              <a:buFont typeface="Arial"/>
              <a:buChar char="•"/>
            </a:pPr>
            <a:r>
              <a:rPr lang="de-DE" sz="1100">
                <a:solidFill>
                  <a:schemeClr val="dk1"/>
                </a:solidFill>
                <a:latin typeface="Calibri"/>
                <a:ea typeface="Calibri"/>
                <a:cs typeface="Calibri"/>
                <a:sym typeface="Calibri"/>
              </a:rPr>
              <a:t>Firstsiteguide (2022): Im Internet: </a:t>
            </a:r>
            <a:r>
              <a:rPr lang="de-DE" sz="1100" u="sng">
                <a:solidFill>
                  <a:schemeClr val="dk1"/>
                </a:solidFill>
                <a:latin typeface="Calibri"/>
                <a:ea typeface="Calibri"/>
                <a:cs typeface="Calibri"/>
                <a:sym typeface="Calibri"/>
                <a:hlinkClick r:id="rId4">
                  <a:extLst>
                    <a:ext uri="{A12FA001-AC4F-418D-AE19-62706E023703}">
                      <ahyp:hlinkClr val="tx"/>
                    </a:ext>
                  </a:extLst>
                </a:hlinkClick>
              </a:rPr>
              <a:t>https://firstsiteguide.com/startup-stats/</a:t>
            </a:r>
            <a:r>
              <a:rPr lang="de-DE" sz="1100">
                <a:solidFill>
                  <a:schemeClr val="dk1"/>
                </a:solidFill>
                <a:latin typeface="Calibri"/>
                <a:ea typeface="Calibri"/>
                <a:cs typeface="Calibri"/>
                <a:sym typeface="Calibri"/>
              </a:rPr>
              <a:t>. Zugriff: 09.12.2022</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10"/>
          <p:cNvSpPr txBox="1"/>
          <p:nvPr>
            <p:ph type="title"/>
          </p:nvPr>
        </p:nvSpPr>
        <p:spPr>
          <a:xfrm>
            <a:off x="2057977" y="1761692"/>
            <a:ext cx="9392805"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lang="de-DE"/>
              <a:t>Most highest-valued private Start-ups globally</a:t>
            </a:r>
            <a:endParaRPr/>
          </a:p>
        </p:txBody>
      </p:sp>
      <p:sp>
        <p:nvSpPr>
          <p:cNvPr id="241" name="Google Shape;241;p10"/>
          <p:cNvSpPr txBox="1"/>
          <p:nvPr>
            <p:ph idx="1" type="body"/>
          </p:nvPr>
        </p:nvSpPr>
        <p:spPr>
          <a:xfrm>
            <a:off x="2057977" y="4641417"/>
            <a:ext cx="9392805" cy="1500187"/>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888888"/>
              </a:buClr>
              <a:buSzPts val="2400"/>
              <a:buNone/>
            </a:pPr>
            <a:r>
              <a:rPr lang="de-DE"/>
              <a:t>Storys of Success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pic>
        <p:nvPicPr>
          <p:cNvPr descr="Laptop" id="247" name="Google Shape;247;p11"/>
          <p:cNvPicPr preferRelativeResize="0"/>
          <p:nvPr/>
        </p:nvPicPr>
        <p:blipFill rotWithShape="1">
          <a:blip r:embed="rId3">
            <a:alphaModFix/>
          </a:blip>
          <a:srcRect b="0" l="0" r="0" t="0"/>
          <a:stretch/>
        </p:blipFill>
        <p:spPr>
          <a:xfrm>
            <a:off x="2757090" y="-5224"/>
            <a:ext cx="7139766" cy="7139766"/>
          </a:xfrm>
          <a:prstGeom prst="rect">
            <a:avLst/>
          </a:prstGeom>
          <a:noFill/>
          <a:ln>
            <a:noFill/>
          </a:ln>
        </p:spPr>
      </p:pic>
      <p:sp>
        <p:nvSpPr>
          <p:cNvPr id="248" name="Google Shape;248;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Most highest-valued private Start-ups globally</a:t>
            </a:r>
            <a:endParaRPr/>
          </a:p>
        </p:txBody>
      </p:sp>
      <p:sp>
        <p:nvSpPr>
          <p:cNvPr id="249" name="Google Shape;249;p11"/>
          <p:cNvSpPr/>
          <p:nvPr/>
        </p:nvSpPr>
        <p:spPr>
          <a:xfrm>
            <a:off x="5165359" y="3995001"/>
            <a:ext cx="259045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u="sng">
                <a:solidFill>
                  <a:schemeClr val="dk1"/>
                </a:solidFill>
                <a:latin typeface="Calibri"/>
                <a:ea typeface="Calibri"/>
                <a:cs typeface="Calibri"/>
                <a:sym typeface="Calibri"/>
                <a:hlinkClick r:id="rId4">
                  <a:extLst>
                    <a:ext uri="{A12FA001-AC4F-418D-AE19-62706E023703}">
                      <ahyp:hlinkClr val="tx"/>
                    </a:ext>
                  </a:extLst>
                </a:hlinkClick>
              </a:rPr>
              <a:t>The World's Most Valuable Startup: ByteDance - YouTube</a:t>
            </a:r>
            <a:endParaRPr sz="1200">
              <a:solidFill>
                <a:schemeClr val="dk1"/>
              </a:solidFill>
              <a:latin typeface="Calibri"/>
              <a:ea typeface="Calibri"/>
              <a:cs typeface="Calibri"/>
              <a:sym typeface="Calibri"/>
            </a:endParaRPr>
          </a:p>
        </p:txBody>
      </p:sp>
      <p:pic>
        <p:nvPicPr>
          <p:cNvPr id="250" name="Google Shape;250;p11" title="The World&amp;#39;s Most Valuable Startup: ByteDance"/>
          <p:cNvPicPr preferRelativeResize="0"/>
          <p:nvPr/>
        </p:nvPicPr>
        <p:blipFill rotWithShape="1">
          <a:blip r:embed="rId5">
            <a:alphaModFix/>
          </a:blip>
          <a:srcRect b="0" l="0" r="0" t="0"/>
          <a:stretch/>
        </p:blipFill>
        <p:spPr>
          <a:xfrm>
            <a:off x="4498173" y="1997375"/>
            <a:ext cx="3657600" cy="2057400"/>
          </a:xfrm>
          <a:prstGeom prst="rect">
            <a:avLst/>
          </a:prstGeom>
          <a:noFill/>
          <a:ln>
            <a:noFill/>
          </a:ln>
        </p:spPr>
      </p:pic>
      <p:sp>
        <p:nvSpPr>
          <p:cNvPr id="251" name="Google Shape;251;p11"/>
          <p:cNvSpPr/>
          <p:nvPr/>
        </p:nvSpPr>
        <p:spPr>
          <a:xfrm>
            <a:off x="410654" y="2180255"/>
            <a:ext cx="3033062" cy="2125068"/>
          </a:xfrm>
          <a:prstGeom prst="wedgeEllipseCallout">
            <a:avLst>
              <a:gd fmla="val 45082" name="adj1"/>
              <a:gd fmla="val 55028"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lt1"/>
                </a:solidFill>
                <a:latin typeface="Calibri"/>
                <a:ea typeface="Calibri"/>
                <a:cs typeface="Calibri"/>
                <a:sym typeface="Calibri"/>
              </a:rPr>
              <a:t>Story of success!</a:t>
            </a:r>
            <a:endParaRPr/>
          </a:p>
          <a:p>
            <a:pPr indent="0" lvl="0" marL="0" marR="0" rtl="0" algn="ctr">
              <a:spcBef>
                <a:spcPts val="0"/>
              </a:spcBef>
              <a:spcAft>
                <a:spcPts val="0"/>
              </a:spcAft>
              <a:buNone/>
            </a:pPr>
            <a:r>
              <a:rPr lang="de-DE" sz="3200">
                <a:solidFill>
                  <a:schemeClr val="lt1"/>
                </a:solidFill>
                <a:latin typeface="Calibri"/>
                <a:ea typeface="Calibri"/>
                <a:cs typeface="Calibri"/>
                <a:sym typeface="Calibri"/>
              </a:rPr>
              <a:t>ByteDance</a:t>
            </a:r>
            <a:endParaRPr sz="32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descr="Laptop" id="257" name="Google Shape;257;p12"/>
          <p:cNvPicPr preferRelativeResize="0"/>
          <p:nvPr/>
        </p:nvPicPr>
        <p:blipFill rotWithShape="1">
          <a:blip r:embed="rId3">
            <a:alphaModFix/>
          </a:blip>
          <a:srcRect b="0" l="0" r="0" t="0"/>
          <a:stretch/>
        </p:blipFill>
        <p:spPr>
          <a:xfrm>
            <a:off x="2757090" y="-5224"/>
            <a:ext cx="7139766" cy="7139766"/>
          </a:xfrm>
          <a:prstGeom prst="rect">
            <a:avLst/>
          </a:prstGeom>
          <a:noFill/>
          <a:ln>
            <a:noFill/>
          </a:ln>
        </p:spPr>
      </p:pic>
      <p:sp>
        <p:nvSpPr>
          <p:cNvPr id="258" name="Google Shape;258;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Most highest-valued private Start-ups globally</a:t>
            </a:r>
            <a:endParaRPr/>
          </a:p>
        </p:txBody>
      </p:sp>
      <p:pic>
        <p:nvPicPr>
          <p:cNvPr id="259" name="Google Shape;259;p12" title="What is Didi Chuxing? The great challenger to Uber"/>
          <p:cNvPicPr preferRelativeResize="0"/>
          <p:nvPr>
            <p:ph idx="1" type="body"/>
          </p:nvPr>
        </p:nvPicPr>
        <p:blipFill rotWithShape="1">
          <a:blip r:embed="rId4">
            <a:alphaModFix/>
          </a:blip>
          <a:srcRect b="0" l="0" r="0" t="0"/>
          <a:stretch/>
        </p:blipFill>
        <p:spPr>
          <a:xfrm>
            <a:off x="4498173" y="1956181"/>
            <a:ext cx="3657600" cy="2057400"/>
          </a:xfrm>
          <a:prstGeom prst="rect">
            <a:avLst/>
          </a:prstGeom>
          <a:noFill/>
          <a:ln>
            <a:noFill/>
          </a:ln>
        </p:spPr>
      </p:pic>
      <p:sp>
        <p:nvSpPr>
          <p:cNvPr id="260" name="Google Shape;260;p12"/>
          <p:cNvSpPr/>
          <p:nvPr/>
        </p:nvSpPr>
        <p:spPr>
          <a:xfrm>
            <a:off x="5230051" y="4013581"/>
            <a:ext cx="2660433"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200" u="sng">
                <a:solidFill>
                  <a:schemeClr val="dk1"/>
                </a:solidFill>
                <a:latin typeface="Calibri"/>
                <a:ea typeface="Calibri"/>
                <a:cs typeface="Calibri"/>
                <a:sym typeface="Calibri"/>
                <a:hlinkClick r:id="rId5">
                  <a:extLst>
                    <a:ext uri="{A12FA001-AC4F-418D-AE19-62706E023703}">
                      <ahyp:hlinkClr val="tx"/>
                    </a:ext>
                  </a:extLst>
                </a:hlinkClick>
              </a:rPr>
              <a:t>What is Didi Chuxing? The great challenger to Uber - YouTube</a:t>
            </a:r>
            <a:endParaRPr sz="1200">
              <a:solidFill>
                <a:schemeClr val="dk1"/>
              </a:solidFill>
              <a:latin typeface="Calibri"/>
              <a:ea typeface="Calibri"/>
              <a:cs typeface="Calibri"/>
              <a:sym typeface="Calibri"/>
            </a:endParaRPr>
          </a:p>
        </p:txBody>
      </p:sp>
      <p:sp>
        <p:nvSpPr>
          <p:cNvPr id="261" name="Google Shape;261;p12"/>
          <p:cNvSpPr/>
          <p:nvPr/>
        </p:nvSpPr>
        <p:spPr>
          <a:xfrm>
            <a:off x="410654" y="2180255"/>
            <a:ext cx="3033062" cy="2125068"/>
          </a:xfrm>
          <a:prstGeom prst="wedgeEllipseCallout">
            <a:avLst>
              <a:gd fmla="val 45082" name="adj1"/>
              <a:gd fmla="val 55028"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lt1"/>
                </a:solidFill>
                <a:latin typeface="Calibri"/>
                <a:ea typeface="Calibri"/>
                <a:cs typeface="Calibri"/>
                <a:sym typeface="Calibri"/>
              </a:rPr>
              <a:t>Story of success!</a:t>
            </a:r>
            <a:endParaRPr/>
          </a:p>
          <a:p>
            <a:pPr indent="0" lvl="0" marL="0" marR="0" rtl="0" algn="ctr">
              <a:spcBef>
                <a:spcPts val="0"/>
              </a:spcBef>
              <a:spcAft>
                <a:spcPts val="0"/>
              </a:spcAft>
              <a:buNone/>
            </a:pPr>
            <a:r>
              <a:rPr lang="de-DE" sz="3200">
                <a:solidFill>
                  <a:schemeClr val="lt1"/>
                </a:solidFill>
                <a:latin typeface="Calibri"/>
                <a:ea typeface="Calibri"/>
                <a:cs typeface="Calibri"/>
                <a:sym typeface="Calibri"/>
              </a:rPr>
              <a:t>Didi Chuxing</a:t>
            </a:r>
            <a:endParaRPr sz="32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pic>
        <p:nvPicPr>
          <p:cNvPr descr="Laptop" id="267" name="Google Shape;267;p13"/>
          <p:cNvPicPr preferRelativeResize="0"/>
          <p:nvPr/>
        </p:nvPicPr>
        <p:blipFill rotWithShape="1">
          <a:blip r:embed="rId3">
            <a:alphaModFix/>
          </a:blip>
          <a:srcRect b="0" l="0" r="0" t="0"/>
          <a:stretch/>
        </p:blipFill>
        <p:spPr>
          <a:xfrm>
            <a:off x="2757090" y="-5224"/>
            <a:ext cx="7139766" cy="7139766"/>
          </a:xfrm>
          <a:prstGeom prst="rect">
            <a:avLst/>
          </a:prstGeom>
          <a:noFill/>
          <a:ln>
            <a:noFill/>
          </a:ln>
        </p:spPr>
      </p:pic>
      <p:sp>
        <p:nvSpPr>
          <p:cNvPr id="268" name="Google Shape;26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de-DE"/>
              <a:t>Most highest-valued private Start-ups globally</a:t>
            </a:r>
            <a:endParaRPr/>
          </a:p>
        </p:txBody>
      </p:sp>
      <p:pic>
        <p:nvPicPr>
          <p:cNvPr id="269" name="Google Shape;269;p13" title="What is Stripe? The financial software you don’t even know you’re using"/>
          <p:cNvPicPr preferRelativeResize="0"/>
          <p:nvPr>
            <p:ph idx="1" type="body"/>
          </p:nvPr>
        </p:nvPicPr>
        <p:blipFill rotWithShape="1">
          <a:blip r:embed="rId4">
            <a:alphaModFix/>
          </a:blip>
          <a:srcRect b="0" l="0" r="0" t="0"/>
          <a:stretch/>
        </p:blipFill>
        <p:spPr>
          <a:xfrm>
            <a:off x="4498173" y="1926454"/>
            <a:ext cx="3657600" cy="2057400"/>
          </a:xfrm>
          <a:prstGeom prst="rect">
            <a:avLst/>
          </a:prstGeom>
          <a:noFill/>
          <a:ln>
            <a:noFill/>
          </a:ln>
        </p:spPr>
      </p:pic>
      <p:sp>
        <p:nvSpPr>
          <p:cNvPr id="270" name="Google Shape;270;p13"/>
          <p:cNvSpPr/>
          <p:nvPr/>
        </p:nvSpPr>
        <p:spPr>
          <a:xfrm>
            <a:off x="4855888" y="3983854"/>
            <a:ext cx="2942169" cy="430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u="sng">
                <a:solidFill>
                  <a:schemeClr val="dk1"/>
                </a:solidFill>
                <a:latin typeface="Calibri"/>
                <a:ea typeface="Calibri"/>
                <a:cs typeface="Calibri"/>
                <a:sym typeface="Calibri"/>
                <a:hlinkClick r:id="rId5">
                  <a:extLst>
                    <a:ext uri="{A12FA001-AC4F-418D-AE19-62706E023703}">
                      <ahyp:hlinkClr val="tx"/>
                    </a:ext>
                  </a:extLst>
                </a:hlinkClick>
              </a:rPr>
              <a:t>What is Stripe? The financial software you don’t even know you’re using - YouTube</a:t>
            </a:r>
            <a:endParaRPr sz="1100">
              <a:solidFill>
                <a:schemeClr val="dk1"/>
              </a:solidFill>
              <a:latin typeface="Calibri"/>
              <a:ea typeface="Calibri"/>
              <a:cs typeface="Calibri"/>
              <a:sym typeface="Calibri"/>
            </a:endParaRPr>
          </a:p>
        </p:txBody>
      </p:sp>
      <p:sp>
        <p:nvSpPr>
          <p:cNvPr id="271" name="Google Shape;271;p13"/>
          <p:cNvSpPr/>
          <p:nvPr/>
        </p:nvSpPr>
        <p:spPr>
          <a:xfrm>
            <a:off x="410654" y="2180255"/>
            <a:ext cx="3033062" cy="2125068"/>
          </a:xfrm>
          <a:prstGeom prst="wedgeEllipseCallout">
            <a:avLst>
              <a:gd fmla="val 45082" name="adj1"/>
              <a:gd fmla="val 55028"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400">
                <a:solidFill>
                  <a:schemeClr val="lt1"/>
                </a:solidFill>
                <a:latin typeface="Calibri"/>
                <a:ea typeface="Calibri"/>
                <a:cs typeface="Calibri"/>
                <a:sym typeface="Calibri"/>
              </a:rPr>
              <a:t>Story of success!</a:t>
            </a:r>
            <a:endParaRPr/>
          </a:p>
          <a:p>
            <a:pPr indent="0" lvl="0" marL="0" marR="0" rtl="0" algn="ctr">
              <a:spcBef>
                <a:spcPts val="0"/>
              </a:spcBef>
              <a:spcAft>
                <a:spcPts val="0"/>
              </a:spcAft>
              <a:buNone/>
            </a:pPr>
            <a:r>
              <a:rPr lang="de-DE" sz="3200">
                <a:solidFill>
                  <a:schemeClr val="lt1"/>
                </a:solidFill>
                <a:latin typeface="Calibri"/>
                <a:ea typeface="Calibri"/>
                <a:cs typeface="Calibri"/>
                <a:sym typeface="Calibri"/>
              </a:rPr>
              <a:t>stripe</a:t>
            </a:r>
            <a:endParaRPr sz="3200">
              <a:solidFill>
                <a:schemeClr val="lt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1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de-DE"/>
              <a:t>To Sum up…</a:t>
            </a:r>
            <a:endParaRPr/>
          </a:p>
        </p:txBody>
      </p:sp>
      <p:sp>
        <p:nvSpPr>
          <p:cNvPr id="277" name="Google Shape;277;p1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de-DE"/>
              <a:t>Summary: Facts and Numbers of Entrepreneurship </a:t>
            </a:r>
            <a:endParaRPr/>
          </a:p>
          <a:p>
            <a:pPr indent="0" lvl="0" marL="0" rtl="0" algn="ctr">
              <a:lnSpc>
                <a:spcPct val="90000"/>
              </a:lnSpc>
              <a:spcBef>
                <a:spcPts val="1000"/>
              </a:spcBef>
              <a:spcAft>
                <a:spcPts val="0"/>
              </a:spcAft>
              <a:buClr>
                <a:schemeClr val="dk1"/>
              </a:buClr>
              <a:buSzPts val="2400"/>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15"/>
          <p:cNvSpPr txBox="1"/>
          <p:nvPr/>
        </p:nvSpPr>
        <p:spPr>
          <a:xfrm>
            <a:off x="1097280" y="286604"/>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de-DE" sz="4400">
                <a:solidFill>
                  <a:schemeClr val="dk1"/>
                </a:solidFill>
                <a:latin typeface="Calibri"/>
                <a:ea typeface="Calibri"/>
                <a:cs typeface="Calibri"/>
                <a:sym typeface="Calibri"/>
              </a:rPr>
              <a:t>Summary: Facts and Numbers of Entrepreneurship </a:t>
            </a:r>
            <a:endParaRPr sz="4400">
              <a:solidFill>
                <a:schemeClr val="dk1"/>
              </a:solidFill>
              <a:latin typeface="Calibri"/>
              <a:ea typeface="Calibri"/>
              <a:cs typeface="Calibri"/>
              <a:sym typeface="Calibri"/>
            </a:endParaRPr>
          </a:p>
        </p:txBody>
      </p:sp>
      <p:sp>
        <p:nvSpPr>
          <p:cNvPr id="283" name="Google Shape;283;p15"/>
          <p:cNvSpPr/>
          <p:nvPr/>
        </p:nvSpPr>
        <p:spPr>
          <a:xfrm>
            <a:off x="1668780" y="1475439"/>
            <a:ext cx="10058400" cy="41498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800">
                <a:solidFill>
                  <a:srgbClr val="00B050"/>
                </a:solidFill>
                <a:latin typeface="Calibri"/>
                <a:ea typeface="Calibri"/>
                <a:cs typeface="Calibri"/>
                <a:sym typeface="Calibri"/>
              </a:rPr>
              <a:t>Start-up Statistics  </a:t>
            </a:r>
            <a:endParaRPr/>
          </a:p>
          <a:p>
            <a:pPr indent="-127000" lvl="0" marL="91440" marR="0" rtl="0" algn="l">
              <a:lnSpc>
                <a:spcPct val="90000"/>
              </a:lnSpc>
              <a:spcBef>
                <a:spcPts val="1200"/>
              </a:spcBef>
              <a:spcAft>
                <a:spcPts val="0"/>
              </a:spcAft>
              <a:buClr>
                <a:schemeClr val="accent1"/>
              </a:buClr>
              <a:buSzPts val="2000"/>
              <a:buFont typeface="Noto Sans Symbols"/>
              <a:buChar char="❖"/>
            </a:pPr>
            <a:r>
              <a:rPr lang="de-DE" sz="2000">
                <a:solidFill>
                  <a:srgbClr val="3F3F3F"/>
                </a:solidFill>
                <a:latin typeface="Calibri"/>
                <a:ea typeface="Calibri"/>
                <a:cs typeface="Calibri"/>
                <a:sym typeface="Calibri"/>
              </a:rPr>
              <a:t>“South America (Chile) is the leading country by the number of startups (71,153).</a:t>
            </a:r>
            <a:endParaRPr/>
          </a:p>
          <a:p>
            <a:pPr indent="-127000" lvl="0" marL="91440" marR="0" rtl="0" algn="l">
              <a:lnSpc>
                <a:spcPct val="90000"/>
              </a:lnSpc>
              <a:spcBef>
                <a:spcPts val="1400"/>
              </a:spcBef>
              <a:spcAft>
                <a:spcPts val="0"/>
              </a:spcAft>
              <a:buClr>
                <a:schemeClr val="accent1"/>
              </a:buClr>
              <a:buSzPts val="2000"/>
              <a:buFont typeface="Noto Sans Symbols"/>
              <a:buChar char="❖"/>
            </a:pPr>
            <a:r>
              <a:rPr lang="de-DE" sz="2000">
                <a:solidFill>
                  <a:srgbClr val="3F3F3F"/>
                </a:solidFill>
                <a:latin typeface="Calibri"/>
                <a:ea typeface="Calibri"/>
                <a:cs typeface="Calibri"/>
                <a:sym typeface="Calibri"/>
              </a:rPr>
              <a:t>7.1% of the startups in the world operate in the </a:t>
            </a:r>
            <a:r>
              <a:rPr b="1" lang="de-DE" sz="2000" u="sng">
                <a:solidFill>
                  <a:srgbClr val="3F3F3F"/>
                </a:solidFill>
                <a:latin typeface="Calibri"/>
                <a:ea typeface="Calibri"/>
                <a:cs typeface="Calibri"/>
                <a:sym typeface="Calibri"/>
              </a:rPr>
              <a:t>Fintech </a:t>
            </a:r>
            <a:r>
              <a:rPr lang="de-DE" sz="2000">
                <a:solidFill>
                  <a:srgbClr val="3F3F3F"/>
                </a:solidFill>
                <a:latin typeface="Calibri"/>
                <a:ea typeface="Calibri"/>
                <a:cs typeface="Calibri"/>
                <a:sym typeface="Calibri"/>
              </a:rPr>
              <a:t>(Financial technology) industry.</a:t>
            </a:r>
            <a:endParaRPr/>
          </a:p>
          <a:p>
            <a:pPr indent="-127000" lvl="0" marL="91440" marR="0" rtl="0" algn="l">
              <a:lnSpc>
                <a:spcPct val="90000"/>
              </a:lnSpc>
              <a:spcBef>
                <a:spcPts val="1400"/>
              </a:spcBef>
              <a:spcAft>
                <a:spcPts val="0"/>
              </a:spcAft>
              <a:buClr>
                <a:schemeClr val="accent1"/>
              </a:buClr>
              <a:buSzPts val="2000"/>
              <a:buFont typeface="Noto Sans Symbols"/>
              <a:buChar char="❖"/>
            </a:pPr>
            <a:r>
              <a:rPr lang="de-DE" sz="2000">
                <a:solidFill>
                  <a:srgbClr val="3F3F3F"/>
                </a:solidFill>
                <a:latin typeface="Calibri"/>
                <a:ea typeface="Calibri"/>
                <a:cs typeface="Calibri"/>
                <a:sym typeface="Calibri"/>
              </a:rPr>
              <a:t>The </a:t>
            </a:r>
            <a:r>
              <a:rPr b="1" lang="de-DE" sz="2000" u="sng">
                <a:solidFill>
                  <a:srgbClr val="3F3F3F"/>
                </a:solidFill>
                <a:latin typeface="Calibri"/>
                <a:ea typeface="Calibri"/>
                <a:cs typeface="Calibri"/>
                <a:sym typeface="Calibri"/>
              </a:rPr>
              <a:t>highest-valued private startup </a:t>
            </a:r>
            <a:r>
              <a:rPr lang="de-DE" sz="2000">
                <a:solidFill>
                  <a:srgbClr val="3F3F3F"/>
                </a:solidFill>
                <a:latin typeface="Calibri"/>
                <a:ea typeface="Calibri"/>
                <a:cs typeface="Calibri"/>
                <a:sym typeface="Calibri"/>
              </a:rPr>
              <a:t>in the world is </a:t>
            </a:r>
            <a:r>
              <a:rPr b="1" lang="de-DE" sz="2000" u="sng">
                <a:solidFill>
                  <a:srgbClr val="3F3F3F"/>
                </a:solidFill>
                <a:latin typeface="Calibri"/>
                <a:ea typeface="Calibri"/>
                <a:cs typeface="Calibri"/>
                <a:sym typeface="Calibri"/>
              </a:rPr>
              <a:t>Bytedance</a:t>
            </a:r>
            <a:r>
              <a:rPr lang="de-DE" sz="2000">
                <a:solidFill>
                  <a:srgbClr val="3F3F3F"/>
                </a:solidFill>
                <a:latin typeface="Calibri"/>
                <a:ea typeface="Calibri"/>
                <a:cs typeface="Calibri"/>
                <a:sym typeface="Calibri"/>
              </a:rPr>
              <a:t> from China ($75 billion).</a:t>
            </a:r>
            <a:endParaRPr/>
          </a:p>
          <a:p>
            <a:pPr indent="-127000" lvl="0" marL="91440" marR="0" rtl="0" algn="l">
              <a:lnSpc>
                <a:spcPct val="90000"/>
              </a:lnSpc>
              <a:spcBef>
                <a:spcPts val="1400"/>
              </a:spcBef>
              <a:spcAft>
                <a:spcPts val="0"/>
              </a:spcAft>
              <a:buClr>
                <a:schemeClr val="accent1"/>
              </a:buClr>
              <a:buSzPts val="2000"/>
              <a:buFont typeface="Noto Sans Symbols"/>
              <a:buChar char="❖"/>
            </a:pPr>
            <a:r>
              <a:rPr lang="de-DE" sz="2000">
                <a:solidFill>
                  <a:srgbClr val="3F3F3F"/>
                </a:solidFill>
                <a:latin typeface="Calibri"/>
                <a:ea typeface="Calibri"/>
                <a:cs typeface="Calibri"/>
                <a:sym typeface="Calibri"/>
              </a:rPr>
              <a:t>Over 69% of startup companies </a:t>
            </a:r>
            <a:r>
              <a:rPr b="1" lang="de-DE" sz="2000" u="sng">
                <a:solidFill>
                  <a:srgbClr val="3F3F3F"/>
                </a:solidFill>
                <a:latin typeface="Calibri"/>
                <a:ea typeface="Calibri"/>
                <a:cs typeface="Calibri"/>
                <a:sym typeface="Calibri"/>
              </a:rPr>
              <a:t>started as home businesses</a:t>
            </a:r>
            <a:r>
              <a:rPr lang="de-DE" sz="2000">
                <a:solidFill>
                  <a:srgbClr val="3F3F3F"/>
                </a:solidFill>
                <a:latin typeface="Calibri"/>
                <a:ea typeface="Calibri"/>
                <a:cs typeface="Calibri"/>
                <a:sym typeface="Calibri"/>
              </a:rPr>
              <a:t>.</a:t>
            </a:r>
            <a:endParaRPr/>
          </a:p>
          <a:p>
            <a:pPr indent="-127000" lvl="0" marL="91440" marR="0" rtl="0" algn="l">
              <a:lnSpc>
                <a:spcPct val="90000"/>
              </a:lnSpc>
              <a:spcBef>
                <a:spcPts val="1400"/>
              </a:spcBef>
              <a:spcAft>
                <a:spcPts val="0"/>
              </a:spcAft>
              <a:buClr>
                <a:schemeClr val="accent1"/>
              </a:buClr>
              <a:buSzPts val="2000"/>
              <a:buFont typeface="Noto Sans Symbols"/>
              <a:buChar char="❖"/>
            </a:pPr>
            <a:r>
              <a:rPr b="1" lang="de-DE" sz="2000" u="sng">
                <a:solidFill>
                  <a:srgbClr val="3F3F3F"/>
                </a:solidFill>
                <a:latin typeface="Calibri"/>
                <a:ea typeface="Calibri"/>
                <a:cs typeface="Calibri"/>
                <a:sym typeface="Calibri"/>
              </a:rPr>
              <a:t>Only 40%</a:t>
            </a:r>
            <a:r>
              <a:rPr b="1" lang="de-DE" sz="2000">
                <a:solidFill>
                  <a:srgbClr val="3F3F3F"/>
                </a:solidFill>
                <a:latin typeface="Calibri"/>
                <a:ea typeface="Calibri"/>
                <a:cs typeface="Calibri"/>
                <a:sym typeface="Calibri"/>
              </a:rPr>
              <a:t> </a:t>
            </a:r>
            <a:r>
              <a:rPr lang="de-DE" sz="2000">
                <a:solidFill>
                  <a:srgbClr val="3F3F3F"/>
                </a:solidFill>
                <a:latin typeface="Calibri"/>
                <a:ea typeface="Calibri"/>
                <a:cs typeface="Calibri"/>
                <a:sym typeface="Calibri"/>
              </a:rPr>
              <a:t>of startups are able to </a:t>
            </a:r>
            <a:r>
              <a:rPr b="1" lang="de-DE" sz="2000" u="sng">
                <a:solidFill>
                  <a:srgbClr val="3F3F3F"/>
                </a:solidFill>
                <a:latin typeface="Calibri"/>
                <a:ea typeface="Calibri"/>
                <a:cs typeface="Calibri"/>
                <a:sym typeface="Calibri"/>
              </a:rPr>
              <a:t>become profitable.</a:t>
            </a:r>
            <a:endParaRPr/>
          </a:p>
          <a:p>
            <a:pPr indent="-127000" lvl="0" marL="91440" marR="0" rtl="0" algn="l">
              <a:lnSpc>
                <a:spcPct val="90000"/>
              </a:lnSpc>
              <a:spcBef>
                <a:spcPts val="1400"/>
              </a:spcBef>
              <a:spcAft>
                <a:spcPts val="0"/>
              </a:spcAft>
              <a:buClr>
                <a:schemeClr val="accent1"/>
              </a:buClr>
              <a:buSzPts val="2000"/>
              <a:buFont typeface="Noto Sans Symbols"/>
              <a:buChar char="❖"/>
            </a:pPr>
            <a:r>
              <a:rPr b="1" lang="de-DE" sz="2000" u="sng">
                <a:solidFill>
                  <a:srgbClr val="3F3F3F"/>
                </a:solidFill>
                <a:latin typeface="Calibri"/>
                <a:ea typeface="Calibri"/>
                <a:cs typeface="Calibri"/>
                <a:sym typeface="Calibri"/>
              </a:rPr>
              <a:t>Competition (19%) </a:t>
            </a:r>
            <a:r>
              <a:rPr lang="de-DE" sz="2000">
                <a:solidFill>
                  <a:srgbClr val="3F3F3F"/>
                </a:solidFill>
                <a:latin typeface="Calibri"/>
                <a:ea typeface="Calibri"/>
                <a:cs typeface="Calibri"/>
                <a:sym typeface="Calibri"/>
              </a:rPr>
              <a:t>is the greatest challenge when starting a business.</a:t>
            </a:r>
            <a:endParaRPr/>
          </a:p>
          <a:p>
            <a:pPr indent="-127000" lvl="0" marL="91440" marR="0" rtl="0" algn="l">
              <a:lnSpc>
                <a:spcPct val="90000"/>
              </a:lnSpc>
              <a:spcBef>
                <a:spcPts val="1400"/>
              </a:spcBef>
              <a:spcAft>
                <a:spcPts val="0"/>
              </a:spcAft>
              <a:buClr>
                <a:schemeClr val="accent1"/>
              </a:buClr>
              <a:buSzPts val="2000"/>
              <a:buFont typeface="Noto Sans Symbols"/>
              <a:buChar char="❖"/>
            </a:pPr>
            <a:r>
              <a:rPr lang="de-DE" sz="2000">
                <a:solidFill>
                  <a:srgbClr val="3F3F3F"/>
                </a:solidFill>
                <a:latin typeface="Calibri"/>
                <a:ea typeface="Calibri"/>
                <a:cs typeface="Calibri"/>
                <a:sym typeface="Calibri"/>
              </a:rPr>
              <a:t>58% of startups </a:t>
            </a:r>
            <a:r>
              <a:rPr b="1" lang="de-DE" sz="2000" u="sng">
                <a:solidFill>
                  <a:srgbClr val="3F3F3F"/>
                </a:solidFill>
                <a:latin typeface="Calibri"/>
                <a:ea typeface="Calibri"/>
                <a:cs typeface="Calibri"/>
                <a:sym typeface="Calibri"/>
              </a:rPr>
              <a:t>have less than $25,000 </a:t>
            </a:r>
            <a:r>
              <a:rPr lang="de-DE" sz="2000">
                <a:solidFill>
                  <a:srgbClr val="3F3F3F"/>
                </a:solidFill>
                <a:latin typeface="Calibri"/>
                <a:ea typeface="Calibri"/>
                <a:cs typeface="Calibri"/>
                <a:sym typeface="Calibri"/>
              </a:rPr>
              <a:t>at their disposal during the startup phase.</a:t>
            </a:r>
            <a:endParaRPr/>
          </a:p>
          <a:p>
            <a:pPr indent="-127000" lvl="0" marL="91440" marR="0" rtl="0" algn="l">
              <a:lnSpc>
                <a:spcPct val="90000"/>
              </a:lnSpc>
              <a:spcBef>
                <a:spcPts val="1400"/>
              </a:spcBef>
              <a:spcAft>
                <a:spcPts val="0"/>
              </a:spcAft>
              <a:buClr>
                <a:schemeClr val="accent1"/>
              </a:buClr>
              <a:buSzPts val="2000"/>
              <a:buFont typeface="Noto Sans Symbols"/>
              <a:buChar char="❖"/>
            </a:pPr>
            <a:r>
              <a:rPr lang="de-DE" sz="2000">
                <a:solidFill>
                  <a:srgbClr val="3F3F3F"/>
                </a:solidFill>
                <a:latin typeface="Calibri"/>
                <a:ea typeface="Calibri"/>
                <a:cs typeface="Calibri"/>
                <a:sym typeface="Calibri"/>
              </a:rPr>
              <a:t>60% of entrepreneurs agree that </a:t>
            </a:r>
            <a:r>
              <a:rPr b="1" lang="de-DE" sz="2000" u="sng">
                <a:solidFill>
                  <a:srgbClr val="3F3F3F"/>
                </a:solidFill>
                <a:latin typeface="Calibri"/>
                <a:ea typeface="Calibri"/>
                <a:cs typeface="Calibri"/>
                <a:sym typeface="Calibri"/>
              </a:rPr>
              <a:t>AI is currently the most promising innovation </a:t>
            </a:r>
            <a:r>
              <a:rPr lang="de-DE" sz="2000">
                <a:solidFill>
                  <a:srgbClr val="3F3F3F"/>
                </a:solidFill>
                <a:latin typeface="Calibri"/>
                <a:ea typeface="Calibri"/>
                <a:cs typeface="Calibri"/>
                <a:sym typeface="Calibri"/>
              </a:rPr>
              <a:t>technology.”</a:t>
            </a:r>
            <a:endParaRPr/>
          </a:p>
        </p:txBody>
      </p:sp>
      <p:sp>
        <p:nvSpPr>
          <p:cNvPr id="284" name="Google Shape;284;p15"/>
          <p:cNvSpPr/>
          <p:nvPr/>
        </p:nvSpPr>
        <p:spPr>
          <a:xfrm>
            <a:off x="9728409" y="5625293"/>
            <a:ext cx="2854541" cy="6001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1100">
                <a:solidFill>
                  <a:schemeClr val="dk1"/>
                </a:solidFill>
                <a:latin typeface="Calibri"/>
                <a:ea typeface="Calibri"/>
                <a:cs typeface="Calibri"/>
                <a:sym typeface="Calibri"/>
              </a:rPr>
              <a:t>FirstSiteguide (2022): Im Internet: </a:t>
            </a:r>
            <a:r>
              <a:rPr lang="de-DE" sz="1100" u="sng">
                <a:solidFill>
                  <a:schemeClr val="dk1"/>
                </a:solidFill>
                <a:latin typeface="Calibri"/>
                <a:ea typeface="Calibri"/>
                <a:cs typeface="Calibri"/>
                <a:sym typeface="Calibri"/>
                <a:hlinkClick r:id="rId3">
                  <a:extLst>
                    <a:ext uri="{A12FA001-AC4F-418D-AE19-62706E023703}">
                      <ahyp:hlinkClr val="tx"/>
                    </a:ext>
                  </a:extLst>
                </a:hlinkClick>
              </a:rPr>
              <a:t>https://firstsiteguide.com/startup-stats/</a:t>
            </a:r>
            <a:r>
              <a:rPr lang="de-DE" sz="1100">
                <a:solidFill>
                  <a:schemeClr val="dk1"/>
                </a:solidFill>
                <a:latin typeface="Calibri"/>
                <a:ea typeface="Calibri"/>
                <a:cs typeface="Calibri"/>
                <a:sym typeface="Calibri"/>
              </a:rPr>
              <a:t>. Zugriff: 09.12.2022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16"/>
          <p:cNvSpPr txBox="1"/>
          <p:nvPr>
            <p:ph type="title"/>
          </p:nvPr>
        </p:nvSpPr>
        <p:spPr>
          <a:xfrm>
            <a:off x="1517431" y="1490575"/>
            <a:ext cx="9157138" cy="2852737"/>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855309"/>
              </a:buClr>
              <a:buSzPts val="6000"/>
              <a:buFont typeface="Arial"/>
              <a:buNone/>
            </a:pPr>
            <a:r>
              <a:rPr lang="de-DE">
                <a:solidFill>
                  <a:srgbClr val="855309"/>
                </a:solidFill>
                <a:latin typeface="Arial"/>
                <a:ea typeface="Arial"/>
                <a:cs typeface="Arial"/>
                <a:sym typeface="Arial"/>
              </a:rPr>
              <a:t>The Entrepreneurial Skills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7"/>
          <p:cNvSpPr txBox="1"/>
          <p:nvPr/>
        </p:nvSpPr>
        <p:spPr>
          <a:xfrm>
            <a:off x="1097280" y="1117599"/>
            <a:ext cx="10058400" cy="5146567"/>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marR="0" rtl="0" algn="l">
              <a:lnSpc>
                <a:spcPct val="100000"/>
              </a:lnSpc>
              <a:spcBef>
                <a:spcPts val="0"/>
              </a:spcBef>
              <a:spcAft>
                <a:spcPts val="0"/>
              </a:spcAft>
              <a:buClr>
                <a:srgbClr val="855309"/>
              </a:buClr>
              <a:buSzPct val="100000"/>
              <a:buFont typeface="Arial"/>
              <a:buChar char="•"/>
            </a:pPr>
            <a:r>
              <a:rPr lang="de-DE" sz="3200">
                <a:solidFill>
                  <a:srgbClr val="855309"/>
                </a:solidFill>
                <a:latin typeface="Arial"/>
                <a:ea typeface="Arial"/>
                <a:cs typeface="Arial"/>
                <a:sym typeface="Arial"/>
              </a:rPr>
              <a:t>To think outside of the box is important for entrepreneurs.</a:t>
            </a:r>
            <a:endParaRPr/>
          </a:p>
          <a:p>
            <a:pPr indent="0" lvl="0" marL="0" marR="0" rtl="0" algn="l">
              <a:lnSpc>
                <a:spcPct val="100000"/>
              </a:lnSpc>
              <a:spcBef>
                <a:spcPts val="1000"/>
              </a:spcBef>
              <a:spcAft>
                <a:spcPts val="0"/>
              </a:spcAft>
              <a:buClr>
                <a:srgbClr val="855309"/>
              </a:buClr>
              <a:buSzPct val="100000"/>
              <a:buFont typeface="Arial"/>
              <a:buNone/>
            </a:pPr>
            <a:br>
              <a:rPr lang="de-DE" sz="3200">
                <a:solidFill>
                  <a:srgbClr val="855309"/>
                </a:solidFill>
                <a:latin typeface="Arial"/>
                <a:ea typeface="Arial"/>
                <a:cs typeface="Arial"/>
                <a:sym typeface="Arial"/>
              </a:rPr>
            </a:br>
            <a:r>
              <a:rPr lang="de-DE" sz="3200">
                <a:solidFill>
                  <a:srgbClr val="855309"/>
                </a:solidFill>
                <a:latin typeface="Arial"/>
                <a:ea typeface="Arial"/>
                <a:cs typeface="Arial"/>
                <a:sym typeface="Arial"/>
              </a:rPr>
              <a:t>Here are some characteristics which help to do this: </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Emotional Intelligence</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Ability to Understand Root Problems</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Identify Causes</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Innovation</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Technology</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Building a team</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b="1" lang="de-DE" sz="4400">
                <a:solidFill>
                  <a:srgbClr val="855309"/>
                </a:solidFill>
                <a:latin typeface="Arial"/>
                <a:ea typeface="Arial"/>
                <a:cs typeface="Arial"/>
                <a:sym typeface="Arial"/>
              </a:rPr>
              <a:t>Think Outside the Box</a:t>
            </a:r>
            <a:endParaRPr/>
          </a:p>
          <a:p>
            <a:pPr indent="-90804" lvl="0" marL="228600" marR="0" rtl="0" algn="l">
              <a:lnSpc>
                <a:spcPct val="90000"/>
              </a:lnSpc>
              <a:spcBef>
                <a:spcPts val="1000"/>
              </a:spcBef>
              <a:spcAft>
                <a:spcPts val="0"/>
              </a:spcAft>
              <a:buClr>
                <a:schemeClr val="dk1"/>
              </a:buClr>
              <a:buSzPct val="100000"/>
              <a:buFont typeface="Arial"/>
              <a:buNone/>
            </a:pPr>
            <a:r>
              <a:t/>
            </a:r>
            <a:endParaRPr sz="2800">
              <a:solidFill>
                <a:schemeClr val="dk1"/>
              </a:solidFill>
              <a:latin typeface="Calibri"/>
              <a:ea typeface="Calibri"/>
              <a:cs typeface="Calibri"/>
              <a:sym typeface="Calibri"/>
            </a:endParaRPr>
          </a:p>
        </p:txBody>
      </p:sp>
      <p:sp>
        <p:nvSpPr>
          <p:cNvPr id="295" name="Google Shape;295;p17"/>
          <p:cNvSpPr txBox="1"/>
          <p:nvPr/>
        </p:nvSpPr>
        <p:spPr>
          <a:xfrm>
            <a:off x="640080" y="197661"/>
            <a:ext cx="10515600" cy="806116"/>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855309"/>
              </a:buClr>
              <a:buSzPts val="3200"/>
              <a:buFont typeface="Arial"/>
              <a:buNone/>
            </a:pPr>
            <a:r>
              <a:rPr b="1" lang="de-DE" sz="3200">
                <a:solidFill>
                  <a:srgbClr val="855309"/>
                </a:solidFill>
                <a:latin typeface="Arial"/>
                <a:ea typeface="Arial"/>
                <a:cs typeface="Arial"/>
                <a:sym typeface="Arial"/>
              </a:rPr>
              <a:t>The Entrepreneurial Skills - I</a:t>
            </a:r>
            <a:endParaRPr b="1" sz="3200">
              <a:solidFill>
                <a:srgbClr val="855309"/>
              </a:solidFill>
              <a:latin typeface="Calibri"/>
              <a:ea typeface="Calibri"/>
              <a:cs typeface="Calibri"/>
              <a:sym typeface="Calibri"/>
            </a:endParaRPr>
          </a:p>
        </p:txBody>
      </p:sp>
      <p:pic>
        <p:nvPicPr>
          <p:cNvPr id="296" name="Google Shape;296;p17"/>
          <p:cNvPicPr preferRelativeResize="0"/>
          <p:nvPr/>
        </p:nvPicPr>
        <p:blipFill rotWithShape="1">
          <a:blip r:embed="rId3">
            <a:alphaModFix/>
          </a:blip>
          <a:srcRect b="0" l="0" r="0" t="0"/>
          <a:stretch/>
        </p:blipFill>
        <p:spPr>
          <a:xfrm>
            <a:off x="7193280" y="2553917"/>
            <a:ext cx="4572000" cy="3429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8"/>
          <p:cNvSpPr txBox="1"/>
          <p:nvPr/>
        </p:nvSpPr>
        <p:spPr>
          <a:xfrm>
            <a:off x="1097280" y="1117600"/>
            <a:ext cx="10058400" cy="4751494"/>
          </a:xfrm>
          <a:prstGeom prst="rect">
            <a:avLst/>
          </a:prstGeom>
          <a:noFill/>
          <a:ln>
            <a:noFill/>
          </a:ln>
        </p:spPr>
        <p:txBody>
          <a:bodyPr anchorCtr="0" anchor="t" bIns="45700" lIns="91425" spcFirstLastPara="1" rIns="91425" wrap="square" tIns="45700">
            <a:normAutofit fontScale="77500" lnSpcReduction="20000"/>
          </a:bodyPr>
          <a:lstStyle/>
          <a:p>
            <a:pPr indent="-228600" lvl="0" marL="228600" marR="0" rtl="0" algn="l">
              <a:lnSpc>
                <a:spcPct val="100000"/>
              </a:lnSpc>
              <a:spcBef>
                <a:spcPts val="0"/>
              </a:spcBef>
              <a:spcAft>
                <a:spcPts val="0"/>
              </a:spcAft>
              <a:buClr>
                <a:srgbClr val="855309"/>
              </a:buClr>
              <a:buSzPct val="100000"/>
              <a:buFont typeface="Arial"/>
              <a:buChar char="•"/>
            </a:pPr>
            <a:r>
              <a:rPr lang="de-DE" sz="3200">
                <a:solidFill>
                  <a:srgbClr val="855309"/>
                </a:solidFill>
                <a:latin typeface="Arial"/>
                <a:ea typeface="Arial"/>
                <a:cs typeface="Arial"/>
                <a:sym typeface="Arial"/>
              </a:rPr>
              <a:t>To think outside of the box is important for entrepreneurs:</a:t>
            </a:r>
            <a:br>
              <a:rPr lang="de-DE" sz="3200">
                <a:solidFill>
                  <a:srgbClr val="855309"/>
                </a:solidFill>
                <a:latin typeface="Arial"/>
                <a:ea typeface="Arial"/>
                <a:cs typeface="Arial"/>
                <a:sym typeface="Arial"/>
              </a:rPr>
            </a:br>
            <a:r>
              <a:rPr lang="de-DE" sz="3200">
                <a:solidFill>
                  <a:srgbClr val="855309"/>
                </a:solidFill>
                <a:latin typeface="Arial"/>
                <a:ea typeface="Arial"/>
                <a:cs typeface="Arial"/>
                <a:sym typeface="Arial"/>
              </a:rPr>
              <a:t>Here are some characteristics which help to do this: </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Building Business Plans</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Critical Thinking</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Decision Making</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Organization</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Planning</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Positivity</a:t>
            </a:r>
            <a:endParaRPr/>
          </a:p>
          <a:p>
            <a:pPr indent="-360000" lvl="0" marL="360000" marR="0" rtl="0" algn="l">
              <a:lnSpc>
                <a:spcPct val="130000"/>
              </a:lnSpc>
              <a:spcBef>
                <a:spcPts val="1000"/>
              </a:spcBef>
              <a:spcAft>
                <a:spcPts val="0"/>
              </a:spcAft>
              <a:buClr>
                <a:srgbClr val="855309"/>
              </a:buClr>
              <a:buSzPct val="100000"/>
              <a:buFont typeface="Noto Sans Symbols"/>
              <a:buChar char="❖"/>
            </a:pPr>
            <a:r>
              <a:rPr lang="de-DE" sz="3200">
                <a:solidFill>
                  <a:srgbClr val="855309"/>
                </a:solidFill>
                <a:latin typeface="Arial"/>
                <a:ea typeface="Arial"/>
                <a:cs typeface="Arial"/>
                <a:sym typeface="Arial"/>
              </a:rPr>
              <a:t>Social Media Activities </a:t>
            </a:r>
            <a:endParaRPr sz="3200">
              <a:solidFill>
                <a:srgbClr val="855309"/>
              </a:solidFill>
              <a:latin typeface="Arial"/>
              <a:ea typeface="Arial"/>
              <a:cs typeface="Arial"/>
              <a:sym typeface="Arial"/>
            </a:endParaRPr>
          </a:p>
        </p:txBody>
      </p:sp>
      <p:sp>
        <p:nvSpPr>
          <p:cNvPr id="302" name="Google Shape;302;p18"/>
          <p:cNvSpPr txBox="1"/>
          <p:nvPr/>
        </p:nvSpPr>
        <p:spPr>
          <a:xfrm>
            <a:off x="640080" y="197661"/>
            <a:ext cx="10515600" cy="806116"/>
          </a:xfrm>
          <a:prstGeom prst="rect">
            <a:avLst/>
          </a:prstGeom>
          <a:noFill/>
          <a:ln>
            <a:noFill/>
          </a:ln>
        </p:spPr>
        <p:txBody>
          <a:bodyPr anchorCtr="0" anchor="b" bIns="45700" lIns="91425" spcFirstLastPara="1" rIns="91425" wrap="square" tIns="45700">
            <a:normAutofit/>
          </a:bodyPr>
          <a:lstStyle/>
          <a:p>
            <a:pPr indent="0" lvl="0" marL="0" marR="0" rtl="0" algn="l">
              <a:lnSpc>
                <a:spcPct val="85000"/>
              </a:lnSpc>
              <a:spcBef>
                <a:spcPts val="0"/>
              </a:spcBef>
              <a:spcAft>
                <a:spcPts val="0"/>
              </a:spcAft>
              <a:buClr>
                <a:srgbClr val="855309"/>
              </a:buClr>
              <a:buSzPts val="3200"/>
              <a:buFont typeface="Arial"/>
              <a:buNone/>
            </a:pPr>
            <a:r>
              <a:rPr b="1" lang="de-DE" sz="3200">
                <a:solidFill>
                  <a:srgbClr val="855309"/>
                </a:solidFill>
                <a:latin typeface="Arial"/>
                <a:ea typeface="Arial"/>
                <a:cs typeface="Arial"/>
                <a:sym typeface="Arial"/>
              </a:rPr>
              <a:t>The Entrepreneurial Skills - II</a:t>
            </a:r>
            <a:endParaRPr b="1" sz="3200">
              <a:solidFill>
                <a:srgbClr val="855309"/>
              </a:solidFill>
              <a:latin typeface="Calibri"/>
              <a:ea typeface="Calibri"/>
              <a:cs typeface="Calibri"/>
              <a:sym typeface="Calibri"/>
            </a:endParaRPr>
          </a:p>
        </p:txBody>
      </p:sp>
      <p:pic>
        <p:nvPicPr>
          <p:cNvPr id="303" name="Google Shape;303;p18"/>
          <p:cNvPicPr preferRelativeResize="0"/>
          <p:nvPr/>
        </p:nvPicPr>
        <p:blipFill rotWithShape="1">
          <a:blip r:embed="rId3">
            <a:alphaModFix/>
          </a:blip>
          <a:srcRect b="0" l="0" r="0" t="0"/>
          <a:stretch/>
        </p:blipFill>
        <p:spPr>
          <a:xfrm>
            <a:off x="7193280" y="2553917"/>
            <a:ext cx="4572000" cy="3429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de-DE"/>
              <a:t>Ideas for Students</a:t>
            </a:r>
            <a:endParaRPr b="1"/>
          </a:p>
        </p:txBody>
      </p:sp>
      <p:sp>
        <p:nvSpPr>
          <p:cNvPr id="309" name="Google Shape;309;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de-DE"/>
              <a:t>What could I do in order to get to know how skilled my students are? Can they experience their skills by their own?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0"/>
          <p:cNvSpPr/>
          <p:nvPr/>
        </p:nvSpPr>
        <p:spPr>
          <a:xfrm>
            <a:off x="-1027289" y="2427112"/>
            <a:ext cx="2054577" cy="1715911"/>
          </a:xfrm>
          <a:prstGeom prst="pie">
            <a:avLst>
              <a:gd fmla="val 16207059" name="adj1"/>
              <a:gd fmla="val 5375502"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20"/>
          <p:cNvSpPr txBox="1"/>
          <p:nvPr/>
        </p:nvSpPr>
        <p:spPr>
          <a:xfrm>
            <a:off x="640080" y="197661"/>
            <a:ext cx="10515600" cy="80611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855309"/>
              </a:buClr>
              <a:buSzPts val="4400"/>
              <a:buFont typeface="Arial"/>
              <a:buNone/>
            </a:pPr>
            <a:r>
              <a:rPr lang="de-DE" sz="4400">
                <a:solidFill>
                  <a:srgbClr val="855309"/>
                </a:solidFill>
                <a:latin typeface="Arial"/>
                <a:ea typeface="Arial"/>
                <a:cs typeface="Arial"/>
                <a:sym typeface="Arial"/>
              </a:rPr>
              <a:t>Have a look at yourself</a:t>
            </a:r>
            <a:endParaRPr sz="4400">
              <a:solidFill>
                <a:srgbClr val="855309"/>
              </a:solidFill>
              <a:latin typeface="Calibri"/>
              <a:ea typeface="Calibri"/>
              <a:cs typeface="Calibri"/>
              <a:sym typeface="Calibri"/>
            </a:endParaRPr>
          </a:p>
        </p:txBody>
      </p:sp>
      <p:sp>
        <p:nvSpPr>
          <p:cNvPr id="316" name="Google Shape;316;p20"/>
          <p:cNvSpPr txBox="1"/>
          <p:nvPr/>
        </p:nvSpPr>
        <p:spPr>
          <a:xfrm>
            <a:off x="1097280" y="1241778"/>
            <a:ext cx="10058400" cy="1764193"/>
          </a:xfrm>
          <a:prstGeom prst="rect">
            <a:avLst/>
          </a:prstGeom>
          <a:noFill/>
          <a:ln>
            <a:noFill/>
          </a:ln>
        </p:spPr>
        <p:txBody>
          <a:bodyPr anchorCtr="0" anchor="t" bIns="45700" lIns="91425" spcFirstLastPara="1" rIns="91425" wrap="square" tIns="45700">
            <a:normAutofit fontScale="70000" lnSpcReduction="20000"/>
          </a:bodyPr>
          <a:lstStyle/>
          <a:p>
            <a:pPr indent="-228600" lvl="0" marL="228600" marR="0" rtl="0" algn="l">
              <a:lnSpc>
                <a:spcPct val="90000"/>
              </a:lnSpc>
              <a:spcBef>
                <a:spcPts val="0"/>
              </a:spcBef>
              <a:spcAft>
                <a:spcPts val="0"/>
              </a:spcAft>
              <a:buClr>
                <a:srgbClr val="855309"/>
              </a:buClr>
              <a:buSzPct val="100000"/>
              <a:buFont typeface="Arial"/>
              <a:buChar char="•"/>
            </a:pPr>
            <a:r>
              <a:rPr b="1" lang="de-DE" sz="2800">
                <a:solidFill>
                  <a:srgbClr val="855309"/>
                </a:solidFill>
                <a:latin typeface="Calibri"/>
                <a:ea typeface="Calibri"/>
                <a:cs typeface="Calibri"/>
                <a:sym typeface="Calibri"/>
              </a:rPr>
              <a:t>Please, think about situation in your daily life.</a:t>
            </a:r>
            <a:br>
              <a:rPr b="1" lang="de-DE" sz="2800">
                <a:solidFill>
                  <a:srgbClr val="855309"/>
                </a:solidFill>
                <a:latin typeface="Calibri"/>
                <a:ea typeface="Calibri"/>
                <a:cs typeface="Calibri"/>
                <a:sym typeface="Calibri"/>
              </a:rPr>
            </a:br>
            <a:r>
              <a:rPr b="1" lang="de-DE" sz="2800">
                <a:solidFill>
                  <a:srgbClr val="855309"/>
                </a:solidFill>
                <a:latin typeface="Calibri"/>
                <a:ea typeface="Calibri"/>
                <a:cs typeface="Calibri"/>
                <a:sym typeface="Calibri"/>
              </a:rPr>
              <a:t>How do you act in this situations.</a:t>
            </a:r>
            <a:endParaRPr/>
          </a:p>
          <a:p>
            <a:pPr indent="-228600" lvl="0" marL="228600" marR="0" rtl="0" algn="l">
              <a:lnSpc>
                <a:spcPct val="90000"/>
              </a:lnSpc>
              <a:spcBef>
                <a:spcPts val="1000"/>
              </a:spcBef>
              <a:spcAft>
                <a:spcPts val="0"/>
              </a:spcAft>
              <a:buClr>
                <a:srgbClr val="855309"/>
              </a:buClr>
              <a:buSzPct val="100000"/>
              <a:buFont typeface="Arial"/>
              <a:buChar char="•"/>
            </a:pPr>
            <a:r>
              <a:rPr b="1" lang="de-DE" sz="2800">
                <a:solidFill>
                  <a:srgbClr val="855309"/>
                </a:solidFill>
                <a:latin typeface="Calibri"/>
                <a:ea typeface="Calibri"/>
                <a:cs typeface="Calibri"/>
                <a:sym typeface="Calibri"/>
              </a:rPr>
              <a:t>Rate the entrepreneurial skills for yourself. Were do you have fields to improve?</a:t>
            </a:r>
            <a:br>
              <a:rPr b="1" lang="de-DE" sz="2800">
                <a:solidFill>
                  <a:srgbClr val="855309"/>
                </a:solidFill>
                <a:latin typeface="Calibri"/>
                <a:ea typeface="Calibri"/>
                <a:cs typeface="Calibri"/>
                <a:sym typeface="Calibri"/>
              </a:rPr>
            </a:br>
            <a:br>
              <a:rPr b="1" lang="de-DE" sz="2800">
                <a:solidFill>
                  <a:srgbClr val="855309"/>
                </a:solidFill>
                <a:latin typeface="Calibri"/>
                <a:ea typeface="Calibri"/>
                <a:cs typeface="Calibri"/>
                <a:sym typeface="Calibri"/>
              </a:rPr>
            </a:br>
            <a:r>
              <a:rPr b="1" lang="de-DE" sz="2800">
                <a:solidFill>
                  <a:srgbClr val="855309"/>
                </a:solidFill>
                <a:latin typeface="Calibri"/>
                <a:ea typeface="Calibri"/>
                <a:cs typeface="Calibri"/>
                <a:sym typeface="Calibri"/>
              </a:rPr>
              <a:t>Take a paper and fill in a table were you rate the presented skills with regard to yourself.</a:t>
            </a:r>
            <a:br>
              <a:rPr b="1" lang="de-DE" sz="2800">
                <a:solidFill>
                  <a:srgbClr val="855309"/>
                </a:solidFill>
                <a:latin typeface="Calibri"/>
                <a:ea typeface="Calibri"/>
                <a:cs typeface="Calibri"/>
                <a:sym typeface="Calibri"/>
              </a:rPr>
            </a:br>
            <a:r>
              <a:rPr b="1" lang="de-DE" sz="2800">
                <a:solidFill>
                  <a:srgbClr val="855309"/>
                </a:solidFill>
                <a:latin typeface="Calibri"/>
                <a:ea typeface="Calibri"/>
                <a:cs typeface="Calibri"/>
                <a:sym typeface="Calibri"/>
              </a:rPr>
              <a:t>It should look like this:</a:t>
            </a:r>
            <a:endParaRPr/>
          </a:p>
          <a:p>
            <a:pPr indent="-104140" lvl="0" marL="228600" marR="0" rtl="0" algn="l">
              <a:lnSpc>
                <a:spcPct val="90000"/>
              </a:lnSpc>
              <a:spcBef>
                <a:spcPts val="1000"/>
              </a:spcBef>
              <a:spcAft>
                <a:spcPts val="0"/>
              </a:spcAft>
              <a:buClr>
                <a:schemeClr val="dk1"/>
              </a:buClr>
              <a:buSzPct val="100000"/>
              <a:buFont typeface="Arial"/>
              <a:buNone/>
            </a:pPr>
            <a:r>
              <a:t/>
            </a:r>
            <a:endParaRPr b="1" sz="2800">
              <a:solidFill>
                <a:srgbClr val="855309"/>
              </a:solidFill>
              <a:latin typeface="Calibri"/>
              <a:ea typeface="Calibri"/>
              <a:cs typeface="Calibri"/>
              <a:sym typeface="Calibri"/>
            </a:endParaRPr>
          </a:p>
          <a:p>
            <a:pPr indent="-104140" lvl="0" marL="228600" marR="0" rtl="0" algn="l">
              <a:lnSpc>
                <a:spcPct val="90000"/>
              </a:lnSpc>
              <a:spcBef>
                <a:spcPts val="1000"/>
              </a:spcBef>
              <a:spcAft>
                <a:spcPts val="0"/>
              </a:spcAft>
              <a:buClr>
                <a:schemeClr val="dk1"/>
              </a:buClr>
              <a:buSzPct val="100000"/>
              <a:buFont typeface="Arial"/>
              <a:buNone/>
            </a:pPr>
            <a:r>
              <a:t/>
            </a:r>
            <a:endParaRPr b="1" sz="2800">
              <a:solidFill>
                <a:schemeClr val="accent1"/>
              </a:solidFill>
              <a:latin typeface="Calibri"/>
              <a:ea typeface="Calibri"/>
              <a:cs typeface="Calibri"/>
              <a:sym typeface="Calibri"/>
            </a:endParaRPr>
          </a:p>
        </p:txBody>
      </p:sp>
      <p:sp>
        <p:nvSpPr>
          <p:cNvPr id="317" name="Google Shape;317;p20"/>
          <p:cNvSpPr txBox="1"/>
          <p:nvPr/>
        </p:nvSpPr>
        <p:spPr>
          <a:xfrm>
            <a:off x="0" y="3005971"/>
            <a:ext cx="1215567" cy="718800"/>
          </a:xfrm>
          <a:prstGeom prst="rect">
            <a:avLst/>
          </a:prstGeom>
          <a:noFill/>
          <a:ln>
            <a:noFill/>
          </a:ln>
        </p:spPr>
        <p:txBody>
          <a:bodyPr anchorCtr="0" anchor="t" bIns="91425" lIns="91425" spcFirstLastPara="1" rIns="91425" wrap="square" tIns="91425">
            <a:normAutofit/>
          </a:bodyPr>
          <a:lstStyle/>
          <a:p>
            <a:pPr indent="0" lvl="0" marL="0" marR="0" rtl="0" algn="l">
              <a:spcBef>
                <a:spcPts val="0"/>
              </a:spcBef>
              <a:spcAft>
                <a:spcPts val="0"/>
              </a:spcAft>
              <a:buNone/>
            </a:pPr>
            <a:r>
              <a:rPr b="1" lang="de-DE" sz="2800">
                <a:solidFill>
                  <a:schemeClr val="lt1"/>
                </a:solidFill>
                <a:latin typeface="Arial"/>
                <a:ea typeface="Arial"/>
                <a:cs typeface="Arial"/>
                <a:sym typeface="Arial"/>
              </a:rPr>
              <a:t>Task</a:t>
            </a:r>
            <a:endParaRPr/>
          </a:p>
        </p:txBody>
      </p:sp>
      <p:graphicFrame>
        <p:nvGraphicFramePr>
          <p:cNvPr id="318" name="Google Shape;318;p20"/>
          <p:cNvGraphicFramePr/>
          <p:nvPr/>
        </p:nvGraphicFramePr>
        <p:xfrm>
          <a:off x="1657001" y="2974452"/>
          <a:ext cx="3000000" cy="3000000"/>
        </p:xfrm>
        <a:graphic>
          <a:graphicData uri="http://schemas.openxmlformats.org/drawingml/2006/table">
            <a:tbl>
              <a:tblPr bandRow="1" firstRow="1">
                <a:noFill/>
                <a:tableStyleId>{97BF50BC-2C83-4419-814B-9368A64B64DC}</a:tableStyleId>
              </a:tblPr>
              <a:tblGrid>
                <a:gridCol w="2841550"/>
                <a:gridCol w="2607725"/>
                <a:gridCol w="1521325"/>
                <a:gridCol w="2323525"/>
              </a:tblGrid>
              <a:tr h="370850">
                <a:tc>
                  <a:txBody>
                    <a:bodyPr/>
                    <a:lstStyle/>
                    <a:p>
                      <a:pPr indent="0" lvl="0" marL="0" marR="0" rtl="0" algn="l">
                        <a:spcBef>
                          <a:spcPts val="0"/>
                        </a:spcBef>
                        <a:spcAft>
                          <a:spcPts val="0"/>
                        </a:spcAft>
                        <a:buNone/>
                      </a:pPr>
                      <a:r>
                        <a:rPr lang="de-DE" sz="1800" u="none" cap="none" strike="noStrike"/>
                        <a:t>skill</a:t>
                      </a:r>
                      <a:endParaRPr sz="1800"/>
                    </a:p>
                  </a:txBody>
                  <a:tcPr marT="45725" marB="45725" marR="91450" marL="91450"/>
                </a:tc>
                <a:tc>
                  <a:txBody>
                    <a:bodyPr/>
                    <a:lstStyle/>
                    <a:p>
                      <a:pPr indent="0" lvl="0" marL="0" marR="0" rtl="0" algn="ctr">
                        <a:spcBef>
                          <a:spcPts val="0"/>
                        </a:spcBef>
                        <a:spcAft>
                          <a:spcPts val="0"/>
                        </a:spcAft>
                        <a:buNone/>
                      </a:pPr>
                      <a:r>
                        <a:rPr lang="de-DE" sz="1800"/>
                        <a:t>Already good at it</a:t>
                      </a:r>
                      <a:endParaRPr sz="1800"/>
                    </a:p>
                  </a:txBody>
                  <a:tcPr marT="45725" marB="45725" marR="91450" marL="91450"/>
                </a:tc>
                <a:tc>
                  <a:txBody>
                    <a:bodyPr/>
                    <a:lstStyle/>
                    <a:p>
                      <a:pPr indent="0" lvl="0" marL="0" marR="0" rtl="0" algn="ctr">
                        <a:spcBef>
                          <a:spcPts val="0"/>
                        </a:spcBef>
                        <a:spcAft>
                          <a:spcPts val="0"/>
                        </a:spcAft>
                        <a:buNone/>
                      </a:pPr>
                      <a:r>
                        <a:rPr lang="de-DE" sz="1800"/>
                        <a:t>Should be improved</a:t>
                      </a:r>
                      <a:endParaRPr sz="1800"/>
                    </a:p>
                  </a:txBody>
                  <a:tcPr marT="45725" marB="45725" marR="91450" marL="91450"/>
                </a:tc>
                <a:tc>
                  <a:txBody>
                    <a:bodyPr/>
                    <a:lstStyle/>
                    <a:p>
                      <a:pPr indent="0" lvl="0" marL="0" marR="0" rtl="0" algn="ctr">
                        <a:spcBef>
                          <a:spcPts val="0"/>
                        </a:spcBef>
                        <a:spcAft>
                          <a:spcPts val="0"/>
                        </a:spcAft>
                        <a:buNone/>
                      </a:pPr>
                      <a:r>
                        <a:rPr lang="de-DE" sz="1800"/>
                        <a:t>Not good at all </a:t>
                      </a:r>
                      <a:endParaRPr/>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800"/>
                        <a:buFont typeface="Noto Sans Symbols"/>
                        <a:buChar char="❖"/>
                      </a:pPr>
                      <a:r>
                        <a:rPr lang="de-DE" sz="1800">
                          <a:solidFill>
                            <a:srgbClr val="855309"/>
                          </a:solidFill>
                          <a:latin typeface="Arial"/>
                          <a:ea typeface="Arial"/>
                          <a:cs typeface="Arial"/>
                          <a:sym typeface="Arial"/>
                        </a:rPr>
                        <a:t>Emotional Intelligence</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800"/>
                        <a:buFont typeface="Noto Sans Symbols"/>
                        <a:buChar char="❖"/>
                      </a:pPr>
                      <a:r>
                        <a:rPr lang="de-DE" sz="1800">
                          <a:solidFill>
                            <a:srgbClr val="855309"/>
                          </a:solidFill>
                          <a:latin typeface="Arial"/>
                          <a:ea typeface="Arial"/>
                          <a:cs typeface="Arial"/>
                          <a:sym typeface="Arial"/>
                        </a:rPr>
                        <a:t>Ability to Understand Root Problems</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800"/>
                        <a:buFont typeface="Noto Sans Symbols"/>
                        <a:buChar char="❖"/>
                      </a:pPr>
                      <a:r>
                        <a:rPr lang="de-DE" sz="1800">
                          <a:solidFill>
                            <a:srgbClr val="855309"/>
                          </a:solidFill>
                          <a:latin typeface="Arial"/>
                          <a:ea typeface="Arial"/>
                          <a:cs typeface="Arial"/>
                          <a:sym typeface="Arial"/>
                        </a:rPr>
                        <a:t>Identify Causes</a:t>
                      </a:r>
                      <a:endParaRPr/>
                    </a:p>
                    <a:p>
                      <a:pPr indent="-245700" lvl="0" marL="360000" marR="0" rtl="0" algn="l">
                        <a:lnSpc>
                          <a:spcPct val="130000"/>
                        </a:lnSpc>
                        <a:spcBef>
                          <a:spcPts val="0"/>
                        </a:spcBef>
                        <a:spcAft>
                          <a:spcPts val="0"/>
                        </a:spcAft>
                        <a:buClr>
                          <a:schemeClr val="dk1"/>
                        </a:buClr>
                        <a:buSzPts val="1800"/>
                        <a:buFont typeface="Noto Sans Symbols"/>
                        <a:buNone/>
                      </a:pPr>
                      <a:r>
                        <a:t/>
                      </a:r>
                      <a:endParaRPr sz="1800">
                        <a:solidFill>
                          <a:srgbClr val="855309"/>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spcBef>
                          <a:spcPts val="0"/>
                        </a:spcBef>
                        <a:spcAft>
                          <a:spcPts val="0"/>
                        </a:spcAft>
                        <a:buNone/>
                      </a:pPr>
                      <a:r>
                        <a:rPr lang="de-DE" sz="1800"/>
                        <a:t>…</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1"/>
          <p:cNvSpPr/>
          <p:nvPr/>
        </p:nvSpPr>
        <p:spPr>
          <a:xfrm>
            <a:off x="-1027289" y="2427112"/>
            <a:ext cx="2054577" cy="1715911"/>
          </a:xfrm>
          <a:prstGeom prst="pie">
            <a:avLst>
              <a:gd fmla="val 16207059" name="adj1"/>
              <a:gd fmla="val 5375502" name="adj2"/>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324" name="Google Shape;324;p21"/>
          <p:cNvSpPr txBox="1"/>
          <p:nvPr/>
        </p:nvSpPr>
        <p:spPr>
          <a:xfrm>
            <a:off x="640080" y="197661"/>
            <a:ext cx="10515600" cy="80611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855309"/>
              </a:buClr>
              <a:buSzPts val="4400"/>
              <a:buFont typeface="Arial"/>
              <a:buNone/>
            </a:pPr>
            <a:r>
              <a:rPr lang="de-DE" sz="4400">
                <a:solidFill>
                  <a:srgbClr val="855309"/>
                </a:solidFill>
                <a:latin typeface="Arial"/>
                <a:ea typeface="Arial"/>
                <a:cs typeface="Arial"/>
                <a:sym typeface="Arial"/>
              </a:rPr>
              <a:t>Have a look at a friend of yours</a:t>
            </a:r>
            <a:endParaRPr sz="4400">
              <a:solidFill>
                <a:srgbClr val="855309"/>
              </a:solidFill>
              <a:latin typeface="Calibri"/>
              <a:ea typeface="Calibri"/>
              <a:cs typeface="Calibri"/>
              <a:sym typeface="Calibri"/>
            </a:endParaRPr>
          </a:p>
        </p:txBody>
      </p:sp>
      <p:sp>
        <p:nvSpPr>
          <p:cNvPr id="325" name="Google Shape;325;p21"/>
          <p:cNvSpPr txBox="1"/>
          <p:nvPr/>
        </p:nvSpPr>
        <p:spPr>
          <a:xfrm>
            <a:off x="1097280" y="1241778"/>
            <a:ext cx="10058400" cy="1345941"/>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marR="0" rtl="0" algn="l">
              <a:lnSpc>
                <a:spcPct val="90000"/>
              </a:lnSpc>
              <a:spcBef>
                <a:spcPts val="0"/>
              </a:spcBef>
              <a:spcAft>
                <a:spcPts val="0"/>
              </a:spcAft>
              <a:buClr>
                <a:srgbClr val="855309"/>
              </a:buClr>
              <a:buSzPct val="100000"/>
              <a:buFont typeface="Arial"/>
              <a:buChar char="•"/>
            </a:pPr>
            <a:r>
              <a:rPr b="1" lang="de-DE" sz="2800">
                <a:solidFill>
                  <a:srgbClr val="855309"/>
                </a:solidFill>
                <a:latin typeface="Calibri"/>
                <a:ea typeface="Calibri"/>
                <a:cs typeface="Calibri"/>
                <a:sym typeface="Calibri"/>
              </a:rPr>
              <a:t>Have a look at a friend who has done the last take for him-/herself as well and think about his/her competences and skills. Take a paper and fill in the same table for him/her.</a:t>
            </a:r>
            <a:br>
              <a:rPr b="1" lang="de-DE" sz="2800">
                <a:solidFill>
                  <a:srgbClr val="855309"/>
                </a:solidFill>
                <a:latin typeface="Calibri"/>
                <a:ea typeface="Calibri"/>
                <a:cs typeface="Calibri"/>
                <a:sym typeface="Calibri"/>
              </a:rPr>
            </a:br>
            <a:r>
              <a:rPr b="1" lang="de-DE" sz="2800">
                <a:solidFill>
                  <a:srgbClr val="855309"/>
                </a:solidFill>
                <a:latin typeface="Calibri"/>
                <a:ea typeface="Calibri"/>
                <a:cs typeface="Calibri"/>
                <a:sym typeface="Calibri"/>
              </a:rPr>
              <a:t>He/She should do it for you as well. It should also look like this:</a:t>
            </a:r>
            <a:endParaRPr/>
          </a:p>
        </p:txBody>
      </p:sp>
      <p:sp>
        <p:nvSpPr>
          <p:cNvPr id="326" name="Google Shape;326;p21"/>
          <p:cNvSpPr txBox="1"/>
          <p:nvPr/>
        </p:nvSpPr>
        <p:spPr>
          <a:xfrm>
            <a:off x="0" y="3005971"/>
            <a:ext cx="1215567" cy="718800"/>
          </a:xfrm>
          <a:prstGeom prst="rect">
            <a:avLst/>
          </a:prstGeom>
          <a:noFill/>
          <a:ln>
            <a:noFill/>
          </a:ln>
        </p:spPr>
        <p:txBody>
          <a:bodyPr anchorCtr="0" anchor="t" bIns="91425" lIns="91425" spcFirstLastPara="1" rIns="91425" wrap="square" tIns="91425">
            <a:normAutofit/>
          </a:bodyPr>
          <a:lstStyle/>
          <a:p>
            <a:pPr indent="0" lvl="0" marL="0" marR="0" rtl="0" algn="l">
              <a:spcBef>
                <a:spcPts val="0"/>
              </a:spcBef>
              <a:spcAft>
                <a:spcPts val="0"/>
              </a:spcAft>
              <a:buNone/>
            </a:pPr>
            <a:r>
              <a:rPr b="1" lang="de-DE" sz="2800">
                <a:solidFill>
                  <a:schemeClr val="lt1"/>
                </a:solidFill>
                <a:latin typeface="Arial"/>
                <a:ea typeface="Arial"/>
                <a:cs typeface="Arial"/>
                <a:sym typeface="Arial"/>
              </a:rPr>
              <a:t>Task</a:t>
            </a:r>
            <a:endParaRPr/>
          </a:p>
        </p:txBody>
      </p:sp>
      <p:graphicFrame>
        <p:nvGraphicFramePr>
          <p:cNvPr id="327" name="Google Shape;327;p21"/>
          <p:cNvGraphicFramePr/>
          <p:nvPr/>
        </p:nvGraphicFramePr>
        <p:xfrm>
          <a:off x="1861536" y="2656380"/>
          <a:ext cx="3000000" cy="3000000"/>
        </p:xfrm>
        <a:graphic>
          <a:graphicData uri="http://schemas.openxmlformats.org/drawingml/2006/table">
            <a:tbl>
              <a:tblPr bandRow="1" firstRow="1">
                <a:noFill/>
                <a:tableStyleId>{97BF50BC-2C83-4419-814B-9368A64B64DC}</a:tableStyleId>
              </a:tblPr>
              <a:tblGrid>
                <a:gridCol w="2841550"/>
                <a:gridCol w="2607725"/>
                <a:gridCol w="1521325"/>
                <a:gridCol w="2323525"/>
              </a:tblGrid>
              <a:tr h="370850">
                <a:tc>
                  <a:txBody>
                    <a:bodyPr/>
                    <a:lstStyle/>
                    <a:p>
                      <a:pPr indent="0" lvl="0" marL="0" marR="0" rtl="0" algn="l">
                        <a:spcBef>
                          <a:spcPts val="0"/>
                        </a:spcBef>
                        <a:spcAft>
                          <a:spcPts val="0"/>
                        </a:spcAft>
                        <a:buNone/>
                      </a:pPr>
                      <a:r>
                        <a:rPr lang="de-DE" sz="1800"/>
                        <a:t>skill</a:t>
                      </a:r>
                      <a:endParaRPr sz="1800"/>
                    </a:p>
                  </a:txBody>
                  <a:tcPr marT="45725" marB="45725" marR="91450" marL="91450"/>
                </a:tc>
                <a:tc>
                  <a:txBody>
                    <a:bodyPr/>
                    <a:lstStyle/>
                    <a:p>
                      <a:pPr indent="0" lvl="0" marL="0" marR="0" rtl="0" algn="ctr">
                        <a:spcBef>
                          <a:spcPts val="0"/>
                        </a:spcBef>
                        <a:spcAft>
                          <a:spcPts val="0"/>
                        </a:spcAft>
                        <a:buNone/>
                      </a:pPr>
                      <a:r>
                        <a:rPr lang="de-DE" sz="1800"/>
                        <a:t>Already good at it</a:t>
                      </a:r>
                      <a:endParaRPr sz="1800"/>
                    </a:p>
                  </a:txBody>
                  <a:tcPr marT="45725" marB="45725" marR="91450" marL="91450"/>
                </a:tc>
                <a:tc>
                  <a:txBody>
                    <a:bodyPr/>
                    <a:lstStyle/>
                    <a:p>
                      <a:pPr indent="0" lvl="0" marL="0" marR="0" rtl="0" algn="ctr">
                        <a:spcBef>
                          <a:spcPts val="0"/>
                        </a:spcBef>
                        <a:spcAft>
                          <a:spcPts val="0"/>
                        </a:spcAft>
                        <a:buNone/>
                      </a:pPr>
                      <a:r>
                        <a:rPr lang="de-DE" sz="1800"/>
                        <a:t>Should be improved</a:t>
                      </a:r>
                      <a:endParaRPr sz="1800"/>
                    </a:p>
                  </a:txBody>
                  <a:tcPr marT="45725" marB="45725" marR="91450" marL="91450"/>
                </a:tc>
                <a:tc>
                  <a:txBody>
                    <a:bodyPr/>
                    <a:lstStyle/>
                    <a:p>
                      <a:pPr indent="0" lvl="0" marL="0" marR="0" rtl="0" algn="ctr">
                        <a:spcBef>
                          <a:spcPts val="0"/>
                        </a:spcBef>
                        <a:spcAft>
                          <a:spcPts val="0"/>
                        </a:spcAft>
                        <a:buNone/>
                      </a:pPr>
                      <a:r>
                        <a:rPr lang="de-DE" sz="1800"/>
                        <a:t>Not good at all </a:t>
                      </a:r>
                      <a:endParaRPr/>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800"/>
                        <a:buFont typeface="Noto Sans Symbols"/>
                        <a:buChar char="❖"/>
                      </a:pPr>
                      <a:r>
                        <a:rPr lang="de-DE" sz="1800">
                          <a:solidFill>
                            <a:srgbClr val="855309"/>
                          </a:solidFill>
                          <a:latin typeface="Arial"/>
                          <a:ea typeface="Arial"/>
                          <a:cs typeface="Arial"/>
                          <a:sym typeface="Arial"/>
                        </a:rPr>
                        <a:t>Emotional Intelligence</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800"/>
                        <a:buFont typeface="Noto Sans Symbols"/>
                        <a:buChar char="❖"/>
                      </a:pPr>
                      <a:r>
                        <a:rPr lang="de-DE" sz="1800">
                          <a:solidFill>
                            <a:srgbClr val="855309"/>
                          </a:solidFill>
                          <a:latin typeface="Arial"/>
                          <a:ea typeface="Arial"/>
                          <a:cs typeface="Arial"/>
                          <a:sym typeface="Arial"/>
                        </a:rPr>
                        <a:t>Ability to Understand Root Problems</a:t>
                      </a:r>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800"/>
                        <a:buFont typeface="Noto Sans Symbols"/>
                        <a:buChar char="❖"/>
                      </a:pPr>
                      <a:r>
                        <a:rPr lang="de-DE" sz="1800">
                          <a:solidFill>
                            <a:srgbClr val="855309"/>
                          </a:solidFill>
                          <a:latin typeface="Arial"/>
                          <a:ea typeface="Arial"/>
                          <a:cs typeface="Arial"/>
                          <a:sym typeface="Arial"/>
                        </a:rPr>
                        <a:t>Identify Causes</a:t>
                      </a:r>
                      <a:endParaRPr/>
                    </a:p>
                    <a:p>
                      <a:pPr indent="-245700" lvl="0" marL="360000" marR="0" rtl="0" algn="l">
                        <a:lnSpc>
                          <a:spcPct val="130000"/>
                        </a:lnSpc>
                        <a:spcBef>
                          <a:spcPts val="0"/>
                        </a:spcBef>
                        <a:spcAft>
                          <a:spcPts val="0"/>
                        </a:spcAft>
                        <a:buClr>
                          <a:schemeClr val="dk1"/>
                        </a:buClr>
                        <a:buSzPts val="1800"/>
                        <a:buFont typeface="Noto Sans Symbols"/>
                        <a:buNone/>
                      </a:pPr>
                      <a:r>
                        <a:t/>
                      </a:r>
                      <a:endParaRPr sz="1800">
                        <a:solidFill>
                          <a:srgbClr val="855309"/>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r h="370850">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c>
                  <a:txBody>
                    <a:bodyPr/>
                    <a:lstStyle/>
                    <a:p>
                      <a:pPr indent="0" lvl="0" marL="0" marR="0" rtl="0" algn="l">
                        <a:spcBef>
                          <a:spcPts val="0"/>
                        </a:spcBef>
                        <a:spcAft>
                          <a:spcPts val="0"/>
                        </a:spcAft>
                        <a:buNone/>
                      </a:pPr>
                      <a:r>
                        <a:t/>
                      </a:r>
                      <a:endParaRPr sz="1800"/>
                    </a:p>
                  </a:txBody>
                  <a:tcPr marT="45725" marB="45725" marR="91450" marL="91450"/>
                </a:tc>
              </a:tr>
            </a:tbl>
          </a:graphicData>
        </a:graphic>
      </p:graphicFrame>
      <p:sp>
        <p:nvSpPr>
          <p:cNvPr id="328" name="Google Shape;328;p21"/>
          <p:cNvSpPr txBox="1"/>
          <p:nvPr/>
        </p:nvSpPr>
        <p:spPr>
          <a:xfrm>
            <a:off x="1097280" y="5667062"/>
            <a:ext cx="10058400" cy="718800"/>
          </a:xfrm>
          <a:prstGeom prst="rect">
            <a:avLst/>
          </a:prstGeom>
          <a:noFill/>
          <a:ln>
            <a:noFill/>
          </a:ln>
        </p:spPr>
        <p:txBody>
          <a:bodyPr anchorCtr="0" anchor="t" bIns="45700" lIns="0" spcFirstLastPara="1" rIns="0" wrap="square" tIns="45700">
            <a:normAutofit/>
          </a:bodyPr>
          <a:lstStyle/>
          <a:p>
            <a:pPr indent="-127000" lvl="0" marL="91440" marR="0" rtl="0" algn="l">
              <a:lnSpc>
                <a:spcPct val="90000"/>
              </a:lnSpc>
              <a:spcBef>
                <a:spcPts val="0"/>
              </a:spcBef>
              <a:spcAft>
                <a:spcPts val="0"/>
              </a:spcAft>
              <a:buClr>
                <a:schemeClr val="accent1"/>
              </a:buClr>
              <a:buSzPts val="2000"/>
              <a:buFont typeface="Calibri"/>
              <a:buChar char=" "/>
            </a:pPr>
            <a:r>
              <a:rPr b="1" lang="de-DE" sz="2000">
                <a:solidFill>
                  <a:srgbClr val="855309"/>
                </a:solidFill>
                <a:latin typeface="Calibri"/>
                <a:ea typeface="Calibri"/>
                <a:cs typeface="Calibri"/>
                <a:sym typeface="Calibri"/>
              </a:rPr>
              <a:t>Compare you ratings. Discuss with him/her similarities or differences between the own rating and the rating of the friend.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graphicFrame>
        <p:nvGraphicFramePr>
          <p:cNvPr id="333" name="Google Shape;333;p22"/>
          <p:cNvGraphicFramePr/>
          <p:nvPr/>
        </p:nvGraphicFramePr>
        <p:xfrm>
          <a:off x="1448928" y="794289"/>
          <a:ext cx="3000000" cy="3000000"/>
        </p:xfrm>
        <a:graphic>
          <a:graphicData uri="http://schemas.openxmlformats.org/drawingml/2006/table">
            <a:tbl>
              <a:tblPr bandRow="1" firstRow="1">
                <a:noFill/>
                <a:tableStyleId>{97BF50BC-2C83-4419-814B-9368A64B64DC}</a:tableStyleId>
              </a:tblPr>
              <a:tblGrid>
                <a:gridCol w="3457025"/>
                <a:gridCol w="1992250"/>
                <a:gridCol w="1521325"/>
                <a:gridCol w="2323525"/>
              </a:tblGrid>
              <a:tr h="370850">
                <a:tc>
                  <a:txBody>
                    <a:bodyPr/>
                    <a:lstStyle/>
                    <a:p>
                      <a:pPr indent="0" lvl="0" marL="0" marR="0" rtl="0" algn="l">
                        <a:spcBef>
                          <a:spcPts val="0"/>
                        </a:spcBef>
                        <a:spcAft>
                          <a:spcPts val="0"/>
                        </a:spcAft>
                        <a:buNone/>
                      </a:pPr>
                      <a:r>
                        <a:rPr lang="de-DE" sz="1400"/>
                        <a:t>skill</a:t>
                      </a:r>
                      <a:endParaRPr sz="1400"/>
                    </a:p>
                  </a:txBody>
                  <a:tcPr marT="45725" marB="45725" marR="91450" marL="91450"/>
                </a:tc>
                <a:tc>
                  <a:txBody>
                    <a:bodyPr/>
                    <a:lstStyle/>
                    <a:p>
                      <a:pPr indent="0" lvl="0" marL="0" marR="0" rtl="0" algn="ctr">
                        <a:spcBef>
                          <a:spcPts val="0"/>
                        </a:spcBef>
                        <a:spcAft>
                          <a:spcPts val="0"/>
                        </a:spcAft>
                        <a:buNone/>
                      </a:pPr>
                      <a:r>
                        <a:rPr lang="de-DE" sz="1400"/>
                        <a:t>Already good at it</a:t>
                      </a:r>
                      <a:endParaRPr sz="1400"/>
                    </a:p>
                  </a:txBody>
                  <a:tcPr marT="45725" marB="45725" marR="91450" marL="91450"/>
                </a:tc>
                <a:tc>
                  <a:txBody>
                    <a:bodyPr/>
                    <a:lstStyle/>
                    <a:p>
                      <a:pPr indent="0" lvl="0" marL="0" marR="0" rtl="0" algn="ctr">
                        <a:spcBef>
                          <a:spcPts val="0"/>
                        </a:spcBef>
                        <a:spcAft>
                          <a:spcPts val="0"/>
                        </a:spcAft>
                        <a:buNone/>
                      </a:pPr>
                      <a:r>
                        <a:rPr lang="de-DE" sz="1400"/>
                        <a:t>Should be improved</a:t>
                      </a:r>
                      <a:endParaRPr sz="1400"/>
                    </a:p>
                  </a:txBody>
                  <a:tcPr marT="45725" marB="45725" marR="91450" marL="91450"/>
                </a:tc>
                <a:tc>
                  <a:txBody>
                    <a:bodyPr/>
                    <a:lstStyle/>
                    <a:p>
                      <a:pPr indent="0" lvl="0" marL="0" marR="0" rtl="0" algn="ctr">
                        <a:spcBef>
                          <a:spcPts val="0"/>
                        </a:spcBef>
                        <a:spcAft>
                          <a:spcPts val="0"/>
                        </a:spcAft>
                        <a:buNone/>
                      </a:pPr>
                      <a:r>
                        <a:rPr lang="de-DE" sz="1400"/>
                        <a:t>Not good at all </a:t>
                      </a:r>
                      <a:endParaRPr/>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Emotional Intelligence</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Ability to Understand Root Problems</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Identify Causes</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2173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Organization</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Planning </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Positivity</a:t>
                      </a:r>
                      <a:endParaRPr sz="1200">
                        <a:solidFill>
                          <a:srgbClr val="855309"/>
                        </a:solidFill>
                        <a:latin typeface="Arial"/>
                        <a:ea typeface="Arial"/>
                        <a:cs typeface="Arial"/>
                        <a:sym typeface="Arial"/>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Social Media Activity</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Decision Making</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Think outside the box</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Innovation</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Critical thinking </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Building a team</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r h="370850">
                <a:tc>
                  <a:txBody>
                    <a:bodyPr/>
                    <a:lstStyle/>
                    <a:p>
                      <a:pPr indent="-360000" lvl="0" marL="360000" marR="0" rtl="0" algn="l">
                        <a:lnSpc>
                          <a:spcPct val="130000"/>
                        </a:lnSpc>
                        <a:spcBef>
                          <a:spcPts val="0"/>
                        </a:spcBef>
                        <a:spcAft>
                          <a:spcPts val="0"/>
                        </a:spcAft>
                        <a:buClr>
                          <a:srgbClr val="855309"/>
                        </a:buClr>
                        <a:buSzPts val="1200"/>
                        <a:buFont typeface="Noto Sans Symbols"/>
                        <a:buChar char="❖"/>
                      </a:pPr>
                      <a:r>
                        <a:rPr lang="de-DE" sz="1200">
                          <a:solidFill>
                            <a:srgbClr val="855309"/>
                          </a:solidFill>
                          <a:latin typeface="Arial"/>
                          <a:ea typeface="Arial"/>
                          <a:cs typeface="Arial"/>
                          <a:sym typeface="Arial"/>
                        </a:rPr>
                        <a:t>Lead a team</a:t>
                      </a:r>
                      <a:endParaRPr/>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c>
                  <a:txBody>
                    <a:bodyPr/>
                    <a:lstStyle/>
                    <a:p>
                      <a:pPr indent="0" lvl="0" marL="0" marR="0" rtl="0" algn="l">
                        <a:spcBef>
                          <a:spcPts val="0"/>
                        </a:spcBef>
                        <a:spcAft>
                          <a:spcPts val="0"/>
                        </a:spcAft>
                        <a:buNone/>
                      </a:pPr>
                      <a:r>
                        <a:t/>
                      </a:r>
                      <a:endParaRPr sz="1200"/>
                    </a:p>
                  </a:txBody>
                  <a:tcPr marT="45725" marB="45725" marR="91450" marL="91450"/>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23"/>
          <p:cNvSpPr txBox="1"/>
          <p:nvPr/>
        </p:nvSpPr>
        <p:spPr>
          <a:xfrm>
            <a:off x="1097280" y="286604"/>
            <a:ext cx="10058400" cy="82374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lang="de-DE" sz="4400">
                <a:solidFill>
                  <a:schemeClr val="dk1"/>
                </a:solidFill>
                <a:latin typeface="Calibri"/>
                <a:ea typeface="Calibri"/>
                <a:cs typeface="Calibri"/>
                <a:sym typeface="Calibri"/>
              </a:rPr>
              <a:t>Summary: What is Entrepreneurship?</a:t>
            </a:r>
            <a:endParaRPr sz="4400">
              <a:solidFill>
                <a:schemeClr val="dk1"/>
              </a:solidFill>
              <a:latin typeface="Calibri"/>
              <a:ea typeface="Calibri"/>
              <a:cs typeface="Calibri"/>
              <a:sym typeface="Calibri"/>
            </a:endParaRPr>
          </a:p>
        </p:txBody>
      </p:sp>
      <p:sp>
        <p:nvSpPr>
          <p:cNvPr id="339" name="Google Shape;339;p23"/>
          <p:cNvSpPr txBox="1"/>
          <p:nvPr/>
        </p:nvSpPr>
        <p:spPr>
          <a:xfrm>
            <a:off x="1097280" y="1492624"/>
            <a:ext cx="10058400" cy="4376470"/>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marR="0" rtl="0" algn="l">
              <a:lnSpc>
                <a:spcPct val="90000"/>
              </a:lnSpc>
              <a:spcBef>
                <a:spcPts val="0"/>
              </a:spcBef>
              <a:spcAft>
                <a:spcPts val="0"/>
              </a:spcAft>
              <a:buClr>
                <a:schemeClr val="dk1"/>
              </a:buClr>
              <a:buSzPct val="100000"/>
              <a:buFont typeface="Arial"/>
              <a:buChar char="•"/>
            </a:pPr>
            <a:r>
              <a:rPr b="1" lang="de-DE" sz="2800">
                <a:solidFill>
                  <a:schemeClr val="dk1"/>
                </a:solidFill>
                <a:latin typeface="Calibri"/>
                <a:ea typeface="Calibri"/>
                <a:cs typeface="Calibri"/>
                <a:sym typeface="Calibri"/>
              </a:rPr>
              <a:t>Key Facts of Entrepreneurship: </a:t>
            </a:r>
            <a:endParaRPr/>
          </a:p>
          <a:p>
            <a:pPr indent="-77470" lvl="0" marL="228600" marR="0" rtl="0" algn="l">
              <a:lnSpc>
                <a:spcPct val="90000"/>
              </a:lnSpc>
              <a:spcBef>
                <a:spcPts val="1000"/>
              </a:spcBef>
              <a:spcAft>
                <a:spcPts val="0"/>
              </a:spcAft>
              <a:buClr>
                <a:schemeClr val="dk1"/>
              </a:buClr>
              <a:buSzPct val="100000"/>
              <a:buFont typeface="Arial"/>
              <a:buNone/>
            </a:pPr>
            <a:r>
              <a:t/>
            </a:r>
            <a:endParaRPr sz="28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Arial"/>
              <a:buChar char="•"/>
            </a:pPr>
            <a:r>
              <a:rPr lang="de-DE" sz="2600">
                <a:solidFill>
                  <a:schemeClr val="dk1"/>
                </a:solidFill>
                <a:latin typeface="Calibri"/>
                <a:ea typeface="Calibri"/>
                <a:cs typeface="Calibri"/>
                <a:sym typeface="Calibri"/>
              </a:rPr>
              <a:t>Every Business Idea </a:t>
            </a:r>
            <a:r>
              <a:rPr b="1" lang="de-DE" sz="2600">
                <a:solidFill>
                  <a:schemeClr val="dk1"/>
                </a:solidFill>
                <a:latin typeface="Calibri"/>
                <a:ea typeface="Calibri"/>
                <a:cs typeface="Calibri"/>
                <a:sym typeface="Calibri"/>
              </a:rPr>
              <a:t>can be succsseful!  </a:t>
            </a:r>
            <a:r>
              <a:rPr lang="de-DE" sz="2600">
                <a:solidFill>
                  <a:schemeClr val="dk1"/>
                </a:solidFill>
                <a:latin typeface="Calibri"/>
                <a:ea typeface="Calibri"/>
                <a:cs typeface="Calibri"/>
                <a:sym typeface="Calibri"/>
              </a:rPr>
              <a:t>It only depends on the implementation!</a:t>
            </a:r>
            <a:endParaRPr/>
          </a:p>
          <a:p>
            <a:pPr indent="-228600" lvl="0" marL="228600" marR="0" rtl="0" algn="l">
              <a:lnSpc>
                <a:spcPct val="90000"/>
              </a:lnSpc>
              <a:spcBef>
                <a:spcPts val="1000"/>
              </a:spcBef>
              <a:spcAft>
                <a:spcPts val="0"/>
              </a:spcAft>
              <a:buClr>
                <a:schemeClr val="dk1"/>
              </a:buClr>
              <a:buSzPct val="100000"/>
              <a:buFont typeface="Noto Sans Symbols"/>
              <a:buChar char="❖"/>
            </a:pPr>
            <a:r>
              <a:rPr lang="de-DE" sz="2800">
                <a:solidFill>
                  <a:schemeClr val="dk1"/>
                </a:solidFill>
                <a:latin typeface="Calibri"/>
                <a:ea typeface="Calibri"/>
                <a:cs typeface="Calibri"/>
                <a:sym typeface="Calibri"/>
              </a:rPr>
              <a:t> The majority of all companies are small and medium-sized enterprises</a:t>
            </a:r>
            <a:endParaRPr/>
          </a:p>
          <a:p>
            <a:pPr indent="-228600" lvl="0" marL="228600" marR="0" rtl="0" algn="l">
              <a:lnSpc>
                <a:spcPct val="90000"/>
              </a:lnSpc>
              <a:spcBef>
                <a:spcPts val="1000"/>
              </a:spcBef>
              <a:spcAft>
                <a:spcPts val="0"/>
              </a:spcAft>
              <a:buClr>
                <a:schemeClr val="dk1"/>
              </a:buClr>
              <a:buSzPct val="100000"/>
              <a:buFont typeface="Noto Sans Symbols"/>
              <a:buChar char="❖"/>
            </a:pPr>
            <a:r>
              <a:rPr b="1" lang="de-DE" sz="2800">
                <a:solidFill>
                  <a:schemeClr val="dk1"/>
                </a:solidFill>
                <a:latin typeface="Calibri"/>
                <a:ea typeface="Calibri"/>
                <a:cs typeface="Calibri"/>
                <a:sym typeface="Calibri"/>
              </a:rPr>
              <a:t> One person </a:t>
            </a:r>
            <a:r>
              <a:rPr lang="de-DE" sz="2800">
                <a:solidFill>
                  <a:schemeClr val="dk1"/>
                </a:solidFill>
                <a:latin typeface="Calibri"/>
                <a:ea typeface="Calibri"/>
                <a:cs typeface="Calibri"/>
                <a:sym typeface="Calibri"/>
              </a:rPr>
              <a:t>as well as </a:t>
            </a:r>
            <a:r>
              <a:rPr b="1" lang="de-DE" sz="2800">
                <a:solidFill>
                  <a:schemeClr val="dk1"/>
                </a:solidFill>
                <a:latin typeface="Calibri"/>
                <a:ea typeface="Calibri"/>
                <a:cs typeface="Calibri"/>
                <a:sym typeface="Calibri"/>
              </a:rPr>
              <a:t>more than 100 people </a:t>
            </a:r>
            <a:r>
              <a:rPr lang="de-DE" sz="2800">
                <a:solidFill>
                  <a:schemeClr val="dk1"/>
                </a:solidFill>
                <a:latin typeface="Calibri"/>
                <a:ea typeface="Calibri"/>
                <a:cs typeface="Calibri"/>
                <a:sym typeface="Calibri"/>
              </a:rPr>
              <a:t>can be an entrepreneur of one business – size does not matter</a:t>
            </a:r>
            <a:endParaRPr/>
          </a:p>
          <a:p>
            <a:pPr indent="-228600" lvl="0" marL="228600" marR="0" rtl="0" algn="l">
              <a:lnSpc>
                <a:spcPct val="90000"/>
              </a:lnSpc>
              <a:spcBef>
                <a:spcPts val="1000"/>
              </a:spcBef>
              <a:spcAft>
                <a:spcPts val="0"/>
              </a:spcAft>
              <a:buClr>
                <a:schemeClr val="dk1"/>
              </a:buClr>
              <a:buSzPct val="100000"/>
              <a:buFont typeface="Noto Sans Symbols"/>
              <a:buChar char="❖"/>
            </a:pPr>
            <a:r>
              <a:rPr lang="de-DE" sz="2800">
                <a:solidFill>
                  <a:schemeClr val="dk1"/>
                </a:solidFill>
                <a:latin typeface="Calibri"/>
                <a:ea typeface="Calibri"/>
                <a:cs typeface="Calibri"/>
                <a:sym typeface="Calibri"/>
              </a:rPr>
              <a:t> (Self-) Marketing is one adjusting screw for success</a:t>
            </a:r>
            <a:endParaRPr/>
          </a:p>
          <a:p>
            <a:pPr indent="-228600" lvl="0" marL="228600" marR="0" rtl="0" algn="l">
              <a:lnSpc>
                <a:spcPct val="90000"/>
              </a:lnSpc>
              <a:spcBef>
                <a:spcPts val="1000"/>
              </a:spcBef>
              <a:spcAft>
                <a:spcPts val="0"/>
              </a:spcAft>
              <a:buClr>
                <a:schemeClr val="dk1"/>
              </a:buClr>
              <a:buSzPct val="100000"/>
              <a:buFont typeface="Noto Sans Symbols"/>
              <a:buChar char="❖"/>
            </a:pPr>
            <a:r>
              <a:rPr lang="de-DE" sz="2800">
                <a:solidFill>
                  <a:schemeClr val="dk1"/>
                </a:solidFill>
                <a:latin typeface="Calibri"/>
                <a:ea typeface="Calibri"/>
                <a:cs typeface="Calibri"/>
                <a:sym typeface="Calibri"/>
              </a:rPr>
              <a:t> Represent your company and stand behind your concept</a:t>
            </a:r>
            <a:endParaRPr/>
          </a:p>
          <a:p>
            <a:pPr indent="-228600" lvl="0" marL="228600" marR="0" rtl="0" algn="l">
              <a:lnSpc>
                <a:spcPct val="90000"/>
              </a:lnSpc>
              <a:spcBef>
                <a:spcPts val="1000"/>
              </a:spcBef>
              <a:spcAft>
                <a:spcPts val="0"/>
              </a:spcAft>
              <a:buClr>
                <a:schemeClr val="dk1"/>
              </a:buClr>
              <a:buSzPct val="100000"/>
              <a:buFont typeface="Noto Sans Symbols"/>
              <a:buChar char="❖"/>
            </a:pPr>
            <a:r>
              <a:rPr lang="de-DE" sz="2800">
                <a:solidFill>
                  <a:schemeClr val="dk1"/>
                </a:solidFill>
                <a:latin typeface="Calibri"/>
                <a:ea typeface="Calibri"/>
                <a:cs typeface="Calibri"/>
                <a:sym typeface="Calibri"/>
              </a:rPr>
              <a:t> </a:t>
            </a:r>
            <a:r>
              <a:rPr lang="de-DE" sz="2200">
                <a:solidFill>
                  <a:schemeClr val="dk1"/>
                </a:solidFill>
                <a:latin typeface="Calibri"/>
                <a:ea typeface="Calibri"/>
                <a:cs typeface="Calibri"/>
                <a:sym typeface="Calibri"/>
              </a:rPr>
              <a:t>Increase your </a:t>
            </a:r>
            <a:r>
              <a:rPr b="1" lang="de-DE" sz="2200">
                <a:solidFill>
                  <a:schemeClr val="dk1"/>
                </a:solidFill>
                <a:latin typeface="Calibri"/>
                <a:ea typeface="Calibri"/>
                <a:cs typeface="Calibri"/>
                <a:sym typeface="Calibri"/>
              </a:rPr>
              <a:t>profile</a:t>
            </a:r>
            <a:r>
              <a:rPr lang="de-DE" sz="2200">
                <a:solidFill>
                  <a:schemeClr val="dk1"/>
                </a:solidFill>
                <a:latin typeface="Calibri"/>
                <a:ea typeface="Calibri"/>
                <a:cs typeface="Calibri"/>
                <a:sym typeface="Calibri"/>
              </a:rPr>
              <a:t>, </a:t>
            </a:r>
            <a:r>
              <a:rPr b="1" lang="de-DE" sz="2200">
                <a:solidFill>
                  <a:schemeClr val="dk1"/>
                </a:solidFill>
                <a:latin typeface="Calibri"/>
                <a:ea typeface="Calibri"/>
                <a:cs typeface="Calibri"/>
                <a:sym typeface="Calibri"/>
              </a:rPr>
              <a:t>visibility</a:t>
            </a:r>
            <a:r>
              <a:rPr lang="de-DE" sz="2200">
                <a:solidFill>
                  <a:schemeClr val="dk1"/>
                </a:solidFill>
                <a:latin typeface="Calibri"/>
                <a:ea typeface="Calibri"/>
                <a:cs typeface="Calibri"/>
                <a:sym typeface="Calibri"/>
              </a:rPr>
              <a:t> and </a:t>
            </a:r>
            <a:r>
              <a:rPr b="1" lang="de-DE" sz="2200">
                <a:solidFill>
                  <a:schemeClr val="dk1"/>
                </a:solidFill>
                <a:latin typeface="Calibri"/>
                <a:ea typeface="Calibri"/>
                <a:cs typeface="Calibri"/>
                <a:sym typeface="Calibri"/>
              </a:rPr>
              <a:t>awareness</a:t>
            </a:r>
            <a:endParaRPr/>
          </a:p>
          <a:p>
            <a:pPr indent="-77470" lvl="0" marL="228600" marR="0" rtl="0" algn="l">
              <a:lnSpc>
                <a:spcPct val="90000"/>
              </a:lnSpc>
              <a:spcBef>
                <a:spcPts val="1000"/>
              </a:spcBef>
              <a:spcAft>
                <a:spcPts val="0"/>
              </a:spcAft>
              <a:buClr>
                <a:schemeClr val="dk1"/>
              </a:buClr>
              <a:buSzPct val="100000"/>
              <a:buFont typeface="Noto Sans Symbols"/>
              <a:buNone/>
            </a:pPr>
            <a:r>
              <a:t/>
            </a:r>
            <a:endParaRPr sz="2800">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ct val="100000"/>
              <a:buFont typeface="Noto Sans Symbols"/>
              <a:buChar char="❖"/>
            </a:pPr>
            <a:r>
              <a:rPr b="1" lang="de-DE" sz="2800">
                <a:solidFill>
                  <a:schemeClr val="dk1"/>
                </a:solidFill>
                <a:latin typeface="Calibri"/>
                <a:ea typeface="Calibri"/>
                <a:cs typeface="Calibri"/>
                <a:sym typeface="Calibri"/>
              </a:rPr>
              <a:t>Get familiar with your competitors: </a:t>
            </a:r>
            <a:endParaRPr/>
          </a:p>
          <a:p>
            <a:pPr indent="-228600" lvl="1" marL="685800" marR="0" rtl="0" algn="l">
              <a:lnSpc>
                <a:spcPct val="90000"/>
              </a:lnSpc>
              <a:spcBef>
                <a:spcPts val="500"/>
              </a:spcBef>
              <a:spcAft>
                <a:spcPts val="0"/>
              </a:spcAft>
              <a:buClr>
                <a:schemeClr val="dk1"/>
              </a:buClr>
              <a:buSzPct val="100000"/>
              <a:buFont typeface="Noto Sans Symbols"/>
              <a:buChar char="❖"/>
            </a:pPr>
            <a:r>
              <a:rPr b="0" i="0" lang="de-DE" sz="2400" u="none" cap="none" strike="noStrike">
                <a:solidFill>
                  <a:schemeClr val="dk1"/>
                </a:solidFill>
                <a:latin typeface="Calibri"/>
                <a:ea typeface="Calibri"/>
                <a:cs typeface="Calibri"/>
                <a:sym typeface="Calibri"/>
              </a:rPr>
              <a:t>What makes them successful? What is so impressive about this company?</a:t>
            </a:r>
            <a:endParaRPr/>
          </a:p>
          <a:p>
            <a:pPr indent="-77470" lvl="0" marL="228600" marR="0" rtl="0" algn="l">
              <a:lnSpc>
                <a:spcPct val="90000"/>
              </a:lnSpc>
              <a:spcBef>
                <a:spcPts val="1000"/>
              </a:spcBef>
              <a:spcAft>
                <a:spcPts val="0"/>
              </a:spcAft>
              <a:buClr>
                <a:schemeClr val="dk1"/>
              </a:buClr>
              <a:buSzPct val="100000"/>
              <a:buFont typeface="Arial"/>
              <a:buNone/>
            </a:pPr>
            <a:r>
              <a:t/>
            </a:r>
            <a:endParaRPr sz="2800">
              <a:solidFill>
                <a:schemeClr val="dk1"/>
              </a:solidFill>
              <a:latin typeface="Calibri"/>
              <a:ea typeface="Calibri"/>
              <a:cs typeface="Calibri"/>
              <a:sym typeface="Calibri"/>
            </a:endParaRPr>
          </a:p>
          <a:p>
            <a:pPr indent="-77470" lvl="0" marL="228600" marR="0" rtl="0" algn="l">
              <a:lnSpc>
                <a:spcPct val="90000"/>
              </a:lnSpc>
              <a:spcBef>
                <a:spcPts val="1000"/>
              </a:spcBef>
              <a:spcAft>
                <a:spcPts val="0"/>
              </a:spcAft>
              <a:buClr>
                <a:schemeClr val="dk1"/>
              </a:buClr>
              <a:buSzPct val="100000"/>
              <a:buFont typeface="Arial"/>
              <a:buNone/>
            </a:pPr>
            <a:r>
              <a:t/>
            </a:r>
            <a:endParaRPr sz="2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39">
                                            <p:txEl>
                                              <p:pRg end="12" st="1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de-DE"/>
              <a:t>Creative Thinking</a:t>
            </a:r>
            <a:endParaRPr/>
          </a:p>
        </p:txBody>
      </p:sp>
      <p:sp>
        <p:nvSpPr>
          <p:cNvPr id="345" name="Google Shape;345;p24"/>
          <p:cNvSpPr txBox="1"/>
          <p:nvPr>
            <p:ph idx="1" type="subTitle"/>
          </p:nvPr>
        </p:nvSpPr>
        <p:spPr>
          <a:xfrm>
            <a:off x="1524000" y="3639993"/>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b="1" lang="de-DE"/>
              <a:t>The Walt Disney Method</a:t>
            </a:r>
            <a:endParaRPr/>
          </a:p>
          <a:p>
            <a:pPr indent="0" lvl="0" marL="0" rtl="0" algn="ctr">
              <a:lnSpc>
                <a:spcPct val="90000"/>
              </a:lnSpc>
              <a:spcBef>
                <a:spcPts val="1000"/>
              </a:spcBef>
              <a:spcAft>
                <a:spcPts val="0"/>
              </a:spcAft>
              <a:buClr>
                <a:schemeClr val="dk1"/>
              </a:buClr>
              <a:buSzPts val="2400"/>
              <a:buNone/>
            </a:pPr>
            <a:r>
              <a:t/>
            </a:r>
            <a:endParaRPr/>
          </a:p>
          <a:p>
            <a:pPr indent="0" lvl="0" marL="0" rtl="0" algn="ctr">
              <a:lnSpc>
                <a:spcPct val="90000"/>
              </a:lnSpc>
              <a:spcBef>
                <a:spcPts val="1000"/>
              </a:spcBef>
              <a:spcAft>
                <a:spcPts val="0"/>
              </a:spcAft>
              <a:buClr>
                <a:schemeClr val="dk1"/>
              </a:buClr>
              <a:buSzPts val="2400"/>
              <a:buNone/>
            </a:pPr>
            <a:r>
              <a:rPr lang="de-DE"/>
              <a:t>by Niclas C. Grüttner</a:t>
            </a:r>
            <a:endParaRPr/>
          </a:p>
        </p:txBody>
      </p:sp>
      <p:pic>
        <p:nvPicPr>
          <p:cNvPr id="346" name="Google Shape;346;p24"/>
          <p:cNvPicPr preferRelativeResize="0"/>
          <p:nvPr/>
        </p:nvPicPr>
        <p:blipFill rotWithShape="1">
          <a:blip r:embed="rId3">
            <a:alphaModFix/>
          </a:blip>
          <a:srcRect b="0" l="0" r="0" t="0"/>
          <a:stretch/>
        </p:blipFill>
        <p:spPr>
          <a:xfrm>
            <a:off x="253355" y="5295298"/>
            <a:ext cx="2509612" cy="1673074"/>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5"/>
          <p:cNvSpPr txBox="1"/>
          <p:nvPr>
            <p:ph type="title"/>
          </p:nvPr>
        </p:nvSpPr>
        <p:spPr>
          <a:xfrm>
            <a:off x="887879" y="1592040"/>
            <a:ext cx="6894096" cy="1340561"/>
          </a:xfrm>
          <a:prstGeom prst="rect">
            <a:avLst/>
          </a:prstGeom>
          <a:solidFill>
            <a:srgbClr val="F3CC5F"/>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b="1" lang="de-DE">
                <a:latin typeface="Calibri"/>
                <a:ea typeface="Calibri"/>
                <a:cs typeface="Calibri"/>
                <a:sym typeface="Calibri"/>
              </a:rPr>
              <a:t>A </a:t>
            </a:r>
            <a:r>
              <a:rPr b="1" lang="de-DE" sz="4400">
                <a:latin typeface="Calibri"/>
                <a:ea typeface="Calibri"/>
                <a:cs typeface="Calibri"/>
                <a:sym typeface="Calibri"/>
              </a:rPr>
              <a:t>creative way of designing learning resources</a:t>
            </a:r>
            <a:endParaRPr/>
          </a:p>
        </p:txBody>
      </p:sp>
      <p:sp>
        <p:nvSpPr>
          <p:cNvPr id="353" name="Google Shape;353;p25"/>
          <p:cNvSpPr txBox="1"/>
          <p:nvPr/>
        </p:nvSpPr>
        <p:spPr>
          <a:xfrm>
            <a:off x="4334927" y="3925400"/>
            <a:ext cx="6894096" cy="1340561"/>
          </a:xfrm>
          <a:prstGeom prst="rect">
            <a:avLst/>
          </a:prstGeom>
          <a:solidFill>
            <a:srgbClr val="F3CC5F"/>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400"/>
              <a:buFont typeface="Calibri"/>
              <a:buNone/>
            </a:pPr>
            <a:r>
              <a:rPr b="1" lang="de-DE" sz="4400">
                <a:solidFill>
                  <a:schemeClr val="dk1"/>
                </a:solidFill>
                <a:latin typeface="Calibri"/>
                <a:ea typeface="Calibri"/>
                <a:cs typeface="Calibri"/>
                <a:sym typeface="Calibri"/>
              </a:rPr>
              <a:t>Walt Disney Method</a:t>
            </a:r>
            <a:endParaRPr sz="4400">
              <a:solidFill>
                <a:schemeClr val="dk1"/>
              </a:solidFill>
              <a:latin typeface="Calibri"/>
              <a:ea typeface="Calibri"/>
              <a:cs typeface="Calibri"/>
              <a:sym typeface="Calibri"/>
            </a:endParaRPr>
          </a:p>
        </p:txBody>
      </p:sp>
      <p:sp>
        <p:nvSpPr>
          <p:cNvPr id="354" name="Google Shape;354;p25"/>
          <p:cNvSpPr txBox="1"/>
          <p:nvPr/>
        </p:nvSpPr>
        <p:spPr>
          <a:xfrm>
            <a:off x="7781975" y="1592039"/>
            <a:ext cx="2143175" cy="1340561"/>
          </a:xfrm>
          <a:prstGeom prst="rect">
            <a:avLst/>
          </a:prstGeom>
          <a:solidFill>
            <a:srgbClr val="F7E09E"/>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400"/>
              <a:buFont typeface="Calibri"/>
              <a:buNone/>
            </a:pPr>
            <a:r>
              <a:rPr b="1" lang="de-DE" sz="4400">
                <a:solidFill>
                  <a:schemeClr val="dk1"/>
                </a:solidFill>
                <a:latin typeface="Calibri"/>
                <a:ea typeface="Calibri"/>
                <a:cs typeface="Calibri"/>
                <a:sym typeface="Calibri"/>
              </a:rPr>
              <a:t>?</a:t>
            </a:r>
            <a:endParaRPr sz="4400">
              <a:solidFill>
                <a:schemeClr val="dk1"/>
              </a:solidFill>
              <a:latin typeface="Calibri"/>
              <a:ea typeface="Calibri"/>
              <a:cs typeface="Calibri"/>
              <a:sym typeface="Calibri"/>
            </a:endParaRPr>
          </a:p>
        </p:txBody>
      </p:sp>
      <p:sp>
        <p:nvSpPr>
          <p:cNvPr id="355" name="Google Shape;355;p25"/>
          <p:cNvSpPr txBox="1"/>
          <p:nvPr/>
        </p:nvSpPr>
        <p:spPr>
          <a:xfrm>
            <a:off x="2191752" y="3925400"/>
            <a:ext cx="2143175" cy="1340561"/>
          </a:xfrm>
          <a:prstGeom prst="rect">
            <a:avLst/>
          </a:prstGeom>
          <a:solidFill>
            <a:srgbClr val="F7E09E"/>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dk1"/>
              </a:buClr>
              <a:buSzPts val="4400"/>
              <a:buFont typeface="Calibri"/>
              <a:buNone/>
            </a:pPr>
            <a:r>
              <a:rPr b="1" lang="de-DE" sz="4400">
                <a:solidFill>
                  <a:schemeClr val="dk1"/>
                </a:solidFill>
                <a:latin typeface="Calibri"/>
                <a:ea typeface="Calibri"/>
                <a:cs typeface="Calibri"/>
                <a:sym typeface="Calibri"/>
              </a:rPr>
              <a:t>!</a:t>
            </a:r>
            <a:endParaRPr sz="44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de-DE"/>
              <a:t>Walt Disney Method</a:t>
            </a:r>
            <a:endParaRPr/>
          </a:p>
        </p:txBody>
      </p:sp>
      <p:pic>
        <p:nvPicPr>
          <p:cNvPr id="362" name="Google Shape;362;p26"/>
          <p:cNvPicPr preferRelativeResize="0"/>
          <p:nvPr/>
        </p:nvPicPr>
        <p:blipFill rotWithShape="1">
          <a:blip r:embed="rId3">
            <a:alphaModFix/>
          </a:blip>
          <a:srcRect b="0" l="0" r="0" t="0"/>
          <a:stretch/>
        </p:blipFill>
        <p:spPr>
          <a:xfrm>
            <a:off x="2543966" y="1378319"/>
            <a:ext cx="6236050" cy="3660025"/>
          </a:xfrm>
          <a:prstGeom prst="rect">
            <a:avLst/>
          </a:prstGeom>
          <a:noFill/>
          <a:ln>
            <a:noFill/>
          </a:ln>
        </p:spPr>
      </p:pic>
      <p:sp>
        <p:nvSpPr>
          <p:cNvPr id="363" name="Google Shape;363;p26"/>
          <p:cNvSpPr txBox="1"/>
          <p:nvPr/>
        </p:nvSpPr>
        <p:spPr>
          <a:xfrm>
            <a:off x="8780016" y="5913943"/>
            <a:ext cx="3702059"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alibri"/>
                <a:ea typeface="Calibri"/>
                <a:cs typeface="Calibri"/>
                <a:sym typeface="Calibri"/>
              </a:rPr>
              <a:t>"</a:t>
            </a:r>
            <a:r>
              <a:rPr lang="de-DE" sz="900" u="sng">
                <a:solidFill>
                  <a:schemeClr val="dk1"/>
                </a:solidFill>
                <a:latin typeface="Calibri"/>
                <a:ea typeface="Calibri"/>
                <a:cs typeface="Calibri"/>
                <a:sym typeface="Calibri"/>
                <a:hlinkClick r:id="rId4">
                  <a:extLst>
                    <a:ext uri="{A12FA001-AC4F-418D-AE19-62706E023703}">
                      <ahyp:hlinkClr val="tx"/>
                    </a:ext>
                  </a:extLst>
                </a:hlinkClick>
              </a:rPr>
              <a:t>Dieses Foto</a:t>
            </a:r>
            <a:r>
              <a:rPr lang="de-DE" sz="900">
                <a:solidFill>
                  <a:schemeClr val="dk1"/>
                </a:solidFill>
                <a:latin typeface="Calibri"/>
                <a:ea typeface="Calibri"/>
                <a:cs typeface="Calibri"/>
                <a:sym typeface="Calibri"/>
              </a:rPr>
              <a:t>" von Unbekannter Autor ist lizenziert gemäß </a:t>
            </a:r>
            <a:r>
              <a:rPr lang="de-DE" sz="900" u="sng">
                <a:solidFill>
                  <a:schemeClr val="dk1"/>
                </a:solidFill>
                <a:latin typeface="Calibri"/>
                <a:ea typeface="Calibri"/>
                <a:cs typeface="Calibri"/>
                <a:sym typeface="Calibri"/>
                <a:hlinkClick r:id="rId5">
                  <a:extLst>
                    <a:ext uri="{A12FA001-AC4F-418D-AE19-62706E023703}">
                      <ahyp:hlinkClr val="tx"/>
                    </a:ext>
                  </a:extLst>
                </a:hlinkClick>
              </a:rPr>
              <a:t>CC BY-SA-NC</a:t>
            </a:r>
            <a:endParaRPr sz="900">
              <a:solidFill>
                <a:schemeClr val="dk1"/>
              </a:solidFill>
              <a:latin typeface="Calibri"/>
              <a:ea typeface="Calibri"/>
              <a:cs typeface="Calibri"/>
              <a:sym typeface="Calibri"/>
            </a:endParaRPr>
          </a:p>
        </p:txBody>
      </p:sp>
      <p:sp>
        <p:nvSpPr>
          <p:cNvPr id="364" name="Google Shape;364;p26"/>
          <p:cNvSpPr/>
          <p:nvPr/>
        </p:nvSpPr>
        <p:spPr>
          <a:xfrm>
            <a:off x="4662804" y="4965199"/>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Realist</a:t>
            </a:r>
            <a:endParaRPr/>
          </a:p>
        </p:txBody>
      </p:sp>
      <p:sp>
        <p:nvSpPr>
          <p:cNvPr id="365" name="Google Shape;365;p26"/>
          <p:cNvSpPr/>
          <p:nvPr/>
        </p:nvSpPr>
        <p:spPr>
          <a:xfrm>
            <a:off x="2566416" y="4965199"/>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Dreamer</a:t>
            </a:r>
            <a:endParaRPr sz="2800">
              <a:solidFill>
                <a:schemeClr val="dk1"/>
              </a:solidFill>
              <a:latin typeface="Calibri"/>
              <a:ea typeface="Calibri"/>
              <a:cs typeface="Calibri"/>
              <a:sym typeface="Calibri"/>
            </a:endParaRPr>
          </a:p>
        </p:txBody>
      </p:sp>
      <p:sp>
        <p:nvSpPr>
          <p:cNvPr id="366" name="Google Shape;366;p26"/>
          <p:cNvSpPr/>
          <p:nvPr/>
        </p:nvSpPr>
        <p:spPr>
          <a:xfrm>
            <a:off x="6759192" y="4965199"/>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Critic</a:t>
            </a:r>
            <a:endParaRPr sz="28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7"/>
          <p:cNvSpPr/>
          <p:nvPr/>
        </p:nvSpPr>
        <p:spPr>
          <a:xfrm>
            <a:off x="4525644" y="1664215"/>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Realist</a:t>
            </a:r>
            <a:endParaRPr/>
          </a:p>
        </p:txBody>
      </p:sp>
      <p:sp>
        <p:nvSpPr>
          <p:cNvPr id="373" name="Google Shape;373;p27"/>
          <p:cNvSpPr txBox="1"/>
          <p:nvPr>
            <p:ph type="title"/>
          </p:nvPr>
        </p:nvSpPr>
        <p:spPr>
          <a:xfrm>
            <a:off x="1097280" y="47123"/>
            <a:ext cx="10058400" cy="8237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de-DE"/>
              <a:t>Walt Disney Method </a:t>
            </a:r>
            <a:endParaRPr/>
          </a:p>
        </p:txBody>
      </p:sp>
      <p:sp>
        <p:nvSpPr>
          <p:cNvPr id="374" name="Google Shape;374;p27"/>
          <p:cNvSpPr/>
          <p:nvPr/>
        </p:nvSpPr>
        <p:spPr>
          <a:xfrm>
            <a:off x="1097280" y="1664215"/>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Dreamer</a:t>
            </a:r>
            <a:endParaRPr sz="2800">
              <a:solidFill>
                <a:schemeClr val="dk1"/>
              </a:solidFill>
              <a:latin typeface="Calibri"/>
              <a:ea typeface="Calibri"/>
              <a:cs typeface="Calibri"/>
              <a:sym typeface="Calibri"/>
            </a:endParaRPr>
          </a:p>
        </p:txBody>
      </p:sp>
      <p:sp>
        <p:nvSpPr>
          <p:cNvPr id="375" name="Google Shape;375;p27"/>
          <p:cNvSpPr/>
          <p:nvPr/>
        </p:nvSpPr>
        <p:spPr>
          <a:xfrm>
            <a:off x="7954008" y="1664215"/>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Critic</a:t>
            </a:r>
            <a:endParaRPr sz="2800">
              <a:solidFill>
                <a:schemeClr val="dk1"/>
              </a:solidFill>
              <a:latin typeface="Calibri"/>
              <a:ea typeface="Calibri"/>
              <a:cs typeface="Calibri"/>
              <a:sym typeface="Calibri"/>
            </a:endParaRPr>
          </a:p>
        </p:txBody>
      </p:sp>
      <p:sp>
        <p:nvSpPr>
          <p:cNvPr id="376" name="Google Shape;376;p27"/>
          <p:cNvSpPr/>
          <p:nvPr/>
        </p:nvSpPr>
        <p:spPr>
          <a:xfrm>
            <a:off x="658368" y="3397661"/>
            <a:ext cx="2898648" cy="2740371"/>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The objectives are looked at the perspective of the </a:t>
            </a:r>
            <a:r>
              <a:rPr b="1" lang="de-DE" sz="1800">
                <a:solidFill>
                  <a:schemeClr val="lt1"/>
                </a:solidFill>
                <a:latin typeface="Calibri"/>
                <a:ea typeface="Calibri"/>
                <a:cs typeface="Calibri"/>
                <a:sym typeface="Calibri"/>
              </a:rPr>
              <a:t>dreamer</a:t>
            </a:r>
            <a:r>
              <a:rPr lang="de-DE" sz="1800">
                <a:solidFill>
                  <a:schemeClr val="lt1"/>
                </a:solidFill>
                <a:latin typeface="Calibri"/>
                <a:ea typeface="Calibri"/>
                <a:cs typeface="Calibri"/>
                <a:sym typeface="Calibri"/>
              </a:rPr>
              <a:t>. The creative and visual thoughts that come up </a:t>
            </a:r>
            <a:r>
              <a:rPr b="1" lang="de-DE" sz="1800">
                <a:solidFill>
                  <a:schemeClr val="lt1"/>
                </a:solidFill>
                <a:latin typeface="Calibri"/>
                <a:ea typeface="Calibri"/>
                <a:cs typeface="Calibri"/>
                <a:sym typeface="Calibri"/>
              </a:rPr>
              <a:t>should not be hindered by reality and possible risks. </a:t>
            </a:r>
            <a:endParaRPr/>
          </a:p>
          <a:p>
            <a:pPr indent="0" lvl="0" marL="0" marR="0" rtl="0" algn="ctr">
              <a:spcBef>
                <a:spcPts val="0"/>
              </a:spcBef>
              <a:spcAft>
                <a:spcPts val="0"/>
              </a:spcAft>
              <a:buNone/>
            </a:pPr>
            <a:r>
              <a:rPr lang="de-DE" sz="1800">
                <a:solidFill>
                  <a:schemeClr val="lt1"/>
                </a:solidFill>
                <a:latin typeface="Calibri"/>
                <a:ea typeface="Calibri"/>
                <a:cs typeface="Calibri"/>
                <a:sym typeface="Calibri"/>
              </a:rPr>
              <a:t>- brainstorming power and the quantity of all the ideas</a:t>
            </a:r>
            <a:endParaRPr sz="1800">
              <a:solidFill>
                <a:schemeClr val="lt1"/>
              </a:solidFill>
              <a:latin typeface="Calibri"/>
              <a:ea typeface="Calibri"/>
              <a:cs typeface="Calibri"/>
              <a:sym typeface="Calibri"/>
            </a:endParaRPr>
          </a:p>
        </p:txBody>
      </p:sp>
      <p:pic>
        <p:nvPicPr>
          <p:cNvPr descr="Gedankenblase" id="377" name="Google Shape;377;p27"/>
          <p:cNvPicPr preferRelativeResize="0"/>
          <p:nvPr/>
        </p:nvPicPr>
        <p:blipFill rotWithShape="1">
          <a:blip r:embed="rId3">
            <a:alphaModFix/>
          </a:blip>
          <a:srcRect b="0" l="0" r="0" t="0"/>
          <a:stretch/>
        </p:blipFill>
        <p:spPr>
          <a:xfrm>
            <a:off x="2900274" y="1443983"/>
            <a:ext cx="614400" cy="614400"/>
          </a:xfrm>
          <a:prstGeom prst="rect">
            <a:avLst/>
          </a:prstGeom>
          <a:noFill/>
          <a:ln>
            <a:noFill/>
          </a:ln>
        </p:spPr>
      </p:pic>
      <p:pic>
        <p:nvPicPr>
          <p:cNvPr descr="Rakete" id="378" name="Google Shape;378;p27"/>
          <p:cNvPicPr preferRelativeResize="0"/>
          <p:nvPr/>
        </p:nvPicPr>
        <p:blipFill rotWithShape="1">
          <a:blip r:embed="rId4">
            <a:alphaModFix/>
          </a:blip>
          <a:srcRect b="0" l="0" r="0" t="0"/>
          <a:stretch/>
        </p:blipFill>
        <p:spPr>
          <a:xfrm>
            <a:off x="2801760" y="1922191"/>
            <a:ext cx="614400" cy="614400"/>
          </a:xfrm>
          <a:prstGeom prst="rect">
            <a:avLst/>
          </a:prstGeom>
          <a:noFill/>
          <a:ln>
            <a:noFill/>
          </a:ln>
        </p:spPr>
      </p:pic>
      <p:pic>
        <p:nvPicPr>
          <p:cNvPr descr="Kopf mit Zahnrädern" id="379" name="Google Shape;379;p27"/>
          <p:cNvPicPr preferRelativeResize="0"/>
          <p:nvPr/>
        </p:nvPicPr>
        <p:blipFill rotWithShape="1">
          <a:blip r:embed="rId5">
            <a:alphaModFix/>
          </a:blip>
          <a:srcRect b="0" l="0" r="0" t="0"/>
          <a:stretch/>
        </p:blipFill>
        <p:spPr>
          <a:xfrm>
            <a:off x="2810904" y="2536591"/>
            <a:ext cx="614400" cy="614400"/>
          </a:xfrm>
          <a:prstGeom prst="rect">
            <a:avLst/>
          </a:prstGeom>
          <a:noFill/>
          <a:ln>
            <a:noFill/>
          </a:ln>
        </p:spPr>
      </p:pic>
      <p:pic>
        <p:nvPicPr>
          <p:cNvPr descr="Daumen-hoch-Zeichen" id="380" name="Google Shape;380;p27"/>
          <p:cNvPicPr preferRelativeResize="0"/>
          <p:nvPr/>
        </p:nvPicPr>
        <p:blipFill rotWithShape="1">
          <a:blip r:embed="rId6">
            <a:alphaModFix/>
          </a:blip>
          <a:srcRect b="0" l="0" r="0" t="0"/>
          <a:stretch/>
        </p:blipFill>
        <p:spPr>
          <a:xfrm>
            <a:off x="9523446" y="2500015"/>
            <a:ext cx="687552" cy="687552"/>
          </a:xfrm>
          <a:prstGeom prst="rect">
            <a:avLst/>
          </a:prstGeom>
          <a:noFill/>
          <a:ln>
            <a:noFill/>
          </a:ln>
        </p:spPr>
      </p:pic>
      <p:pic>
        <p:nvPicPr>
          <p:cNvPr descr="Ziel" id="381" name="Google Shape;381;p27"/>
          <p:cNvPicPr preferRelativeResize="0"/>
          <p:nvPr/>
        </p:nvPicPr>
        <p:blipFill rotWithShape="1">
          <a:blip r:embed="rId7">
            <a:alphaModFix/>
          </a:blip>
          <a:srcRect b="0" l="0" r="0" t="0"/>
          <a:stretch/>
        </p:blipFill>
        <p:spPr>
          <a:xfrm>
            <a:off x="9523446" y="1849039"/>
            <a:ext cx="687552" cy="687552"/>
          </a:xfrm>
          <a:prstGeom prst="rect">
            <a:avLst/>
          </a:prstGeom>
          <a:noFill/>
          <a:ln>
            <a:noFill/>
          </a:ln>
        </p:spPr>
      </p:pic>
      <p:pic>
        <p:nvPicPr>
          <p:cNvPr descr="Daumen-hoch-Zeichen" id="382" name="Google Shape;382;p27"/>
          <p:cNvPicPr preferRelativeResize="0"/>
          <p:nvPr/>
        </p:nvPicPr>
        <p:blipFill rotWithShape="1">
          <a:blip r:embed="rId6">
            <a:alphaModFix/>
          </a:blip>
          <a:srcRect b="0" l="0" r="0" t="0"/>
          <a:stretch/>
        </p:blipFill>
        <p:spPr>
          <a:xfrm rot="10800000">
            <a:off x="9523446" y="1286792"/>
            <a:ext cx="687552" cy="687552"/>
          </a:xfrm>
          <a:prstGeom prst="rect">
            <a:avLst/>
          </a:prstGeom>
          <a:noFill/>
          <a:ln>
            <a:noFill/>
          </a:ln>
        </p:spPr>
      </p:pic>
      <p:sp>
        <p:nvSpPr>
          <p:cNvPr id="383" name="Google Shape;383;p27"/>
          <p:cNvSpPr/>
          <p:nvPr/>
        </p:nvSpPr>
        <p:spPr>
          <a:xfrm>
            <a:off x="7515096" y="3397662"/>
            <a:ext cx="2898648" cy="2740370"/>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The </a:t>
            </a:r>
            <a:r>
              <a:rPr b="1" lang="de-DE" sz="1800">
                <a:solidFill>
                  <a:schemeClr val="lt1"/>
                </a:solidFill>
                <a:latin typeface="Calibri"/>
                <a:ea typeface="Calibri"/>
                <a:cs typeface="Calibri"/>
                <a:sym typeface="Calibri"/>
              </a:rPr>
              <a:t>critic’s</a:t>
            </a:r>
            <a:r>
              <a:rPr lang="de-DE" sz="1800">
                <a:solidFill>
                  <a:schemeClr val="lt1"/>
                </a:solidFill>
                <a:latin typeface="Calibri"/>
                <a:ea typeface="Calibri"/>
                <a:cs typeface="Calibri"/>
                <a:sym typeface="Calibri"/>
              </a:rPr>
              <a:t> perspective will be used to represent how the end user will experience the plan or idea. Possible risks and gaps will be critically examined, and changes and areas of improvement will be submitted.</a:t>
            </a:r>
            <a:endParaRPr sz="1800">
              <a:solidFill>
                <a:schemeClr val="lt1"/>
              </a:solidFill>
              <a:latin typeface="Calibri"/>
              <a:ea typeface="Calibri"/>
              <a:cs typeface="Calibri"/>
              <a:sym typeface="Calibri"/>
            </a:endParaRPr>
          </a:p>
        </p:txBody>
      </p:sp>
      <p:sp>
        <p:nvSpPr>
          <p:cNvPr id="384" name="Google Shape;384;p27"/>
          <p:cNvSpPr/>
          <p:nvPr/>
        </p:nvSpPr>
        <p:spPr>
          <a:xfrm>
            <a:off x="4086732" y="3397662"/>
            <a:ext cx="2898648" cy="2740370"/>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The objective are looked at from the perspective of the </a:t>
            </a:r>
            <a:r>
              <a:rPr b="1" lang="de-DE" sz="1800">
                <a:solidFill>
                  <a:schemeClr val="lt1"/>
                </a:solidFill>
                <a:latin typeface="Calibri"/>
                <a:ea typeface="Calibri"/>
                <a:cs typeface="Calibri"/>
                <a:sym typeface="Calibri"/>
              </a:rPr>
              <a:t>realist</a:t>
            </a:r>
            <a:r>
              <a:rPr lang="de-DE" sz="1800">
                <a:solidFill>
                  <a:schemeClr val="lt1"/>
                </a:solidFill>
                <a:latin typeface="Calibri"/>
                <a:ea typeface="Calibri"/>
                <a:cs typeface="Calibri"/>
                <a:sym typeface="Calibri"/>
              </a:rPr>
              <a:t>. This concerns the ability </a:t>
            </a:r>
            <a:r>
              <a:rPr b="1" lang="de-DE" sz="1800">
                <a:solidFill>
                  <a:schemeClr val="lt1"/>
                </a:solidFill>
                <a:latin typeface="Calibri"/>
                <a:ea typeface="Calibri"/>
                <a:cs typeface="Calibri"/>
                <a:sym typeface="Calibri"/>
              </a:rPr>
              <a:t>of making a dream a reality</a:t>
            </a:r>
            <a:r>
              <a:rPr lang="de-DE" sz="1800">
                <a:solidFill>
                  <a:schemeClr val="lt1"/>
                </a:solidFill>
                <a:latin typeface="Calibri"/>
                <a:ea typeface="Calibri"/>
                <a:cs typeface="Calibri"/>
                <a:sym typeface="Calibri"/>
              </a:rPr>
              <a:t>. </a:t>
            </a:r>
            <a:endParaRPr/>
          </a:p>
          <a:p>
            <a:pPr indent="0" lvl="0" marL="0" marR="0" rtl="0" algn="ctr">
              <a:spcBef>
                <a:spcPts val="0"/>
              </a:spcBef>
              <a:spcAft>
                <a:spcPts val="0"/>
              </a:spcAft>
              <a:buNone/>
            </a:pPr>
            <a:r>
              <a:rPr lang="de-DE" sz="1800">
                <a:solidFill>
                  <a:schemeClr val="lt1"/>
                </a:solidFill>
                <a:latin typeface="Calibri"/>
                <a:ea typeface="Calibri"/>
                <a:cs typeface="Calibri"/>
                <a:sym typeface="Calibri"/>
              </a:rPr>
              <a:t>- Limitations and possible risks should therefore not be seen as obstacles but as challenges.</a:t>
            </a:r>
            <a:endParaRPr sz="1800">
              <a:solidFill>
                <a:schemeClr val="lt1"/>
              </a:solidFill>
              <a:latin typeface="Calibri"/>
              <a:ea typeface="Calibri"/>
              <a:cs typeface="Calibri"/>
              <a:sym typeface="Calibri"/>
            </a:endParaRPr>
          </a:p>
        </p:txBody>
      </p:sp>
      <p:sp>
        <p:nvSpPr>
          <p:cNvPr id="385" name="Google Shape;385;p27"/>
          <p:cNvSpPr/>
          <p:nvPr/>
        </p:nvSpPr>
        <p:spPr>
          <a:xfrm>
            <a:off x="514905" y="1110344"/>
            <a:ext cx="3245667" cy="5210557"/>
          </a:xfrm>
          <a:prstGeom prst="rect">
            <a:avLst/>
          </a:prstGeom>
          <a:no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6" name="Google Shape;386;p27"/>
          <p:cNvSpPr/>
          <p:nvPr/>
        </p:nvSpPr>
        <p:spPr>
          <a:xfrm>
            <a:off x="248575" y="870012"/>
            <a:ext cx="614400" cy="614400"/>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1</a:t>
            </a:r>
            <a:endParaRPr/>
          </a:p>
        </p:txBody>
      </p:sp>
      <p:sp>
        <p:nvSpPr>
          <p:cNvPr id="387" name="Google Shape;387;p27"/>
          <p:cNvSpPr/>
          <p:nvPr/>
        </p:nvSpPr>
        <p:spPr>
          <a:xfrm>
            <a:off x="4003762" y="1112459"/>
            <a:ext cx="3245667" cy="5210557"/>
          </a:xfrm>
          <a:prstGeom prst="rect">
            <a:avLst/>
          </a:prstGeom>
          <a:no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88" name="Google Shape;388;p27"/>
          <p:cNvSpPr/>
          <p:nvPr/>
        </p:nvSpPr>
        <p:spPr>
          <a:xfrm>
            <a:off x="3737432" y="872127"/>
            <a:ext cx="614400" cy="614400"/>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2</a:t>
            </a:r>
            <a:endParaRPr/>
          </a:p>
        </p:txBody>
      </p:sp>
      <p:sp>
        <p:nvSpPr>
          <p:cNvPr id="389" name="Google Shape;389;p27"/>
          <p:cNvSpPr/>
          <p:nvPr/>
        </p:nvSpPr>
        <p:spPr>
          <a:xfrm>
            <a:off x="7431108" y="1110344"/>
            <a:ext cx="3245667" cy="5210557"/>
          </a:xfrm>
          <a:prstGeom prst="rect">
            <a:avLst/>
          </a:prstGeom>
          <a:no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390" name="Google Shape;390;p27"/>
          <p:cNvSpPr/>
          <p:nvPr/>
        </p:nvSpPr>
        <p:spPr>
          <a:xfrm>
            <a:off x="7164778" y="870012"/>
            <a:ext cx="614400" cy="614400"/>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1800">
                <a:solidFill>
                  <a:schemeClr val="lt1"/>
                </a:solidFill>
                <a:latin typeface="Calibri"/>
                <a:ea typeface="Calibri"/>
                <a:cs typeface="Calibri"/>
                <a:sym typeface="Calibri"/>
              </a:rPr>
              <a:t>3</a:t>
            </a:r>
            <a:endParaRPr/>
          </a:p>
        </p:txBody>
      </p:sp>
      <p:pic>
        <p:nvPicPr>
          <p:cNvPr descr="Balkendiagramm mit Aufwärtstrend" id="391" name="Google Shape;391;p27"/>
          <p:cNvPicPr preferRelativeResize="0"/>
          <p:nvPr/>
        </p:nvPicPr>
        <p:blipFill rotWithShape="1">
          <a:blip r:embed="rId8">
            <a:alphaModFix/>
          </a:blip>
          <a:srcRect b="0" l="0" r="0" t="0"/>
          <a:stretch/>
        </p:blipFill>
        <p:spPr>
          <a:xfrm>
            <a:off x="6103860" y="2500015"/>
            <a:ext cx="687552" cy="687552"/>
          </a:xfrm>
          <a:prstGeom prst="rect">
            <a:avLst/>
          </a:prstGeom>
          <a:noFill/>
          <a:ln>
            <a:noFill/>
          </a:ln>
        </p:spPr>
      </p:pic>
      <p:pic>
        <p:nvPicPr>
          <p:cNvPr descr="Stoppuhr" id="392" name="Google Shape;392;p27"/>
          <p:cNvPicPr preferRelativeResize="0"/>
          <p:nvPr/>
        </p:nvPicPr>
        <p:blipFill rotWithShape="1">
          <a:blip r:embed="rId9">
            <a:alphaModFix/>
          </a:blip>
          <a:srcRect b="0" l="0" r="0" t="0"/>
          <a:stretch/>
        </p:blipFill>
        <p:spPr>
          <a:xfrm>
            <a:off x="6103860" y="1910227"/>
            <a:ext cx="687552" cy="687552"/>
          </a:xfrm>
          <a:prstGeom prst="rect">
            <a:avLst/>
          </a:prstGeom>
          <a:noFill/>
          <a:ln>
            <a:noFill/>
          </a:ln>
        </p:spPr>
      </p:pic>
      <p:pic>
        <p:nvPicPr>
          <p:cNvPr descr="Lupe" id="393" name="Google Shape;393;p27"/>
          <p:cNvPicPr preferRelativeResize="0"/>
          <p:nvPr/>
        </p:nvPicPr>
        <p:blipFill rotWithShape="1">
          <a:blip r:embed="rId10">
            <a:alphaModFix/>
          </a:blip>
          <a:srcRect b="0" l="0" r="0" t="0"/>
          <a:stretch/>
        </p:blipFill>
        <p:spPr>
          <a:xfrm>
            <a:off x="6185076" y="1407407"/>
            <a:ext cx="687552" cy="68755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9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de-DE"/>
              <a:t>Application to Designing Learning Resources</a:t>
            </a:r>
            <a:endParaRPr/>
          </a:p>
        </p:txBody>
      </p:sp>
      <p:sp>
        <p:nvSpPr>
          <p:cNvPr id="399" name="Google Shape;399;p28"/>
          <p:cNvSpPr txBox="1"/>
          <p:nvPr>
            <p:ph idx="1" type="body"/>
          </p:nvPr>
        </p:nvSpPr>
        <p:spPr>
          <a:xfrm>
            <a:off x="838200" y="1520826"/>
            <a:ext cx="10515600" cy="4720946"/>
          </a:xfrm>
          <a:prstGeom prst="rect">
            <a:avLst/>
          </a:prstGeom>
          <a:solidFill>
            <a:srgbClr val="F7E09E"/>
          </a:solidFill>
          <a:ln>
            <a:noFill/>
          </a:ln>
        </p:spPr>
        <p:txBody>
          <a:bodyPr anchorCtr="0" anchor="t" bIns="45700" lIns="91425" spcFirstLastPara="1" rIns="91425" wrap="square" tIns="45700">
            <a:noAutofit/>
          </a:bodyPr>
          <a:lstStyle/>
          <a:p>
            <a:pPr indent="0" lvl="0" marL="0" rtl="0" algn="ctr">
              <a:lnSpc>
                <a:spcPct val="70000"/>
              </a:lnSpc>
              <a:spcBef>
                <a:spcPts val="0"/>
              </a:spcBef>
              <a:spcAft>
                <a:spcPts val="0"/>
              </a:spcAft>
              <a:buClr>
                <a:schemeClr val="dk1"/>
              </a:buClr>
              <a:buSzPts val="2600"/>
              <a:buFont typeface="Arial"/>
              <a:buNone/>
            </a:pPr>
            <a:r>
              <a:rPr b="1" lang="de-DE" sz="2600"/>
              <a:t>1. Dreamer Stage: Generating Creative Ideas</a:t>
            </a:r>
            <a:endParaRPr/>
          </a:p>
          <a:p>
            <a:pPr indent="0" lvl="0" marL="0" rtl="0" algn="ctr">
              <a:lnSpc>
                <a:spcPct val="70000"/>
              </a:lnSpc>
              <a:spcBef>
                <a:spcPts val="1000"/>
              </a:spcBef>
              <a:spcAft>
                <a:spcPts val="0"/>
              </a:spcAft>
              <a:buClr>
                <a:schemeClr val="dk1"/>
              </a:buClr>
              <a:buSzPts val="2600"/>
              <a:buFont typeface="Arial"/>
              <a:buNone/>
            </a:pPr>
            <a:r>
              <a:t/>
            </a:r>
            <a:endParaRPr b="1" sz="2600"/>
          </a:p>
          <a:p>
            <a:pPr indent="0" lvl="0" marL="0" rtl="0" algn="ctr">
              <a:lnSpc>
                <a:spcPct val="70000"/>
              </a:lnSpc>
              <a:spcBef>
                <a:spcPts val="1000"/>
              </a:spcBef>
              <a:spcAft>
                <a:spcPts val="0"/>
              </a:spcAft>
              <a:buClr>
                <a:schemeClr val="dk1"/>
              </a:buClr>
              <a:buSzPts val="2600"/>
              <a:buFont typeface="Arial"/>
              <a:buNone/>
            </a:pPr>
            <a:r>
              <a:rPr lang="de-DE" sz="2600"/>
              <a:t>Activity: Brainstorming Session</a:t>
            </a:r>
            <a:endParaRPr/>
          </a:p>
          <a:p>
            <a:pPr indent="0" lvl="0" marL="0" rtl="0" algn="ctr">
              <a:lnSpc>
                <a:spcPct val="70000"/>
              </a:lnSpc>
              <a:spcBef>
                <a:spcPts val="1000"/>
              </a:spcBef>
              <a:spcAft>
                <a:spcPts val="0"/>
              </a:spcAft>
              <a:buClr>
                <a:schemeClr val="dk1"/>
              </a:buClr>
              <a:buSzPts val="2600"/>
              <a:buFont typeface="Arial"/>
              <a:buNone/>
            </a:pPr>
            <a:r>
              <a:t/>
            </a:r>
            <a:endParaRPr sz="2600"/>
          </a:p>
          <a:p>
            <a:pPr indent="0" lvl="0" marL="0" rtl="0" algn="l">
              <a:lnSpc>
                <a:spcPct val="70000"/>
              </a:lnSpc>
              <a:spcBef>
                <a:spcPts val="1000"/>
              </a:spcBef>
              <a:spcAft>
                <a:spcPts val="0"/>
              </a:spcAft>
              <a:buClr>
                <a:schemeClr val="dk1"/>
              </a:buClr>
              <a:buSzPts val="2600"/>
              <a:buFont typeface="Arial"/>
              <a:buNone/>
            </a:pPr>
            <a:r>
              <a:rPr lang="de-DE" sz="2600"/>
              <a:t>Gather your team and encourage everyone to think creatively without any restrictions. The goal is to generate as many ideas as possible, no matter how unconventional they may seem.</a:t>
            </a:r>
            <a:endParaRPr/>
          </a:p>
          <a:p>
            <a:pPr indent="0" lvl="0" marL="0" rtl="0" algn="l">
              <a:lnSpc>
                <a:spcPct val="70000"/>
              </a:lnSpc>
              <a:spcBef>
                <a:spcPts val="1000"/>
              </a:spcBef>
              <a:spcAft>
                <a:spcPts val="0"/>
              </a:spcAft>
              <a:buClr>
                <a:schemeClr val="dk1"/>
              </a:buClr>
              <a:buSzPts val="2600"/>
              <a:buFont typeface="Arial"/>
              <a:buNone/>
            </a:pPr>
            <a:r>
              <a:t/>
            </a:r>
            <a:endParaRPr sz="2600"/>
          </a:p>
          <a:p>
            <a:pPr indent="-228600" lvl="0" marL="228600" rtl="0" algn="l">
              <a:lnSpc>
                <a:spcPct val="70000"/>
              </a:lnSpc>
              <a:spcBef>
                <a:spcPts val="1000"/>
              </a:spcBef>
              <a:spcAft>
                <a:spcPts val="0"/>
              </a:spcAft>
              <a:buClr>
                <a:schemeClr val="dk1"/>
              </a:buClr>
              <a:buSzPts val="2600"/>
              <a:buChar char="•"/>
            </a:pPr>
            <a:r>
              <a:rPr lang="de-DE" sz="2600"/>
              <a:t>What innovative tools or technologies can we use to design learning resources?</a:t>
            </a:r>
            <a:endParaRPr/>
          </a:p>
          <a:p>
            <a:pPr indent="-228600" lvl="0" marL="228600" rtl="0" algn="l">
              <a:lnSpc>
                <a:spcPct val="70000"/>
              </a:lnSpc>
              <a:spcBef>
                <a:spcPts val="1000"/>
              </a:spcBef>
              <a:spcAft>
                <a:spcPts val="0"/>
              </a:spcAft>
              <a:buClr>
                <a:schemeClr val="dk1"/>
              </a:buClr>
              <a:buSzPts val="2600"/>
              <a:buChar char="•"/>
            </a:pPr>
            <a:r>
              <a:rPr lang="de-DE" sz="2600"/>
              <a:t>How can we make learning more engaging and interactive for students?</a:t>
            </a:r>
            <a:endParaRPr/>
          </a:p>
          <a:p>
            <a:pPr indent="-228600" lvl="0" marL="228600" rtl="0" algn="l">
              <a:lnSpc>
                <a:spcPct val="70000"/>
              </a:lnSpc>
              <a:spcBef>
                <a:spcPts val="1000"/>
              </a:spcBef>
              <a:spcAft>
                <a:spcPts val="0"/>
              </a:spcAft>
              <a:buClr>
                <a:schemeClr val="dk1"/>
              </a:buClr>
              <a:buSzPts val="2600"/>
              <a:buChar char="•"/>
            </a:pPr>
            <a:r>
              <a:rPr lang="de-DE" sz="2600"/>
              <a:t>What unconventional formats can we explore (e.g., gamification, virtual reality, storytelling)?</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de-DE"/>
              <a:t>Application to Designing Learning Resources</a:t>
            </a:r>
            <a:endParaRPr/>
          </a:p>
        </p:txBody>
      </p:sp>
      <p:sp>
        <p:nvSpPr>
          <p:cNvPr id="405" name="Google Shape;405;p29"/>
          <p:cNvSpPr txBox="1"/>
          <p:nvPr>
            <p:ph idx="1" type="body"/>
          </p:nvPr>
        </p:nvSpPr>
        <p:spPr>
          <a:xfrm>
            <a:off x="838200" y="1825625"/>
            <a:ext cx="10515600" cy="4351338"/>
          </a:xfrm>
          <a:prstGeom prst="rect">
            <a:avLst/>
          </a:prstGeom>
          <a:solidFill>
            <a:srgbClr val="F7E09E"/>
          </a:solidFill>
          <a:ln>
            <a:noFill/>
          </a:ln>
        </p:spPr>
        <p:txBody>
          <a:bodyPr anchorCtr="0" anchor="t" bIns="45700" lIns="91425" spcFirstLastPara="1" rIns="91425" wrap="square" tIns="45700">
            <a:normAutofit fontScale="92500" lnSpcReduction="20000"/>
          </a:bodyPr>
          <a:lstStyle/>
          <a:p>
            <a:pPr indent="0" lvl="0" marL="0" rtl="0" algn="ctr">
              <a:lnSpc>
                <a:spcPct val="90000"/>
              </a:lnSpc>
              <a:spcBef>
                <a:spcPts val="0"/>
              </a:spcBef>
              <a:spcAft>
                <a:spcPts val="0"/>
              </a:spcAft>
              <a:buClr>
                <a:schemeClr val="dk1"/>
              </a:buClr>
              <a:buSzPct val="100000"/>
              <a:buNone/>
            </a:pPr>
            <a:r>
              <a:rPr b="1" lang="de-DE"/>
              <a:t>2. Realist Stage: Planning and Implementation</a:t>
            </a:r>
            <a:endParaRPr/>
          </a:p>
          <a:p>
            <a:pPr indent="0" lvl="0" marL="0" rtl="0" algn="ctr">
              <a:lnSpc>
                <a:spcPct val="90000"/>
              </a:lnSpc>
              <a:spcBef>
                <a:spcPts val="1000"/>
              </a:spcBef>
              <a:spcAft>
                <a:spcPts val="0"/>
              </a:spcAft>
              <a:buClr>
                <a:schemeClr val="dk1"/>
              </a:buClr>
              <a:buSzPct val="100000"/>
              <a:buNone/>
            </a:pPr>
            <a:r>
              <a:t/>
            </a:r>
            <a:endParaRPr b="1"/>
          </a:p>
          <a:p>
            <a:pPr indent="0" lvl="0" marL="0" rtl="0" algn="ctr">
              <a:lnSpc>
                <a:spcPct val="90000"/>
              </a:lnSpc>
              <a:spcBef>
                <a:spcPts val="1000"/>
              </a:spcBef>
              <a:spcAft>
                <a:spcPts val="0"/>
              </a:spcAft>
              <a:buClr>
                <a:schemeClr val="dk1"/>
              </a:buClr>
              <a:buSzPct val="100000"/>
              <a:buNone/>
            </a:pPr>
            <a:r>
              <a:rPr lang="de-DE"/>
              <a:t>Activity: Project Planning Session</a:t>
            </a:r>
            <a:endParaRPr/>
          </a:p>
          <a:p>
            <a:pPr indent="0" lvl="0" marL="0" rtl="0" algn="ctr">
              <a:lnSpc>
                <a:spcPct val="90000"/>
              </a:lnSpc>
              <a:spcBef>
                <a:spcPts val="1000"/>
              </a:spcBef>
              <a:spcAft>
                <a:spcPts val="0"/>
              </a:spcAft>
              <a:buClr>
                <a:schemeClr val="dk1"/>
              </a:buClr>
              <a:buSzPct val="100000"/>
              <a:buNone/>
            </a:pPr>
            <a:r>
              <a:t/>
            </a:r>
            <a:endParaRPr b="1"/>
          </a:p>
          <a:p>
            <a:pPr indent="0" lvl="0" marL="0" rtl="0" algn="l">
              <a:lnSpc>
                <a:spcPct val="90000"/>
              </a:lnSpc>
              <a:spcBef>
                <a:spcPts val="1000"/>
              </a:spcBef>
              <a:spcAft>
                <a:spcPts val="0"/>
              </a:spcAft>
              <a:buClr>
                <a:schemeClr val="dk1"/>
              </a:buClr>
              <a:buSzPct val="100000"/>
              <a:buNone/>
            </a:pPr>
            <a:r>
              <a:rPr lang="de-DE"/>
              <a:t>Review the ideas generated in the Dreamer stage and start thinking about how to implement them practically. This involves creating detailed plans, identifying resources, and setting timelines.</a:t>
            </a:r>
            <a:endParaRPr/>
          </a:p>
          <a:p>
            <a:pPr indent="0" lvl="0" marL="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de-DE"/>
              <a:t>Which ideas are feasible with our current resources and technology?</a:t>
            </a:r>
            <a:endParaRPr/>
          </a:p>
          <a:p>
            <a:pPr indent="-228600" lvl="0" marL="228600" rtl="0" algn="l">
              <a:lnSpc>
                <a:spcPct val="90000"/>
              </a:lnSpc>
              <a:spcBef>
                <a:spcPts val="1000"/>
              </a:spcBef>
              <a:spcAft>
                <a:spcPts val="0"/>
              </a:spcAft>
              <a:buClr>
                <a:schemeClr val="dk1"/>
              </a:buClr>
              <a:buSzPct val="100000"/>
              <a:buChar char="•"/>
            </a:pPr>
            <a:r>
              <a:rPr lang="de-DE"/>
              <a:t>What steps are necessary to bring these ideas to life?</a:t>
            </a:r>
            <a:endParaRPr/>
          </a:p>
          <a:p>
            <a:pPr indent="-228600" lvl="0" marL="228600" rtl="0" algn="l">
              <a:lnSpc>
                <a:spcPct val="90000"/>
              </a:lnSpc>
              <a:spcBef>
                <a:spcPts val="1000"/>
              </a:spcBef>
              <a:spcAft>
                <a:spcPts val="0"/>
              </a:spcAft>
              <a:buClr>
                <a:schemeClr val="dk1"/>
              </a:buClr>
              <a:buSzPct val="100000"/>
              <a:buChar char="•"/>
            </a:pPr>
            <a:r>
              <a:rPr lang="de-DE"/>
              <a:t>What tools and platforms will we need to develop these resources?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de-DE"/>
              <a:t>Application to Designing Learning Resources</a:t>
            </a:r>
            <a:endParaRPr/>
          </a:p>
        </p:txBody>
      </p:sp>
      <p:sp>
        <p:nvSpPr>
          <p:cNvPr id="411" name="Google Shape;411;p30"/>
          <p:cNvSpPr txBox="1"/>
          <p:nvPr>
            <p:ph idx="1" type="body"/>
          </p:nvPr>
        </p:nvSpPr>
        <p:spPr>
          <a:xfrm>
            <a:off x="838200" y="1759365"/>
            <a:ext cx="10515600" cy="4429400"/>
          </a:xfrm>
          <a:prstGeom prst="rect">
            <a:avLst/>
          </a:prstGeom>
          <a:solidFill>
            <a:srgbClr val="F7E09E"/>
          </a:solidFill>
          <a:ln>
            <a:noFill/>
          </a:ln>
        </p:spPr>
        <p:txBody>
          <a:bodyPr anchorCtr="0" anchor="t" bIns="45700" lIns="91425" spcFirstLastPara="1" rIns="91425" wrap="square" tIns="45700">
            <a:noAutofit/>
          </a:bodyPr>
          <a:lstStyle/>
          <a:p>
            <a:pPr indent="0" lvl="0" marL="0" rtl="0" algn="ctr">
              <a:lnSpc>
                <a:spcPct val="70000"/>
              </a:lnSpc>
              <a:spcBef>
                <a:spcPts val="0"/>
              </a:spcBef>
              <a:spcAft>
                <a:spcPts val="0"/>
              </a:spcAft>
              <a:buClr>
                <a:schemeClr val="dk1"/>
              </a:buClr>
              <a:buSzPts val="2600"/>
              <a:buNone/>
            </a:pPr>
            <a:r>
              <a:rPr b="1" lang="de-DE" sz="2600"/>
              <a:t>3. Critic Stage: Evaluation and Improvement</a:t>
            </a:r>
            <a:endParaRPr/>
          </a:p>
          <a:p>
            <a:pPr indent="0" lvl="0" marL="0" rtl="0" algn="l">
              <a:lnSpc>
                <a:spcPct val="70000"/>
              </a:lnSpc>
              <a:spcBef>
                <a:spcPts val="1000"/>
              </a:spcBef>
              <a:spcAft>
                <a:spcPts val="0"/>
              </a:spcAft>
              <a:buClr>
                <a:schemeClr val="dk1"/>
              </a:buClr>
              <a:buSzPts val="2600"/>
              <a:buNone/>
            </a:pPr>
            <a:r>
              <a:t/>
            </a:r>
            <a:endParaRPr sz="2600"/>
          </a:p>
          <a:p>
            <a:pPr indent="0" lvl="0" marL="0" rtl="0" algn="ctr">
              <a:lnSpc>
                <a:spcPct val="70000"/>
              </a:lnSpc>
              <a:spcBef>
                <a:spcPts val="1000"/>
              </a:spcBef>
              <a:spcAft>
                <a:spcPts val="0"/>
              </a:spcAft>
              <a:buClr>
                <a:schemeClr val="dk1"/>
              </a:buClr>
              <a:buSzPts val="2600"/>
              <a:buNone/>
            </a:pPr>
            <a:r>
              <a:rPr lang="de-DE" sz="2600"/>
              <a:t>Activity: Critical Review Session</a:t>
            </a:r>
            <a:endParaRPr/>
          </a:p>
          <a:p>
            <a:pPr indent="0" lvl="0" marL="0" rtl="0" algn="l">
              <a:lnSpc>
                <a:spcPct val="70000"/>
              </a:lnSpc>
              <a:spcBef>
                <a:spcPts val="1000"/>
              </a:spcBef>
              <a:spcAft>
                <a:spcPts val="0"/>
              </a:spcAft>
              <a:buClr>
                <a:schemeClr val="dk1"/>
              </a:buClr>
              <a:buSzPts val="2600"/>
              <a:buNone/>
            </a:pPr>
            <a:r>
              <a:t/>
            </a:r>
            <a:endParaRPr sz="2600"/>
          </a:p>
          <a:p>
            <a:pPr indent="0" lvl="0" marL="0" rtl="0" algn="l">
              <a:lnSpc>
                <a:spcPct val="70000"/>
              </a:lnSpc>
              <a:spcBef>
                <a:spcPts val="1000"/>
              </a:spcBef>
              <a:spcAft>
                <a:spcPts val="0"/>
              </a:spcAft>
              <a:buClr>
                <a:schemeClr val="dk1"/>
              </a:buClr>
              <a:buSzPts val="2600"/>
              <a:buNone/>
            </a:pPr>
            <a:r>
              <a:rPr lang="de-DE" sz="2600"/>
              <a:t>Analyse the plans from the Realist stage critically to identify potential issues, weaknesses, and areas for improvement. This stage ensures that the ideas are not only creative and feasible but also effective and sustainable.</a:t>
            </a:r>
            <a:endParaRPr/>
          </a:p>
          <a:p>
            <a:pPr indent="0" lvl="0" marL="0" rtl="0" algn="l">
              <a:lnSpc>
                <a:spcPct val="70000"/>
              </a:lnSpc>
              <a:spcBef>
                <a:spcPts val="1000"/>
              </a:spcBef>
              <a:spcAft>
                <a:spcPts val="0"/>
              </a:spcAft>
              <a:buClr>
                <a:schemeClr val="dk1"/>
              </a:buClr>
              <a:buSzPts val="2600"/>
              <a:buNone/>
            </a:pPr>
            <a:r>
              <a:t/>
            </a:r>
            <a:endParaRPr sz="2600"/>
          </a:p>
          <a:p>
            <a:pPr indent="-228600" lvl="0" marL="228600" rtl="0" algn="l">
              <a:lnSpc>
                <a:spcPct val="70000"/>
              </a:lnSpc>
              <a:spcBef>
                <a:spcPts val="1000"/>
              </a:spcBef>
              <a:spcAft>
                <a:spcPts val="0"/>
              </a:spcAft>
              <a:buClr>
                <a:schemeClr val="dk1"/>
              </a:buClr>
              <a:buSzPts val="2600"/>
              <a:buChar char="•"/>
            </a:pPr>
            <a:r>
              <a:rPr lang="de-DE" sz="2600"/>
              <a:t>What are the potential challenges and risks associated with each idea?</a:t>
            </a:r>
            <a:endParaRPr/>
          </a:p>
          <a:p>
            <a:pPr indent="-228600" lvl="0" marL="228600" rtl="0" algn="l">
              <a:lnSpc>
                <a:spcPct val="70000"/>
              </a:lnSpc>
              <a:spcBef>
                <a:spcPts val="1000"/>
              </a:spcBef>
              <a:spcAft>
                <a:spcPts val="0"/>
              </a:spcAft>
              <a:buClr>
                <a:schemeClr val="dk1"/>
              </a:buClr>
              <a:buSzPts val="2600"/>
              <a:buChar char="•"/>
            </a:pPr>
            <a:r>
              <a:rPr lang="de-DE" sz="2600"/>
              <a:t>How can we address these challenges to improve the feasibility and effectiveness of the resources?</a:t>
            </a:r>
            <a:endParaRPr/>
          </a:p>
          <a:p>
            <a:pPr indent="-228600" lvl="0" marL="228600" rtl="0" algn="l">
              <a:lnSpc>
                <a:spcPct val="90000"/>
              </a:lnSpc>
              <a:spcBef>
                <a:spcPts val="1000"/>
              </a:spcBef>
              <a:spcAft>
                <a:spcPts val="0"/>
              </a:spcAft>
              <a:buClr>
                <a:schemeClr val="dk1"/>
              </a:buClr>
              <a:buSzPts val="2600"/>
              <a:buChar char="•"/>
            </a:pPr>
            <a:r>
              <a:rPr lang="de-DE" sz="2600"/>
              <a:t>Are there any ethical or practical concerns we need to consider?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de-DE"/>
              <a:t>Application to Designing Learning Resources</a:t>
            </a:r>
            <a:endParaRPr/>
          </a:p>
        </p:txBody>
      </p:sp>
      <p:sp>
        <p:nvSpPr>
          <p:cNvPr id="417" name="Google Shape;417;p31"/>
          <p:cNvSpPr txBox="1"/>
          <p:nvPr>
            <p:ph idx="1" type="body"/>
          </p:nvPr>
        </p:nvSpPr>
        <p:spPr>
          <a:xfrm>
            <a:off x="1692166" y="1690688"/>
            <a:ext cx="9661634" cy="4351338"/>
          </a:xfrm>
          <a:prstGeom prst="rect">
            <a:avLst/>
          </a:prstGeom>
          <a:noFill/>
          <a:ln>
            <a:noFill/>
          </a:ln>
        </p:spPr>
        <p:txBody>
          <a:bodyPr anchorCtr="0" anchor="t" bIns="45700" lIns="91425" spcFirstLastPara="1" rIns="91425" wrap="square" tIns="45700">
            <a:normAutofit fontScale="85000" lnSpcReduction="20000"/>
          </a:bodyPr>
          <a:lstStyle/>
          <a:p>
            <a:pPr indent="-228600" lvl="0" marL="228600" rtl="0" algn="l">
              <a:lnSpc>
                <a:spcPct val="90000"/>
              </a:lnSpc>
              <a:spcBef>
                <a:spcPts val="0"/>
              </a:spcBef>
              <a:spcAft>
                <a:spcPts val="0"/>
              </a:spcAft>
              <a:buClr>
                <a:schemeClr val="dk1"/>
              </a:buClr>
              <a:buSzPct val="100000"/>
              <a:buChar char="•"/>
            </a:pPr>
            <a:r>
              <a:rPr lang="de-DE"/>
              <a:t>Get together in teams and use the Walt Disney Method and think about a business that includes STEM and inclusion:</a:t>
            </a:r>
            <a:endParaRPr/>
          </a:p>
          <a:p>
            <a:pPr indent="-77470" lvl="0" marL="228600" rtl="0" algn="l">
              <a:lnSpc>
                <a:spcPct val="90000"/>
              </a:lnSpc>
              <a:spcBef>
                <a:spcPts val="1000"/>
              </a:spcBef>
              <a:spcAft>
                <a:spcPts val="0"/>
              </a:spcAft>
              <a:buClr>
                <a:schemeClr val="dk1"/>
              </a:buClr>
              <a:buSzPct val="100000"/>
              <a:buNone/>
            </a:pPr>
            <a:r>
              <a:t/>
            </a:r>
            <a:endParaRPr/>
          </a:p>
          <a:p>
            <a:pPr indent="0" lvl="0" marL="0" rtl="0" algn="l">
              <a:lnSpc>
                <a:spcPct val="90000"/>
              </a:lnSpc>
              <a:spcBef>
                <a:spcPts val="1000"/>
              </a:spcBef>
              <a:spcAft>
                <a:spcPts val="0"/>
              </a:spcAft>
              <a:buClr>
                <a:schemeClr val="dk1"/>
              </a:buClr>
              <a:buSzPct val="100000"/>
              <a:buNone/>
            </a:pPr>
            <a:r>
              <a:rPr lang="de-DE"/>
              <a:t>	What is the name of the business?</a:t>
            </a:r>
            <a:endParaRPr/>
          </a:p>
          <a:p>
            <a:pPr indent="0" lvl="0" marL="0" rtl="0" algn="l">
              <a:lnSpc>
                <a:spcPct val="90000"/>
              </a:lnSpc>
              <a:spcBef>
                <a:spcPts val="1000"/>
              </a:spcBef>
              <a:spcAft>
                <a:spcPts val="0"/>
              </a:spcAft>
              <a:buClr>
                <a:schemeClr val="dk1"/>
              </a:buClr>
              <a:buSzPct val="100000"/>
              <a:buNone/>
            </a:pPr>
            <a:r>
              <a:rPr lang="de-DE"/>
              <a:t>	What is the goal of the business?</a:t>
            </a:r>
            <a:endParaRPr/>
          </a:p>
          <a:p>
            <a:pPr indent="0" lvl="0" marL="0" rtl="0" algn="l">
              <a:lnSpc>
                <a:spcPct val="90000"/>
              </a:lnSpc>
              <a:spcBef>
                <a:spcPts val="1000"/>
              </a:spcBef>
              <a:spcAft>
                <a:spcPts val="0"/>
              </a:spcAft>
              <a:buClr>
                <a:schemeClr val="dk1"/>
              </a:buClr>
              <a:buSzPct val="100000"/>
              <a:buNone/>
            </a:pPr>
            <a:r>
              <a:rPr lang="de-DE"/>
              <a:t>	What do you produce in the business?</a:t>
            </a:r>
            <a:endParaRPr/>
          </a:p>
          <a:p>
            <a:pPr indent="0" lvl="0" marL="0" rtl="0" algn="l">
              <a:lnSpc>
                <a:spcPct val="90000"/>
              </a:lnSpc>
              <a:spcBef>
                <a:spcPts val="1000"/>
              </a:spcBef>
              <a:spcAft>
                <a:spcPts val="0"/>
              </a:spcAft>
              <a:buClr>
                <a:schemeClr val="dk1"/>
              </a:buClr>
              <a:buSzPct val="100000"/>
              <a:buNone/>
            </a:pPr>
            <a:r>
              <a:rPr lang="de-DE"/>
              <a:t>	How can people from different groups work together?</a:t>
            </a:r>
            <a:endParaRPr/>
          </a:p>
          <a:p>
            <a:pPr indent="0" lvl="0" marL="0" rtl="0" algn="l">
              <a:lnSpc>
                <a:spcPct val="90000"/>
              </a:lnSpc>
              <a:spcBef>
                <a:spcPts val="1000"/>
              </a:spcBef>
              <a:spcAft>
                <a:spcPts val="0"/>
              </a:spcAft>
              <a:buClr>
                <a:schemeClr val="dk1"/>
              </a:buClr>
              <a:buSzPct val="100000"/>
              <a:buNone/>
            </a:pPr>
            <a:r>
              <a:t/>
            </a:r>
            <a:endParaRPr/>
          </a:p>
          <a:p>
            <a:pPr indent="-228600" lvl="0" marL="228600" rtl="0" algn="l">
              <a:lnSpc>
                <a:spcPct val="90000"/>
              </a:lnSpc>
              <a:spcBef>
                <a:spcPts val="1000"/>
              </a:spcBef>
              <a:spcAft>
                <a:spcPts val="0"/>
              </a:spcAft>
              <a:buClr>
                <a:schemeClr val="dk1"/>
              </a:buClr>
              <a:buSzPct val="100000"/>
              <a:buChar char="•"/>
            </a:pPr>
            <a:r>
              <a:rPr lang="de-DE"/>
              <a:t>Present your ideas to the group.</a:t>
            </a:r>
            <a:endParaRPr/>
          </a:p>
          <a:p>
            <a:pPr indent="-228600" lvl="0" marL="228600" rtl="0" algn="l">
              <a:lnSpc>
                <a:spcPct val="90000"/>
              </a:lnSpc>
              <a:spcBef>
                <a:spcPts val="1000"/>
              </a:spcBef>
              <a:spcAft>
                <a:spcPts val="0"/>
              </a:spcAft>
              <a:buClr>
                <a:schemeClr val="dk1"/>
              </a:buClr>
              <a:buSzPct val="100000"/>
              <a:buChar char="•"/>
            </a:pPr>
            <a:r>
              <a:rPr lang="de-DE"/>
              <a:t>Recap the Walt Disney Method and its application to designing learning resources.</a:t>
            </a:r>
            <a:endParaRPr/>
          </a:p>
          <a:p>
            <a:pPr indent="-228600" lvl="0" marL="228600" rtl="0" algn="l">
              <a:lnSpc>
                <a:spcPct val="90000"/>
              </a:lnSpc>
              <a:spcBef>
                <a:spcPts val="1000"/>
              </a:spcBef>
              <a:spcAft>
                <a:spcPts val="0"/>
              </a:spcAft>
              <a:buClr>
                <a:schemeClr val="dk1"/>
              </a:buClr>
              <a:buSzPct val="100000"/>
              <a:buChar char="•"/>
            </a:pPr>
            <a:r>
              <a:rPr lang="de-DE"/>
              <a:t>Discussion</a:t>
            </a:r>
            <a:endParaRPr/>
          </a:p>
        </p:txBody>
      </p:sp>
      <p:pic>
        <p:nvPicPr>
          <p:cNvPr descr="klingelnder Wecker mit einfarbiger Füllung" id="418" name="Google Shape;418;p31"/>
          <p:cNvPicPr preferRelativeResize="0"/>
          <p:nvPr/>
        </p:nvPicPr>
        <p:blipFill rotWithShape="1">
          <a:blip r:embed="rId3">
            <a:alphaModFix/>
          </a:blip>
          <a:srcRect b="0" l="0" r="0" t="0"/>
          <a:stretch/>
        </p:blipFill>
        <p:spPr>
          <a:xfrm>
            <a:off x="9585434" y="3409157"/>
            <a:ext cx="914400" cy="914400"/>
          </a:xfrm>
          <a:prstGeom prst="rect">
            <a:avLst/>
          </a:prstGeom>
          <a:noFill/>
          <a:ln>
            <a:noFill/>
          </a:ln>
        </p:spPr>
      </p:pic>
      <p:sp>
        <p:nvSpPr>
          <p:cNvPr id="419" name="Google Shape;419;p31"/>
          <p:cNvSpPr txBox="1"/>
          <p:nvPr/>
        </p:nvSpPr>
        <p:spPr>
          <a:xfrm>
            <a:off x="10502462" y="3399567"/>
            <a:ext cx="851338"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1800">
                <a:solidFill>
                  <a:schemeClr val="dk1"/>
                </a:solidFill>
                <a:latin typeface="Calibri"/>
                <a:ea typeface="Calibri"/>
                <a:cs typeface="Calibri"/>
                <a:sym typeface="Calibri"/>
              </a:rPr>
              <a:t>15min</a:t>
            </a:r>
            <a:endParaRPr/>
          </a:p>
          <a:p>
            <a:pPr indent="0" lvl="0" marL="0" marR="0" rtl="0" algn="ctr">
              <a:spcBef>
                <a:spcPts val="0"/>
              </a:spcBef>
              <a:spcAft>
                <a:spcPts val="0"/>
              </a:spcAft>
              <a:buNone/>
            </a:pPr>
            <a:r>
              <a:rPr b="1" lang="de-DE" sz="1800">
                <a:solidFill>
                  <a:schemeClr val="dk1"/>
                </a:solidFill>
                <a:latin typeface="Calibri"/>
                <a:ea typeface="Calibri"/>
                <a:cs typeface="Calibri"/>
                <a:sym typeface="Calibri"/>
              </a:rPr>
              <a:t>10min</a:t>
            </a:r>
            <a:endParaRPr/>
          </a:p>
          <a:p>
            <a:pPr indent="0" lvl="0" marL="0" marR="0" rtl="0" algn="ctr">
              <a:spcBef>
                <a:spcPts val="0"/>
              </a:spcBef>
              <a:spcAft>
                <a:spcPts val="0"/>
              </a:spcAft>
              <a:buNone/>
            </a:pPr>
            <a:r>
              <a:rPr b="1" lang="de-DE" sz="1800">
                <a:solidFill>
                  <a:schemeClr val="dk1"/>
                </a:solidFill>
                <a:latin typeface="Calibri"/>
                <a:ea typeface="Calibri"/>
                <a:cs typeface="Calibri"/>
                <a:sym typeface="Calibri"/>
              </a:rPr>
              <a:t>5min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32"/>
          <p:cNvPicPr preferRelativeResize="0"/>
          <p:nvPr/>
        </p:nvPicPr>
        <p:blipFill rotWithShape="1">
          <a:blip r:embed="rId3">
            <a:alphaModFix/>
          </a:blip>
          <a:srcRect b="0" l="0" r="0" t="0"/>
          <a:stretch/>
        </p:blipFill>
        <p:spPr>
          <a:xfrm>
            <a:off x="1766200" y="625169"/>
            <a:ext cx="6236050" cy="3660025"/>
          </a:xfrm>
          <a:prstGeom prst="rect">
            <a:avLst/>
          </a:prstGeom>
          <a:noFill/>
          <a:ln>
            <a:noFill/>
          </a:ln>
        </p:spPr>
      </p:pic>
      <p:sp>
        <p:nvSpPr>
          <p:cNvPr id="426" name="Google Shape;426;p32"/>
          <p:cNvSpPr txBox="1"/>
          <p:nvPr/>
        </p:nvSpPr>
        <p:spPr>
          <a:xfrm>
            <a:off x="8780016" y="5913943"/>
            <a:ext cx="3702059"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de-DE" sz="900">
                <a:solidFill>
                  <a:schemeClr val="dk1"/>
                </a:solidFill>
                <a:latin typeface="Calibri"/>
                <a:ea typeface="Calibri"/>
                <a:cs typeface="Calibri"/>
                <a:sym typeface="Calibri"/>
              </a:rPr>
              <a:t>"</a:t>
            </a:r>
            <a:r>
              <a:rPr lang="de-DE" sz="900" u="sng">
                <a:solidFill>
                  <a:schemeClr val="dk1"/>
                </a:solidFill>
                <a:latin typeface="Calibri"/>
                <a:ea typeface="Calibri"/>
                <a:cs typeface="Calibri"/>
                <a:sym typeface="Calibri"/>
                <a:hlinkClick r:id="rId4">
                  <a:extLst>
                    <a:ext uri="{A12FA001-AC4F-418D-AE19-62706E023703}">
                      <ahyp:hlinkClr val="tx"/>
                    </a:ext>
                  </a:extLst>
                </a:hlinkClick>
              </a:rPr>
              <a:t>Dieses Foto</a:t>
            </a:r>
            <a:r>
              <a:rPr lang="de-DE" sz="900">
                <a:solidFill>
                  <a:schemeClr val="dk1"/>
                </a:solidFill>
                <a:latin typeface="Calibri"/>
                <a:ea typeface="Calibri"/>
                <a:cs typeface="Calibri"/>
                <a:sym typeface="Calibri"/>
              </a:rPr>
              <a:t>" von Unbekannter Autor ist lizenziert gemäß </a:t>
            </a:r>
            <a:r>
              <a:rPr lang="de-DE" sz="900" u="sng">
                <a:solidFill>
                  <a:schemeClr val="dk1"/>
                </a:solidFill>
                <a:latin typeface="Calibri"/>
                <a:ea typeface="Calibri"/>
                <a:cs typeface="Calibri"/>
                <a:sym typeface="Calibri"/>
                <a:hlinkClick r:id="rId5">
                  <a:extLst>
                    <a:ext uri="{A12FA001-AC4F-418D-AE19-62706E023703}">
                      <ahyp:hlinkClr val="tx"/>
                    </a:ext>
                  </a:extLst>
                </a:hlinkClick>
              </a:rPr>
              <a:t>CC BY-SA-NC</a:t>
            </a:r>
            <a:endParaRPr sz="900">
              <a:solidFill>
                <a:schemeClr val="dk1"/>
              </a:solidFill>
              <a:latin typeface="Calibri"/>
              <a:ea typeface="Calibri"/>
              <a:cs typeface="Calibri"/>
              <a:sym typeface="Calibri"/>
            </a:endParaRPr>
          </a:p>
        </p:txBody>
      </p:sp>
      <p:sp>
        <p:nvSpPr>
          <p:cNvPr id="427" name="Google Shape;427;p32"/>
          <p:cNvSpPr/>
          <p:nvPr/>
        </p:nvSpPr>
        <p:spPr>
          <a:xfrm>
            <a:off x="3885038" y="4212049"/>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Be Realistic</a:t>
            </a:r>
            <a:endParaRPr sz="2800">
              <a:solidFill>
                <a:schemeClr val="dk1"/>
              </a:solidFill>
              <a:latin typeface="Calibri"/>
              <a:ea typeface="Calibri"/>
              <a:cs typeface="Calibri"/>
              <a:sym typeface="Calibri"/>
            </a:endParaRPr>
          </a:p>
        </p:txBody>
      </p:sp>
      <p:sp>
        <p:nvSpPr>
          <p:cNvPr id="428" name="Google Shape;428;p32"/>
          <p:cNvSpPr/>
          <p:nvPr/>
        </p:nvSpPr>
        <p:spPr>
          <a:xfrm>
            <a:off x="1788650" y="4212049"/>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Dream</a:t>
            </a:r>
            <a:endParaRPr/>
          </a:p>
        </p:txBody>
      </p:sp>
      <p:sp>
        <p:nvSpPr>
          <p:cNvPr id="429" name="Google Shape;429;p32"/>
          <p:cNvSpPr/>
          <p:nvPr/>
        </p:nvSpPr>
        <p:spPr>
          <a:xfrm>
            <a:off x="5981426" y="4212049"/>
            <a:ext cx="2020824" cy="1179576"/>
          </a:xfrm>
          <a:prstGeom prst="rect">
            <a:avLst/>
          </a:prstGeom>
          <a:solidFill>
            <a:srgbClr val="FCECD3"/>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de-DE" sz="2800">
                <a:solidFill>
                  <a:schemeClr val="dk1"/>
                </a:solidFill>
                <a:latin typeface="Calibri"/>
                <a:ea typeface="Calibri"/>
                <a:cs typeface="Calibri"/>
                <a:sym typeface="Calibri"/>
              </a:rPr>
              <a:t>Be Critical</a:t>
            </a:r>
            <a:endParaRPr/>
          </a:p>
        </p:txBody>
      </p:sp>
      <p:pic>
        <p:nvPicPr>
          <p:cNvPr descr="klingelnder Wecker mit einfarbiger Füllung" id="430" name="Google Shape;430;p32"/>
          <p:cNvPicPr preferRelativeResize="0"/>
          <p:nvPr/>
        </p:nvPicPr>
        <p:blipFill rotWithShape="1">
          <a:blip r:embed="rId6">
            <a:alphaModFix/>
          </a:blip>
          <a:srcRect b="0" l="0" r="0" t="0"/>
          <a:stretch/>
        </p:blipFill>
        <p:spPr>
          <a:xfrm>
            <a:off x="874250" y="5391625"/>
            <a:ext cx="914400" cy="914400"/>
          </a:xfrm>
          <a:prstGeom prst="rect">
            <a:avLst/>
          </a:prstGeom>
          <a:noFill/>
          <a:ln>
            <a:noFill/>
          </a:ln>
        </p:spPr>
      </p:pic>
      <p:sp>
        <p:nvSpPr>
          <p:cNvPr id="431" name="Google Shape;431;p32"/>
          <p:cNvSpPr txBox="1"/>
          <p:nvPr/>
        </p:nvSpPr>
        <p:spPr>
          <a:xfrm>
            <a:off x="2196031" y="5600550"/>
            <a:ext cx="120606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800">
                <a:solidFill>
                  <a:schemeClr val="dk1"/>
                </a:solidFill>
                <a:latin typeface="Calibri"/>
                <a:ea typeface="Calibri"/>
                <a:cs typeface="Calibri"/>
                <a:sym typeface="Calibri"/>
              </a:rPr>
              <a:t>15min</a:t>
            </a:r>
            <a:endParaRPr/>
          </a:p>
        </p:txBody>
      </p:sp>
      <p:sp>
        <p:nvSpPr>
          <p:cNvPr id="432" name="Google Shape;432;p32"/>
          <p:cNvSpPr txBox="1"/>
          <p:nvPr/>
        </p:nvSpPr>
        <p:spPr>
          <a:xfrm>
            <a:off x="4281194" y="5587215"/>
            <a:ext cx="120606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800">
                <a:solidFill>
                  <a:schemeClr val="dk1"/>
                </a:solidFill>
                <a:latin typeface="Calibri"/>
                <a:ea typeface="Calibri"/>
                <a:cs typeface="Calibri"/>
                <a:sym typeface="Calibri"/>
              </a:rPr>
              <a:t>10min</a:t>
            </a:r>
            <a:endParaRPr/>
          </a:p>
        </p:txBody>
      </p:sp>
      <p:sp>
        <p:nvSpPr>
          <p:cNvPr id="433" name="Google Shape;433;p32"/>
          <p:cNvSpPr txBox="1"/>
          <p:nvPr/>
        </p:nvSpPr>
        <p:spPr>
          <a:xfrm>
            <a:off x="6388807" y="5582927"/>
            <a:ext cx="1206062"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de-DE" sz="2800">
                <a:solidFill>
                  <a:schemeClr val="dk1"/>
                </a:solidFill>
                <a:latin typeface="Calibri"/>
                <a:ea typeface="Calibri"/>
                <a:cs typeface="Calibri"/>
                <a:sym typeface="Calibri"/>
              </a:rPr>
              <a:t>5min</a:t>
            </a:r>
            <a:endParaRPr/>
          </a:p>
        </p:txBody>
      </p:sp>
      <p:sp>
        <p:nvSpPr>
          <p:cNvPr id="434" name="Google Shape;434;p32"/>
          <p:cNvSpPr txBox="1"/>
          <p:nvPr/>
        </p:nvSpPr>
        <p:spPr>
          <a:xfrm>
            <a:off x="8077814" y="2551837"/>
            <a:ext cx="3702060" cy="2031325"/>
          </a:xfrm>
          <a:prstGeom prst="rect">
            <a:avLst/>
          </a:prstGeom>
          <a:no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Calibri"/>
                <a:ea typeface="Calibri"/>
                <a:cs typeface="Calibri"/>
                <a:sym typeface="Calibri"/>
              </a:rPr>
              <a:t>What is the name of the business?</a:t>
            </a:r>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Calibri"/>
                <a:ea typeface="Calibri"/>
                <a:cs typeface="Calibri"/>
                <a:sym typeface="Calibri"/>
              </a:rPr>
              <a:t>What is the goal of the business?</a:t>
            </a:r>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Calibri"/>
                <a:ea typeface="Calibri"/>
                <a:cs typeface="Calibri"/>
                <a:sym typeface="Calibri"/>
              </a:rPr>
              <a:t>What do you produce in the business?</a:t>
            </a:r>
            <a:endParaRPr/>
          </a:p>
          <a:p>
            <a:pPr indent="-285750" lvl="0" marL="285750" marR="0" rtl="0" algn="l">
              <a:spcBef>
                <a:spcPts val="0"/>
              </a:spcBef>
              <a:spcAft>
                <a:spcPts val="0"/>
              </a:spcAft>
              <a:buClr>
                <a:schemeClr val="dk1"/>
              </a:buClr>
              <a:buSzPts val="1800"/>
              <a:buFont typeface="Noto Sans Symbols"/>
              <a:buChar char="▪"/>
            </a:pPr>
            <a:r>
              <a:rPr b="1" lang="de-DE" sz="1800">
                <a:solidFill>
                  <a:schemeClr val="dk1"/>
                </a:solidFill>
                <a:latin typeface="Calibri"/>
                <a:ea typeface="Calibri"/>
                <a:cs typeface="Calibri"/>
                <a:sym typeface="Calibri"/>
              </a:rPr>
              <a:t>How can people from different groups work together?</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33"/>
          <p:cNvSpPr txBox="1"/>
          <p:nvPr>
            <p:ph type="title"/>
          </p:nvPr>
        </p:nvSpPr>
        <p:spPr>
          <a:xfrm>
            <a:off x="1985241" y="1740911"/>
            <a:ext cx="8717395" cy="28527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6000"/>
              <a:buFont typeface="Calibri"/>
              <a:buNone/>
            </a:pPr>
            <a:r>
              <a:rPr b="1" lang="de-DE"/>
              <a:t>Discussion</a:t>
            </a:r>
            <a:endParaRPr b="1"/>
          </a:p>
        </p:txBody>
      </p:sp>
      <p:sp>
        <p:nvSpPr>
          <p:cNvPr id="440" name="Google Shape;440;p33"/>
          <p:cNvSpPr txBox="1"/>
          <p:nvPr>
            <p:ph idx="1" type="body"/>
          </p:nvPr>
        </p:nvSpPr>
        <p:spPr>
          <a:xfrm>
            <a:off x="1985241" y="4620636"/>
            <a:ext cx="8717395" cy="1500187"/>
          </a:xfrm>
          <a:prstGeom prst="rect">
            <a:avLst/>
          </a:prstGeom>
          <a:noFill/>
          <a:ln>
            <a:noFill/>
          </a:ln>
        </p:spPr>
        <p:txBody>
          <a:bodyPr anchorCtr="0" anchor="t" bIns="45700" lIns="91425" spcFirstLastPara="1" rIns="91425" wrap="square" tIns="45700">
            <a:normAutofit/>
          </a:bodyPr>
          <a:lstStyle/>
          <a:p>
            <a:pPr indent="-342900" lvl="0" marL="342900" rtl="0" algn="l">
              <a:lnSpc>
                <a:spcPct val="90000"/>
              </a:lnSpc>
              <a:spcBef>
                <a:spcPts val="0"/>
              </a:spcBef>
              <a:spcAft>
                <a:spcPts val="0"/>
              </a:spcAft>
              <a:buClr>
                <a:srgbClr val="595959"/>
              </a:buClr>
              <a:buSzPts val="2400"/>
              <a:buFont typeface="Noto Sans Symbols"/>
              <a:buChar char="❖"/>
            </a:pPr>
            <a:r>
              <a:rPr lang="de-DE">
                <a:solidFill>
                  <a:srgbClr val="595959"/>
                </a:solidFill>
              </a:rPr>
              <a:t>Sharing Experiences and Group work</a:t>
            </a:r>
            <a:endParaRPr/>
          </a:p>
          <a:p>
            <a:pPr indent="-342900" lvl="0" marL="342900" rtl="0" algn="l">
              <a:lnSpc>
                <a:spcPct val="90000"/>
              </a:lnSpc>
              <a:spcBef>
                <a:spcPts val="1000"/>
              </a:spcBef>
              <a:spcAft>
                <a:spcPts val="0"/>
              </a:spcAft>
              <a:buClr>
                <a:srgbClr val="595959"/>
              </a:buClr>
              <a:buSzPts val="2400"/>
              <a:buFont typeface="Noto Sans Symbols"/>
              <a:buChar char="❖"/>
            </a:pPr>
            <a:r>
              <a:rPr lang="de-DE">
                <a:solidFill>
                  <a:srgbClr val="595959"/>
                </a:solidFill>
              </a:rPr>
              <a:t>Discussion on creative ways of designing learning resources</a:t>
            </a:r>
            <a:endParaRPr/>
          </a:p>
          <a:p>
            <a:pPr indent="0" lvl="0" marL="0" rtl="0" algn="l">
              <a:lnSpc>
                <a:spcPct val="90000"/>
              </a:lnSpc>
              <a:spcBef>
                <a:spcPts val="1000"/>
              </a:spcBef>
              <a:spcAft>
                <a:spcPts val="0"/>
              </a:spcAft>
              <a:buClr>
                <a:srgbClr val="888888"/>
              </a:buClr>
              <a:buSzPts val="2400"/>
              <a:buNone/>
            </a:pPr>
            <a:r>
              <a:t/>
            </a:r>
            <a:endParaRPr>
              <a:solidFill>
                <a:srgbClr val="595959"/>
              </a:solidFill>
            </a:endParaRPr>
          </a:p>
          <a:p>
            <a:pPr indent="0" lvl="0" marL="0" rtl="0" algn="l">
              <a:lnSpc>
                <a:spcPct val="90000"/>
              </a:lnSpc>
              <a:spcBef>
                <a:spcPts val="1000"/>
              </a:spcBef>
              <a:spcAft>
                <a:spcPts val="0"/>
              </a:spcAft>
              <a:buClr>
                <a:srgbClr val="888888"/>
              </a:buClr>
              <a:buSzPts val="2400"/>
              <a:buNone/>
            </a:pPr>
            <a:r>
              <a:t/>
            </a:r>
            <a:endParaRPr>
              <a:solidFill>
                <a:srgbClr val="595959"/>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