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89" r:id="rId2"/>
    <p:sldId id="377" r:id="rId3"/>
    <p:sldId id="369" r:id="rId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2" d="100"/>
          <a:sy n="72" d="100"/>
        </p:scale>
        <p:origin x="62" y="245"/>
      </p:cViewPr>
      <p:guideLst/>
    </p:cSldViewPr>
  </p:slideViewPr>
  <p:notesTextViewPr>
    <p:cViewPr>
      <p:scale>
        <a:sx n="1" d="1"/>
        <a:sy n="1" d="1"/>
      </p:scale>
      <p:origin x="0" y="0"/>
    </p:cViewPr>
  </p:notesTextViewPr>
  <p:notesViewPr>
    <p:cSldViewPr snapToGrid="0">
      <p:cViewPr varScale="1">
        <p:scale>
          <a:sx n="52" d="100"/>
          <a:sy n="52" d="100"/>
        </p:scale>
        <p:origin x="148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D79CE-6660-4D8C-9731-BC88E3CE04AF}" type="datetimeFigureOut">
              <a:rPr lang="de-DE" smtClean="0"/>
              <a:t>11.03.2024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6C365-065F-40B7-B388-81580B3A4D5F}" type="slidenum">
              <a:rPr lang="de-DE" smtClean="0"/>
              <a:t>‹Nr.›</a:t>
            </a:fld>
            <a:endParaRPr lang="de-DE"/>
          </a:p>
        </p:txBody>
      </p:sp>
    </p:spTree>
    <p:extLst>
      <p:ext uri="{BB962C8B-B14F-4D97-AF65-F5344CB8AC3E}">
        <p14:creationId xmlns:p14="http://schemas.microsoft.com/office/powerpoint/2010/main" val="304283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39" name="Rechteck 38">
            <a:extLst>
              <a:ext uri="{FF2B5EF4-FFF2-40B4-BE49-F238E27FC236}">
                <a16:creationId xmlns:a16="http://schemas.microsoft.com/office/drawing/2014/main" id="{83A92672-EACA-4FAE-BFDB-0AC4EE7465E3}"/>
              </a:ext>
            </a:extLst>
          </p:cNvPr>
          <p:cNvSpPr/>
          <p:nvPr userDrawn="1"/>
        </p:nvSpPr>
        <p:spPr>
          <a:xfrm>
            <a:off x="9448800" y="15605"/>
            <a:ext cx="2743200" cy="6051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7546822"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754682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37" name="Titel 1">
            <a:extLst>
              <a:ext uri="{FF2B5EF4-FFF2-40B4-BE49-F238E27FC236}">
                <a16:creationId xmlns:a16="http://schemas.microsoft.com/office/drawing/2014/main" id="{0AC433EA-EF30-4FEF-9C59-A7DF3C79EEAF}"/>
              </a:ext>
            </a:extLst>
          </p:cNvPr>
          <p:cNvSpPr txBox="1">
            <a:spLocks/>
          </p:cNvSpPr>
          <p:nvPr userDrawn="1"/>
        </p:nvSpPr>
        <p:spPr>
          <a:xfrm>
            <a:off x="9496196" y="1615915"/>
            <a:ext cx="2845177" cy="19091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b="1" dirty="0"/>
              <a:t>STEM</a:t>
            </a:r>
            <a:br>
              <a:rPr lang="en-US" sz="3600" b="1" dirty="0"/>
            </a:br>
            <a:r>
              <a:rPr lang="en-US" sz="3600" b="1" dirty="0"/>
              <a:t>for inclusive schools</a:t>
            </a:r>
          </a:p>
        </p:txBody>
      </p:sp>
      <p:sp>
        <p:nvSpPr>
          <p:cNvPr id="38" name="Textplatzhalter 3">
            <a:extLst>
              <a:ext uri="{FF2B5EF4-FFF2-40B4-BE49-F238E27FC236}">
                <a16:creationId xmlns:a16="http://schemas.microsoft.com/office/drawing/2014/main" id="{10F3F08C-0F4C-4B80-A9A4-F99ADD86D21D}"/>
              </a:ext>
            </a:extLst>
          </p:cNvPr>
          <p:cNvSpPr>
            <a:spLocks noGrp="1"/>
          </p:cNvSpPr>
          <p:nvPr>
            <p:ph type="body" sz="half" idx="2" hasCustomPrompt="1"/>
          </p:nvPr>
        </p:nvSpPr>
        <p:spPr>
          <a:xfrm>
            <a:off x="9476849" y="3794379"/>
            <a:ext cx="3200400" cy="1413608"/>
          </a:xfrm>
        </p:spPr>
        <p:txBody>
          <a:bodyPr>
            <a:noAutofit/>
          </a:bodyPr>
          <a:lstStyle>
            <a:lvl1pPr marL="0" indent="0">
              <a:buNone/>
              <a:defRPr sz="1800"/>
            </a:lvl1pPr>
          </a:lstStyle>
          <a:p>
            <a:r>
              <a:rPr lang="en-US" b="1" i="1" dirty="0"/>
              <a:t>Reference Number:</a:t>
            </a:r>
            <a:br>
              <a:rPr lang="en-US" b="1" i="1" dirty="0"/>
            </a:br>
            <a:r>
              <a:rPr lang="fr-FR" dirty="0"/>
              <a:t>2023-1-DE02-KA220-SCH-00000000 </a:t>
            </a:r>
          </a:p>
          <a:p>
            <a:r>
              <a:rPr lang="de-DE" b="1" dirty="0"/>
              <a:t>Duration: </a:t>
            </a:r>
          </a:p>
          <a:p>
            <a:r>
              <a:rPr lang="de-DE" dirty="0"/>
              <a:t>03.09.2023 - 02.03.2026</a:t>
            </a:r>
            <a:br>
              <a:rPr lang="de-DE" dirty="0"/>
            </a:br>
            <a:r>
              <a:rPr lang="de-DE" dirty="0"/>
              <a:t>(30 </a:t>
            </a:r>
            <a:r>
              <a:rPr lang="de-DE" dirty="0" err="1"/>
              <a:t>months</a:t>
            </a:r>
            <a:r>
              <a:rPr lang="de-DE" dirty="0"/>
              <a:t>)</a:t>
            </a:r>
            <a:endParaRPr lang="de-DE" b="1" dirty="0"/>
          </a:p>
          <a:p>
            <a:endParaRPr lang="de-DE" b="1" dirty="0"/>
          </a:p>
        </p:txBody>
      </p:sp>
      <p:pic>
        <p:nvPicPr>
          <p:cNvPr id="41" name="Grafik 40">
            <a:extLst>
              <a:ext uri="{FF2B5EF4-FFF2-40B4-BE49-F238E27FC236}">
                <a16:creationId xmlns:a16="http://schemas.microsoft.com/office/drawing/2014/main" id="{A5048D36-4601-416B-A253-50708FB33E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3469" y="148745"/>
            <a:ext cx="1453861" cy="1284947"/>
          </a:xfrm>
          <a:prstGeom prst="rect">
            <a:avLst/>
          </a:prstGeom>
        </p:spPr>
      </p:pic>
    </p:spTree>
    <p:extLst>
      <p:ext uri="{BB962C8B-B14F-4D97-AF65-F5344CB8AC3E}">
        <p14:creationId xmlns:p14="http://schemas.microsoft.com/office/powerpoint/2010/main" val="249479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C76980BF-DC61-4247-B81D-77CFDA6C18A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676A8F74-35DF-46EA-A8BF-4F4C01C7E1B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25618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28658800-80D6-4E35-9F3A-DF3E0057F9E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287E79F-9986-46CB-8751-80DFE463561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423599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337D7-7A79-4B01-86A7-5E900A73171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4DE445A-24B0-4BB6-8E99-FEA84BB6373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30844B8-14D0-46EB-8A0C-5921E63CECA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4498B0C7-F072-4036-8AEE-5B0E4B616F0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5A5F5FE-8333-4384-A3B3-A9C93E43AD0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F7C3FF1E-9DD0-4C84-870D-029BFC5D5DD6}"/>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13BFB9B4-D9C7-47D9-A125-DA36A4393CCB}"/>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64042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E5024-2F4D-414B-96BD-E1E55F2D270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F9D48B7-C08A-4E7E-98B8-BE88E23FB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3C5FC6D-49C9-4201-BFD3-9BD05F439CE2}"/>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CDAD1636-5CE2-45D1-9189-89ACEAD65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07A5D4-6580-4A34-B3F4-449706AABD15}"/>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020F9106-124D-402D-A21C-FA0EEB6C920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4924885F-290A-4D8E-99F1-0137613A8DE8}"/>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267470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1E46A9-643C-4704-B05E-93DD2882E9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A43BBD0-9D8D-4592-9B69-E563326334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045AA8B-B42D-4113-B46E-1DEDED9FE3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A84DB43-4964-4522-AE92-13E0467B0E86}"/>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6" name="Fußzeilenplatzhalter 5">
            <a:extLst>
              <a:ext uri="{FF2B5EF4-FFF2-40B4-BE49-F238E27FC236}">
                <a16:creationId xmlns:a16="http://schemas.microsoft.com/office/drawing/2014/main" id="{76800FFA-AC30-4E86-A29C-7209B11238F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8C9049D-7060-4572-B6EA-FF390AE9B266}"/>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D032445-E48F-46BE-B8E2-264D674615A0}"/>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9B1BC009-AF18-4F34-B9D2-F0D217CC8CF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86810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DC06CF-7DD0-476C-A853-676888122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FF389A-4296-4B28-AF2F-99E7F19F2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22DB226-C580-4C08-9D22-6B219E095F9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7FCFE42-4461-4371-8883-4D471854C4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F9D6B8F-470D-4F45-A381-1E7854DEFB8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FB6807-5E28-419D-AD2C-FBE072952E43}"/>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8" name="Fußzeilenplatzhalter 7">
            <a:extLst>
              <a:ext uri="{FF2B5EF4-FFF2-40B4-BE49-F238E27FC236}">
                <a16:creationId xmlns:a16="http://schemas.microsoft.com/office/drawing/2014/main" id="{270671F6-46B5-403F-888F-682339CC7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CE78A19-A69C-4420-A3B9-C1D365C2AC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10" name="Freeform 6">
            <a:extLst>
              <a:ext uri="{FF2B5EF4-FFF2-40B4-BE49-F238E27FC236}">
                <a16:creationId xmlns:a16="http://schemas.microsoft.com/office/drawing/2014/main" id="{D7A5C4EC-4288-4628-8EF1-2B9C5751AAC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1" name="Textfeld 10">
            <a:extLst>
              <a:ext uri="{FF2B5EF4-FFF2-40B4-BE49-F238E27FC236}">
                <a16:creationId xmlns:a16="http://schemas.microsoft.com/office/drawing/2014/main" id="{5C635E68-28B6-4847-85C6-998532965AA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4454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2502C-EA79-4057-93C6-26C9EA32006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EA3154-FAD6-43CC-BFBF-F8284B4E7D9E}"/>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4" name="Fußzeilenplatzhalter 3">
            <a:extLst>
              <a:ext uri="{FF2B5EF4-FFF2-40B4-BE49-F238E27FC236}">
                <a16:creationId xmlns:a16="http://schemas.microsoft.com/office/drawing/2014/main" id="{A5B065E6-187C-4423-A2D7-C73F027E9BD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10A5313-9DC5-4101-AA5D-999B1442A1BB}"/>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6" name="Freeform 6">
            <a:extLst>
              <a:ext uri="{FF2B5EF4-FFF2-40B4-BE49-F238E27FC236}">
                <a16:creationId xmlns:a16="http://schemas.microsoft.com/office/drawing/2014/main" id="{D3B997FA-F8CC-4954-8EFC-96EC645810C1}"/>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7" name="Textfeld 6">
            <a:extLst>
              <a:ext uri="{FF2B5EF4-FFF2-40B4-BE49-F238E27FC236}">
                <a16:creationId xmlns:a16="http://schemas.microsoft.com/office/drawing/2014/main" id="{BF74C954-64EB-401E-B187-840858B6F07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77662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2D35AA7-A222-41A7-9C01-BA8F9CCE93EC}"/>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3" name="Fußzeilenplatzhalter 2">
            <a:extLst>
              <a:ext uri="{FF2B5EF4-FFF2-40B4-BE49-F238E27FC236}">
                <a16:creationId xmlns:a16="http://schemas.microsoft.com/office/drawing/2014/main" id="{B1FC4FE6-9712-4C36-8219-0365F175D18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8EFB74E-0BB3-4FA8-9E9A-D0C17339CDD9}"/>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5" name="Freeform 6">
            <a:extLst>
              <a:ext uri="{FF2B5EF4-FFF2-40B4-BE49-F238E27FC236}">
                <a16:creationId xmlns:a16="http://schemas.microsoft.com/office/drawing/2014/main" id="{ABE5A4D6-DD77-4F82-BD97-2978515EA42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Textfeld 5">
            <a:extLst>
              <a:ext uri="{FF2B5EF4-FFF2-40B4-BE49-F238E27FC236}">
                <a16:creationId xmlns:a16="http://schemas.microsoft.com/office/drawing/2014/main" id="{3B2AAE39-84C0-4869-8EFF-281333D0D523}"/>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3604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004B0-14C0-4000-9861-2DF7092C8D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E4B14-71F7-4B2C-AECF-60CE03437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8283B2D-BF9B-4684-A1F1-C42F180E1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054B87A-97F8-4D88-B451-4D2729509475}"/>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6" name="Fußzeilenplatzhalter 5">
            <a:extLst>
              <a:ext uri="{FF2B5EF4-FFF2-40B4-BE49-F238E27FC236}">
                <a16:creationId xmlns:a16="http://schemas.microsoft.com/office/drawing/2014/main" id="{7EFD95D5-9FAA-4702-9F22-9D8D686118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EAE51E-E02A-4C5C-AEE8-CC64648BCC9F}"/>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BABA82E9-BA93-44FE-8170-DF2ECD9517A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13EC0162-387C-4730-A1AC-9C500DC4399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30151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E2F6F-352D-4511-8EEA-6FB148AECF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4BA5FEB-D586-4766-970C-688697D24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25D89EC-D2B0-4611-9060-8741812B2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8B7E81-6680-44EC-9077-D37551D4ED18}"/>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6" name="Fußzeilenplatzhalter 5">
            <a:extLst>
              <a:ext uri="{FF2B5EF4-FFF2-40B4-BE49-F238E27FC236}">
                <a16:creationId xmlns:a16="http://schemas.microsoft.com/office/drawing/2014/main" id="{1A4622A9-22E1-4EFA-8791-8215531ACEA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6A1B552-3621-4EEF-9238-57FB5627CFCE}"/>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560C1F8-AC7D-433E-BE3D-43D6FC3212BA}"/>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815CBEBF-DD8A-4B65-AA31-D2C2F24EB2D9}"/>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770064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8EA4D1-9CF9-4BBF-8E05-6520163C13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AFDB838-DE0E-4C51-B557-8713D540DF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B4E41F-E764-424A-BB79-5C429457FCA2}"/>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4014A8DB-027F-45F6-856F-D6394F18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8A8F2C-6B0B-484B-8B1B-FD5CB40E6A1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469859F6-BD32-4A43-92D6-1CEBE320B9F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0B2C301-6BE2-4DB1-BD3F-76BD33418B22}"/>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15408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BF9A853-CFD9-4CC7-B5D6-5F55AB0E76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0FC7C3C-035C-4CB3-9ABD-EB5BEF2A08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0015F4-C384-410C-816B-9AA74945E442}"/>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2199BE87-0DDE-4112-AACB-B9C92378F8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A9FEFEA-6CB7-47A9-8C72-67DFDD304C20}"/>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8F01C781-1A33-46E9-8F73-6B9EB2ED9545}"/>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BE6D26DF-1AA8-4ADC-866B-5533FBF5A6A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557038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Titelfolie mit Bild">
    <p:spTree>
      <p:nvGrpSpPr>
        <p:cNvPr id="1" name=""/>
        <p:cNvGrpSpPr/>
        <p:nvPr/>
      </p:nvGrpSpPr>
      <p:grpSpPr>
        <a:xfrm>
          <a:off x="0" y="0"/>
          <a:ext cx="0" cy="0"/>
          <a:chOff x="0" y="0"/>
          <a:chExt cx="0" cy="0"/>
        </a:xfrm>
      </p:grpSpPr>
      <p:sp>
        <p:nvSpPr>
          <p:cNvPr id="19" name="Rectangle 6">
            <a:extLst>
              <a:ext uri="{FF2B5EF4-FFF2-40B4-BE49-F238E27FC236}">
                <a16:creationId xmlns:a16="http://schemas.microsoft.com/office/drawing/2014/main" id="{6448C9EC-C3E1-4F5A-94AF-C149CD41BDF3}"/>
              </a:ext>
            </a:extLst>
          </p:cNvPr>
          <p:cNvSpPr/>
          <p:nvPr userDrawn="1"/>
        </p:nvSpPr>
        <p:spPr>
          <a:xfrm>
            <a:off x="1" y="6237586"/>
            <a:ext cx="12191999" cy="6204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8">
            <a:extLst>
              <a:ext uri="{FF2B5EF4-FFF2-40B4-BE49-F238E27FC236}">
                <a16:creationId xmlns:a16="http://schemas.microsoft.com/office/drawing/2014/main" id="{91C87DB6-1D4E-4694-9905-4E1B9F63E468}"/>
              </a:ext>
            </a:extLst>
          </p:cNvPr>
          <p:cNvSpPr/>
          <p:nvPr userDrawn="1"/>
        </p:nvSpPr>
        <p:spPr>
          <a:xfrm>
            <a:off x="0" y="617102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2" name="Grafik 21">
            <a:extLst>
              <a:ext uri="{FF2B5EF4-FFF2-40B4-BE49-F238E27FC236}">
                <a16:creationId xmlns:a16="http://schemas.microsoft.com/office/drawing/2014/main" id="{1229CAE1-65AE-42F6-B84F-37838C1387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945" y="6281603"/>
            <a:ext cx="1061484" cy="400384"/>
          </a:xfrm>
          <a:prstGeom prst="rect">
            <a:avLst/>
          </a:prstGeom>
        </p:spPr>
      </p:pic>
      <p:sp>
        <p:nvSpPr>
          <p:cNvPr id="2" name="Titel 1"/>
          <p:cNvSpPr>
            <a:spLocks noGrp="1"/>
          </p:cNvSpPr>
          <p:nvPr>
            <p:ph type="ctrTitle"/>
          </p:nvPr>
        </p:nvSpPr>
        <p:spPr>
          <a:xfrm>
            <a:off x="1104900" y="2292094"/>
            <a:ext cx="5734050" cy="2219691"/>
          </a:xfrm>
        </p:spPr>
        <p:txBody>
          <a:bodyPr rtlCol="0" anchor="ctr">
            <a:normAutofit/>
          </a:bodyPr>
          <a:lstStyle>
            <a:lvl1pPr algn="l" rtl="0">
              <a:defRPr sz="4000" cap="all" baseline="0"/>
            </a:lvl1pPr>
          </a:lstStyle>
          <a:p>
            <a:pPr rtl="0"/>
            <a:endParaRPr lang="de-DE" noProof="0" dirty="0"/>
          </a:p>
        </p:txBody>
      </p:sp>
      <p:sp>
        <p:nvSpPr>
          <p:cNvPr id="3" name="Untertitel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endParaRPr lang="en-US" dirty="0"/>
          </a:p>
        </p:txBody>
      </p:sp>
      <p:sp>
        <p:nvSpPr>
          <p:cNvPr id="11" name="Bildplatzhalter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de-DE" noProof="0" dirty="0"/>
              <a:t>Bild durch Klicken auf Symbol hinzufügen</a:t>
            </a:r>
          </a:p>
        </p:txBody>
      </p:sp>
      <p:pic>
        <p:nvPicPr>
          <p:cNvPr id="13" name="Grafik 12">
            <a:extLst>
              <a:ext uri="{FF2B5EF4-FFF2-40B4-BE49-F238E27FC236}">
                <a16:creationId xmlns:a16="http://schemas.microsoft.com/office/drawing/2014/main" id="{B27CEBE5-58AB-4F2D-B994-5256965C8598}"/>
              </a:ext>
            </a:extLst>
          </p:cNvPr>
          <p:cNvPicPr/>
          <p:nvPr userDrawn="1"/>
        </p:nvPicPr>
        <p:blipFill>
          <a:blip r:embed="rId3"/>
          <a:stretch>
            <a:fillRect/>
          </a:stretch>
        </p:blipFill>
        <p:spPr>
          <a:xfrm>
            <a:off x="10099505" y="6266872"/>
            <a:ext cx="1987550" cy="567690"/>
          </a:xfrm>
          <a:prstGeom prst="rect">
            <a:avLst/>
          </a:prstGeom>
        </p:spPr>
      </p:pic>
      <p:sp>
        <p:nvSpPr>
          <p:cNvPr id="17" name="Untertitel 2">
            <a:extLst>
              <a:ext uri="{FF2B5EF4-FFF2-40B4-BE49-F238E27FC236}">
                <a16:creationId xmlns:a16="http://schemas.microsoft.com/office/drawing/2014/main" id="{B51E1108-269B-49FE-B399-5753E0E425DE}"/>
              </a:ext>
            </a:extLst>
          </p:cNvPr>
          <p:cNvSpPr txBox="1">
            <a:spLocks/>
          </p:cNvSpPr>
          <p:nvPr userDrawn="1"/>
        </p:nvSpPr>
        <p:spPr>
          <a:xfrm>
            <a:off x="4376057" y="6360042"/>
            <a:ext cx="5340977"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solidFill>
                  <a:schemeClr val="bg1"/>
                </a:solidFill>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solidFill>
                <a:schemeClr val="bg1"/>
              </a:solidFill>
            </a:endParaRPr>
          </a:p>
          <a:p>
            <a:pPr algn="ctr"/>
            <a:endParaRPr lang="en-GB" sz="2000" dirty="0">
              <a:solidFill>
                <a:schemeClr val="bg1"/>
              </a:solidFill>
            </a:endParaRPr>
          </a:p>
        </p:txBody>
      </p:sp>
      <p:pic>
        <p:nvPicPr>
          <p:cNvPr id="14" name="Grafik 13">
            <a:extLst>
              <a:ext uri="{FF2B5EF4-FFF2-40B4-BE49-F238E27FC236}">
                <a16:creationId xmlns:a16="http://schemas.microsoft.com/office/drawing/2014/main" id="{A1B2B38C-3932-4AE1-AA0D-7D638B88D9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49287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alpha val="90000"/>
                <a:lumMod val="45000"/>
                <a:lumOff val="55000"/>
              </a:schemeClr>
            </a:gs>
            <a:gs pos="72000">
              <a:schemeClr val="bg2">
                <a:tint val="98000"/>
                <a:satMod val="130000"/>
                <a:shade val="90000"/>
                <a:lumMod val="103000"/>
              </a:schemeClr>
            </a:gs>
            <a:gs pos="100000">
              <a:schemeClr val="bg2">
                <a:lumMod val="9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7280D3F-6699-4993-B9BC-4D631D8BD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CCF093-3596-48C1-BEC7-11177AC355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E369B9-2BBD-4CE0-BB49-DA1A3B237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9915E230-566A-435B-B096-C61EFFD16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AE72BFC5-6DE7-4837-8DDF-A23D415CF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58AF7-D341-4546-AF6A-8BB6CB9539DF}" type="slidenum">
              <a:rPr lang="de-DE" smtClean="0"/>
              <a:t>‹Nr.›</a:t>
            </a:fld>
            <a:endParaRPr lang="de-DE"/>
          </a:p>
        </p:txBody>
      </p:sp>
      <p:grpSp>
        <p:nvGrpSpPr>
          <p:cNvPr id="7" name="Group 22">
            <a:extLst>
              <a:ext uri="{FF2B5EF4-FFF2-40B4-BE49-F238E27FC236}">
                <a16:creationId xmlns:a16="http://schemas.microsoft.com/office/drawing/2014/main" id="{02EF0F1D-0720-411F-9786-A8B1CB08CA01}"/>
              </a:ext>
            </a:extLst>
          </p:cNvPr>
          <p:cNvGrpSpPr/>
          <p:nvPr userDrawn="1"/>
        </p:nvGrpSpPr>
        <p:grpSpPr>
          <a:xfrm>
            <a:off x="1" y="228600"/>
            <a:ext cx="1996775" cy="6638628"/>
            <a:chOff x="2487613" y="285750"/>
            <a:chExt cx="2428875" cy="5654676"/>
          </a:xfrm>
        </p:grpSpPr>
        <p:sp>
          <p:nvSpPr>
            <p:cNvPr id="8" name="Freeform 11">
              <a:extLst>
                <a:ext uri="{FF2B5EF4-FFF2-40B4-BE49-F238E27FC236}">
                  <a16:creationId xmlns:a16="http://schemas.microsoft.com/office/drawing/2014/main" id="{7B690288-A7B5-4FC7-9CF9-B3228105846B}"/>
                </a:ext>
              </a:extLst>
            </p:cNvPr>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a16="http://schemas.microsoft.com/office/drawing/2014/main" id="{6A1251A1-B8AA-417C-B53B-FE4CCACEF8AF}"/>
                </a:ext>
              </a:extLst>
            </p:cNvPr>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 name="Freeform 13">
              <a:extLst>
                <a:ext uri="{FF2B5EF4-FFF2-40B4-BE49-F238E27FC236}">
                  <a16:creationId xmlns:a16="http://schemas.microsoft.com/office/drawing/2014/main" id="{028E5F54-41FC-4517-8960-CC7EB72B7F58}"/>
                </a:ext>
              </a:extLst>
            </p:cNvPr>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 name="Freeform 14">
              <a:extLst>
                <a:ext uri="{FF2B5EF4-FFF2-40B4-BE49-F238E27FC236}">
                  <a16:creationId xmlns:a16="http://schemas.microsoft.com/office/drawing/2014/main" id="{5617BABF-82C0-4DE3-B844-4972EA65DD6B}"/>
                </a:ext>
              </a:extLst>
            </p:cNvPr>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2" name="Freeform 15">
              <a:extLst>
                <a:ext uri="{FF2B5EF4-FFF2-40B4-BE49-F238E27FC236}">
                  <a16:creationId xmlns:a16="http://schemas.microsoft.com/office/drawing/2014/main" id="{3EBF5400-3C2C-4790-8D11-EA6B20F3977E}"/>
                </a:ext>
              </a:extLst>
            </p:cNvPr>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3" name="Freeform 16">
              <a:extLst>
                <a:ext uri="{FF2B5EF4-FFF2-40B4-BE49-F238E27FC236}">
                  <a16:creationId xmlns:a16="http://schemas.microsoft.com/office/drawing/2014/main" id="{7A9BEE81-FB23-47F3-BC14-7B56C980B270}"/>
                </a:ext>
              </a:extLst>
            </p:cNvPr>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 name="Freeform 17">
              <a:extLst>
                <a:ext uri="{FF2B5EF4-FFF2-40B4-BE49-F238E27FC236}">
                  <a16:creationId xmlns:a16="http://schemas.microsoft.com/office/drawing/2014/main" id="{68463286-ED3B-4E13-BB70-54D39FD46A03}"/>
                </a:ext>
              </a:extLst>
            </p:cNvPr>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 name="Freeform 18">
              <a:extLst>
                <a:ext uri="{FF2B5EF4-FFF2-40B4-BE49-F238E27FC236}">
                  <a16:creationId xmlns:a16="http://schemas.microsoft.com/office/drawing/2014/main" id="{B5F7F4E6-8280-4EF3-9A58-F56BCAB62441}"/>
                </a:ext>
              </a:extLst>
            </p:cNvPr>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6" name="Freeform 19">
              <a:extLst>
                <a:ext uri="{FF2B5EF4-FFF2-40B4-BE49-F238E27FC236}">
                  <a16:creationId xmlns:a16="http://schemas.microsoft.com/office/drawing/2014/main" id="{C534228C-857D-4819-A17F-94403A30D2FD}"/>
                </a:ext>
              </a:extLst>
            </p:cNvPr>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7" name="Freeform 20">
              <a:extLst>
                <a:ext uri="{FF2B5EF4-FFF2-40B4-BE49-F238E27FC236}">
                  <a16:creationId xmlns:a16="http://schemas.microsoft.com/office/drawing/2014/main" id="{50BC4C6E-E9BF-490D-88E4-D0B36D675AC0}"/>
                </a:ext>
              </a:extLst>
            </p:cNvPr>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8" name="Freeform 21">
              <a:extLst>
                <a:ext uri="{FF2B5EF4-FFF2-40B4-BE49-F238E27FC236}">
                  <a16:creationId xmlns:a16="http://schemas.microsoft.com/office/drawing/2014/main" id="{F6D58F3C-706D-4FB7-A8A8-EB22C5CE6365}"/>
                </a:ext>
              </a:extLst>
            </p:cNvPr>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9" name="Freeform 22">
              <a:extLst>
                <a:ext uri="{FF2B5EF4-FFF2-40B4-BE49-F238E27FC236}">
                  <a16:creationId xmlns:a16="http://schemas.microsoft.com/office/drawing/2014/main" id="{DEE79FB9-3442-47F7-BA67-E0D8345CB061}"/>
                </a:ext>
              </a:extLst>
            </p:cNvPr>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0" name="Group 9">
            <a:extLst>
              <a:ext uri="{FF2B5EF4-FFF2-40B4-BE49-F238E27FC236}">
                <a16:creationId xmlns:a16="http://schemas.microsoft.com/office/drawing/2014/main" id="{681D2EFC-B312-4F7A-BF61-21BB8DA1BCC2}"/>
              </a:ext>
            </a:extLst>
          </p:cNvPr>
          <p:cNvGrpSpPr/>
          <p:nvPr userDrawn="1"/>
        </p:nvGrpSpPr>
        <p:grpSpPr>
          <a:xfrm>
            <a:off x="27222" y="-786"/>
            <a:ext cx="1539072" cy="6854039"/>
            <a:chOff x="6627813" y="194833"/>
            <a:chExt cx="1952625" cy="5678918"/>
          </a:xfrm>
        </p:grpSpPr>
        <p:sp>
          <p:nvSpPr>
            <p:cNvPr id="21" name="Freeform 27">
              <a:extLst>
                <a:ext uri="{FF2B5EF4-FFF2-40B4-BE49-F238E27FC236}">
                  <a16:creationId xmlns:a16="http://schemas.microsoft.com/office/drawing/2014/main" id="{6E73E7E7-46FD-4397-95F2-51EC13396D4D}"/>
                </a:ext>
              </a:extLst>
            </p:cNvPr>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2" name="Freeform 28">
              <a:extLst>
                <a:ext uri="{FF2B5EF4-FFF2-40B4-BE49-F238E27FC236}">
                  <a16:creationId xmlns:a16="http://schemas.microsoft.com/office/drawing/2014/main" id="{01FBF612-CB64-4C12-9587-2345B7631BB6}"/>
                </a:ext>
              </a:extLst>
            </p:cNvPr>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3" name="Freeform 29">
              <a:extLst>
                <a:ext uri="{FF2B5EF4-FFF2-40B4-BE49-F238E27FC236}">
                  <a16:creationId xmlns:a16="http://schemas.microsoft.com/office/drawing/2014/main" id="{5C3FB766-678D-4FD3-BD61-90B135712B5C}"/>
                </a:ext>
              </a:extLst>
            </p:cNvPr>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4" name="Freeform 30">
              <a:extLst>
                <a:ext uri="{FF2B5EF4-FFF2-40B4-BE49-F238E27FC236}">
                  <a16:creationId xmlns:a16="http://schemas.microsoft.com/office/drawing/2014/main" id="{078C7CA7-77F7-4B70-9741-D3999142EBBD}"/>
                </a:ext>
              </a:extLst>
            </p:cNvPr>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5" name="Freeform 31">
              <a:extLst>
                <a:ext uri="{FF2B5EF4-FFF2-40B4-BE49-F238E27FC236}">
                  <a16:creationId xmlns:a16="http://schemas.microsoft.com/office/drawing/2014/main" id="{FF179409-0CFC-4662-B3C2-EE2A4EC2944D}"/>
                </a:ext>
              </a:extLst>
            </p:cNvPr>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6" name="Freeform 32">
              <a:extLst>
                <a:ext uri="{FF2B5EF4-FFF2-40B4-BE49-F238E27FC236}">
                  <a16:creationId xmlns:a16="http://schemas.microsoft.com/office/drawing/2014/main" id="{DF04BC54-1950-4844-8839-228F61F062C9}"/>
                </a:ext>
              </a:extLst>
            </p:cNvPr>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7" name="Freeform 33">
              <a:extLst>
                <a:ext uri="{FF2B5EF4-FFF2-40B4-BE49-F238E27FC236}">
                  <a16:creationId xmlns:a16="http://schemas.microsoft.com/office/drawing/2014/main" id="{1FBD8527-197D-44F1-933D-070225B710B2}"/>
                </a:ext>
              </a:extLst>
            </p:cNvPr>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8" name="Freeform 34">
              <a:extLst>
                <a:ext uri="{FF2B5EF4-FFF2-40B4-BE49-F238E27FC236}">
                  <a16:creationId xmlns:a16="http://schemas.microsoft.com/office/drawing/2014/main" id="{CC9DE3DE-8F54-4EA7-9539-EABDB583ABD5}"/>
                </a:ext>
              </a:extLst>
            </p:cNvPr>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9" name="Freeform 35">
              <a:extLst>
                <a:ext uri="{FF2B5EF4-FFF2-40B4-BE49-F238E27FC236}">
                  <a16:creationId xmlns:a16="http://schemas.microsoft.com/office/drawing/2014/main" id="{71145B58-8784-4A44-B57E-8A538679C680}"/>
                </a:ext>
              </a:extLst>
            </p:cNvPr>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0" name="Freeform 36">
              <a:extLst>
                <a:ext uri="{FF2B5EF4-FFF2-40B4-BE49-F238E27FC236}">
                  <a16:creationId xmlns:a16="http://schemas.microsoft.com/office/drawing/2014/main" id="{1288D6FC-78D8-42F0-B106-8F845FA6F5C3}"/>
                </a:ext>
              </a:extLst>
            </p:cNvPr>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1" name="Freeform 37">
              <a:extLst>
                <a:ext uri="{FF2B5EF4-FFF2-40B4-BE49-F238E27FC236}">
                  <a16:creationId xmlns:a16="http://schemas.microsoft.com/office/drawing/2014/main" id="{D92CACA3-20A0-439B-AE92-C6360158C947}"/>
                </a:ext>
              </a:extLst>
            </p:cNvPr>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2" name="Freeform 38">
              <a:extLst>
                <a:ext uri="{FF2B5EF4-FFF2-40B4-BE49-F238E27FC236}">
                  <a16:creationId xmlns:a16="http://schemas.microsoft.com/office/drawing/2014/main" id="{ED12603C-6EFB-44B6-9AE6-A4871B23217B}"/>
                </a:ext>
              </a:extLst>
            </p:cNvPr>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3" name="Rectangle 6">
            <a:extLst>
              <a:ext uri="{FF2B5EF4-FFF2-40B4-BE49-F238E27FC236}">
                <a16:creationId xmlns:a16="http://schemas.microsoft.com/office/drawing/2014/main" id="{32B0F353-EB1C-4363-8216-9A9C5C22881E}"/>
              </a:ext>
            </a:extLst>
          </p:cNvPr>
          <p:cNvSpPr/>
          <p:nvPr userDrawn="1"/>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34" name="Grafik 33">
            <a:extLst>
              <a:ext uri="{FF2B5EF4-FFF2-40B4-BE49-F238E27FC236}">
                <a16:creationId xmlns:a16="http://schemas.microsoft.com/office/drawing/2014/main" id="{E90BF813-6D80-42BE-BCDB-43794DCC7CB7}"/>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53355" y="5295298"/>
            <a:ext cx="2509612" cy="1673074"/>
          </a:xfrm>
          <a:prstGeom prst="rect">
            <a:avLst/>
          </a:prstGeom>
        </p:spPr>
      </p:pic>
      <p:pic>
        <p:nvPicPr>
          <p:cNvPr id="37" name="Grafik 36">
            <a:extLst>
              <a:ext uri="{FF2B5EF4-FFF2-40B4-BE49-F238E27FC236}">
                <a16:creationId xmlns:a16="http://schemas.microsoft.com/office/drawing/2014/main" id="{2A17D643-A446-4A80-B020-F2BE559E4EB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769343" y="6371409"/>
            <a:ext cx="1061484" cy="400384"/>
          </a:xfrm>
          <a:prstGeom prst="rect">
            <a:avLst/>
          </a:prstGeom>
        </p:spPr>
      </p:pic>
      <p:sp>
        <p:nvSpPr>
          <p:cNvPr id="38" name="Untertitel 2">
            <a:extLst>
              <a:ext uri="{FF2B5EF4-FFF2-40B4-BE49-F238E27FC236}">
                <a16:creationId xmlns:a16="http://schemas.microsoft.com/office/drawing/2014/main" id="{6A847AF2-7B87-4D0C-B24C-300790F37F0F}"/>
              </a:ext>
            </a:extLst>
          </p:cNvPr>
          <p:cNvSpPr txBox="1">
            <a:spLocks/>
          </p:cNvSpPr>
          <p:nvPr userDrawn="1"/>
        </p:nvSpPr>
        <p:spPr>
          <a:xfrm>
            <a:off x="4193224" y="6266872"/>
            <a:ext cx="5015522"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p>
          <a:p>
            <a:pPr algn="ctr"/>
            <a:endParaRPr lang="en-GB" sz="2000" dirty="0">
              <a:solidFill>
                <a:srgbClr val="1F497D"/>
              </a:solidFill>
            </a:endParaRPr>
          </a:p>
        </p:txBody>
      </p:sp>
      <p:pic>
        <p:nvPicPr>
          <p:cNvPr id="39" name="Grafik 38">
            <a:extLst>
              <a:ext uri="{FF2B5EF4-FFF2-40B4-BE49-F238E27FC236}">
                <a16:creationId xmlns:a16="http://schemas.microsoft.com/office/drawing/2014/main" id="{20D680C8-D9E9-4D4C-9114-8169B16F9215}"/>
              </a:ext>
            </a:extLst>
          </p:cNvPr>
          <p:cNvPicPr/>
          <p:nvPr userDrawn="1"/>
        </p:nvPicPr>
        <p:blipFill>
          <a:blip r:embed="rId18"/>
          <a:stretch>
            <a:fillRect/>
          </a:stretch>
        </p:blipFill>
        <p:spPr>
          <a:xfrm>
            <a:off x="9585046" y="6244739"/>
            <a:ext cx="1987550" cy="567690"/>
          </a:xfrm>
          <a:prstGeom prst="rect">
            <a:avLst/>
          </a:prstGeom>
        </p:spPr>
      </p:pic>
      <p:pic>
        <p:nvPicPr>
          <p:cNvPr id="41" name="Grafik 40">
            <a:extLst>
              <a:ext uri="{FF2B5EF4-FFF2-40B4-BE49-F238E27FC236}">
                <a16:creationId xmlns:a16="http://schemas.microsoft.com/office/drawing/2014/main" id="{32621813-3AF1-4736-B252-75F4D6CBCAD6}"/>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260165428"/>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445F444D-6F84-444E-8423-2332A5B64263}"/>
              </a:ext>
            </a:extLst>
          </p:cNvPr>
          <p:cNvSpPr>
            <a:spLocks noGrp="1"/>
          </p:cNvSpPr>
          <p:nvPr>
            <p:ph type="body" sz="half" idx="2"/>
          </p:nvPr>
        </p:nvSpPr>
        <p:spPr>
          <a:xfrm>
            <a:off x="457199" y="183382"/>
            <a:ext cx="3455581" cy="3999113"/>
          </a:xfrm>
          <a:solidFill>
            <a:schemeClr val="bg2">
              <a:lumMod val="75000"/>
            </a:schemeClr>
          </a:solidFill>
        </p:spPr>
        <p:txBody>
          <a:bodyPr>
            <a:normAutofit lnSpcReduction="10000"/>
          </a:bodyPr>
          <a:lstStyle/>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r>
              <a:rPr lang="en-US" b="1" i="1" dirty="0"/>
              <a:t>Reference Number:</a:t>
            </a:r>
            <a:br>
              <a:rPr lang="en-US" b="1" i="1" dirty="0"/>
            </a:br>
            <a:r>
              <a:rPr lang="de-DE" dirty="0"/>
              <a:t>2023-1-DE03-KA220-SCH-000151162</a:t>
            </a:r>
          </a:p>
          <a:p>
            <a:r>
              <a:rPr lang="de-DE" b="1" dirty="0"/>
              <a:t>Duration: </a:t>
            </a:r>
            <a:br>
              <a:rPr lang="de-DE" b="1" dirty="0"/>
            </a:br>
            <a:r>
              <a:rPr lang="de-DE" b="1" dirty="0"/>
              <a:t>03.09.2023 to 02.03.2026</a:t>
            </a:r>
            <a:br>
              <a:rPr lang="de-DE" b="1" dirty="0"/>
            </a:br>
            <a:r>
              <a:rPr lang="de-DE" b="1" dirty="0"/>
              <a:t>(30 </a:t>
            </a:r>
            <a:r>
              <a:rPr lang="en-GB" b="1" dirty="0"/>
              <a:t>months</a:t>
            </a:r>
            <a:r>
              <a:rPr lang="de-DE" b="1" dirty="0"/>
              <a:t>) </a:t>
            </a:r>
          </a:p>
        </p:txBody>
      </p:sp>
      <p:sp>
        <p:nvSpPr>
          <p:cNvPr id="2" name="Titel 1">
            <a:extLst>
              <a:ext uri="{FF2B5EF4-FFF2-40B4-BE49-F238E27FC236}">
                <a16:creationId xmlns:a16="http://schemas.microsoft.com/office/drawing/2014/main" id="{7D9A5EC6-C8A9-436A-A069-FA6B69A1E808}"/>
              </a:ext>
            </a:extLst>
          </p:cNvPr>
          <p:cNvSpPr>
            <a:spLocks noGrp="1"/>
          </p:cNvSpPr>
          <p:nvPr>
            <p:ph type="title"/>
          </p:nvPr>
        </p:nvSpPr>
        <p:spPr>
          <a:xfrm>
            <a:off x="457199" y="183383"/>
            <a:ext cx="3854280" cy="2559817"/>
          </a:xfrm>
        </p:spPr>
        <p:txBody>
          <a:bodyPr>
            <a:normAutofit fontScale="90000"/>
          </a:bodyPr>
          <a:lstStyle/>
          <a:p>
            <a:r>
              <a:rPr lang="en-US" sz="4000" b="1" dirty="0">
                <a:solidFill>
                  <a:schemeClr val="accent4">
                    <a:lumMod val="50000"/>
                  </a:schemeClr>
                </a:solidFill>
              </a:rPr>
              <a:t>STEM for</a:t>
            </a:r>
            <a:br>
              <a:rPr lang="en-US" sz="4000" b="1" dirty="0">
                <a:solidFill>
                  <a:schemeClr val="accent4">
                    <a:lumMod val="50000"/>
                  </a:schemeClr>
                </a:solidFill>
              </a:rPr>
            </a:br>
            <a:r>
              <a:rPr lang="en-US" sz="4000" b="1" dirty="0">
                <a:solidFill>
                  <a:schemeClr val="accent4">
                    <a:lumMod val="50000"/>
                  </a:schemeClr>
                </a:solidFill>
              </a:rPr>
              <a:t>inclusive schools</a:t>
            </a:r>
            <a:br>
              <a:rPr lang="en-US" dirty="0"/>
            </a:br>
            <a:br>
              <a:rPr lang="en-US" sz="1700" dirty="0"/>
            </a:br>
            <a:r>
              <a:rPr lang="en-US" sz="1800" dirty="0"/>
              <a:t>School Education</a:t>
            </a:r>
            <a:br>
              <a:rPr lang="en-US" sz="1800" dirty="0"/>
            </a:br>
            <a:r>
              <a:rPr lang="en-US" sz="1800" dirty="0"/>
              <a:t>ERASMUS+</a:t>
            </a:r>
            <a:br>
              <a:rPr lang="en-US" sz="1800" dirty="0"/>
            </a:br>
            <a:br>
              <a:rPr lang="en-US" sz="1800" dirty="0"/>
            </a:br>
            <a:r>
              <a:rPr lang="en-US" sz="1800" dirty="0"/>
              <a:t>KA220-NW-23-30-151162</a:t>
            </a:r>
            <a:br>
              <a:rPr lang="en-US" sz="1800" dirty="0"/>
            </a:br>
            <a:r>
              <a:rPr lang="en-US" sz="1800" dirty="0"/>
              <a:t>Cooperation partnerships in</a:t>
            </a:r>
            <a:br>
              <a:rPr lang="en-US" sz="1800" dirty="0"/>
            </a:br>
            <a:r>
              <a:rPr lang="en-US" sz="1800" dirty="0"/>
              <a:t>school education</a:t>
            </a:r>
            <a:endParaRPr lang="en-US" dirty="0"/>
          </a:p>
        </p:txBody>
      </p:sp>
      <p:sp>
        <p:nvSpPr>
          <p:cNvPr id="3" name="Inhaltsplatzhalter 2">
            <a:extLst>
              <a:ext uri="{FF2B5EF4-FFF2-40B4-BE49-F238E27FC236}">
                <a16:creationId xmlns:a16="http://schemas.microsoft.com/office/drawing/2014/main" id="{1A7B7185-57EC-45F2-8C25-1C15CE431D16}"/>
              </a:ext>
            </a:extLst>
          </p:cNvPr>
          <p:cNvSpPr>
            <a:spLocks noGrp="1"/>
          </p:cNvSpPr>
          <p:nvPr>
            <p:ph idx="1"/>
          </p:nvPr>
        </p:nvSpPr>
        <p:spPr>
          <a:xfrm>
            <a:off x="4619379" y="594359"/>
            <a:ext cx="6492240" cy="5257800"/>
          </a:xfrm>
        </p:spPr>
        <p:txBody>
          <a:bodyPr/>
          <a:lstStyle/>
          <a:p>
            <a:pPr marL="0" indent="0">
              <a:buNone/>
            </a:pPr>
            <a:r>
              <a:rPr lang="de-DE" dirty="0"/>
              <a:t> </a:t>
            </a:r>
            <a:br>
              <a:rPr lang="de-DE" dirty="0"/>
            </a:br>
            <a:endParaRPr lang="de-DE" dirty="0"/>
          </a:p>
        </p:txBody>
      </p:sp>
      <p:sp>
        <p:nvSpPr>
          <p:cNvPr id="5" name="Untertitel 2">
            <a:extLst>
              <a:ext uri="{FF2B5EF4-FFF2-40B4-BE49-F238E27FC236}">
                <a16:creationId xmlns:a16="http://schemas.microsoft.com/office/drawing/2014/main" id="{90F75D2D-1863-45BA-B0CE-09CEB6304E67}"/>
              </a:ext>
            </a:extLst>
          </p:cNvPr>
          <p:cNvSpPr txBox="1">
            <a:spLocks/>
          </p:cNvSpPr>
          <p:nvPr/>
        </p:nvSpPr>
        <p:spPr>
          <a:xfrm>
            <a:off x="4311479" y="5580116"/>
            <a:ext cx="6400800"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GB" dirty="0"/>
              <a:t>Chair of Business and Human Resource Education II</a:t>
            </a:r>
            <a:br>
              <a:rPr lang="en-GB" dirty="0"/>
            </a:br>
            <a:r>
              <a:rPr lang="en-GB" dirty="0" err="1"/>
              <a:t>Prof.</a:t>
            </a:r>
            <a:r>
              <a:rPr lang="en-GB" dirty="0"/>
              <a:t> </a:t>
            </a:r>
            <a:r>
              <a:rPr lang="en-GB" dirty="0" err="1"/>
              <a:t>Dr.</a:t>
            </a:r>
            <a:r>
              <a:rPr lang="en-GB" dirty="0"/>
              <a:t> Marc Beutner</a:t>
            </a:r>
          </a:p>
        </p:txBody>
      </p:sp>
      <p:sp>
        <p:nvSpPr>
          <p:cNvPr id="6" name="Subtítulo 2">
            <a:extLst>
              <a:ext uri="{FF2B5EF4-FFF2-40B4-BE49-F238E27FC236}">
                <a16:creationId xmlns:a16="http://schemas.microsoft.com/office/drawing/2014/main" id="{634A0BAB-2933-4C76-9D93-8028CB547A08}"/>
              </a:ext>
            </a:extLst>
          </p:cNvPr>
          <p:cNvSpPr txBox="1">
            <a:spLocks/>
          </p:cNvSpPr>
          <p:nvPr/>
        </p:nvSpPr>
        <p:spPr>
          <a:xfrm>
            <a:off x="4220680" y="183382"/>
            <a:ext cx="6698332" cy="4455292"/>
          </a:xfrm>
          <a:prstGeom prst="rect">
            <a:avLst/>
          </a:prstGeom>
        </p:spPr>
        <p:txBody>
          <a:bodyPr vert="horz" lIns="91440" tIns="45720" rIns="91440" bIns="45720" rtlCol="0" anchor="t">
            <a:normAutofit lnSpcReduction="1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3200" b="1" dirty="0">
                <a:solidFill>
                  <a:schemeClr val="accent4">
                    <a:lumMod val="50000"/>
                  </a:schemeClr>
                </a:solidFill>
              </a:rPr>
              <a:t>STEM for</a:t>
            </a:r>
            <a:br>
              <a:rPr lang="en-US" sz="3200" b="1" dirty="0">
                <a:solidFill>
                  <a:schemeClr val="accent4">
                    <a:lumMod val="50000"/>
                  </a:schemeClr>
                </a:solidFill>
              </a:rPr>
            </a:br>
            <a:r>
              <a:rPr lang="en-US" sz="3200" b="1" dirty="0">
                <a:solidFill>
                  <a:schemeClr val="accent4">
                    <a:lumMod val="50000"/>
                  </a:schemeClr>
                </a:solidFill>
              </a:rPr>
              <a:t>inclusive schools</a:t>
            </a:r>
            <a:br>
              <a:rPr lang="en-US" sz="3000" b="1" dirty="0"/>
            </a:br>
            <a:endParaRPr lang="en-US" sz="1100" b="1" dirty="0"/>
          </a:p>
          <a:p>
            <a:r>
              <a:rPr lang="en-US" sz="2800" b="1" dirty="0"/>
              <a:t>Transnational Partner Meeting - TPM 1</a:t>
            </a:r>
            <a:br>
              <a:rPr lang="en-US" sz="2800" b="1" dirty="0"/>
            </a:br>
            <a:r>
              <a:rPr lang="en-US" sz="2800" b="1" dirty="0"/>
              <a:t>The Kick-off-Meeting</a:t>
            </a:r>
            <a:br>
              <a:rPr lang="en-US" sz="2800" b="1" dirty="0"/>
            </a:br>
            <a:r>
              <a:rPr lang="en-US" sz="1600" b="1" dirty="0"/>
              <a:t>11</a:t>
            </a:r>
            <a:r>
              <a:rPr lang="en-US" sz="1600" b="1" baseline="30000" dirty="0"/>
              <a:t>th</a:t>
            </a:r>
            <a:r>
              <a:rPr lang="en-US" sz="1600" b="1" dirty="0"/>
              <a:t> to the 13</a:t>
            </a:r>
            <a:r>
              <a:rPr lang="en-US" sz="1600" b="1" baseline="30000" dirty="0"/>
              <a:t>th</a:t>
            </a:r>
            <a:r>
              <a:rPr lang="en-US" sz="1600" b="1" dirty="0"/>
              <a:t> of March 2024</a:t>
            </a:r>
            <a:br>
              <a:rPr lang="en-US" sz="2000" b="1" dirty="0"/>
            </a:br>
            <a:endParaRPr lang="en-US" sz="2800" b="1" dirty="0"/>
          </a:p>
          <a:p>
            <a:r>
              <a:rPr lang="en-US" sz="2400" b="1"/>
              <a:t>Evaluation</a:t>
            </a:r>
            <a:br>
              <a:rPr lang="en-US" sz="2000" b="1" dirty="0"/>
            </a:br>
            <a:r>
              <a:rPr lang="en-US" sz="2000" b="1" dirty="0"/>
              <a:t>12th of March 2024</a:t>
            </a:r>
          </a:p>
          <a:p>
            <a:endParaRPr lang="en-US" sz="600" b="1" dirty="0"/>
          </a:p>
          <a:p>
            <a:r>
              <a:rPr lang="en-US" sz="2000" b="1" dirty="0"/>
              <a:t>Presentation of the leading partner:</a:t>
            </a:r>
            <a:br>
              <a:rPr lang="en-US" sz="2000" b="1" dirty="0"/>
            </a:br>
            <a:r>
              <a:rPr lang="en-US" sz="2000" b="1" dirty="0"/>
              <a:t>University of Paderborn</a:t>
            </a:r>
            <a:endParaRPr lang="pt-PT" sz="2000" dirty="0"/>
          </a:p>
        </p:txBody>
      </p:sp>
      <p:pic>
        <p:nvPicPr>
          <p:cNvPr id="10" name="Grafik 9">
            <a:extLst>
              <a:ext uri="{FF2B5EF4-FFF2-40B4-BE49-F238E27FC236}">
                <a16:creationId xmlns:a16="http://schemas.microsoft.com/office/drawing/2014/main" id="{7C96C7E5-7607-4811-A9C0-47670EC6F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782" y="4667848"/>
            <a:ext cx="2228194" cy="912268"/>
          </a:xfrm>
          <a:prstGeom prst="rect">
            <a:avLst/>
          </a:prstGeom>
        </p:spPr>
      </p:pic>
    </p:spTree>
    <p:extLst>
      <p:ext uri="{BB962C8B-B14F-4D97-AF65-F5344CB8AC3E}">
        <p14:creationId xmlns:p14="http://schemas.microsoft.com/office/powerpoint/2010/main" val="3766739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84E88-ACB4-3A34-EEDC-96568A26AF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BE38CF2-9940-4A80-6B45-03E4F6B36CB5}"/>
              </a:ext>
            </a:extLst>
          </p:cNvPr>
          <p:cNvSpPr>
            <a:spLocks noGrp="1"/>
          </p:cNvSpPr>
          <p:nvPr>
            <p:ph type="title"/>
          </p:nvPr>
        </p:nvSpPr>
        <p:spPr>
          <a:xfrm>
            <a:off x="2170890" y="277577"/>
            <a:ext cx="7371944" cy="948108"/>
          </a:xfrm>
          <a:solidFill>
            <a:schemeClr val="bg2">
              <a:lumMod val="75000"/>
            </a:schemeClr>
          </a:solidFill>
        </p:spPr>
        <p:txBody>
          <a:bodyPr/>
          <a:lstStyle/>
          <a:p>
            <a:pPr algn="ctr"/>
            <a:r>
              <a:rPr lang="de-DE" dirty="0" err="1"/>
              <a:t>Your</a:t>
            </a:r>
            <a:r>
              <a:rPr lang="de-DE" dirty="0"/>
              <a:t> </a:t>
            </a:r>
            <a:r>
              <a:rPr lang="de-DE" dirty="0" err="1"/>
              <a:t>opinion</a:t>
            </a:r>
            <a:r>
              <a:rPr lang="de-DE" dirty="0"/>
              <a:t> </a:t>
            </a:r>
            <a:r>
              <a:rPr lang="de-DE" dirty="0" err="1"/>
              <a:t>is</a:t>
            </a:r>
            <a:r>
              <a:rPr lang="de-DE" dirty="0"/>
              <a:t> </a:t>
            </a:r>
            <a:r>
              <a:rPr lang="de-DE" dirty="0" err="1"/>
              <a:t>important</a:t>
            </a:r>
            <a:r>
              <a:rPr lang="de-DE" dirty="0"/>
              <a:t> </a:t>
            </a:r>
            <a:r>
              <a:rPr lang="de-DE" dirty="0" err="1"/>
              <a:t>to</a:t>
            </a:r>
            <a:r>
              <a:rPr lang="de-DE" dirty="0"/>
              <a:t> </a:t>
            </a:r>
            <a:r>
              <a:rPr lang="de-DE" dirty="0" err="1"/>
              <a:t>us</a:t>
            </a:r>
            <a:endParaRPr lang="en-GB" dirty="0"/>
          </a:p>
        </p:txBody>
      </p:sp>
      <p:sp>
        <p:nvSpPr>
          <p:cNvPr id="4" name="Textfeld 3">
            <a:extLst>
              <a:ext uri="{FF2B5EF4-FFF2-40B4-BE49-F238E27FC236}">
                <a16:creationId xmlns:a16="http://schemas.microsoft.com/office/drawing/2014/main" id="{DA423B1D-9C61-A225-3CAC-4F2782028371}"/>
              </a:ext>
            </a:extLst>
          </p:cNvPr>
          <p:cNvSpPr txBox="1"/>
          <p:nvPr/>
        </p:nvSpPr>
        <p:spPr>
          <a:xfrm>
            <a:off x="1128408" y="1477011"/>
            <a:ext cx="7451388" cy="4185761"/>
          </a:xfrm>
          <a:prstGeom prst="rect">
            <a:avLst/>
          </a:prstGeom>
          <a:noFill/>
        </p:spPr>
        <p:txBody>
          <a:bodyPr wrap="square">
            <a:spAutoFit/>
          </a:bodyPr>
          <a:lstStyle/>
          <a:p>
            <a:r>
              <a:rPr lang="de-DE" sz="2800" dirty="0" err="1"/>
              <a:t>Please</a:t>
            </a:r>
            <a:r>
              <a:rPr lang="de-DE" sz="2800" dirty="0"/>
              <a:t>, </a:t>
            </a:r>
            <a:r>
              <a:rPr lang="de-DE" sz="2800" dirty="0" err="1"/>
              <a:t>scan</a:t>
            </a:r>
            <a:r>
              <a:rPr lang="de-DE" sz="2800" dirty="0"/>
              <a:t> </a:t>
            </a:r>
            <a:r>
              <a:rPr lang="de-DE" sz="2800" dirty="0" err="1"/>
              <a:t>the</a:t>
            </a:r>
            <a:r>
              <a:rPr lang="de-DE" sz="2800" dirty="0"/>
              <a:t> </a:t>
            </a:r>
            <a:r>
              <a:rPr lang="de-DE" sz="2800" dirty="0" err="1"/>
              <a:t>QR-code</a:t>
            </a:r>
            <a:r>
              <a:rPr lang="de-DE" sz="2800" dirty="0"/>
              <a:t> </a:t>
            </a:r>
            <a:r>
              <a:rPr lang="de-DE" sz="2800" dirty="0" err="1"/>
              <a:t>to</a:t>
            </a:r>
            <a:r>
              <a:rPr lang="de-DE" sz="2800" dirty="0"/>
              <a:t> </a:t>
            </a:r>
            <a:r>
              <a:rPr lang="de-DE" sz="2800" dirty="0" err="1"/>
              <a:t>access</a:t>
            </a:r>
            <a:r>
              <a:rPr lang="de-DE" sz="2800" dirty="0"/>
              <a:t> </a:t>
            </a:r>
            <a:r>
              <a:rPr lang="de-DE" sz="2800" dirty="0" err="1"/>
              <a:t>the</a:t>
            </a:r>
            <a:r>
              <a:rPr lang="de-DE" sz="2800" dirty="0"/>
              <a:t> online </a:t>
            </a:r>
            <a:r>
              <a:rPr lang="de-DE" sz="2800" dirty="0" err="1"/>
              <a:t>survey</a:t>
            </a:r>
            <a:r>
              <a:rPr lang="de-DE" sz="2800" dirty="0"/>
              <a:t>:</a:t>
            </a:r>
          </a:p>
          <a:p>
            <a:endParaRPr lang="en-GB" sz="3200" dirty="0"/>
          </a:p>
          <a:p>
            <a:r>
              <a:rPr lang="de-DE" sz="3200" dirty="0" err="1"/>
              <a:t>Please</a:t>
            </a:r>
            <a:r>
              <a:rPr lang="de-DE" sz="3200" dirty="0"/>
              <a:t>, </a:t>
            </a:r>
            <a:r>
              <a:rPr lang="de-DE" sz="3200" dirty="0" err="1"/>
              <a:t>take</a:t>
            </a:r>
            <a:r>
              <a:rPr lang="de-DE" sz="3200" dirty="0"/>
              <a:t> 5 </a:t>
            </a:r>
            <a:r>
              <a:rPr lang="de-DE" sz="3200" dirty="0" err="1"/>
              <a:t>minutes</a:t>
            </a:r>
            <a:r>
              <a:rPr lang="de-DE" sz="3200" dirty="0"/>
              <a:t> </a:t>
            </a:r>
            <a:r>
              <a:rPr lang="de-DE" sz="3200" dirty="0" err="1"/>
              <a:t>to</a:t>
            </a:r>
            <a:r>
              <a:rPr lang="de-DE" sz="3200" dirty="0"/>
              <a:t> </a:t>
            </a:r>
            <a:r>
              <a:rPr lang="de-DE" sz="3200" dirty="0" err="1"/>
              <a:t>fill</a:t>
            </a:r>
            <a:r>
              <a:rPr lang="de-DE" sz="3200" dirty="0"/>
              <a:t> in </a:t>
            </a:r>
            <a:r>
              <a:rPr lang="de-DE" sz="3200" dirty="0" err="1"/>
              <a:t>the</a:t>
            </a:r>
            <a:r>
              <a:rPr lang="de-DE" sz="3200" dirty="0"/>
              <a:t> </a:t>
            </a:r>
            <a:r>
              <a:rPr lang="de-DE" sz="3200" dirty="0" err="1"/>
              <a:t>questionnaire</a:t>
            </a:r>
            <a:r>
              <a:rPr lang="de-DE" sz="3200" dirty="0"/>
              <a:t>.</a:t>
            </a:r>
          </a:p>
          <a:p>
            <a:pPr marL="285750" indent="-285750">
              <a:buFont typeface="Arial" panose="020B0604020202020204" pitchFamily="34" charset="0"/>
              <a:buChar char="•"/>
            </a:pPr>
            <a:endParaRPr lang="de-DE" sz="3200" dirty="0"/>
          </a:p>
          <a:p>
            <a:r>
              <a:rPr lang="de-DE" sz="3200" dirty="0"/>
              <a:t>The </a:t>
            </a:r>
            <a:r>
              <a:rPr lang="de-DE" sz="3200" dirty="0" err="1"/>
              <a:t>questionnaire</a:t>
            </a:r>
            <a:r>
              <a:rPr lang="de-DE" sz="3200" dirty="0"/>
              <a:t> </a:t>
            </a:r>
            <a:r>
              <a:rPr lang="de-DE" sz="3200" dirty="0" err="1"/>
              <a:t>is</a:t>
            </a:r>
            <a:r>
              <a:rPr lang="de-DE" sz="3200" dirty="0"/>
              <a:t> </a:t>
            </a:r>
            <a:r>
              <a:rPr lang="de-DE" sz="3200" dirty="0" err="1"/>
              <a:t>anonymous</a:t>
            </a:r>
            <a:endParaRPr lang="en-GB" sz="3200" dirty="0"/>
          </a:p>
          <a:p>
            <a:br>
              <a:rPr lang="en-GB" sz="3200" dirty="0"/>
            </a:br>
            <a:r>
              <a:rPr lang="en-GB" i="0" dirty="0">
                <a:solidFill>
                  <a:srgbClr val="328637"/>
                </a:solidFill>
                <a:effectLst/>
                <a:latin typeface="Helvetica Neue"/>
              </a:rPr>
              <a:t>https://umfragen.uni-paderborn.de/index.php/726724?lang=en</a:t>
            </a:r>
            <a:endParaRPr lang="de-DE" dirty="0"/>
          </a:p>
        </p:txBody>
      </p:sp>
      <p:pic>
        <p:nvPicPr>
          <p:cNvPr id="10" name="Grafik 9">
            <a:extLst>
              <a:ext uri="{FF2B5EF4-FFF2-40B4-BE49-F238E27FC236}">
                <a16:creationId xmlns:a16="http://schemas.microsoft.com/office/drawing/2014/main" id="{93B2421B-6346-6373-2EC9-FBE00142923F}"/>
              </a:ext>
            </a:extLst>
          </p:cNvPr>
          <p:cNvPicPr>
            <a:picLocks noChangeAspect="1"/>
          </p:cNvPicPr>
          <p:nvPr/>
        </p:nvPicPr>
        <p:blipFill>
          <a:blip r:embed="rId2"/>
          <a:stretch>
            <a:fillRect/>
          </a:stretch>
        </p:blipFill>
        <p:spPr>
          <a:xfrm>
            <a:off x="7855973" y="2003351"/>
            <a:ext cx="3431457" cy="3253410"/>
          </a:xfrm>
          <a:prstGeom prst="rect">
            <a:avLst/>
          </a:prstGeom>
        </p:spPr>
      </p:pic>
    </p:spTree>
    <p:extLst>
      <p:ext uri="{BB962C8B-B14F-4D97-AF65-F5344CB8AC3E}">
        <p14:creationId xmlns:p14="http://schemas.microsoft.com/office/powerpoint/2010/main" val="1534261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7">
            <a:extLst>
              <a:ext uri="{FF2B5EF4-FFF2-40B4-BE49-F238E27FC236}">
                <a16:creationId xmlns:a16="http://schemas.microsoft.com/office/drawing/2014/main" id="{05B4E27D-D6F3-4CCC-A25B-575B936EE109}"/>
              </a:ext>
            </a:extLst>
          </p:cNvPr>
          <p:cNvSpPr txBox="1"/>
          <p:nvPr/>
        </p:nvSpPr>
        <p:spPr>
          <a:xfrm>
            <a:off x="6502523" y="2414726"/>
            <a:ext cx="4378975" cy="935641"/>
          </a:xfrm>
          <a:prstGeom prst="rect">
            <a:avLst/>
          </a:prstGeom>
          <a:noFill/>
        </p:spPr>
        <p:txBody>
          <a:bodyPr wrap="square" lIns="0" tIns="0" rIns="0" bIns="0" rtlCol="0">
            <a:spAutoFit/>
          </a:bodyPr>
          <a:lstStyle/>
          <a:p>
            <a:pPr marL="0">
              <a:lnSpc>
                <a:spcPct val="100000"/>
              </a:lnSpc>
            </a:pPr>
            <a:r>
              <a:rPr lang="en-US" altLang="zh-CN" sz="1600" b="1" spc="-69" dirty="0">
                <a:ea typeface="Times New Roman"/>
              </a:rPr>
              <a:t>Prof.</a:t>
            </a:r>
            <a:r>
              <a:rPr lang="en-US" altLang="zh-CN" sz="1600" b="1" spc="-44" dirty="0">
                <a:cs typeface="Times New Roman"/>
              </a:rPr>
              <a:t> </a:t>
            </a:r>
            <a:r>
              <a:rPr lang="en-US" altLang="zh-CN" sz="1600" b="1" spc="-80" dirty="0">
                <a:ea typeface="Times New Roman"/>
              </a:rPr>
              <a:t>Dr.</a:t>
            </a:r>
            <a:r>
              <a:rPr lang="en-US" altLang="zh-CN" sz="1600" b="1" spc="-44" dirty="0">
                <a:cs typeface="Times New Roman"/>
              </a:rPr>
              <a:t> </a:t>
            </a:r>
            <a:r>
              <a:rPr lang="en-US" altLang="zh-CN" sz="1600" b="1" spc="-94" dirty="0">
                <a:ea typeface="Times New Roman"/>
              </a:rPr>
              <a:t>Marc</a:t>
            </a:r>
            <a:r>
              <a:rPr lang="en-US" altLang="zh-CN" sz="1600" b="1" spc="-50" dirty="0">
                <a:cs typeface="Times New Roman"/>
              </a:rPr>
              <a:t> </a:t>
            </a:r>
            <a:r>
              <a:rPr lang="en-US" altLang="zh-CN" sz="1600" b="1" spc="-80" dirty="0">
                <a:ea typeface="Times New Roman"/>
              </a:rPr>
              <a:t>Beutner</a:t>
            </a:r>
          </a:p>
          <a:p>
            <a:pPr marL="0">
              <a:lnSpc>
                <a:spcPct val="89999"/>
              </a:lnSpc>
              <a:tabLst>
                <a:tab pos="914654" algn="l"/>
              </a:tabLst>
            </a:pPr>
            <a:r>
              <a:rPr lang="en-US" altLang="zh-CN" sz="1600" spc="-139" dirty="0">
                <a:ea typeface="Times New Roman"/>
              </a:rPr>
              <a:t>Tel</a:t>
            </a:r>
            <a:r>
              <a:rPr lang="en-US" altLang="zh-CN" sz="1600" spc="-90" dirty="0">
                <a:ea typeface="Times New Roman"/>
              </a:rPr>
              <a:t>:	</a:t>
            </a:r>
            <a:r>
              <a:rPr lang="en-US" altLang="zh-CN" sz="1600" spc="85"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0" dirty="0">
                <a:ea typeface="Times New Roman"/>
              </a:rPr>
              <a:t>52</a:t>
            </a:r>
            <a:r>
              <a:rPr lang="en-US" altLang="zh-CN" sz="1600" spc="40" dirty="0">
                <a:cs typeface="Times New Roman"/>
              </a:rPr>
              <a:t> </a:t>
            </a:r>
            <a:r>
              <a:rPr lang="en-US" altLang="zh-CN" sz="1600" spc="85" dirty="0">
                <a:ea typeface="Times New Roman"/>
              </a:rPr>
              <a:t>51</a:t>
            </a:r>
            <a:r>
              <a:rPr lang="en-US" altLang="zh-CN" sz="1600" spc="44" dirty="0">
                <a:cs typeface="Times New Roman"/>
              </a:rPr>
              <a:t> </a:t>
            </a:r>
            <a:r>
              <a:rPr lang="en-US" altLang="zh-CN" sz="1600" spc="44"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23</a:t>
            </a:r>
            <a:r>
              <a:rPr lang="en-US" altLang="zh-CN" sz="1600" spc="40" dirty="0">
                <a:cs typeface="Times New Roman"/>
              </a:rPr>
              <a:t> </a:t>
            </a:r>
            <a:r>
              <a:rPr lang="en-US" altLang="zh-CN" sz="1600" spc="85" dirty="0">
                <a:ea typeface="Times New Roman"/>
              </a:rPr>
              <a:t>67</a:t>
            </a:r>
          </a:p>
          <a:p>
            <a:pPr marL="0">
              <a:lnSpc>
                <a:spcPct val="89999"/>
              </a:lnSpc>
              <a:tabLst>
                <a:tab pos="914654" algn="l"/>
              </a:tabLst>
            </a:pPr>
            <a:r>
              <a:rPr lang="en-US" altLang="zh-CN" sz="1600" spc="-35" dirty="0">
                <a:ea typeface="Times New Roman"/>
              </a:rPr>
              <a:t>Fax:	</a:t>
            </a:r>
            <a:r>
              <a:rPr lang="en-US" altLang="zh-CN" sz="1600" spc="89" dirty="0">
                <a:ea typeface="Times New Roman"/>
              </a:rPr>
              <a:t>+</a:t>
            </a:r>
            <a:r>
              <a:rPr lang="en-US" altLang="zh-CN" sz="1600" spc="80"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5" dirty="0">
                <a:ea typeface="Times New Roman"/>
              </a:rPr>
              <a:t>52</a:t>
            </a:r>
            <a:r>
              <a:rPr lang="en-US" altLang="zh-CN" sz="1600" spc="40" dirty="0">
                <a:cs typeface="Times New Roman"/>
              </a:rPr>
              <a:t> </a:t>
            </a:r>
            <a:r>
              <a:rPr lang="en-US" altLang="zh-CN" sz="1600" spc="80" dirty="0">
                <a:ea typeface="Times New Roman"/>
              </a:rPr>
              <a:t>51</a:t>
            </a:r>
            <a:r>
              <a:rPr lang="en-US" altLang="zh-CN" sz="1600" spc="44" dirty="0">
                <a:cs typeface="Times New Roman"/>
              </a:rPr>
              <a:t> </a:t>
            </a:r>
            <a:r>
              <a:rPr lang="en-US" altLang="zh-CN" sz="1600" spc="50"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35</a:t>
            </a:r>
            <a:r>
              <a:rPr lang="en-US" altLang="zh-CN" sz="1600" spc="40" dirty="0">
                <a:cs typeface="Times New Roman"/>
              </a:rPr>
              <a:t> </a:t>
            </a:r>
            <a:r>
              <a:rPr lang="en-US" altLang="zh-CN" sz="1600" spc="85" dirty="0">
                <a:ea typeface="Times New Roman"/>
              </a:rPr>
              <a:t>63</a:t>
            </a:r>
          </a:p>
          <a:p>
            <a:pPr marL="0">
              <a:lnSpc>
                <a:spcPct val="100000"/>
              </a:lnSpc>
              <a:tabLst>
                <a:tab pos="914654" algn="l"/>
              </a:tabLst>
            </a:pPr>
            <a:r>
              <a:rPr lang="en-US" altLang="zh-CN" sz="1600" spc="-114" dirty="0">
                <a:ea typeface="Times New Roman"/>
              </a:rPr>
              <a:t>E</a:t>
            </a:r>
            <a:r>
              <a:rPr lang="en-US" altLang="zh-CN" sz="1600" spc="-60" dirty="0">
                <a:ea typeface="Times New Roman"/>
              </a:rPr>
              <a:t>-</a:t>
            </a:r>
            <a:r>
              <a:rPr lang="en-US" altLang="zh-CN" sz="1600" spc="-85" dirty="0">
                <a:ea typeface="Times New Roman"/>
              </a:rPr>
              <a:t>Mail:	</a:t>
            </a:r>
            <a:r>
              <a:rPr lang="en-US" altLang="zh-CN" sz="1600" spc="5" dirty="0">
                <a:ea typeface="Times New Roman"/>
              </a:rPr>
              <a:t>marc.beutner@uni</a:t>
            </a:r>
            <a:r>
              <a:rPr lang="en-US" altLang="zh-CN" sz="1600" spc="80" dirty="0">
                <a:ea typeface="Times New Roman"/>
              </a:rPr>
              <a:t>-</a:t>
            </a:r>
            <a:r>
              <a:rPr lang="en-US" altLang="zh-CN" sz="1600" spc="5" dirty="0">
                <a:ea typeface="Times New Roman"/>
              </a:rPr>
              <a:t>paderborn.de</a:t>
            </a:r>
          </a:p>
        </p:txBody>
      </p:sp>
      <p:sp>
        <p:nvSpPr>
          <p:cNvPr id="4" name="TextBox 46">
            <a:extLst>
              <a:ext uri="{FF2B5EF4-FFF2-40B4-BE49-F238E27FC236}">
                <a16:creationId xmlns:a16="http://schemas.microsoft.com/office/drawing/2014/main" id="{0F5ACC38-6BF7-401A-A518-DD11208B4E62}"/>
              </a:ext>
            </a:extLst>
          </p:cNvPr>
          <p:cNvSpPr txBox="1"/>
          <p:nvPr/>
        </p:nvSpPr>
        <p:spPr>
          <a:xfrm>
            <a:off x="1192568" y="2414726"/>
            <a:ext cx="4496910" cy="1474763"/>
          </a:xfrm>
          <a:prstGeom prst="rect">
            <a:avLst/>
          </a:prstGeom>
          <a:noFill/>
        </p:spPr>
        <p:txBody>
          <a:bodyPr wrap="square" lIns="0" tIns="0" rIns="0" bIns="0" rtlCol="0">
            <a:spAutoFit/>
          </a:bodyPr>
          <a:lstStyle/>
          <a:p>
            <a:pPr marL="0">
              <a:lnSpc>
                <a:spcPct val="100000"/>
              </a:lnSpc>
            </a:pPr>
            <a:r>
              <a:rPr lang="en-US" altLang="zh-CN" sz="1600" b="1" spc="-50" dirty="0">
                <a:ea typeface="Times New Roman"/>
              </a:rPr>
              <a:t>Universität</a:t>
            </a:r>
            <a:r>
              <a:rPr lang="en-US" altLang="zh-CN" sz="1600" b="1" spc="15" dirty="0">
                <a:cs typeface="Times New Roman"/>
              </a:rPr>
              <a:t> </a:t>
            </a:r>
            <a:r>
              <a:rPr lang="en-US" altLang="zh-CN" sz="1600" b="1" spc="-60" dirty="0">
                <a:ea typeface="Times New Roman"/>
              </a:rPr>
              <a:t>Paderborn</a:t>
            </a:r>
          </a:p>
          <a:p>
            <a:pPr marL="0" hangingPunct="0">
              <a:lnSpc>
                <a:spcPct val="99583"/>
              </a:lnSpc>
            </a:pPr>
            <a:r>
              <a:rPr lang="en-US" altLang="zh-CN" sz="1600" b="1" spc="-30" dirty="0">
                <a:ea typeface="Times New Roman"/>
              </a:rPr>
              <a:t>Department</a:t>
            </a:r>
            <a:r>
              <a:rPr lang="en-US" altLang="zh-CN" sz="1600" b="1" spc="-204" dirty="0">
                <a:cs typeface="Times New Roman"/>
              </a:rPr>
              <a:t> </a:t>
            </a:r>
            <a:r>
              <a:rPr lang="en-US" altLang="zh-CN" sz="1600" b="1" spc="-25" dirty="0">
                <a:ea typeface="Times New Roman"/>
              </a:rPr>
              <a:t>Wirtschaftspädagogik</a:t>
            </a:r>
            <a:r>
              <a:rPr lang="en-US" altLang="zh-CN" sz="1600" b="1" dirty="0">
                <a:cs typeface="Times New Roman"/>
              </a:rPr>
              <a:t> </a:t>
            </a:r>
            <a:r>
              <a:rPr lang="en-US" altLang="zh-CN" sz="1600" b="1" spc="-55" dirty="0">
                <a:ea typeface="Times New Roman"/>
              </a:rPr>
              <a:t>Lehrstuhl</a:t>
            </a:r>
            <a:r>
              <a:rPr lang="en-US" altLang="zh-CN" sz="1600" b="1" spc="-25" dirty="0">
                <a:cs typeface="Times New Roman"/>
              </a:rPr>
              <a:t> </a:t>
            </a:r>
            <a:r>
              <a:rPr lang="en-US" altLang="zh-CN" sz="1600" b="1" spc="-55" dirty="0">
                <a:ea typeface="Times New Roman"/>
              </a:rPr>
              <a:t>Wirtschaftspädagogik</a:t>
            </a:r>
            <a:r>
              <a:rPr lang="en-US" altLang="zh-CN" sz="1600" b="1" spc="-30" dirty="0">
                <a:cs typeface="Times New Roman"/>
              </a:rPr>
              <a:t> </a:t>
            </a:r>
            <a:r>
              <a:rPr lang="en-US" altLang="zh-CN" sz="1600" b="1" spc="-55" dirty="0">
                <a:ea typeface="Times New Roman"/>
              </a:rPr>
              <a:t>II</a:t>
            </a:r>
            <a:r>
              <a:rPr lang="en-US" altLang="zh-CN" sz="1600" b="1" dirty="0">
                <a:cs typeface="Times New Roman"/>
              </a:rPr>
              <a:t> </a:t>
            </a:r>
            <a:r>
              <a:rPr lang="en-US" altLang="zh-CN" sz="1600" b="1" spc="-80" dirty="0">
                <a:ea typeface="Times New Roman"/>
              </a:rPr>
              <a:t>Warburger</a:t>
            </a:r>
            <a:r>
              <a:rPr lang="en-US" altLang="zh-CN" sz="1600" b="1" spc="-34" dirty="0">
                <a:cs typeface="Times New Roman"/>
              </a:rPr>
              <a:t> </a:t>
            </a:r>
            <a:r>
              <a:rPr lang="en-US" altLang="zh-CN" sz="1600" b="1" spc="-60" dirty="0">
                <a:ea typeface="Times New Roman"/>
              </a:rPr>
              <a:t>Str.</a:t>
            </a:r>
            <a:r>
              <a:rPr lang="en-US" altLang="zh-CN" sz="1600" b="1" spc="-45" dirty="0">
                <a:cs typeface="Times New Roman"/>
              </a:rPr>
              <a:t> </a:t>
            </a:r>
            <a:r>
              <a:rPr lang="en-US" altLang="zh-CN" sz="1600" b="1" spc="-69" dirty="0">
                <a:ea typeface="Times New Roman"/>
              </a:rPr>
              <a:t>100</a:t>
            </a:r>
          </a:p>
          <a:p>
            <a:pPr marL="0">
              <a:lnSpc>
                <a:spcPct val="100000"/>
              </a:lnSpc>
            </a:pPr>
            <a:r>
              <a:rPr lang="en-US" altLang="zh-CN" sz="1600" b="1" spc="-25" dirty="0">
                <a:ea typeface="Times New Roman"/>
              </a:rPr>
              <a:t>33098</a:t>
            </a:r>
            <a:r>
              <a:rPr lang="en-US" altLang="zh-CN" sz="1600" b="1" spc="30" dirty="0">
                <a:cs typeface="Times New Roman"/>
              </a:rPr>
              <a:t> </a:t>
            </a:r>
            <a:r>
              <a:rPr lang="en-US" altLang="zh-CN" sz="1600" b="1" spc="-25" dirty="0">
                <a:ea typeface="Times New Roman"/>
              </a:rPr>
              <a:t>Paderborn</a:t>
            </a:r>
          </a:p>
          <a:p>
            <a:pPr>
              <a:lnSpc>
                <a:spcPts val="1920"/>
              </a:lnSpc>
            </a:pPr>
            <a:endParaRPr lang="en-US" dirty="0"/>
          </a:p>
          <a:p>
            <a:pPr marL="0">
              <a:lnSpc>
                <a:spcPct val="100000"/>
              </a:lnSpc>
            </a:pPr>
            <a:r>
              <a:rPr lang="en-US" altLang="zh-CN" sz="1600" b="1" spc="10" dirty="0">
                <a:ea typeface="Times New Roman"/>
              </a:rPr>
              <a:t>http://www.</a:t>
            </a:r>
            <a:r>
              <a:rPr lang="en-US" altLang="zh-CN" sz="1600" b="1" spc="5" dirty="0">
                <a:ea typeface="Times New Roman"/>
              </a:rPr>
              <a:t>upb.de</a:t>
            </a:r>
            <a:r>
              <a:rPr lang="en-US" altLang="zh-CN" sz="1600" b="1" spc="5">
                <a:ea typeface="Times New Roman"/>
              </a:rPr>
              <a:t>/wipaed</a:t>
            </a:r>
            <a:endParaRPr lang="en-US" altLang="zh-CN" sz="1600" b="1" spc="5" dirty="0">
              <a:ea typeface="Times New Roman"/>
            </a:endParaRPr>
          </a:p>
        </p:txBody>
      </p:sp>
      <p:sp>
        <p:nvSpPr>
          <p:cNvPr id="2" name="Rechteck 1">
            <a:extLst>
              <a:ext uri="{FF2B5EF4-FFF2-40B4-BE49-F238E27FC236}">
                <a16:creationId xmlns:a16="http://schemas.microsoft.com/office/drawing/2014/main" id="{268A07B2-B7E0-47B2-B956-C6B2474D0605}"/>
              </a:ext>
            </a:extLst>
          </p:cNvPr>
          <p:cNvSpPr/>
          <p:nvPr/>
        </p:nvSpPr>
        <p:spPr>
          <a:xfrm>
            <a:off x="1100251" y="1319669"/>
            <a:ext cx="1658659" cy="646331"/>
          </a:xfrm>
          <a:prstGeom prst="rect">
            <a:avLst/>
          </a:prstGeom>
        </p:spPr>
        <p:txBody>
          <a:bodyPr wrap="none">
            <a:spAutoFit/>
          </a:bodyPr>
          <a:lstStyle/>
          <a:p>
            <a:pPr algn="ctr">
              <a:spcBef>
                <a:spcPts val="0"/>
              </a:spcBef>
              <a:buFont typeface="Wingdings 3" charset="2"/>
              <a:buNone/>
            </a:pPr>
            <a:r>
              <a:rPr lang="de-DE" sz="3600" b="1" dirty="0">
                <a:solidFill>
                  <a:srgbClr val="05234E"/>
                </a:solidFill>
              </a:rPr>
              <a:t>Contact</a:t>
            </a:r>
            <a:endParaRPr lang="en" sz="3600" b="1" dirty="0">
              <a:solidFill>
                <a:srgbClr val="05234E"/>
              </a:solidFill>
            </a:endParaRPr>
          </a:p>
        </p:txBody>
      </p:sp>
    </p:spTree>
    <p:extLst>
      <p:ext uri="{BB962C8B-B14F-4D97-AF65-F5344CB8AC3E}">
        <p14:creationId xmlns:p14="http://schemas.microsoft.com/office/powerpoint/2010/main" val="97473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xtreme Schatten">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214</Words>
  <Application>Microsoft Office PowerPoint</Application>
  <PresentationFormat>Breitbild</PresentationFormat>
  <Paragraphs>35</Paragraphs>
  <Slides>3</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vt:i4>
      </vt:variant>
    </vt:vector>
  </HeadingPairs>
  <TitlesOfParts>
    <vt:vector size="10" baseType="lpstr">
      <vt:lpstr>Arial</vt:lpstr>
      <vt:lpstr>Calibri</vt:lpstr>
      <vt:lpstr>Calibri Light</vt:lpstr>
      <vt:lpstr>Helvetica Neue</vt:lpstr>
      <vt:lpstr>Times New Roman</vt:lpstr>
      <vt:lpstr>Wingdings 3</vt:lpstr>
      <vt:lpstr>Office</vt:lpstr>
      <vt:lpstr>STEM for inclusive schools  School Education ERASMUS+  KA220-NW-23-30-151162 Cooperation partnerships in school education</vt:lpstr>
      <vt:lpstr>Your opinion is important to us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Marc Beutner</dc:creator>
  <cp:lastModifiedBy>Marc Beutner</cp:lastModifiedBy>
  <cp:revision>54</cp:revision>
  <dcterms:created xsi:type="dcterms:W3CDTF">2023-06-29T05:00:19Z</dcterms:created>
  <dcterms:modified xsi:type="dcterms:W3CDTF">2024-03-11T18:37:08Z</dcterms:modified>
</cp:coreProperties>
</file>