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6858000" cx="12192000"/>
  <p:notesSz cx="6858000" cy="9144000"/>
  <p:embeddedFontLst>
    <p:embeddedFont>
      <p:font typeface="Century Gothic"/>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17" roundtripDataSignature="AMtx7mgAhV3/Ji4vG7aEKnmhJMgkoURa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enturyGothic-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enturyGothic-italic.fntdata"/><Relationship Id="rId14" Type="http://schemas.openxmlformats.org/officeDocument/2006/relationships/font" Target="fonts/CenturyGothic-bold.fntdata"/><Relationship Id="rId17" Type="http://customschemas.google.com/relationships/presentationmetadata" Target="metadata"/><Relationship Id="rId16"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6" name="Shape 46"/>
        <p:cNvGrpSpPr/>
        <p:nvPr/>
      </p:nvGrpSpPr>
      <p:grpSpPr>
        <a:xfrm>
          <a:off x="0" y="0"/>
          <a:ext cx="0" cy="0"/>
          <a:chOff x="0" y="0"/>
          <a:chExt cx="0" cy="0"/>
        </a:xfrm>
      </p:grpSpPr>
      <p:sp>
        <p:nvSpPr>
          <p:cNvPr id="47" name="Google Shape;47;p9"/>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000"/>
              <a:buFont typeface="Century Gothic"/>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49" name="Google Shape;49;p9"/>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50" name="Google Shape;50;p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p:nvPr/>
        </p:nvSpPr>
        <p:spPr>
          <a:xfrm flipH="1" rot="10800000">
            <a:off x="0" y="5496942"/>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9"/>
          <p:cNvSpPr txBox="1"/>
          <p:nvPr>
            <p:ph idx="12" type="sldNum"/>
          </p:nvPr>
        </p:nvSpPr>
        <p:spPr>
          <a:xfrm>
            <a:off x="533177" y="556802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4" name="Google Shape;54;p9"/>
          <p:cNvSpPr txBox="1"/>
          <p:nvPr/>
        </p:nvSpPr>
        <p:spPr>
          <a:xfrm>
            <a:off x="2098505" y="6315635"/>
            <a:ext cx="80010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de-DE" sz="900" u="none" cap="none" strike="noStrike">
                <a:solidFill>
                  <a:srgbClr val="595959"/>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entury Gothic"/>
              <a:ea typeface="Century Gothic"/>
              <a:cs typeface="Century Gothic"/>
              <a:sym typeface="Century Gothic"/>
            </a:endParaRPr>
          </a:p>
        </p:txBody>
      </p:sp>
      <p:pic>
        <p:nvPicPr>
          <p:cNvPr id="55" name="Google Shape;55;p9"/>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59" name="Google Shape;59;p1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0"/>
          <p:cNvSpPr/>
          <p:nvPr/>
        </p:nvSpPr>
        <p:spPr>
          <a:xfrm flipH="1" rot="10800000">
            <a:off x="0" y="5478399"/>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0"/>
          <p:cNvSpPr txBox="1"/>
          <p:nvPr>
            <p:ph idx="12" type="sldNum"/>
          </p:nvPr>
        </p:nvSpPr>
        <p:spPr>
          <a:xfrm>
            <a:off x="536001" y="5551806"/>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63" name="Shape 63"/>
        <p:cNvGrpSpPr/>
        <p:nvPr/>
      </p:nvGrpSpPr>
      <p:grpSpPr>
        <a:xfrm>
          <a:off x="0" y="0"/>
          <a:ext cx="0" cy="0"/>
          <a:chOff x="0" y="0"/>
          <a:chExt cx="0" cy="0"/>
        </a:xfrm>
      </p:grpSpPr>
      <p:sp>
        <p:nvSpPr>
          <p:cNvPr id="64" name="Google Shape;64;p11"/>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1"/>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2000"/>
              <a:buNone/>
              <a:defRPr sz="20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66" name="Google Shape;66;p1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1"/>
          <p:cNvSpPr/>
          <p:nvPr/>
        </p:nvSpPr>
        <p:spPr>
          <a:xfrm flipH="1" rot="10800000">
            <a:off x="0" y="5409800"/>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1"/>
          <p:cNvSpPr txBox="1"/>
          <p:nvPr>
            <p:ph idx="12" type="sldNum"/>
          </p:nvPr>
        </p:nvSpPr>
        <p:spPr>
          <a:xfrm>
            <a:off x="536001" y="5475764"/>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0" name="Google Shape;70;p11"/>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1"/>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 name="Google Shape;72;p11"/>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73" name="Google Shape;73;p11"/>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4" name="Google Shape;74;p11"/>
          <p:cNvSpPr txBox="1"/>
          <p:nvPr/>
        </p:nvSpPr>
        <p:spPr>
          <a:xfrm>
            <a:off x="2532088" y="6315635"/>
            <a:ext cx="7127823"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5" name="Shape 75"/>
        <p:cNvGrpSpPr/>
        <p:nvPr/>
      </p:nvGrpSpPr>
      <p:grpSpPr>
        <a:xfrm>
          <a:off x="0" y="0"/>
          <a:ext cx="0" cy="0"/>
          <a:chOff x="0" y="0"/>
          <a:chExt cx="0" cy="0"/>
        </a:xfrm>
      </p:grpSpPr>
      <p:sp>
        <p:nvSpPr>
          <p:cNvPr id="76" name="Google Shape;76;p12"/>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2"/>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 name="Google Shape;78;p12"/>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79" name="Google Shape;79;p12"/>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000"/>
              <a:buFont typeface="Century Gothic"/>
              <a:buNone/>
              <a:defRPr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2"/>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SzPts val="1800"/>
              <a:buNone/>
              <a:defRPr sz="1800"/>
            </a:lvl1pPr>
            <a:lvl2pPr lvl="1" algn="ctr">
              <a:spcBef>
                <a:spcPts val="1000"/>
              </a:spcBef>
              <a:spcAft>
                <a:spcPts val="0"/>
              </a:spcAft>
              <a:buSzPts val="2000"/>
              <a:buNone/>
              <a:defRPr sz="2000"/>
            </a:lvl2pPr>
            <a:lvl3pPr lvl="2" algn="ctr">
              <a:spcBef>
                <a:spcPts val="1000"/>
              </a:spcBef>
              <a:spcAft>
                <a:spcPts val="0"/>
              </a:spcAft>
              <a:buSzPts val="1800"/>
              <a:buNone/>
              <a:defRPr sz="1800"/>
            </a:lvl3pPr>
            <a:lvl4pPr lvl="3" algn="ctr">
              <a:spcBef>
                <a:spcPts val="1000"/>
              </a:spcBef>
              <a:spcAft>
                <a:spcPts val="0"/>
              </a:spcAft>
              <a:buSzPts val="1600"/>
              <a:buNone/>
              <a:defRPr sz="1600"/>
            </a:lvl4pPr>
            <a:lvl5pPr lvl="4" algn="ctr">
              <a:spcBef>
                <a:spcPts val="1000"/>
              </a:spcBef>
              <a:spcAft>
                <a:spcPts val="0"/>
              </a:spcAft>
              <a:buSzPts val="1600"/>
              <a:buNone/>
              <a:defRPr sz="1600"/>
            </a:lvl5pPr>
            <a:lvl6pPr lvl="5" algn="ctr">
              <a:spcBef>
                <a:spcPts val="1000"/>
              </a:spcBef>
              <a:spcAft>
                <a:spcPts val="0"/>
              </a:spcAft>
              <a:buSzPts val="1600"/>
              <a:buNone/>
              <a:defRPr sz="1600"/>
            </a:lvl6pPr>
            <a:lvl7pPr lvl="6" algn="ctr">
              <a:spcBef>
                <a:spcPts val="1000"/>
              </a:spcBef>
              <a:spcAft>
                <a:spcPts val="0"/>
              </a:spcAft>
              <a:buSzPts val="1600"/>
              <a:buNone/>
              <a:defRPr sz="1600"/>
            </a:lvl7pPr>
            <a:lvl8pPr lvl="7" algn="ctr">
              <a:spcBef>
                <a:spcPts val="1000"/>
              </a:spcBef>
              <a:spcAft>
                <a:spcPts val="0"/>
              </a:spcAft>
              <a:buSzPts val="1600"/>
              <a:buNone/>
              <a:defRPr sz="1600"/>
            </a:lvl8pPr>
            <a:lvl9pPr lvl="8" algn="ctr">
              <a:spcBef>
                <a:spcPts val="1000"/>
              </a:spcBef>
              <a:spcAft>
                <a:spcPts val="0"/>
              </a:spcAft>
              <a:buSzPts val="1600"/>
              <a:buNone/>
              <a:defRPr sz="1600"/>
            </a:lvl9pPr>
          </a:lstStyle>
          <a:p/>
        </p:txBody>
      </p:sp>
      <p:sp>
        <p:nvSpPr>
          <p:cNvPr id="81" name="Google Shape;81;p12"/>
          <p:cNvSpPr/>
          <p:nvPr>
            <p:ph idx="2" type="pic"/>
          </p:nvPr>
        </p:nvSpPr>
        <p:spPr>
          <a:xfrm>
            <a:off x="6981063" y="1310656"/>
            <a:ext cx="5210937" cy="4208604"/>
          </a:xfrm>
          <a:prstGeom prst="rect">
            <a:avLst/>
          </a:prstGeom>
          <a:solidFill>
            <a:srgbClr val="CCCCCC"/>
          </a:solidFill>
          <a:ln>
            <a:noFill/>
          </a:ln>
        </p:spPr>
      </p:sp>
      <p:pic>
        <p:nvPicPr>
          <p:cNvPr id="82" name="Google Shape;82;p12"/>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83" name="Google Shape;83;p12"/>
          <p:cNvSpPr txBox="1"/>
          <p:nvPr/>
        </p:nvSpPr>
        <p:spPr>
          <a:xfrm>
            <a:off x="2357623" y="6360093"/>
            <a:ext cx="7476754"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pic>
        <p:nvPicPr>
          <p:cNvPr id="84" name="Google Shape;84;p12"/>
          <p:cNvPicPr preferRelativeResize="0"/>
          <p:nvPr/>
        </p:nvPicPr>
        <p:blipFill rotWithShape="1">
          <a:blip r:embed="rId4">
            <a:alphaModFix/>
          </a:blip>
          <a:srcRect b="0" l="0" r="0" t="0"/>
          <a:stretch/>
        </p:blipFill>
        <p:spPr>
          <a:xfrm>
            <a:off x="10294771" y="261857"/>
            <a:ext cx="1597018" cy="144443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85" name="Shape 85"/>
        <p:cNvGrpSpPr/>
        <p:nvPr/>
      </p:nvGrpSpPr>
      <p:grpSpPr>
        <a:xfrm>
          <a:off x="0" y="0"/>
          <a:ext cx="0" cy="0"/>
          <a:chOff x="0" y="0"/>
          <a:chExt cx="0" cy="0"/>
        </a:xfrm>
      </p:grpSpPr>
      <p:sp>
        <p:nvSpPr>
          <p:cNvPr id="86" name="Google Shape;86;p13"/>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p:txBody>
      </p:sp>
      <p:sp>
        <p:nvSpPr>
          <p:cNvPr id="88" name="Google Shape;88;p1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2" name="Google Shape;92;p13"/>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 name="Google Shape;94;p13"/>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sp>
        <p:nvSpPr>
          <p:cNvPr id="95" name="Google Shape;95;p13"/>
          <p:cNvSpPr txBox="1"/>
          <p:nvPr/>
        </p:nvSpPr>
        <p:spPr>
          <a:xfrm>
            <a:off x="2820978" y="6315635"/>
            <a:ext cx="678181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pic>
        <p:nvPicPr>
          <p:cNvPr id="96" name="Google Shape;96;p13"/>
          <p:cNvPicPr preferRelativeResize="0"/>
          <p:nvPr/>
        </p:nvPicPr>
        <p:blipFill rotWithShape="1">
          <a:blip r:embed="rId3">
            <a:alphaModFix/>
          </a:blip>
          <a:srcRect b="0" l="0" r="0" t="0"/>
          <a:stretch/>
        </p:blipFill>
        <p:spPr>
          <a:xfrm>
            <a:off x="104945" y="6281603"/>
            <a:ext cx="1061484" cy="40038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97" name="Shape 97"/>
        <p:cNvGrpSpPr/>
        <p:nvPr/>
      </p:nvGrpSpPr>
      <p:grpSpPr>
        <a:xfrm>
          <a:off x="0" y="0"/>
          <a:ext cx="0" cy="0"/>
          <a:chOff x="0" y="0"/>
          <a:chExt cx="0" cy="0"/>
        </a:xfrm>
      </p:grpSpPr>
      <p:sp>
        <p:nvSpPr>
          <p:cNvPr id="98" name="Google Shape;98;p14"/>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4"/>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00" name="Google Shape;100;p14"/>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01" name="Google Shape;101;p1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4"/>
          <p:cNvSpPr/>
          <p:nvPr/>
        </p:nvSpPr>
        <p:spPr>
          <a:xfrm flipH="1" rot="10800000">
            <a:off x="0" y="5623140"/>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txBox="1"/>
          <p:nvPr>
            <p:ph idx="12" type="sldNum"/>
          </p:nvPr>
        </p:nvSpPr>
        <p:spPr>
          <a:xfrm>
            <a:off x="536001" y="569654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05" name="Shape 105"/>
        <p:cNvGrpSpPr/>
        <p:nvPr/>
      </p:nvGrpSpPr>
      <p:grpSpPr>
        <a:xfrm>
          <a:off x="0" y="0"/>
          <a:ext cx="0" cy="0"/>
          <a:chOff x="0" y="0"/>
          <a:chExt cx="0" cy="0"/>
        </a:xfrm>
      </p:grpSpPr>
      <p:sp>
        <p:nvSpPr>
          <p:cNvPr id="106" name="Google Shape;106;p1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5"/>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108" name="Google Shape;108;p15"/>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09" name="Google Shape;109;p15"/>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110" name="Google Shape;110;p15"/>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11" name="Google Shape;111;p1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5"/>
          <p:cNvSpPr/>
          <p:nvPr/>
        </p:nvSpPr>
        <p:spPr>
          <a:xfrm flipH="1" rot="10800000">
            <a:off x="0" y="5646149"/>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txBox="1"/>
          <p:nvPr>
            <p:ph idx="12" type="sldNum"/>
          </p:nvPr>
        </p:nvSpPr>
        <p:spPr>
          <a:xfrm>
            <a:off x="536001" y="5719556"/>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15" name="Shape 115"/>
        <p:cNvGrpSpPr/>
        <p:nvPr/>
      </p:nvGrpSpPr>
      <p:grpSpPr>
        <a:xfrm>
          <a:off x="0" y="0"/>
          <a:ext cx="0" cy="0"/>
          <a:chOff x="0" y="0"/>
          <a:chExt cx="0" cy="0"/>
        </a:xfrm>
      </p:grpSpPr>
      <p:sp>
        <p:nvSpPr>
          <p:cNvPr id="116" name="Google Shape;116;p1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1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16"/>
          <p:cNvSpPr/>
          <p:nvPr/>
        </p:nvSpPr>
        <p:spPr>
          <a:xfrm flipH="1" rot="10800000">
            <a:off x="0" y="5706999"/>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txBox="1"/>
          <p:nvPr>
            <p:ph idx="12" type="sldNum"/>
          </p:nvPr>
        </p:nvSpPr>
        <p:spPr>
          <a:xfrm>
            <a:off x="536001" y="5780406"/>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1" name="Shape 121"/>
        <p:cNvGrpSpPr/>
        <p:nvPr/>
      </p:nvGrpSpPr>
      <p:grpSpPr>
        <a:xfrm>
          <a:off x="0" y="0"/>
          <a:ext cx="0" cy="0"/>
          <a:chOff x="0" y="0"/>
          <a:chExt cx="0" cy="0"/>
        </a:xfrm>
      </p:grpSpPr>
      <p:sp>
        <p:nvSpPr>
          <p:cNvPr id="122" name="Google Shape;122;p1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17"/>
          <p:cNvSpPr/>
          <p:nvPr/>
        </p:nvSpPr>
        <p:spPr>
          <a:xfrm flipH="1" rot="10800000">
            <a:off x="0" y="5476360"/>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7"/>
          <p:cNvSpPr txBox="1"/>
          <p:nvPr>
            <p:ph idx="12" type="sldNum"/>
          </p:nvPr>
        </p:nvSpPr>
        <p:spPr>
          <a:xfrm>
            <a:off x="536001" y="554976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6" name="Google Shape;126;p17"/>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7"/>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 name="Google Shape;128;p17"/>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129" name="Google Shape;129;p17"/>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130" name="Google Shape;130;p17"/>
          <p:cNvSpPr txBox="1"/>
          <p:nvPr/>
        </p:nvSpPr>
        <p:spPr>
          <a:xfrm>
            <a:off x="2410553" y="6340588"/>
            <a:ext cx="768895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1" name="Shape 131"/>
        <p:cNvGrpSpPr/>
        <p:nvPr/>
      </p:nvGrpSpPr>
      <p:grpSpPr>
        <a:xfrm>
          <a:off x="0" y="0"/>
          <a:ext cx="0" cy="0"/>
          <a:chOff x="0" y="0"/>
          <a:chExt cx="0" cy="0"/>
        </a:xfrm>
      </p:grpSpPr>
      <p:sp>
        <p:nvSpPr>
          <p:cNvPr id="132" name="Google Shape;132;p18"/>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18"/>
          <p:cNvSpPr/>
          <p:nvPr>
            <p:ph idx="2" type="pic"/>
          </p:nvPr>
        </p:nvSpPr>
        <p:spPr>
          <a:xfrm>
            <a:off x="2589212" y="634965"/>
            <a:ext cx="8915400" cy="3854970"/>
          </a:xfrm>
          <a:prstGeom prst="rect">
            <a:avLst/>
          </a:prstGeom>
          <a:noFill/>
          <a:ln>
            <a:noFill/>
          </a:ln>
        </p:spPr>
      </p:sp>
      <p:sp>
        <p:nvSpPr>
          <p:cNvPr id="134" name="Google Shape;134;p18"/>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200"/>
              <a:buNone/>
              <a:defRPr sz="12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35" name="Google Shape;135;p1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8"/>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8"/>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Beschriftung">
  <p:cSld name="Titel und Beschriftung">
    <p:spTree>
      <p:nvGrpSpPr>
        <p:cNvPr id="139" name="Shape 139"/>
        <p:cNvGrpSpPr/>
        <p:nvPr/>
      </p:nvGrpSpPr>
      <p:grpSpPr>
        <a:xfrm>
          <a:off x="0" y="0"/>
          <a:ext cx="0" cy="0"/>
          <a:chOff x="0" y="0"/>
          <a:chExt cx="0" cy="0"/>
        </a:xfrm>
      </p:grpSpPr>
      <p:sp>
        <p:nvSpPr>
          <p:cNvPr id="140" name="Google Shape;140;p19"/>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9"/>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42" name="Google Shape;142;p1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1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19"/>
          <p:cNvSpPr/>
          <p:nvPr/>
        </p:nvSpPr>
        <p:spPr>
          <a:xfrm flipH="1" rot="10800000">
            <a:off x="0" y="5623140"/>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9"/>
          <p:cNvSpPr txBox="1"/>
          <p:nvPr>
            <p:ph idx="12" type="sldNum"/>
          </p:nvPr>
        </p:nvSpPr>
        <p:spPr>
          <a:xfrm>
            <a:off x="536001" y="5689104"/>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itat mit Beschriftung">
  <p:cSld name="Zitat mit Beschriftung">
    <p:spTree>
      <p:nvGrpSpPr>
        <p:cNvPr id="146" name="Shape 146"/>
        <p:cNvGrpSpPr/>
        <p:nvPr/>
      </p:nvGrpSpPr>
      <p:grpSpPr>
        <a:xfrm>
          <a:off x="0" y="0"/>
          <a:ext cx="0" cy="0"/>
          <a:chOff x="0" y="0"/>
          <a:chExt cx="0" cy="0"/>
        </a:xfrm>
      </p:grpSpPr>
      <p:sp>
        <p:nvSpPr>
          <p:cNvPr id="147" name="Google Shape;147;p20"/>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20"/>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600"/>
              <a:buFont typeface="Century Gothic"/>
              <a:buNone/>
              <a:defRPr sz="1600">
                <a:solidFill>
                  <a:srgbClr val="7F7F7F"/>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9" name="Google Shape;149;p20"/>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50" name="Google Shape;150;p2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2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0"/>
          <p:cNvSpPr/>
          <p:nvPr/>
        </p:nvSpPr>
        <p:spPr>
          <a:xfrm flipH="1" rot="10800000">
            <a:off x="0" y="5656261"/>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0"/>
          <p:cNvSpPr txBox="1"/>
          <p:nvPr>
            <p:ph idx="12" type="sldNum"/>
          </p:nvPr>
        </p:nvSpPr>
        <p:spPr>
          <a:xfrm>
            <a:off x="536001" y="5722225"/>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4" name="Google Shape;154;p20"/>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8000">
                <a:solidFill>
                  <a:schemeClr val="accent1"/>
                </a:solidFill>
                <a:latin typeface="Arial"/>
                <a:ea typeface="Arial"/>
                <a:cs typeface="Arial"/>
                <a:sym typeface="Arial"/>
              </a:rPr>
              <a:t>“</a:t>
            </a:r>
            <a:endParaRPr/>
          </a:p>
        </p:txBody>
      </p:sp>
      <p:sp>
        <p:nvSpPr>
          <p:cNvPr id="155" name="Google Shape;155;p20"/>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8000">
                <a:solidFill>
                  <a:schemeClr val="accent1"/>
                </a:solidFill>
                <a:latin typeface="Arial"/>
                <a:ea typeface="Arial"/>
                <a:cs typeface="Arial"/>
                <a:sym typeface="Arial"/>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nskarte">
  <p:cSld name="Namenskarte">
    <p:spTree>
      <p:nvGrpSpPr>
        <p:cNvPr id="156" name="Shape 156"/>
        <p:cNvGrpSpPr/>
        <p:nvPr/>
      </p:nvGrpSpPr>
      <p:grpSpPr>
        <a:xfrm>
          <a:off x="0" y="0"/>
          <a:ext cx="0" cy="0"/>
          <a:chOff x="0" y="0"/>
          <a:chExt cx="0" cy="0"/>
        </a:xfrm>
      </p:grpSpPr>
      <p:sp>
        <p:nvSpPr>
          <p:cNvPr id="157" name="Google Shape;157;p21"/>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21"/>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9" name="Google Shape;159;p2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1"/>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1"/>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nskarte für Zitat">
  <p:cSld name="Namenskarte für Zitat">
    <p:spTree>
      <p:nvGrpSpPr>
        <p:cNvPr id="163" name="Shape 163"/>
        <p:cNvGrpSpPr/>
        <p:nvPr/>
      </p:nvGrpSpPr>
      <p:grpSpPr>
        <a:xfrm>
          <a:off x="0" y="0"/>
          <a:ext cx="0" cy="0"/>
          <a:chOff x="0" y="0"/>
          <a:chExt cx="0" cy="0"/>
        </a:xfrm>
      </p:grpSpPr>
      <p:sp>
        <p:nvSpPr>
          <p:cNvPr id="164" name="Google Shape;164;p22"/>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2"/>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6" name="Google Shape;166;p22"/>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7" name="Google Shape;167;p2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2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22"/>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2"/>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71" name="Google Shape;171;p22"/>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8000">
                <a:solidFill>
                  <a:schemeClr val="accent1"/>
                </a:solidFill>
                <a:latin typeface="Arial"/>
                <a:ea typeface="Arial"/>
                <a:cs typeface="Arial"/>
                <a:sym typeface="Arial"/>
              </a:rPr>
              <a:t>“</a:t>
            </a:r>
            <a:endParaRPr/>
          </a:p>
        </p:txBody>
      </p:sp>
      <p:sp>
        <p:nvSpPr>
          <p:cNvPr id="172" name="Google Shape;172;p22"/>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8000">
                <a:solidFill>
                  <a:schemeClr val="accent1"/>
                </a:solidFill>
                <a:latin typeface="Arial"/>
                <a:ea typeface="Arial"/>
                <a:cs typeface="Arial"/>
                <a:sym typeface="Arial"/>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hr oder Falsch">
  <p:cSld name="Wahr oder Falsch">
    <p:spTree>
      <p:nvGrpSpPr>
        <p:cNvPr id="173" name="Shape 173"/>
        <p:cNvGrpSpPr/>
        <p:nvPr/>
      </p:nvGrpSpPr>
      <p:grpSpPr>
        <a:xfrm>
          <a:off x="0" y="0"/>
          <a:ext cx="0" cy="0"/>
          <a:chOff x="0" y="0"/>
          <a:chExt cx="0" cy="0"/>
        </a:xfrm>
      </p:grpSpPr>
      <p:sp>
        <p:nvSpPr>
          <p:cNvPr id="174" name="Google Shape;174;p23"/>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23"/>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76" name="Google Shape;176;p23"/>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77" name="Google Shape;177;p2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2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23"/>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3"/>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81" name="Shape 181"/>
        <p:cNvGrpSpPr/>
        <p:nvPr/>
      </p:nvGrpSpPr>
      <p:grpSpPr>
        <a:xfrm>
          <a:off x="0" y="0"/>
          <a:ext cx="0" cy="0"/>
          <a:chOff x="0" y="0"/>
          <a:chExt cx="0" cy="0"/>
        </a:xfrm>
      </p:grpSpPr>
      <p:sp>
        <p:nvSpPr>
          <p:cNvPr id="182" name="Google Shape;182;p24"/>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24"/>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84" name="Google Shape;184;p2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2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24"/>
          <p:cNvSpPr/>
          <p:nvPr/>
        </p:nvSpPr>
        <p:spPr>
          <a:xfrm flipH="1" rot="10800000">
            <a:off x="0" y="5512503"/>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4"/>
          <p:cNvSpPr txBox="1"/>
          <p:nvPr>
            <p:ph idx="12" type="sldNum"/>
          </p:nvPr>
        </p:nvSpPr>
        <p:spPr>
          <a:xfrm>
            <a:off x="536001" y="558591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88" name="Shape 188"/>
        <p:cNvGrpSpPr/>
        <p:nvPr/>
      </p:nvGrpSpPr>
      <p:grpSpPr>
        <a:xfrm>
          <a:off x="0" y="0"/>
          <a:ext cx="0" cy="0"/>
          <a:chOff x="0" y="0"/>
          <a:chExt cx="0" cy="0"/>
        </a:xfrm>
      </p:grpSpPr>
      <p:sp>
        <p:nvSpPr>
          <p:cNvPr id="189" name="Google Shape;189;p25"/>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25"/>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91" name="Google Shape;191;p2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2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25"/>
          <p:cNvSpPr/>
          <p:nvPr/>
        </p:nvSpPr>
        <p:spPr>
          <a:xfrm flipH="1" rot="10800000">
            <a:off x="0" y="5454632"/>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5"/>
          <p:cNvSpPr txBox="1"/>
          <p:nvPr>
            <p:ph idx="12" type="sldNum"/>
          </p:nvPr>
        </p:nvSpPr>
        <p:spPr>
          <a:xfrm>
            <a:off x="536001" y="55280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95" name="Google Shape;195;p25"/>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5"/>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5"/>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198" name="Google Shape;198;p25"/>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199" name="Google Shape;199;p25"/>
          <p:cNvSpPr txBox="1"/>
          <p:nvPr/>
        </p:nvSpPr>
        <p:spPr>
          <a:xfrm>
            <a:off x="1795430" y="6415706"/>
            <a:ext cx="819913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
        <p:nvSpPr>
          <p:cNvPr id="200" name="Google Shape;200;p25"/>
          <p:cNvSpPr txBox="1"/>
          <p:nvPr/>
        </p:nvSpPr>
        <p:spPr>
          <a:xfrm>
            <a:off x="11093280" y="1490181"/>
            <a:ext cx="8498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Century Gothic"/>
                <a:ea typeface="Century Gothic"/>
                <a:cs typeface="Century Gothic"/>
                <a:sym typeface="Century Gothic"/>
              </a:rPr>
              <a:t>-</a:t>
            </a:r>
            <a:fld id="{00000000-1234-1234-1234-123412341234}" type="slidenum">
              <a:rPr b="1" lang="de-DE" sz="1800">
                <a:solidFill>
                  <a:schemeClr val="dk1"/>
                </a:solidFill>
                <a:latin typeface="Century Gothic"/>
                <a:ea typeface="Century Gothic"/>
                <a:cs typeface="Century Gothic"/>
                <a:sym typeface="Century Gothic"/>
              </a:rPr>
              <a:t>‹#›</a:t>
            </a:fld>
            <a:r>
              <a:rPr b="1" lang="de-DE" sz="1800">
                <a:solidFill>
                  <a:schemeClr val="dk1"/>
                </a:solidFill>
                <a:latin typeface="Century Gothic"/>
                <a:ea typeface="Century Gothic"/>
                <a:cs typeface="Century Gothic"/>
                <a:sym typeface="Century Gothic"/>
              </a:rPr>
              <a:t>-</a:t>
            </a:r>
            <a:endParaRPr/>
          </a:p>
        </p:txBody>
      </p:sp>
      <p:pic>
        <p:nvPicPr>
          <p:cNvPr id="201" name="Google Shape;201;p25"/>
          <p:cNvPicPr preferRelativeResize="0"/>
          <p:nvPr/>
        </p:nvPicPr>
        <p:blipFill rotWithShape="1">
          <a:blip r:embed="rId4">
            <a:alphaModFix/>
          </a:blip>
          <a:srcRect b="0" l="0" r="0" t="0"/>
          <a:stretch/>
        </p:blipFill>
        <p:spPr>
          <a:xfrm>
            <a:off x="10294771" y="261857"/>
            <a:ext cx="1597018" cy="144443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7.xml"/><Relationship Id="rId11" Type="http://schemas.openxmlformats.org/officeDocument/2006/relationships/slideLayout" Target="../slideLayouts/slideLayout8.xml"/><Relationship Id="rId10" Type="http://schemas.openxmlformats.org/officeDocument/2006/relationships/slideLayout" Target="../slideLayouts/slideLayout7.xml"/><Relationship Id="rId21" Type="http://schemas.openxmlformats.org/officeDocument/2006/relationships/theme" Target="../theme/theme1.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5.jp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slideLayout" Target="../slideLayouts/slideLayout14.xml"/><Relationship Id="rId16" Type="http://schemas.openxmlformats.org/officeDocument/2006/relationships/slideLayout" Target="../slideLayouts/slideLayout13.xml"/><Relationship Id="rId5" Type="http://schemas.openxmlformats.org/officeDocument/2006/relationships/slideLayout" Target="../slideLayouts/slideLayout2.xml"/><Relationship Id="rId19" Type="http://schemas.openxmlformats.org/officeDocument/2006/relationships/slideLayout" Target="../slideLayouts/slideLayout16.xml"/><Relationship Id="rId6" Type="http://schemas.openxmlformats.org/officeDocument/2006/relationships/slideLayout" Target="../slideLayouts/slideLayout3.xml"/><Relationship Id="rId18" Type="http://schemas.openxmlformats.org/officeDocument/2006/relationships/slideLayout" Target="../slideLayouts/slideLayout15.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EFF"/>
            </a:gs>
            <a:gs pos="100000">
              <a:srgbClr val="FBEAB9"/>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8"/>
          <p:cNvGrpSpPr/>
          <p:nvPr/>
        </p:nvGrpSpPr>
        <p:grpSpPr>
          <a:xfrm>
            <a:off x="1" y="228600"/>
            <a:ext cx="2851516" cy="6638628"/>
            <a:chOff x="2487613" y="285750"/>
            <a:chExt cx="2428875" cy="5654676"/>
          </a:xfrm>
        </p:grpSpPr>
        <p:sp>
          <p:nvSpPr>
            <p:cNvPr id="11" name="Google Shape;11;p8"/>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8"/>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8"/>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8"/>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8"/>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8"/>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8"/>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8"/>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8"/>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8"/>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8"/>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8"/>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8"/>
          <p:cNvGrpSpPr/>
          <p:nvPr/>
        </p:nvGrpSpPr>
        <p:grpSpPr>
          <a:xfrm>
            <a:off x="27221" y="-786"/>
            <a:ext cx="2356674" cy="6854039"/>
            <a:chOff x="6627813" y="194833"/>
            <a:chExt cx="1952625" cy="5678918"/>
          </a:xfrm>
        </p:grpSpPr>
        <p:sp>
          <p:nvSpPr>
            <p:cNvPr id="24" name="Google Shape;24;p8"/>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8"/>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8"/>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8"/>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8"/>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8"/>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8"/>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8"/>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8"/>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8"/>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8"/>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8"/>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8"/>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8" name="Google Shape;38;p8"/>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0" algn="l">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0" algn="l">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0" algn="l">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9" name="Google Shape;39;p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0" name="Google Shape;40;p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1" name="Google Shape;41;p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0"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0"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0"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0"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0"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0"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0"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0"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de-DE"/>
              <a:t>‹#›</a:t>
            </a:fld>
            <a:endParaRPr/>
          </a:p>
        </p:txBody>
      </p:sp>
      <p:pic>
        <p:nvPicPr>
          <p:cNvPr id="42" name="Google Shape;42;p8"/>
          <p:cNvPicPr preferRelativeResize="0"/>
          <p:nvPr/>
        </p:nvPicPr>
        <p:blipFill rotWithShape="1">
          <a:blip r:embed="rId1">
            <a:alphaModFix/>
          </a:blip>
          <a:srcRect b="0" l="0" r="0" t="0"/>
          <a:stretch/>
        </p:blipFill>
        <p:spPr>
          <a:xfrm>
            <a:off x="104945" y="6281603"/>
            <a:ext cx="1061484" cy="400384"/>
          </a:xfrm>
          <a:prstGeom prst="rect">
            <a:avLst/>
          </a:prstGeom>
          <a:noFill/>
          <a:ln>
            <a:noFill/>
          </a:ln>
        </p:spPr>
      </p:pic>
      <p:sp>
        <p:nvSpPr>
          <p:cNvPr id="43" name="Google Shape;43;p8"/>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de-DE" sz="900" u="none" cap="none" strike="noStrike">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chemeClr val="lt1"/>
              </a:solidFill>
              <a:latin typeface="Century Gothic"/>
              <a:ea typeface="Century Gothic"/>
              <a:cs typeface="Century Gothic"/>
              <a:sym typeface="Century Gothic"/>
            </a:endParaRPr>
          </a:p>
        </p:txBody>
      </p:sp>
      <p:pic>
        <p:nvPicPr>
          <p:cNvPr id="44" name="Google Shape;44;p8"/>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pic>
        <p:nvPicPr>
          <p:cNvPr id="45" name="Google Shape;45;p8"/>
          <p:cNvPicPr preferRelativeResize="0"/>
          <p:nvPr/>
        </p:nvPicPr>
        <p:blipFill rotWithShape="1">
          <a:blip r:embed="rId3">
            <a:alphaModFix/>
          </a:blip>
          <a:srcRect b="0" l="0" r="0" t="0"/>
          <a:stretch/>
        </p:blipFill>
        <p:spPr>
          <a:xfrm>
            <a:off x="10294771" y="248127"/>
            <a:ext cx="1597018" cy="144443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mailto:marc.beutner@uni-paderborn.de" TargetMode="External"/><Relationship Id="rId4" Type="http://schemas.openxmlformats.org/officeDocument/2006/relationships/hyperlink" Target="mailto:Jennifer.Schneider@uni-paderborn.d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
          <p:cNvSpPr txBox="1"/>
          <p:nvPr>
            <p:ph idx="1" type="body"/>
          </p:nvPr>
        </p:nvSpPr>
        <p:spPr>
          <a:xfrm>
            <a:off x="4619379" y="594359"/>
            <a:ext cx="6492240" cy="5257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rPr lang="de-DE"/>
              <a:t> </a:t>
            </a:r>
            <a:endParaRPr/>
          </a:p>
        </p:txBody>
      </p:sp>
      <p:sp>
        <p:nvSpPr>
          <p:cNvPr id="207" name="Google Shape;207;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b="0" i="0" lang="de-DE" sz="1800" u="none" cap="none" strike="noStrike">
                <a:solidFill>
                  <a:srgbClr val="595959"/>
                </a:solidFill>
                <a:latin typeface="Century Gothic"/>
                <a:ea typeface="Century Gothic"/>
                <a:cs typeface="Century Gothic"/>
                <a:sym typeface="Century Gothic"/>
              </a:rPr>
              <a:t>Saskia Happ</a:t>
            </a:r>
            <a:endParaRPr/>
          </a:p>
        </p:txBody>
      </p:sp>
      <p:sp>
        <p:nvSpPr>
          <p:cNvPr id="208" name="Google Shape;208;p1"/>
          <p:cNvSpPr txBox="1"/>
          <p:nvPr/>
        </p:nvSpPr>
        <p:spPr>
          <a:xfrm>
            <a:off x="4017817" y="1024599"/>
            <a:ext cx="7423200" cy="40731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accent1"/>
              </a:buClr>
              <a:buSzPts val="3900"/>
              <a:buFont typeface="Noto Sans Symbols"/>
              <a:buNone/>
            </a:pPr>
            <a:r>
              <a:rPr b="1" i="0" lang="de-DE" sz="3900" u="none" cap="none" strike="noStrike">
                <a:solidFill>
                  <a:srgbClr val="6B4C2C"/>
                </a:solidFill>
                <a:latin typeface="Century Gothic"/>
                <a:ea typeface="Century Gothic"/>
                <a:cs typeface="Century Gothic"/>
                <a:sym typeface="Century Gothic"/>
              </a:rPr>
              <a:t>STEM for inclusive schools</a:t>
            </a:r>
            <a:br>
              <a:rPr b="1" i="0" lang="de-DE" sz="3000" u="none" cap="none" strike="noStrike">
                <a:solidFill>
                  <a:srgbClr val="595959"/>
                </a:solidFill>
                <a:latin typeface="Century Gothic"/>
                <a:ea typeface="Century Gothic"/>
                <a:cs typeface="Century Gothic"/>
                <a:sym typeface="Century Gothic"/>
              </a:rPr>
            </a:br>
            <a:br>
              <a:rPr b="1" i="0" lang="de-DE" sz="3200" u="none" cap="none" strike="noStrike">
                <a:solidFill>
                  <a:srgbClr val="595959"/>
                </a:solidFill>
                <a:latin typeface="Century Gothic"/>
                <a:ea typeface="Century Gothic"/>
                <a:cs typeface="Century Gothic"/>
                <a:sym typeface="Century Gothic"/>
              </a:rPr>
            </a:br>
            <a:r>
              <a:rPr b="1" i="0" lang="de-DE" sz="3200" u="none" cap="none" strike="noStrike">
                <a:solidFill>
                  <a:srgbClr val="595959"/>
                </a:solidFill>
                <a:latin typeface="Century Gothic"/>
                <a:ea typeface="Century Gothic"/>
                <a:cs typeface="Century Gothic"/>
                <a:sym typeface="Century Gothic"/>
              </a:rPr>
              <a:t>Introduction to Canvas Model</a:t>
            </a:r>
            <a:br>
              <a:rPr b="1" i="0" lang="de-DE" sz="2600" u="none" cap="none" strike="noStrike">
                <a:solidFill>
                  <a:srgbClr val="595959"/>
                </a:solidFill>
                <a:latin typeface="Century Gothic"/>
                <a:ea typeface="Century Gothic"/>
                <a:cs typeface="Century Gothic"/>
                <a:sym typeface="Century Gothic"/>
              </a:rPr>
            </a:br>
            <a:br>
              <a:rPr b="1" i="0" lang="de-DE" sz="2600" u="none" cap="none" strike="noStrike">
                <a:solidFill>
                  <a:srgbClr val="595959"/>
                </a:solidFill>
                <a:latin typeface="Century Gothic"/>
                <a:ea typeface="Century Gothic"/>
                <a:cs typeface="Century Gothic"/>
                <a:sym typeface="Century Gothic"/>
              </a:rPr>
            </a:br>
            <a:r>
              <a:rPr b="1" i="0" lang="de-DE" sz="2600" u="none" cap="none" strike="noStrike">
                <a:solidFill>
                  <a:srgbClr val="595959"/>
                </a:solidFill>
                <a:latin typeface="Century Gothic"/>
                <a:ea typeface="Century Gothic"/>
                <a:cs typeface="Century Gothic"/>
                <a:sym typeface="Century Gothic"/>
              </a:rPr>
              <a:t>University of Paderborn</a:t>
            </a:r>
            <a:endParaRPr b="0" i="0" sz="2600" u="none" cap="none" strike="noStrike">
              <a:solidFill>
                <a:srgbClr val="595959"/>
              </a:solidFill>
              <a:latin typeface="Century Gothic"/>
              <a:ea typeface="Century Gothic"/>
              <a:cs typeface="Century Gothic"/>
              <a:sym typeface="Century Gothic"/>
            </a:endParaRPr>
          </a:p>
        </p:txBody>
      </p:sp>
      <p:pic>
        <p:nvPicPr>
          <p:cNvPr id="209" name="Google Shape;209;p1"/>
          <p:cNvPicPr preferRelativeResize="0"/>
          <p:nvPr/>
        </p:nvPicPr>
        <p:blipFill rotWithShape="1">
          <a:blip r:embed="rId3">
            <a:alphaModFix/>
          </a:blip>
          <a:srcRect b="0" l="0" r="0" t="0"/>
          <a:stretch/>
        </p:blipFill>
        <p:spPr>
          <a:xfrm>
            <a:off x="6351501" y="4343915"/>
            <a:ext cx="2755958" cy="1128345"/>
          </a:xfrm>
          <a:prstGeom prst="rect">
            <a:avLst/>
          </a:prstGeom>
          <a:noFill/>
          <a:ln>
            <a:noFill/>
          </a:ln>
        </p:spPr>
      </p:pic>
      <p:sp>
        <p:nvSpPr>
          <p:cNvPr id="210" name="Google Shape;210;p1"/>
          <p:cNvSpPr txBox="1"/>
          <p:nvPr>
            <p:ph idx="12" type="sldNum"/>
          </p:nvPr>
        </p:nvSpPr>
        <p:spPr>
          <a:xfrm>
            <a:off x="533177" y="5568027"/>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
        <p:nvSpPr>
          <p:cNvPr id="211" name="Google Shape;211;p1"/>
          <p:cNvSpPr txBox="1"/>
          <p:nvPr/>
        </p:nvSpPr>
        <p:spPr>
          <a:xfrm>
            <a:off x="364950" y="139875"/>
            <a:ext cx="3574500" cy="4768200"/>
          </a:xfrm>
          <a:prstGeom prst="rect">
            <a:avLst/>
          </a:prstGeom>
          <a:solidFill>
            <a:srgbClr val="F3CC5F"/>
          </a:solid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770"/>
              <a:buNone/>
            </a:pPr>
            <a:r>
              <a:t/>
            </a:r>
            <a:endParaRPr b="1" i="1" sz="1320">
              <a:solidFill>
                <a:srgbClr val="000000"/>
              </a:solidFill>
              <a:latin typeface="Calibri"/>
              <a:ea typeface="Calibri"/>
              <a:cs typeface="Calibri"/>
              <a:sym typeface="Calibri"/>
            </a:endParaRPr>
          </a:p>
          <a:p>
            <a:pPr indent="0" lvl="0" marL="0" rtl="0" algn="l">
              <a:lnSpc>
                <a:spcPct val="90000"/>
              </a:lnSpc>
              <a:spcBef>
                <a:spcPts val="0"/>
              </a:spcBef>
              <a:spcAft>
                <a:spcPts val="0"/>
              </a:spcAft>
              <a:buSzPts val="770"/>
              <a:buNone/>
            </a:pPr>
            <a:r>
              <a:rPr b="1" lang="de-DE" sz="3000">
                <a:solidFill>
                  <a:srgbClr val="6B4C2C"/>
                </a:solidFill>
                <a:latin typeface="Century Gothic"/>
                <a:ea typeface="Century Gothic"/>
                <a:cs typeface="Century Gothic"/>
                <a:sym typeface="Century Gothic"/>
              </a:rPr>
              <a:t>STEM for inclusive schools: </a:t>
            </a:r>
            <a:br>
              <a:rPr b="1" lang="de-DE" sz="3000">
                <a:solidFill>
                  <a:srgbClr val="6B4C2C"/>
                </a:solidFill>
                <a:latin typeface="Century Gothic"/>
                <a:ea typeface="Century Gothic"/>
                <a:cs typeface="Century Gothic"/>
                <a:sym typeface="Century Gothic"/>
              </a:rPr>
            </a:br>
            <a:br>
              <a:rPr lang="de-DE" sz="1600">
                <a:solidFill>
                  <a:srgbClr val="262626"/>
                </a:solidFill>
                <a:latin typeface="Century Gothic"/>
                <a:ea typeface="Century Gothic"/>
                <a:cs typeface="Century Gothic"/>
                <a:sym typeface="Century Gothic"/>
              </a:rPr>
            </a:br>
            <a:r>
              <a:rPr lang="de-DE" sz="2090">
                <a:solidFill>
                  <a:srgbClr val="262626"/>
                </a:solidFill>
                <a:latin typeface="Century Gothic"/>
                <a:ea typeface="Century Gothic"/>
                <a:cs typeface="Century Gothic"/>
                <a:sym typeface="Century Gothic"/>
              </a:rPr>
              <a:t>School Education</a:t>
            </a:r>
            <a:br>
              <a:rPr lang="de-DE" sz="2090">
                <a:solidFill>
                  <a:srgbClr val="262626"/>
                </a:solidFill>
                <a:latin typeface="Century Gothic"/>
                <a:ea typeface="Century Gothic"/>
                <a:cs typeface="Century Gothic"/>
                <a:sym typeface="Century Gothic"/>
              </a:rPr>
            </a:br>
            <a:r>
              <a:rPr lang="de-DE" sz="2090">
                <a:solidFill>
                  <a:srgbClr val="262626"/>
                </a:solidFill>
                <a:latin typeface="Century Gothic"/>
                <a:ea typeface="Century Gothic"/>
                <a:cs typeface="Century Gothic"/>
                <a:sym typeface="Century Gothic"/>
              </a:rPr>
              <a:t>ERASMUS+</a:t>
            </a:r>
            <a:br>
              <a:rPr lang="de-DE" sz="2090">
                <a:solidFill>
                  <a:srgbClr val="262626"/>
                </a:solidFill>
                <a:latin typeface="Century Gothic"/>
                <a:ea typeface="Century Gothic"/>
                <a:cs typeface="Century Gothic"/>
                <a:sym typeface="Century Gothic"/>
              </a:rPr>
            </a:br>
            <a:br>
              <a:rPr lang="de-DE" sz="2090">
                <a:solidFill>
                  <a:srgbClr val="262626"/>
                </a:solidFill>
                <a:latin typeface="Century Gothic"/>
                <a:ea typeface="Century Gothic"/>
                <a:cs typeface="Century Gothic"/>
                <a:sym typeface="Century Gothic"/>
              </a:rPr>
            </a:br>
            <a:r>
              <a:rPr lang="de-DE" sz="1740">
                <a:solidFill>
                  <a:srgbClr val="262626"/>
                </a:solidFill>
                <a:latin typeface="Century Gothic"/>
                <a:ea typeface="Century Gothic"/>
                <a:cs typeface="Century Gothic"/>
                <a:sym typeface="Century Gothic"/>
              </a:rPr>
              <a:t>KA220-SCH - Strategic Partnerships for School Education</a:t>
            </a:r>
            <a:br>
              <a:rPr lang="de-DE" sz="1740">
                <a:solidFill>
                  <a:srgbClr val="262626"/>
                </a:solidFill>
                <a:latin typeface="Century Gothic"/>
                <a:ea typeface="Century Gothic"/>
                <a:cs typeface="Century Gothic"/>
                <a:sym typeface="Century Gothic"/>
              </a:rPr>
            </a:br>
            <a:r>
              <a:rPr lang="de-DE" sz="1740">
                <a:solidFill>
                  <a:srgbClr val="262626"/>
                </a:solidFill>
                <a:latin typeface="Century Gothic"/>
                <a:ea typeface="Century Gothic"/>
                <a:cs typeface="Century Gothic"/>
                <a:sym typeface="Century Gothic"/>
              </a:rPr>
              <a:t>Cooperation partnership</a:t>
            </a:r>
            <a:endParaRPr sz="1600">
              <a:solidFill>
                <a:srgbClr val="262626"/>
              </a:solidFill>
              <a:latin typeface="Century Gothic"/>
              <a:ea typeface="Century Gothic"/>
              <a:cs typeface="Century Gothic"/>
              <a:sym typeface="Century Gothic"/>
            </a:endParaRPr>
          </a:p>
          <a:p>
            <a:pPr indent="0" lvl="0" marL="0" rtl="0" algn="l">
              <a:lnSpc>
                <a:spcPct val="80000"/>
              </a:lnSpc>
              <a:spcBef>
                <a:spcPts val="1000"/>
              </a:spcBef>
              <a:spcAft>
                <a:spcPts val="0"/>
              </a:spcAft>
              <a:buSzPts val="770"/>
              <a:buNone/>
            </a:pPr>
            <a:r>
              <a:t/>
            </a:r>
            <a:endParaRPr b="1" i="1" sz="1320">
              <a:solidFill>
                <a:srgbClr val="000000"/>
              </a:solidFill>
              <a:latin typeface="Calibri"/>
              <a:ea typeface="Calibri"/>
              <a:cs typeface="Calibri"/>
              <a:sym typeface="Calibri"/>
            </a:endParaRPr>
          </a:p>
          <a:p>
            <a:pPr indent="0" lvl="0" marL="0" rtl="0" algn="l">
              <a:lnSpc>
                <a:spcPct val="80000"/>
              </a:lnSpc>
              <a:spcBef>
                <a:spcPts val="1000"/>
              </a:spcBef>
              <a:spcAft>
                <a:spcPts val="0"/>
              </a:spcAft>
              <a:buSzPts val="770"/>
              <a:buNone/>
            </a:pPr>
            <a:r>
              <a:rPr b="1" i="1" lang="de-DE" sz="1320">
                <a:solidFill>
                  <a:srgbClr val="000000"/>
                </a:solidFill>
                <a:latin typeface="Calibri"/>
                <a:ea typeface="Calibri"/>
                <a:cs typeface="Calibri"/>
                <a:sym typeface="Calibri"/>
              </a:rPr>
              <a:t>Reference Number:</a:t>
            </a:r>
            <a:br>
              <a:rPr b="1" i="1" lang="de-DE" sz="1320">
                <a:solidFill>
                  <a:srgbClr val="000000"/>
                </a:solidFill>
                <a:latin typeface="Calibri"/>
                <a:ea typeface="Calibri"/>
                <a:cs typeface="Calibri"/>
                <a:sym typeface="Calibri"/>
              </a:rPr>
            </a:br>
            <a:r>
              <a:rPr lang="de-DE" sz="1320">
                <a:solidFill>
                  <a:srgbClr val="000000"/>
                </a:solidFill>
                <a:latin typeface="Calibri"/>
                <a:ea typeface="Calibri"/>
                <a:cs typeface="Calibri"/>
                <a:sym typeface="Calibri"/>
              </a:rPr>
              <a:t>2023-1-DE03-KA220-SCH-000151162</a:t>
            </a:r>
            <a:endParaRPr sz="1320">
              <a:solidFill>
                <a:srgbClr val="000000"/>
              </a:solidFill>
              <a:latin typeface="Calibri"/>
              <a:ea typeface="Calibri"/>
              <a:cs typeface="Calibri"/>
              <a:sym typeface="Calibri"/>
            </a:endParaRPr>
          </a:p>
          <a:p>
            <a:pPr indent="0" lvl="0" marL="0" rtl="0" algn="l">
              <a:lnSpc>
                <a:spcPct val="80000"/>
              </a:lnSpc>
              <a:spcBef>
                <a:spcPts val="1000"/>
              </a:spcBef>
              <a:spcAft>
                <a:spcPts val="0"/>
              </a:spcAft>
              <a:buSzPts val="770"/>
              <a:buNone/>
            </a:pPr>
            <a:r>
              <a:rPr b="1" lang="de-DE" sz="1320">
                <a:solidFill>
                  <a:srgbClr val="000000"/>
                </a:solidFill>
                <a:latin typeface="Calibri"/>
                <a:ea typeface="Calibri"/>
                <a:cs typeface="Calibri"/>
                <a:sym typeface="Calibri"/>
              </a:rPr>
              <a:t>Duration: </a:t>
            </a:r>
            <a:br>
              <a:rPr b="1" lang="de-DE" sz="1320">
                <a:solidFill>
                  <a:srgbClr val="000000"/>
                </a:solidFill>
                <a:latin typeface="Calibri"/>
                <a:ea typeface="Calibri"/>
                <a:cs typeface="Calibri"/>
                <a:sym typeface="Calibri"/>
              </a:rPr>
            </a:br>
            <a:r>
              <a:rPr b="1" lang="de-DE" sz="1320">
                <a:solidFill>
                  <a:srgbClr val="000000"/>
                </a:solidFill>
                <a:latin typeface="Calibri"/>
                <a:ea typeface="Calibri"/>
                <a:cs typeface="Calibri"/>
                <a:sym typeface="Calibri"/>
              </a:rPr>
              <a:t>03.09.2023 to 02.03.2026</a:t>
            </a:r>
            <a:br>
              <a:rPr b="1" lang="de-DE" sz="1320">
                <a:solidFill>
                  <a:srgbClr val="000000"/>
                </a:solidFill>
                <a:latin typeface="Calibri"/>
                <a:ea typeface="Calibri"/>
                <a:cs typeface="Calibri"/>
                <a:sym typeface="Calibri"/>
              </a:rPr>
            </a:br>
            <a:r>
              <a:rPr b="1" lang="de-DE" sz="1320">
                <a:solidFill>
                  <a:srgbClr val="000000"/>
                </a:solidFill>
                <a:latin typeface="Calibri"/>
                <a:ea typeface="Calibri"/>
                <a:cs typeface="Calibri"/>
                <a:sym typeface="Calibri"/>
              </a:rPr>
              <a:t>(30 months) </a:t>
            </a:r>
            <a:endParaRPr sz="132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
          <p:cNvSpPr/>
          <p:nvPr/>
        </p:nvSpPr>
        <p:spPr>
          <a:xfrm>
            <a:off x="2819400" y="-261257"/>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17" name="Google Shape;217;p2"/>
          <p:cNvSpPr/>
          <p:nvPr/>
        </p:nvSpPr>
        <p:spPr>
          <a:xfrm>
            <a:off x="2819400" y="195943"/>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Century Gothic"/>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Calibri"/>
              <a:buNone/>
            </a:pPr>
            <a:r>
              <a:rPr b="0" i="0" lang="de-DE" sz="1100" u="none" cap="none" strike="noStrike">
                <a:solidFill>
                  <a:schemeClr val="dk1"/>
                </a:solidFill>
                <a:latin typeface="Calibri"/>
                <a:ea typeface="Calibri"/>
                <a:cs typeface="Calibri"/>
                <a:sym typeface="Calibri"/>
              </a:rPr>
              <a:t>		</a:t>
            </a:r>
            <a:endParaRPr b="0" i="0" sz="1800" u="none" cap="none" strike="noStrike">
              <a:solidFill>
                <a:schemeClr val="dk1"/>
              </a:solidFill>
              <a:latin typeface="Arial"/>
              <a:ea typeface="Arial"/>
              <a:cs typeface="Arial"/>
              <a:sym typeface="Arial"/>
            </a:endParaRPr>
          </a:p>
        </p:txBody>
      </p:sp>
      <p:sp>
        <p:nvSpPr>
          <p:cNvPr id="218" name="Google Shape;218;p2"/>
          <p:cNvSpPr txBox="1"/>
          <p:nvPr>
            <p:ph type="title"/>
          </p:nvPr>
        </p:nvSpPr>
        <p:spPr>
          <a:xfrm>
            <a:off x="2961516" y="810625"/>
            <a:ext cx="5579168" cy="105048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6B4C2C"/>
              </a:buClr>
              <a:buSzPct val="100000"/>
              <a:buFont typeface="Arial"/>
              <a:buNone/>
            </a:pPr>
            <a:r>
              <a:rPr lang="de-DE">
                <a:solidFill>
                  <a:srgbClr val="6B4C2C"/>
                </a:solidFill>
                <a:latin typeface="Arial"/>
                <a:ea typeface="Arial"/>
                <a:cs typeface="Arial"/>
                <a:sym typeface="Arial"/>
              </a:rPr>
              <a:t>Learning Outcomes</a:t>
            </a:r>
            <a:br>
              <a:rPr lang="de-DE">
                <a:solidFill>
                  <a:srgbClr val="6B4C2C"/>
                </a:solidFill>
                <a:latin typeface="Arial"/>
                <a:ea typeface="Arial"/>
                <a:cs typeface="Arial"/>
                <a:sym typeface="Arial"/>
              </a:rPr>
            </a:br>
            <a:r>
              <a:rPr lang="de-DE"/>
              <a:t>Canvas Model</a:t>
            </a:r>
            <a:endParaRPr>
              <a:solidFill>
                <a:srgbClr val="6B4C2C"/>
              </a:solidFill>
              <a:latin typeface="Arial"/>
              <a:ea typeface="Arial"/>
              <a:cs typeface="Arial"/>
              <a:sym typeface="Arial"/>
            </a:endParaRPr>
          </a:p>
        </p:txBody>
      </p:sp>
      <p:sp>
        <p:nvSpPr>
          <p:cNvPr id="219" name="Google Shape;219;p2"/>
          <p:cNvSpPr txBox="1"/>
          <p:nvPr>
            <p:ph idx="1" type="body"/>
          </p:nvPr>
        </p:nvSpPr>
        <p:spPr>
          <a:xfrm>
            <a:off x="2819400" y="2145848"/>
            <a:ext cx="7794467" cy="5415633"/>
          </a:xfrm>
          <a:prstGeom prst="rect">
            <a:avLst/>
          </a:prstGeom>
          <a:noFill/>
          <a:ln>
            <a:noFill/>
          </a:ln>
        </p:spPr>
        <p:txBody>
          <a:bodyPr anchorCtr="0" anchor="t" bIns="45700" lIns="91425" spcFirstLastPara="1" rIns="91425" wrap="square" tIns="45700">
            <a:normAutofit/>
          </a:bodyPr>
          <a:lstStyle/>
          <a:p>
            <a:pPr indent="0" lvl="0" marL="144000" rtl="0" algn="l">
              <a:lnSpc>
                <a:spcPct val="100000"/>
              </a:lnSpc>
              <a:spcBef>
                <a:spcPts val="0"/>
              </a:spcBef>
              <a:spcAft>
                <a:spcPts val="0"/>
              </a:spcAft>
              <a:buClr>
                <a:srgbClr val="855309"/>
              </a:buClr>
              <a:buSzPts val="2600"/>
              <a:buNone/>
            </a:pPr>
            <a:r>
              <a:rPr lang="de-DE" sz="2600">
                <a:solidFill>
                  <a:srgbClr val="6B4C2C"/>
                </a:solidFill>
              </a:rPr>
              <a:t>The learners</a:t>
            </a:r>
            <a:br>
              <a:rPr lang="de-DE" sz="2600">
                <a:solidFill>
                  <a:srgbClr val="6B4C2C"/>
                </a:solidFill>
              </a:rPr>
            </a:br>
            <a:endParaRPr sz="2600">
              <a:solidFill>
                <a:srgbClr val="6B4C2C"/>
              </a:solidFill>
            </a:endParaRPr>
          </a:p>
          <a:p>
            <a:pPr indent="-457200" lvl="0" marL="601200" rtl="0" algn="l">
              <a:lnSpc>
                <a:spcPct val="100000"/>
              </a:lnSpc>
              <a:spcBef>
                <a:spcPts val="600"/>
              </a:spcBef>
              <a:spcAft>
                <a:spcPts val="0"/>
              </a:spcAft>
              <a:buClr>
                <a:srgbClr val="855309"/>
              </a:buClr>
              <a:buSzPts val="2600"/>
              <a:buFont typeface="Noto Sans Symbols"/>
              <a:buChar char="❖"/>
            </a:pPr>
            <a:r>
              <a:rPr lang="de-DE" sz="2600">
                <a:solidFill>
                  <a:srgbClr val="6B4C2C"/>
                </a:solidFill>
              </a:rPr>
              <a:t>explain what the Canvas Model is</a:t>
            </a:r>
            <a:endParaRPr/>
          </a:p>
          <a:p>
            <a:pPr indent="-457200" lvl="0" marL="601200" rtl="0" algn="l">
              <a:lnSpc>
                <a:spcPct val="100000"/>
              </a:lnSpc>
              <a:spcBef>
                <a:spcPts val="600"/>
              </a:spcBef>
              <a:spcAft>
                <a:spcPts val="0"/>
              </a:spcAft>
              <a:buClr>
                <a:srgbClr val="855309"/>
              </a:buClr>
              <a:buSzPts val="2600"/>
              <a:buFont typeface="Noto Sans Symbols"/>
              <a:buChar char="❖"/>
            </a:pPr>
            <a:r>
              <a:rPr lang="de-DE" sz="2600">
                <a:solidFill>
                  <a:srgbClr val="6B4C2C"/>
                </a:solidFill>
              </a:rPr>
              <a:t>why it is important to create a Canvas for the Start-up Business</a:t>
            </a:r>
            <a:endParaRPr sz="2600">
              <a:solidFill>
                <a:srgbClr val="6B4C2C"/>
              </a:solidFill>
            </a:endParaRPr>
          </a:p>
          <a:p>
            <a:pPr indent="-457200" lvl="0" marL="601200" rtl="0" algn="l">
              <a:lnSpc>
                <a:spcPct val="100000"/>
              </a:lnSpc>
              <a:spcBef>
                <a:spcPts val="600"/>
              </a:spcBef>
              <a:spcAft>
                <a:spcPts val="0"/>
              </a:spcAft>
              <a:buClr>
                <a:srgbClr val="855309"/>
              </a:buClr>
              <a:buSzPts val="2600"/>
              <a:buFont typeface="Noto Sans Symbols"/>
              <a:buChar char="❖"/>
            </a:pPr>
            <a:r>
              <a:rPr lang="de-DE" sz="2600">
                <a:solidFill>
                  <a:srgbClr val="6B4C2C"/>
                </a:solidFill>
              </a:rPr>
              <a:t>understand the chances of describing and explaining the benefits of the model</a:t>
            </a:r>
            <a:endParaRPr sz="2600">
              <a:solidFill>
                <a:srgbClr val="6B4C2C"/>
              </a:solidFill>
            </a:endParaRPr>
          </a:p>
          <a:p>
            <a:pPr indent="0" lvl="0" marL="144000" rtl="0" algn="l">
              <a:lnSpc>
                <a:spcPct val="150000"/>
              </a:lnSpc>
              <a:spcBef>
                <a:spcPts val="1000"/>
              </a:spcBef>
              <a:spcAft>
                <a:spcPts val="0"/>
              </a:spcAft>
              <a:buClr>
                <a:srgbClr val="855309"/>
              </a:buClr>
              <a:buSzPts val="2800"/>
              <a:buNone/>
            </a:pPr>
            <a:r>
              <a:t/>
            </a:r>
            <a:endParaRPr sz="2800">
              <a:solidFill>
                <a:srgbClr val="6B4C2C"/>
              </a:solidFill>
              <a:latin typeface="Arial"/>
              <a:ea typeface="Arial"/>
              <a:cs typeface="Arial"/>
              <a:sym typeface="Arial"/>
            </a:endParaRPr>
          </a:p>
          <a:p>
            <a:pPr indent="-40300" lvl="0" marL="342900" rtl="0" algn="l">
              <a:lnSpc>
                <a:spcPct val="150000"/>
              </a:lnSpc>
              <a:spcBef>
                <a:spcPts val="1000"/>
              </a:spcBef>
              <a:spcAft>
                <a:spcPts val="0"/>
              </a:spcAft>
              <a:buClr>
                <a:schemeClr val="accent6"/>
              </a:buClr>
              <a:buSzPts val="2200"/>
              <a:buFont typeface="Arial"/>
              <a:buNone/>
            </a:pPr>
            <a:r>
              <a:t/>
            </a:r>
            <a:endParaRPr sz="2200">
              <a:solidFill>
                <a:srgbClr val="694F07"/>
              </a:solidFill>
              <a:latin typeface="Arial"/>
              <a:ea typeface="Arial"/>
              <a:cs typeface="Arial"/>
              <a:sym typeface="Arial"/>
            </a:endParaRPr>
          </a:p>
        </p:txBody>
      </p:sp>
      <p:sp>
        <p:nvSpPr>
          <p:cNvPr id="220" name="Google Shape;220;p2"/>
          <p:cNvSpPr txBox="1"/>
          <p:nvPr>
            <p:ph idx="12" type="sldNum"/>
          </p:nvPr>
        </p:nvSpPr>
        <p:spPr>
          <a:xfrm>
            <a:off x="536001" y="5551806"/>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262626"/>
              </a:buClr>
              <a:buSzPts val="4000"/>
              <a:buFont typeface="Century Gothic"/>
              <a:buNone/>
            </a:pPr>
            <a:r>
              <a:rPr lang="de-DE"/>
              <a:t>The Business Model CANVAS </a:t>
            </a:r>
            <a:endParaRPr/>
          </a:p>
        </p:txBody>
      </p:sp>
      <p:sp>
        <p:nvSpPr>
          <p:cNvPr id="226" name="Google Shape;226;p3"/>
          <p:cNvSpPr txBox="1"/>
          <p:nvPr>
            <p:ph idx="12" type="sldNum"/>
          </p:nvPr>
        </p:nvSpPr>
        <p:spPr>
          <a:xfrm>
            <a:off x="536001" y="5475764"/>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t/>
            </a:r>
            <a:endParaRPr/>
          </a:p>
        </p:txBody>
      </p:sp>
      <p:sp>
        <p:nvSpPr>
          <p:cNvPr id="232" name="Google Shape;232;p4"/>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1800"/>
              <a:buNone/>
            </a:pPr>
            <a:r>
              <a:t/>
            </a:r>
            <a:endParaRPr/>
          </a:p>
        </p:txBody>
      </p:sp>
      <p:pic>
        <p:nvPicPr>
          <p:cNvPr id="233" name="Google Shape;233;p4"/>
          <p:cNvPicPr preferRelativeResize="0"/>
          <p:nvPr/>
        </p:nvPicPr>
        <p:blipFill rotWithShape="1">
          <a:blip r:embed="rId3">
            <a:alphaModFix/>
          </a:blip>
          <a:srcRect b="0" l="0" r="0" t="0"/>
          <a:stretch/>
        </p:blipFill>
        <p:spPr>
          <a:xfrm>
            <a:off x="1619578" y="406415"/>
            <a:ext cx="8587740" cy="6045169"/>
          </a:xfrm>
          <a:prstGeom prst="rect">
            <a:avLst/>
          </a:prstGeom>
          <a:noFill/>
          <a:ln>
            <a:noFill/>
          </a:ln>
        </p:spPr>
      </p:pic>
      <p:sp>
        <p:nvSpPr>
          <p:cNvPr id="234" name="Google Shape;234;p4"/>
          <p:cNvSpPr/>
          <p:nvPr/>
        </p:nvSpPr>
        <p:spPr>
          <a:xfrm>
            <a:off x="1984682" y="1443143"/>
            <a:ext cx="3776962" cy="4697950"/>
          </a:xfrm>
          <a:prstGeom prst="rect">
            <a:avLst/>
          </a:prstGeom>
          <a:noFill/>
          <a:ln cap="flat" cmpd="sng" w="762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5" name="Google Shape;235;p4"/>
          <p:cNvSpPr/>
          <p:nvPr/>
        </p:nvSpPr>
        <p:spPr>
          <a:xfrm>
            <a:off x="5828145" y="1434993"/>
            <a:ext cx="3847514" cy="4697951"/>
          </a:xfrm>
          <a:prstGeom prst="rect">
            <a:avLst/>
          </a:prstGeom>
          <a:noFill/>
          <a:ln cap="flat" cmpd="sng" w="7620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6" name="Google Shape;236;p4"/>
          <p:cNvSpPr/>
          <p:nvPr/>
        </p:nvSpPr>
        <p:spPr>
          <a:xfrm>
            <a:off x="2589212" y="2724033"/>
            <a:ext cx="2270760" cy="1714500"/>
          </a:xfrm>
          <a:prstGeom prst="rect">
            <a:avLst/>
          </a:prstGeom>
          <a:solidFill>
            <a:srgbClr val="FF0000"/>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Cost Structure </a:t>
            </a:r>
            <a:endParaRPr/>
          </a:p>
        </p:txBody>
      </p:sp>
      <p:sp>
        <p:nvSpPr>
          <p:cNvPr id="237" name="Google Shape;237;p4"/>
          <p:cNvSpPr/>
          <p:nvPr/>
        </p:nvSpPr>
        <p:spPr>
          <a:xfrm>
            <a:off x="6835140" y="2715883"/>
            <a:ext cx="2270760" cy="1714500"/>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Revenue Streams</a:t>
            </a:r>
            <a:endParaRPr/>
          </a:p>
        </p:txBody>
      </p:sp>
      <p:sp>
        <p:nvSpPr>
          <p:cNvPr id="238" name="Google Shape;238;p4"/>
          <p:cNvSpPr txBox="1"/>
          <p:nvPr>
            <p:ph idx="12" type="sldNum"/>
          </p:nvPr>
        </p:nvSpPr>
        <p:spPr>
          <a:xfrm>
            <a:off x="536001" y="5551806"/>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t/>
            </a:r>
            <a:endParaRPr/>
          </a:p>
        </p:txBody>
      </p:sp>
      <p:sp>
        <p:nvSpPr>
          <p:cNvPr id="244" name="Google Shape;244;p5"/>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1800"/>
              <a:buNone/>
            </a:pPr>
            <a:r>
              <a:t/>
            </a:r>
            <a:endParaRPr/>
          </a:p>
        </p:txBody>
      </p:sp>
      <p:pic>
        <p:nvPicPr>
          <p:cNvPr id="245" name="Google Shape;245;p5"/>
          <p:cNvPicPr preferRelativeResize="0"/>
          <p:nvPr/>
        </p:nvPicPr>
        <p:blipFill rotWithShape="1">
          <a:blip r:embed="rId3">
            <a:alphaModFix/>
          </a:blip>
          <a:srcRect b="0" l="0" r="0" t="0"/>
          <a:stretch/>
        </p:blipFill>
        <p:spPr>
          <a:xfrm>
            <a:off x="1097280" y="286604"/>
            <a:ext cx="8360057" cy="5884896"/>
          </a:xfrm>
          <a:prstGeom prst="rect">
            <a:avLst/>
          </a:prstGeom>
          <a:noFill/>
          <a:ln>
            <a:noFill/>
          </a:ln>
        </p:spPr>
      </p:pic>
      <p:sp>
        <p:nvSpPr>
          <p:cNvPr id="246" name="Google Shape;246;p5"/>
          <p:cNvSpPr/>
          <p:nvPr/>
        </p:nvSpPr>
        <p:spPr>
          <a:xfrm>
            <a:off x="4406594" y="2645289"/>
            <a:ext cx="1556589" cy="2145632"/>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1. Value Proposition</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It</a:t>
            </a:r>
            <a:r>
              <a:rPr lang="de-DE">
                <a:solidFill>
                  <a:schemeClr val="lt1"/>
                </a:solidFill>
                <a:latin typeface="Century Gothic"/>
                <a:ea typeface="Century Gothic"/>
                <a:cs typeface="Century Gothic"/>
                <a:sym typeface="Century Gothic"/>
              </a:rPr>
              <a:t>’</a:t>
            </a:r>
            <a:r>
              <a:rPr lang="de-DE" sz="1400">
                <a:solidFill>
                  <a:schemeClr val="lt1"/>
                </a:solidFill>
                <a:latin typeface="Century Gothic"/>
                <a:ea typeface="Century Gothic"/>
                <a:cs typeface="Century Gothic"/>
                <a:sym typeface="Century Gothic"/>
              </a:rPr>
              <a:t>s not about your Idea or Product, it is about solving a </a:t>
            </a:r>
            <a:r>
              <a:rPr b="1" lang="de-DE" sz="1400">
                <a:solidFill>
                  <a:schemeClr val="lt1"/>
                </a:solidFill>
                <a:latin typeface="Century Gothic"/>
                <a:ea typeface="Century Gothic"/>
                <a:cs typeface="Century Gothic"/>
                <a:sym typeface="Century Gothic"/>
              </a:rPr>
              <a:t>Need or Problem</a:t>
            </a:r>
            <a:endParaRPr/>
          </a:p>
        </p:txBody>
      </p:sp>
      <p:sp>
        <p:nvSpPr>
          <p:cNvPr id="247" name="Google Shape;247;p5"/>
          <p:cNvSpPr/>
          <p:nvPr/>
        </p:nvSpPr>
        <p:spPr>
          <a:xfrm>
            <a:off x="8930658" y="1320414"/>
            <a:ext cx="3016188" cy="947567"/>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2. Who are my </a:t>
            </a:r>
            <a:r>
              <a:rPr lang="de-DE">
                <a:solidFill>
                  <a:schemeClr val="lt1"/>
                </a:solidFill>
                <a:latin typeface="Century Gothic"/>
                <a:ea typeface="Century Gothic"/>
                <a:cs typeface="Century Gothic"/>
                <a:sym typeface="Century Gothic"/>
              </a:rPr>
              <a:t>c</a:t>
            </a:r>
            <a:r>
              <a:rPr lang="de-DE" sz="1400">
                <a:solidFill>
                  <a:schemeClr val="lt1"/>
                </a:solidFill>
                <a:latin typeface="Century Gothic"/>
                <a:ea typeface="Century Gothic"/>
                <a:cs typeface="Century Gothic"/>
                <a:sym typeface="Century Gothic"/>
              </a:rPr>
              <a:t>ustomers?</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Your </a:t>
            </a:r>
            <a:r>
              <a:rPr lang="de-DE">
                <a:solidFill>
                  <a:schemeClr val="lt1"/>
                </a:solidFill>
                <a:latin typeface="Century Gothic"/>
                <a:ea typeface="Century Gothic"/>
                <a:cs typeface="Century Gothic"/>
                <a:sym typeface="Century Gothic"/>
              </a:rPr>
              <a:t>c</a:t>
            </a:r>
            <a:r>
              <a:rPr lang="de-DE" sz="1400">
                <a:solidFill>
                  <a:schemeClr val="lt1"/>
                </a:solidFill>
                <a:latin typeface="Century Gothic"/>
                <a:ea typeface="Century Gothic"/>
                <a:cs typeface="Century Gothic"/>
                <a:sym typeface="Century Gothic"/>
              </a:rPr>
              <a:t>ustomer do not exist to buy! You exist for them!</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Why would they buy?</a:t>
            </a:r>
            <a:endParaRPr/>
          </a:p>
        </p:txBody>
      </p:sp>
      <p:sp>
        <p:nvSpPr>
          <p:cNvPr id="248" name="Google Shape;248;p5"/>
          <p:cNvSpPr/>
          <p:nvPr/>
        </p:nvSpPr>
        <p:spPr>
          <a:xfrm>
            <a:off x="8917429" y="2344647"/>
            <a:ext cx="3029418" cy="1138108"/>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3. Channels</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How does the product get from our </a:t>
            </a:r>
            <a:r>
              <a:rPr lang="de-DE">
                <a:solidFill>
                  <a:schemeClr val="lt1"/>
                </a:solidFill>
                <a:latin typeface="Century Gothic"/>
                <a:ea typeface="Century Gothic"/>
                <a:cs typeface="Century Gothic"/>
                <a:sym typeface="Century Gothic"/>
              </a:rPr>
              <a:t>b</a:t>
            </a:r>
            <a:r>
              <a:rPr lang="de-DE" sz="1400">
                <a:solidFill>
                  <a:schemeClr val="lt1"/>
                </a:solidFill>
                <a:latin typeface="Century Gothic"/>
                <a:ea typeface="Century Gothic"/>
                <a:cs typeface="Century Gothic"/>
                <a:sym typeface="Century Gothic"/>
              </a:rPr>
              <a:t>usiness to the </a:t>
            </a:r>
            <a:r>
              <a:rPr lang="de-DE">
                <a:solidFill>
                  <a:schemeClr val="lt1"/>
                </a:solidFill>
                <a:latin typeface="Century Gothic"/>
                <a:ea typeface="Century Gothic"/>
                <a:cs typeface="Century Gothic"/>
                <a:sym typeface="Century Gothic"/>
              </a:rPr>
              <a:t>c</a:t>
            </a:r>
            <a:r>
              <a:rPr lang="de-DE" sz="1400">
                <a:solidFill>
                  <a:schemeClr val="lt1"/>
                </a:solidFill>
                <a:latin typeface="Century Gothic"/>
                <a:ea typeface="Century Gothic"/>
                <a:cs typeface="Century Gothic"/>
                <a:sym typeface="Century Gothic"/>
              </a:rPr>
              <a:t>ustomer? </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 Physical </a:t>
            </a:r>
            <a:r>
              <a:rPr lang="de-DE">
                <a:solidFill>
                  <a:schemeClr val="lt1"/>
                </a:solidFill>
                <a:latin typeface="Century Gothic"/>
                <a:ea typeface="Century Gothic"/>
                <a:cs typeface="Century Gothic"/>
                <a:sym typeface="Century Gothic"/>
              </a:rPr>
              <a:t>c</a:t>
            </a:r>
            <a:r>
              <a:rPr lang="de-DE" sz="1400">
                <a:solidFill>
                  <a:schemeClr val="lt1"/>
                </a:solidFill>
                <a:latin typeface="Century Gothic"/>
                <a:ea typeface="Century Gothic"/>
                <a:cs typeface="Century Gothic"/>
                <a:sym typeface="Century Gothic"/>
              </a:rPr>
              <a:t>hannels?  Local </a:t>
            </a:r>
            <a:r>
              <a:rPr lang="de-DE">
                <a:solidFill>
                  <a:schemeClr val="lt1"/>
                </a:solidFill>
                <a:latin typeface="Century Gothic"/>
                <a:ea typeface="Century Gothic"/>
                <a:cs typeface="Century Gothic"/>
                <a:sym typeface="Century Gothic"/>
              </a:rPr>
              <a:t>c</a:t>
            </a:r>
            <a:r>
              <a:rPr lang="de-DE" sz="1400">
                <a:solidFill>
                  <a:schemeClr val="lt1"/>
                </a:solidFill>
                <a:latin typeface="Century Gothic"/>
                <a:ea typeface="Century Gothic"/>
                <a:cs typeface="Century Gothic"/>
                <a:sym typeface="Century Gothic"/>
              </a:rPr>
              <a:t>hannels? </a:t>
            </a:r>
            <a:endParaRPr/>
          </a:p>
        </p:txBody>
      </p:sp>
      <p:sp>
        <p:nvSpPr>
          <p:cNvPr id="249" name="Google Shape;249;p5"/>
          <p:cNvSpPr/>
          <p:nvPr/>
        </p:nvSpPr>
        <p:spPr>
          <a:xfrm>
            <a:off x="8916028" y="3592912"/>
            <a:ext cx="3016188" cy="823740"/>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4. Customer Relationship</a:t>
            </a:r>
            <a:endParaRPr sz="1400">
              <a:solidFill>
                <a:schemeClr val="lt1"/>
              </a:solidFill>
              <a:latin typeface="Century Gothic"/>
              <a:ea typeface="Century Gothic"/>
              <a:cs typeface="Century Gothic"/>
              <a:sym typeface="Century Gothic"/>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How does the  company get, keep and grow customers?</a:t>
            </a:r>
            <a:endParaRPr/>
          </a:p>
        </p:txBody>
      </p:sp>
      <p:sp>
        <p:nvSpPr>
          <p:cNvPr id="250" name="Google Shape;250;p5"/>
          <p:cNvSpPr/>
          <p:nvPr/>
        </p:nvSpPr>
        <p:spPr>
          <a:xfrm>
            <a:off x="5907437" y="5661030"/>
            <a:ext cx="3542418" cy="1029052"/>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5. Revenue  Streams</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How does the company make money from each customer segment?</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Is it for free?  Direct sales? Strict prices? </a:t>
            </a:r>
            <a:endParaRPr/>
          </a:p>
        </p:txBody>
      </p:sp>
      <p:sp>
        <p:nvSpPr>
          <p:cNvPr id="251" name="Google Shape;251;p5"/>
          <p:cNvSpPr/>
          <p:nvPr/>
        </p:nvSpPr>
        <p:spPr>
          <a:xfrm>
            <a:off x="658922" y="5442648"/>
            <a:ext cx="4399343" cy="1510165"/>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100">
                <a:solidFill>
                  <a:schemeClr val="lt1"/>
                </a:solidFill>
                <a:latin typeface="Century Gothic"/>
                <a:ea typeface="Century Gothic"/>
                <a:cs typeface="Century Gothic"/>
                <a:sym typeface="Century Gothic"/>
              </a:rPr>
              <a:t>6. Key Resources </a:t>
            </a:r>
            <a:endParaRPr/>
          </a:p>
          <a:p>
            <a:pPr indent="0" lvl="0" marL="0" marR="0" rtl="0" algn="ctr">
              <a:spcBef>
                <a:spcPts val="0"/>
              </a:spcBef>
              <a:spcAft>
                <a:spcPts val="0"/>
              </a:spcAft>
              <a:buNone/>
            </a:pPr>
            <a:r>
              <a:rPr lang="de-DE" sz="1100">
                <a:solidFill>
                  <a:schemeClr val="lt1"/>
                </a:solidFill>
                <a:latin typeface="Century Gothic"/>
                <a:ea typeface="Century Gothic"/>
                <a:cs typeface="Century Gothic"/>
                <a:sym typeface="Century Gothic"/>
              </a:rPr>
              <a:t>What are the most important Assets required to make the Business model work?</a:t>
            </a:r>
            <a:endParaRPr/>
          </a:p>
          <a:p>
            <a:pPr indent="0" lvl="0" marL="0" marR="0" rtl="0" algn="ctr">
              <a:spcBef>
                <a:spcPts val="0"/>
              </a:spcBef>
              <a:spcAft>
                <a:spcPts val="0"/>
              </a:spcAft>
              <a:buNone/>
            </a:pPr>
            <a:r>
              <a:rPr lang="de-DE" sz="1100">
                <a:solidFill>
                  <a:schemeClr val="lt1"/>
                </a:solidFill>
                <a:latin typeface="Century Gothic"/>
                <a:ea typeface="Century Gothic"/>
                <a:cs typeface="Century Gothic"/>
                <a:sym typeface="Century Gothic"/>
              </a:rPr>
              <a:t>Finance (money, line  of  credits?)</a:t>
            </a:r>
            <a:endParaRPr/>
          </a:p>
          <a:p>
            <a:pPr indent="0" lvl="0" marL="0" marR="0" rtl="0" algn="ctr">
              <a:spcBef>
                <a:spcPts val="0"/>
              </a:spcBef>
              <a:spcAft>
                <a:spcPts val="0"/>
              </a:spcAft>
              <a:buNone/>
            </a:pPr>
            <a:r>
              <a:rPr lang="de-DE" sz="1100">
                <a:solidFill>
                  <a:schemeClr val="lt1"/>
                </a:solidFill>
                <a:latin typeface="Century Gothic"/>
                <a:ea typeface="Century Gothic"/>
                <a:cs typeface="Century Gothic"/>
                <a:sym typeface="Century Gothic"/>
              </a:rPr>
              <a:t>Physical (manufacturing, vehicles,…?), intellectual (patents, people…etc)</a:t>
            </a:r>
            <a:endParaRPr/>
          </a:p>
          <a:p>
            <a:pPr indent="0" lvl="0" marL="0" marR="0" rtl="0" algn="ctr">
              <a:spcBef>
                <a:spcPts val="0"/>
              </a:spcBef>
              <a:spcAft>
                <a:spcPts val="0"/>
              </a:spcAft>
              <a:buNone/>
            </a:pPr>
            <a:r>
              <a:t/>
            </a:r>
            <a:endParaRPr sz="1100">
              <a:solidFill>
                <a:schemeClr val="lt1"/>
              </a:solidFill>
              <a:latin typeface="Century Gothic"/>
              <a:ea typeface="Century Gothic"/>
              <a:cs typeface="Century Gothic"/>
              <a:sym typeface="Century Gothic"/>
            </a:endParaRPr>
          </a:p>
        </p:txBody>
      </p:sp>
      <p:sp>
        <p:nvSpPr>
          <p:cNvPr id="252" name="Google Shape;252;p5"/>
          <p:cNvSpPr/>
          <p:nvPr/>
        </p:nvSpPr>
        <p:spPr>
          <a:xfrm>
            <a:off x="75007" y="108435"/>
            <a:ext cx="3016188" cy="1068194"/>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7. Partners</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Who are the Key Partners and </a:t>
            </a:r>
            <a:r>
              <a:rPr lang="de-DE">
                <a:solidFill>
                  <a:schemeClr val="lt1"/>
                </a:solidFill>
                <a:latin typeface="Century Gothic"/>
                <a:ea typeface="Century Gothic"/>
                <a:cs typeface="Century Gothic"/>
                <a:sym typeface="Century Gothic"/>
              </a:rPr>
              <a:t>s</a:t>
            </a:r>
            <a:r>
              <a:rPr lang="de-DE">
                <a:solidFill>
                  <a:schemeClr val="lt1"/>
                </a:solidFill>
                <a:latin typeface="Century Gothic"/>
                <a:ea typeface="Century Gothic"/>
                <a:cs typeface="Century Gothic"/>
                <a:sym typeface="Century Gothic"/>
              </a:rPr>
              <a:t>uppliers</a:t>
            </a:r>
            <a:r>
              <a:rPr lang="de-DE" sz="1400">
                <a:solidFill>
                  <a:schemeClr val="lt1"/>
                </a:solidFill>
                <a:latin typeface="Century Gothic"/>
                <a:ea typeface="Century Gothic"/>
                <a:cs typeface="Century Gothic"/>
                <a:sym typeface="Century Gothic"/>
              </a:rPr>
              <a:t> needed to make the business work?</a:t>
            </a:r>
            <a:endParaRPr/>
          </a:p>
        </p:txBody>
      </p:sp>
      <p:sp>
        <p:nvSpPr>
          <p:cNvPr id="253" name="Google Shape;253;p5"/>
          <p:cNvSpPr/>
          <p:nvPr/>
        </p:nvSpPr>
        <p:spPr>
          <a:xfrm>
            <a:off x="0" y="2642027"/>
            <a:ext cx="2522022" cy="1711320"/>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100">
                <a:solidFill>
                  <a:schemeClr val="lt1"/>
                </a:solidFill>
                <a:latin typeface="Century Gothic"/>
                <a:ea typeface="Century Gothic"/>
                <a:cs typeface="Century Gothic"/>
                <a:sym typeface="Century Gothic"/>
              </a:rPr>
              <a:t>8. Activities</a:t>
            </a:r>
            <a:endParaRPr/>
          </a:p>
          <a:p>
            <a:pPr indent="0" lvl="0" marL="0" marR="0" rtl="0" algn="ctr">
              <a:spcBef>
                <a:spcPts val="0"/>
              </a:spcBef>
              <a:spcAft>
                <a:spcPts val="0"/>
              </a:spcAft>
              <a:buNone/>
            </a:pPr>
            <a:r>
              <a:rPr lang="de-DE" sz="1100">
                <a:solidFill>
                  <a:schemeClr val="lt1"/>
                </a:solidFill>
                <a:latin typeface="Century Gothic"/>
                <a:ea typeface="Century Gothic"/>
                <a:cs typeface="Century Gothic"/>
                <a:sym typeface="Century Gothic"/>
              </a:rPr>
              <a:t>What are the most important things the company must do to run the business? </a:t>
            </a:r>
            <a:endParaRPr/>
          </a:p>
          <a:p>
            <a:pPr indent="0" lvl="0" marL="0" marR="0" rtl="0" algn="ctr">
              <a:spcBef>
                <a:spcPts val="0"/>
              </a:spcBef>
              <a:spcAft>
                <a:spcPts val="0"/>
              </a:spcAft>
              <a:buNone/>
            </a:pPr>
            <a:r>
              <a:rPr lang="de-DE" sz="1100">
                <a:solidFill>
                  <a:schemeClr val="lt1"/>
                </a:solidFill>
                <a:latin typeface="Century Gothic"/>
                <a:ea typeface="Century Gothic"/>
                <a:cs typeface="Century Gothic"/>
                <a:sym typeface="Century Gothic"/>
              </a:rPr>
              <a:t>Production? Problem solving or service management? Supply Chain Management? </a:t>
            </a:r>
            <a:endParaRPr/>
          </a:p>
          <a:p>
            <a:pPr indent="0" lvl="0" marL="0" marR="0" rtl="0" algn="ctr">
              <a:spcBef>
                <a:spcPts val="0"/>
              </a:spcBef>
              <a:spcAft>
                <a:spcPts val="0"/>
              </a:spcAft>
              <a:buNone/>
            </a:pPr>
            <a:r>
              <a:t/>
            </a:r>
            <a:endParaRPr sz="1100">
              <a:solidFill>
                <a:schemeClr val="lt1"/>
              </a:solidFill>
              <a:latin typeface="Century Gothic"/>
              <a:ea typeface="Century Gothic"/>
              <a:cs typeface="Century Gothic"/>
              <a:sym typeface="Century Gothic"/>
            </a:endParaRPr>
          </a:p>
        </p:txBody>
      </p:sp>
      <p:sp>
        <p:nvSpPr>
          <p:cNvPr id="254" name="Google Shape;254;p5"/>
          <p:cNvSpPr/>
          <p:nvPr/>
        </p:nvSpPr>
        <p:spPr>
          <a:xfrm>
            <a:off x="8916028" y="4527091"/>
            <a:ext cx="3030818" cy="1342003"/>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9. Costs </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Not just the obvious costs?</a:t>
            </a:r>
            <a:endParaRPr/>
          </a:p>
          <a:p>
            <a:pPr indent="0" lvl="0" marL="0" marR="0" rtl="0" algn="ctr">
              <a:spcBef>
                <a:spcPts val="0"/>
              </a:spcBef>
              <a:spcAft>
                <a:spcPts val="0"/>
              </a:spcAft>
              <a:buNone/>
            </a:pPr>
            <a:r>
              <a:rPr lang="de-DE" sz="1400">
                <a:solidFill>
                  <a:schemeClr val="lt1"/>
                </a:solidFill>
                <a:latin typeface="Century Gothic"/>
                <a:ea typeface="Century Gothic"/>
                <a:cs typeface="Century Gothic"/>
                <a:sym typeface="Century Gothic"/>
              </a:rPr>
              <a:t>What are the most important costs to operate the Business,?  Fix Costs? Variable Costs?  Etc. </a:t>
            </a:r>
            <a:endParaRPr/>
          </a:p>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255" name="Google Shape;255;p5"/>
          <p:cNvSpPr/>
          <p:nvPr/>
        </p:nvSpPr>
        <p:spPr>
          <a:xfrm>
            <a:off x="3746931" y="294437"/>
            <a:ext cx="5471160" cy="665781"/>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How to fill in the CANVAS Model?</a:t>
            </a:r>
            <a:endParaRPr/>
          </a:p>
        </p:txBody>
      </p:sp>
      <p:sp>
        <p:nvSpPr>
          <p:cNvPr id="256" name="Google Shape;256;p5"/>
          <p:cNvSpPr/>
          <p:nvPr/>
        </p:nvSpPr>
        <p:spPr>
          <a:xfrm>
            <a:off x="4369107" y="1174614"/>
            <a:ext cx="1656567" cy="1402601"/>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57" name="Google Shape;257;p5"/>
          <p:cNvSpPr/>
          <p:nvPr/>
        </p:nvSpPr>
        <p:spPr>
          <a:xfrm>
            <a:off x="5791001" y="1281365"/>
            <a:ext cx="1656567" cy="1402601"/>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58" name="Google Shape;258;p5"/>
          <p:cNvSpPr/>
          <p:nvPr/>
        </p:nvSpPr>
        <p:spPr>
          <a:xfrm>
            <a:off x="5867201" y="2308637"/>
            <a:ext cx="1656567" cy="1402601"/>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59" name="Google Shape;259;p5"/>
          <p:cNvSpPr/>
          <p:nvPr/>
        </p:nvSpPr>
        <p:spPr>
          <a:xfrm>
            <a:off x="2765888" y="2344647"/>
            <a:ext cx="1656567" cy="1402601"/>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0" name="Google Shape;260;p5"/>
          <p:cNvSpPr/>
          <p:nvPr/>
        </p:nvSpPr>
        <p:spPr>
          <a:xfrm>
            <a:off x="4766334" y="4609803"/>
            <a:ext cx="4451757" cy="1126107"/>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1" name="Google Shape;261;p5"/>
          <p:cNvSpPr/>
          <p:nvPr/>
        </p:nvSpPr>
        <p:spPr>
          <a:xfrm>
            <a:off x="7326533" y="1273880"/>
            <a:ext cx="1656567" cy="1402601"/>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2" name="Google Shape;262;p5"/>
          <p:cNvSpPr/>
          <p:nvPr/>
        </p:nvSpPr>
        <p:spPr>
          <a:xfrm>
            <a:off x="1261534" y="1239426"/>
            <a:ext cx="1656567" cy="1402601"/>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3" name="Google Shape;263;p5"/>
          <p:cNvSpPr/>
          <p:nvPr/>
        </p:nvSpPr>
        <p:spPr>
          <a:xfrm>
            <a:off x="2786776" y="1239426"/>
            <a:ext cx="1656567" cy="1402601"/>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64" name="Google Shape;264;p5"/>
          <p:cNvSpPr/>
          <p:nvPr/>
        </p:nvSpPr>
        <p:spPr>
          <a:xfrm>
            <a:off x="977458" y="4677877"/>
            <a:ext cx="4451757" cy="823740"/>
          </a:xfrm>
          <a:prstGeom prst="ellipse">
            <a:avLst/>
          </a:prstGeom>
          <a:noFill/>
          <a:ln cap="rnd" cmpd="sng" w="1587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6"/>
                                        </p:tgtEl>
                                        <p:attrNameLst>
                                          <p:attrName>style.visibility</p:attrName>
                                        </p:attrNameLst>
                                      </p:cBhvr>
                                      <p:to>
                                        <p:strVal val="visible"/>
                                      </p:to>
                                    </p:set>
                                    <p:anim calcmode="lin" valueType="num">
                                      <p:cBhvr additive="base">
                                        <p:cTn dur="500"/>
                                        <p:tgtEl>
                                          <p:spTgt spid="25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6"/>
                                        </p:tgtEl>
                                        <p:attrNameLst>
                                          <p:attrName>style.visibility</p:attrName>
                                        </p:attrNameLst>
                                      </p:cBhvr>
                                      <p:to>
                                        <p:strVal val="visible"/>
                                      </p:to>
                                    </p:set>
                                    <p:anim calcmode="lin" valueType="num">
                                      <p:cBhvr additive="base">
                                        <p:cTn dur="500"/>
                                        <p:tgtEl>
                                          <p:spTgt spid="24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1"/>
                                        </p:tgtEl>
                                        <p:attrNameLst>
                                          <p:attrName>style.visibility</p:attrName>
                                        </p:attrNameLst>
                                      </p:cBhvr>
                                      <p:to>
                                        <p:strVal val="visible"/>
                                      </p:to>
                                    </p:set>
                                    <p:anim calcmode="lin" valueType="num">
                                      <p:cBhvr additive="base">
                                        <p:cTn dur="500"/>
                                        <p:tgtEl>
                                          <p:spTgt spid="26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500"/>
                                        <p:tgtEl>
                                          <p:spTgt spid="24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8"/>
                                        </p:tgtEl>
                                        <p:attrNameLst>
                                          <p:attrName>style.visibility</p:attrName>
                                        </p:attrNameLst>
                                      </p:cBhvr>
                                      <p:to>
                                        <p:strVal val="visible"/>
                                      </p:to>
                                    </p:set>
                                    <p:anim calcmode="lin" valueType="num">
                                      <p:cBhvr additive="base">
                                        <p:cTn dur="500"/>
                                        <p:tgtEl>
                                          <p:spTgt spid="25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500"/>
                                        <p:tgtEl>
                                          <p:spTgt spid="24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7"/>
                                        </p:tgtEl>
                                        <p:attrNameLst>
                                          <p:attrName>style.visibility</p:attrName>
                                        </p:attrNameLst>
                                      </p:cBhvr>
                                      <p:to>
                                        <p:strVal val="visible"/>
                                      </p:to>
                                    </p:set>
                                    <p:anim calcmode="lin" valueType="num">
                                      <p:cBhvr additive="base">
                                        <p:cTn dur="500"/>
                                        <p:tgtEl>
                                          <p:spTgt spid="25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500"/>
                                        <p:tgtEl>
                                          <p:spTgt spid="24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0"/>
                                        </p:tgtEl>
                                        <p:attrNameLst>
                                          <p:attrName>style.visibility</p:attrName>
                                        </p:attrNameLst>
                                      </p:cBhvr>
                                      <p:to>
                                        <p:strVal val="visible"/>
                                      </p:to>
                                    </p:set>
                                    <p:anim calcmode="lin" valueType="num">
                                      <p:cBhvr additive="base">
                                        <p:cTn dur="500"/>
                                        <p:tgtEl>
                                          <p:spTgt spid="26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500"/>
                                        <p:tgtEl>
                                          <p:spTgt spid="25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9"/>
                                        </p:tgtEl>
                                        <p:attrNameLst>
                                          <p:attrName>style.visibility</p:attrName>
                                        </p:attrNameLst>
                                      </p:cBhvr>
                                      <p:to>
                                        <p:strVal val="visible"/>
                                      </p:to>
                                    </p:set>
                                    <p:anim calcmode="lin" valueType="num">
                                      <p:cBhvr additive="base">
                                        <p:cTn dur="500"/>
                                        <p:tgtEl>
                                          <p:spTgt spid="25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500"/>
                                        <p:tgtEl>
                                          <p:spTgt spid="25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2"/>
                                        </p:tgtEl>
                                        <p:attrNameLst>
                                          <p:attrName>style.visibility</p:attrName>
                                        </p:attrNameLst>
                                      </p:cBhvr>
                                      <p:to>
                                        <p:strVal val="visible"/>
                                      </p:to>
                                    </p:set>
                                    <p:anim calcmode="lin" valueType="num">
                                      <p:cBhvr additive="base">
                                        <p:cTn dur="500"/>
                                        <p:tgtEl>
                                          <p:spTgt spid="26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2"/>
                                        </p:tgtEl>
                                        <p:attrNameLst>
                                          <p:attrName>style.visibility</p:attrName>
                                        </p:attrNameLst>
                                      </p:cBhvr>
                                      <p:to>
                                        <p:strVal val="visible"/>
                                      </p:to>
                                    </p:set>
                                    <p:anim calcmode="lin" valueType="num">
                                      <p:cBhvr additive="base">
                                        <p:cTn dur="500"/>
                                        <p:tgtEl>
                                          <p:spTgt spid="25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3"/>
                                        </p:tgtEl>
                                        <p:attrNameLst>
                                          <p:attrName>style.visibility</p:attrName>
                                        </p:attrNameLst>
                                      </p:cBhvr>
                                      <p:to>
                                        <p:strVal val="visible"/>
                                      </p:to>
                                    </p:set>
                                    <p:anim calcmode="lin" valueType="num">
                                      <p:cBhvr additive="base">
                                        <p:cTn dur="500"/>
                                        <p:tgtEl>
                                          <p:spTgt spid="26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3"/>
                                        </p:tgtEl>
                                        <p:attrNameLst>
                                          <p:attrName>style.visibility</p:attrName>
                                        </p:attrNameLst>
                                      </p:cBhvr>
                                      <p:to>
                                        <p:strVal val="visible"/>
                                      </p:to>
                                    </p:set>
                                    <p:anim calcmode="lin" valueType="num">
                                      <p:cBhvr additive="base">
                                        <p:cTn dur="500"/>
                                        <p:tgtEl>
                                          <p:spTgt spid="25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4"/>
                                        </p:tgtEl>
                                        <p:attrNameLst>
                                          <p:attrName>style.visibility</p:attrName>
                                        </p:attrNameLst>
                                      </p:cBhvr>
                                      <p:to>
                                        <p:strVal val="visible"/>
                                      </p:to>
                                    </p:set>
                                    <p:anim calcmode="lin" valueType="num">
                                      <p:cBhvr additive="base">
                                        <p:cTn dur="500"/>
                                        <p:tgtEl>
                                          <p:spTgt spid="26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4"/>
                                        </p:tgtEl>
                                        <p:attrNameLst>
                                          <p:attrName>style.visibility</p:attrName>
                                        </p:attrNameLst>
                                      </p:cBhvr>
                                      <p:to>
                                        <p:strVal val="visible"/>
                                      </p:to>
                                    </p:set>
                                    <p:anim calcmode="lin" valueType="num">
                                      <p:cBhvr additive="base">
                                        <p:cTn dur="500"/>
                                        <p:tgtEl>
                                          <p:spTgt spid="25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t/>
            </a:r>
            <a:endParaRPr/>
          </a:p>
        </p:txBody>
      </p:sp>
      <p:sp>
        <p:nvSpPr>
          <p:cNvPr id="270" name="Google Shape;270;p6"/>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1800"/>
              <a:buNone/>
            </a:pPr>
            <a:r>
              <a:t/>
            </a:r>
            <a:endParaRPr/>
          </a:p>
        </p:txBody>
      </p:sp>
      <p:pic>
        <p:nvPicPr>
          <p:cNvPr id="271" name="Google Shape;271;p6"/>
          <p:cNvPicPr preferRelativeResize="0"/>
          <p:nvPr/>
        </p:nvPicPr>
        <p:blipFill rotWithShape="1">
          <a:blip r:embed="rId3">
            <a:alphaModFix/>
          </a:blip>
          <a:srcRect b="0" l="0" r="0" t="0"/>
          <a:stretch/>
        </p:blipFill>
        <p:spPr>
          <a:xfrm>
            <a:off x="1521115" y="229939"/>
            <a:ext cx="8678168" cy="6216386"/>
          </a:xfrm>
          <a:prstGeom prst="rect">
            <a:avLst/>
          </a:prstGeom>
          <a:noFill/>
          <a:ln>
            <a:noFill/>
          </a:ln>
        </p:spPr>
      </p:pic>
      <p:sp>
        <p:nvSpPr>
          <p:cNvPr id="272" name="Google Shape;272;p6"/>
          <p:cNvSpPr txBox="1"/>
          <p:nvPr>
            <p:ph idx="12" type="sldNum"/>
          </p:nvPr>
        </p:nvSpPr>
        <p:spPr>
          <a:xfrm>
            <a:off x="536001" y="5551806"/>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7"/>
          <p:cNvSpPr txBox="1"/>
          <p:nvPr/>
        </p:nvSpPr>
        <p:spPr>
          <a:xfrm>
            <a:off x="6502523" y="2414726"/>
            <a:ext cx="4378975" cy="260994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de-DE" sz="1600">
                <a:solidFill>
                  <a:schemeClr val="dk1"/>
                </a:solidFill>
                <a:latin typeface="Century Gothic"/>
                <a:ea typeface="Century Gothic"/>
                <a:cs typeface="Century Gothic"/>
                <a:sym typeface="Century Gothic"/>
              </a:rPr>
              <a:t>Prof. Dr. Marc Beutner</a:t>
            </a:r>
            <a:endParaRPr/>
          </a:p>
          <a:p>
            <a:pPr indent="0" lvl="0" marL="0" marR="0" rtl="0" algn="l">
              <a:lnSpc>
                <a:spcPct val="89999"/>
              </a:lnSpc>
              <a:spcBef>
                <a:spcPts val="0"/>
              </a:spcBef>
              <a:spcAft>
                <a:spcPts val="0"/>
              </a:spcAft>
              <a:buNone/>
            </a:pPr>
            <a:r>
              <a:rPr lang="de-DE" sz="1600">
                <a:solidFill>
                  <a:schemeClr val="dk1"/>
                </a:solidFill>
                <a:latin typeface="Century Gothic"/>
                <a:ea typeface="Century Gothic"/>
                <a:cs typeface="Century Gothic"/>
                <a:sym typeface="Century Gothic"/>
              </a:rPr>
              <a:t>Tel:	+49 (0) 52 51 / 60 - 23 67</a:t>
            </a:r>
            <a:endParaRPr/>
          </a:p>
          <a:p>
            <a:pPr indent="0" lvl="0" marL="0" marR="0" rtl="0" algn="l">
              <a:lnSpc>
                <a:spcPct val="89999"/>
              </a:lnSpc>
              <a:spcBef>
                <a:spcPts val="0"/>
              </a:spcBef>
              <a:spcAft>
                <a:spcPts val="0"/>
              </a:spcAft>
              <a:buNone/>
            </a:pPr>
            <a:r>
              <a:rPr lang="de-DE" sz="1600">
                <a:solidFill>
                  <a:schemeClr val="dk1"/>
                </a:solidFill>
                <a:latin typeface="Century Gothic"/>
                <a:ea typeface="Century Gothic"/>
                <a:cs typeface="Century Gothic"/>
                <a:sym typeface="Century Gothic"/>
              </a:rPr>
              <a:t>Fax:	+49 (0) 52 51 / 60 - 35 63</a:t>
            </a:r>
            <a:endParaRPr/>
          </a:p>
          <a:p>
            <a:pPr indent="0" lvl="0" marL="0" marR="0" rtl="0" algn="l">
              <a:lnSpc>
                <a:spcPct val="100000"/>
              </a:lnSpc>
              <a:spcBef>
                <a:spcPts val="0"/>
              </a:spcBef>
              <a:spcAft>
                <a:spcPts val="0"/>
              </a:spcAft>
              <a:buNone/>
            </a:pPr>
            <a:r>
              <a:rPr lang="de-DE" sz="1600">
                <a:solidFill>
                  <a:schemeClr val="dk1"/>
                </a:solidFill>
                <a:latin typeface="Century Gothic"/>
                <a:ea typeface="Century Gothic"/>
                <a:cs typeface="Century Gothic"/>
                <a:sym typeface="Century Gothic"/>
              </a:rPr>
              <a:t>E-Mail:	</a:t>
            </a:r>
            <a:r>
              <a:rPr lang="de-DE" sz="1600" u="sng">
                <a:solidFill>
                  <a:schemeClr val="dk1"/>
                </a:solidFill>
                <a:latin typeface="Century Gothic"/>
                <a:ea typeface="Century Gothic"/>
                <a:cs typeface="Century Gothic"/>
                <a:sym typeface="Century Gothic"/>
                <a:hlinkClick r:id="rId3">
                  <a:extLst>
                    <a:ext uri="{A12FA001-AC4F-418D-AE19-62706E023703}">
                      <ahyp:hlinkClr val="tx"/>
                    </a:ext>
                  </a:extLst>
                </a:hlinkClick>
              </a:rPr>
              <a:t>marc.beutner@uni-paderborn.de</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de-DE" sz="1600">
                <a:solidFill>
                  <a:schemeClr val="dk1"/>
                </a:solidFill>
                <a:latin typeface="Century Gothic"/>
                <a:ea typeface="Century Gothic"/>
                <a:cs typeface="Century Gothic"/>
                <a:sym typeface="Century Gothic"/>
              </a:rPr>
              <a:t>Jennifer Schneider</a:t>
            </a:r>
            <a:endParaRPr/>
          </a:p>
          <a:p>
            <a:pPr indent="0" lvl="0" marL="0" marR="0" rtl="0" algn="l">
              <a:lnSpc>
                <a:spcPct val="89999"/>
              </a:lnSpc>
              <a:spcBef>
                <a:spcPts val="0"/>
              </a:spcBef>
              <a:spcAft>
                <a:spcPts val="0"/>
              </a:spcAft>
              <a:buNone/>
            </a:pPr>
            <a:r>
              <a:rPr lang="de-DE" sz="1600">
                <a:solidFill>
                  <a:schemeClr val="dk1"/>
                </a:solidFill>
                <a:latin typeface="Century Gothic"/>
                <a:ea typeface="Century Gothic"/>
                <a:cs typeface="Century Gothic"/>
                <a:sym typeface="Century Gothic"/>
              </a:rPr>
              <a:t>Tel:	+49 (0) 52 51 / 60 - 27 98</a:t>
            </a:r>
            <a:endParaRPr sz="1600">
              <a:solidFill>
                <a:schemeClr val="dk1"/>
              </a:solidFill>
              <a:latin typeface="Century Gothic"/>
              <a:ea typeface="Century Gothic"/>
              <a:cs typeface="Century Gothic"/>
              <a:sym typeface="Century Gothic"/>
            </a:endParaRPr>
          </a:p>
          <a:p>
            <a:pPr indent="0" lvl="0" marL="0" marR="0" rtl="0" algn="l">
              <a:lnSpc>
                <a:spcPct val="89999"/>
              </a:lnSpc>
              <a:spcBef>
                <a:spcPts val="0"/>
              </a:spcBef>
              <a:spcAft>
                <a:spcPts val="0"/>
              </a:spcAft>
              <a:buNone/>
            </a:pPr>
            <a:r>
              <a:rPr lang="de-DE" sz="1600">
                <a:solidFill>
                  <a:schemeClr val="dk1"/>
                </a:solidFill>
                <a:latin typeface="Century Gothic"/>
                <a:ea typeface="Century Gothic"/>
                <a:cs typeface="Century Gothic"/>
                <a:sym typeface="Century Gothic"/>
              </a:rPr>
              <a:t>Fax:	+49 (0) 52 51 / 60 - 35 63</a:t>
            </a:r>
            <a:endParaRPr/>
          </a:p>
          <a:p>
            <a:pPr indent="0" lvl="0" marL="0" marR="0" rtl="0" algn="l">
              <a:spcBef>
                <a:spcPts val="0"/>
              </a:spcBef>
              <a:spcAft>
                <a:spcPts val="0"/>
              </a:spcAft>
              <a:buNone/>
            </a:pPr>
            <a:r>
              <a:rPr lang="de-DE" sz="1600">
                <a:solidFill>
                  <a:schemeClr val="dk1"/>
                </a:solidFill>
                <a:latin typeface="Century Gothic"/>
                <a:ea typeface="Century Gothic"/>
                <a:cs typeface="Century Gothic"/>
                <a:sym typeface="Century Gothic"/>
              </a:rPr>
              <a:t>E-Mail:	</a:t>
            </a:r>
            <a:r>
              <a:rPr lang="de-DE" sz="1600" u="sng">
                <a:solidFill>
                  <a:schemeClr val="dk1"/>
                </a:solidFill>
                <a:latin typeface="Century Gothic"/>
                <a:ea typeface="Century Gothic"/>
                <a:cs typeface="Century Gothic"/>
                <a:sym typeface="Century Gothic"/>
                <a:hlinkClick r:id="rId4">
                  <a:extLst>
                    <a:ext uri="{A12FA001-AC4F-418D-AE19-62706E023703}">
                      <ahyp:hlinkClr val="tx"/>
                    </a:ext>
                  </a:extLst>
                </a:hlinkClick>
              </a:rPr>
              <a:t>Jennifer.Schneider@uni-paderborn.de</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p:txBody>
      </p:sp>
      <p:sp>
        <p:nvSpPr>
          <p:cNvPr id="278" name="Google Shape;278;p7"/>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de-DE" sz="1600">
                <a:solidFill>
                  <a:schemeClr val="dk1"/>
                </a:solidFill>
                <a:latin typeface="Century Gothic"/>
                <a:ea typeface="Century Gothic"/>
                <a:cs typeface="Century Gothic"/>
                <a:sym typeface="Century Gothic"/>
              </a:rPr>
              <a:t>Universität Paderborn</a:t>
            </a:r>
            <a:endParaRPr/>
          </a:p>
          <a:p>
            <a:pPr indent="0" lvl="0" marL="0" marR="0" rtl="0" algn="l">
              <a:lnSpc>
                <a:spcPct val="99583"/>
              </a:lnSpc>
              <a:spcBef>
                <a:spcPts val="0"/>
              </a:spcBef>
              <a:spcAft>
                <a:spcPts val="0"/>
              </a:spcAft>
              <a:buNone/>
            </a:pPr>
            <a:r>
              <a:rPr b="1" lang="de-DE" sz="1600">
                <a:solidFill>
                  <a:schemeClr val="dk1"/>
                </a:solidFill>
                <a:latin typeface="Century Gothic"/>
                <a:ea typeface="Century Gothic"/>
                <a:cs typeface="Century Gothic"/>
                <a:sym typeface="Century Gothic"/>
              </a:rPr>
              <a:t>Department Wirtschaftspädagogik Lehrstuhl Wirtschaftspädagogik II Warburger Str. 100</a:t>
            </a:r>
            <a:endParaRPr/>
          </a:p>
          <a:p>
            <a:pPr indent="0" lvl="0" marL="0" marR="0" rtl="0" algn="l">
              <a:lnSpc>
                <a:spcPct val="100000"/>
              </a:lnSpc>
              <a:spcBef>
                <a:spcPts val="0"/>
              </a:spcBef>
              <a:spcAft>
                <a:spcPts val="0"/>
              </a:spcAft>
              <a:buNone/>
            </a:pPr>
            <a:r>
              <a:rPr b="1" lang="de-DE" sz="1600">
                <a:solidFill>
                  <a:schemeClr val="dk1"/>
                </a:solidFill>
                <a:latin typeface="Century Gothic"/>
                <a:ea typeface="Century Gothic"/>
                <a:cs typeface="Century Gothic"/>
                <a:sym typeface="Century Gothic"/>
              </a:rPr>
              <a:t>33098 Paderborn</a:t>
            </a:r>
            <a:endParaRPr/>
          </a:p>
          <a:p>
            <a:pPr indent="0" lvl="0" marL="0" marR="0" rtl="0" algn="l">
              <a:lnSpc>
                <a:spcPct val="106666"/>
              </a:lnSpc>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de-DE" sz="1600">
                <a:solidFill>
                  <a:schemeClr val="dk1"/>
                </a:solidFill>
                <a:latin typeface="Century Gothic"/>
                <a:ea typeface="Century Gothic"/>
                <a:cs typeface="Century Gothic"/>
                <a:sym typeface="Century Gothic"/>
              </a:rPr>
              <a:t>http://www.upb.de/wipaed</a:t>
            </a:r>
            <a:endParaRPr b="1" sz="1600">
              <a:solidFill>
                <a:schemeClr val="dk1"/>
              </a:solidFill>
              <a:latin typeface="Century Gothic"/>
              <a:ea typeface="Century Gothic"/>
              <a:cs typeface="Century Gothic"/>
              <a:sym typeface="Century Gothic"/>
            </a:endParaRPr>
          </a:p>
        </p:txBody>
      </p:sp>
      <p:sp>
        <p:nvSpPr>
          <p:cNvPr id="279" name="Google Shape;279;p7"/>
          <p:cNvSpPr/>
          <p:nvPr/>
        </p:nvSpPr>
        <p:spPr>
          <a:xfrm>
            <a:off x="510674" y="1611925"/>
            <a:ext cx="3033900" cy="646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de-DE" sz="3600">
                <a:solidFill>
                  <a:srgbClr val="05234E"/>
                </a:solidFill>
                <a:latin typeface="Century Gothic"/>
                <a:ea typeface="Century Gothic"/>
                <a:cs typeface="Century Gothic"/>
                <a:sym typeface="Century Gothic"/>
              </a:rPr>
              <a:t>Contact</a:t>
            </a:r>
            <a:endParaRPr b="1" sz="3600">
              <a:solidFill>
                <a:srgbClr val="05234E"/>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Fetzen">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Design">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2020-11-17T09:39:06Z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