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6858000" cy="9144000"/>
  <p:embeddedFontLst>
    <p:embeddedFont>
      <p:font typeface="Merriweather Sans"/>
      <p:regular r:id="rId27"/>
      <p:bold r:id="rId28"/>
      <p:italic r:id="rId29"/>
      <p:boldItalic r:id="rId30"/>
    </p:embeddedFont>
    <p:embeddedFont>
      <p:font typeface="Open Sans"/>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5" roundtripDataSignature="AMtx7mhdIWu3gcrjIiFRRZWh5CZejxg49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MerriweatherSans-bold.fntdata"/><Relationship Id="rId27" Type="http://schemas.openxmlformats.org/officeDocument/2006/relationships/font" Target="fonts/MerriweatherSans-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MerriweatherSans-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penSans-regular.fntdata"/><Relationship Id="rId30" Type="http://schemas.openxmlformats.org/officeDocument/2006/relationships/font" Target="fonts/MerriweatherSans-boldItalic.fntdata"/><Relationship Id="rId11" Type="http://schemas.openxmlformats.org/officeDocument/2006/relationships/slide" Target="slides/slide7.xml"/><Relationship Id="rId33" Type="http://schemas.openxmlformats.org/officeDocument/2006/relationships/font" Target="fonts/OpenSans-italic.fntdata"/><Relationship Id="rId10" Type="http://schemas.openxmlformats.org/officeDocument/2006/relationships/slide" Target="slides/slide6.xml"/><Relationship Id="rId32" Type="http://schemas.openxmlformats.org/officeDocument/2006/relationships/font" Target="fonts/OpenSans-bold.fntdata"/><Relationship Id="rId13" Type="http://schemas.openxmlformats.org/officeDocument/2006/relationships/slide" Target="slides/slide9.xml"/><Relationship Id="rId35" Type="http://customschemas.google.com/relationships/presentationmetadata" Target="metadata"/><Relationship Id="rId12" Type="http://schemas.openxmlformats.org/officeDocument/2006/relationships/slide" Target="slides/slide8.xml"/><Relationship Id="rId34" Type="http://schemas.openxmlformats.org/officeDocument/2006/relationships/font" Target="fonts/OpenSans-bold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edocs.de/volltexte/2023/26229/pdf/Biewer_2022_Universal_Design_for_Learning.pdf"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edocs.de/volltexte/2023/26229/pdf/Biewer_2022_Universal_Design_for_Learning.pdf"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Definition and Impact:</a:t>
            </a:r>
            <a:endParaRPr/>
          </a:p>
          <a:p>
            <a:pPr indent="0" lvl="0" marL="0" rtl="0" algn="l">
              <a:spcBef>
                <a:spcPts val="0"/>
              </a:spcBef>
              <a:spcAft>
                <a:spcPts val="0"/>
              </a:spcAft>
              <a:buNone/>
            </a:pPr>
            <a:r>
              <a:rPr lang="de-DE">
                <a:latin typeface="Arial"/>
                <a:ea typeface="Arial"/>
                <a:cs typeface="Arial"/>
                <a:sym typeface="Arial"/>
              </a:rPr>
              <a:t>Torres, Rossana C. (2021) "Addressing the learning gaps in the distance learning modalities“, </a:t>
            </a:r>
            <a:r>
              <a:rPr i="0" lang="de-DE">
                <a:latin typeface="Arial"/>
                <a:ea typeface="Arial"/>
                <a:cs typeface="Arial"/>
                <a:sym typeface="Arial"/>
              </a:rPr>
              <a:t>Int. J. Acad. Appl. Res 5</a:t>
            </a:r>
            <a:r>
              <a:rPr lang="de-DE">
                <a:latin typeface="Arial"/>
                <a:ea typeface="Arial"/>
                <a:cs typeface="Arial"/>
                <a:sym typeface="Arial"/>
              </a:rPr>
              <a:t>: 76-79, https://www.researchgate.net/profile/Rossana-Torres/publication/352551820_Addressing_the_Learning_Gaps_in_the_Distance_Learning_Modalities/links/60cf2c1b458515dc1795c534/Addressing-the-Learning-Gaps-in-the-Distance-Learning-Modalities.pdf, last access: November 18, 2024</a:t>
            </a:r>
            <a:br>
              <a:rPr lang="de-DE"/>
            </a:br>
            <a:endParaRPr/>
          </a:p>
        </p:txBody>
      </p:sp>
      <p:sp>
        <p:nvSpPr>
          <p:cNvPr id="188" name="Google Shape;18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Personalized Learning: </a:t>
            </a:r>
            <a:endParaRPr/>
          </a:p>
          <a:p>
            <a:pPr indent="0" lvl="0" marL="0" rtl="0" algn="l">
              <a:spcBef>
                <a:spcPts val="0"/>
              </a:spcBef>
              <a:spcAft>
                <a:spcPts val="0"/>
              </a:spcAft>
              <a:buNone/>
            </a:pPr>
            <a:r>
              <a:rPr b="0" i="0" lang="de-DE">
                <a:solidFill>
                  <a:srgbClr val="222222"/>
                </a:solidFill>
                <a:latin typeface="Merriweather Sans"/>
                <a:ea typeface="Merriweather Sans"/>
                <a:cs typeface="Merriweather Sans"/>
                <a:sym typeface="Merriweather Sans"/>
              </a:rPr>
              <a:t>Shemshack, A., Spector, J.M. (2020): A systematic literature review of personalized learning terms. </a:t>
            </a:r>
            <a:r>
              <a:rPr b="0" i="1" lang="de-DE">
                <a:solidFill>
                  <a:srgbClr val="222222"/>
                </a:solidFill>
                <a:latin typeface="Merriweather Sans"/>
                <a:ea typeface="Merriweather Sans"/>
                <a:cs typeface="Merriweather Sans"/>
                <a:sym typeface="Merriweather Sans"/>
              </a:rPr>
              <a:t>Smart Learn. Environ.</a:t>
            </a:r>
            <a:r>
              <a:rPr b="0" i="0" lang="de-DE">
                <a:solidFill>
                  <a:srgbClr val="222222"/>
                </a:solidFill>
                <a:latin typeface="Merriweather Sans"/>
                <a:ea typeface="Merriweather Sans"/>
                <a:cs typeface="Merriweather Sans"/>
                <a:sym typeface="Merriweather Sans"/>
              </a:rPr>
              <a:t> </a:t>
            </a:r>
            <a:r>
              <a:rPr b="1" i="0" lang="de-DE">
                <a:solidFill>
                  <a:srgbClr val="222222"/>
                </a:solidFill>
                <a:latin typeface="Merriweather Sans"/>
                <a:ea typeface="Merriweather Sans"/>
                <a:cs typeface="Merriweather Sans"/>
                <a:sym typeface="Merriweather Sans"/>
              </a:rPr>
              <a:t>7</a:t>
            </a:r>
            <a:r>
              <a:rPr b="0" i="0" lang="de-DE">
                <a:solidFill>
                  <a:srgbClr val="222222"/>
                </a:solidFill>
                <a:latin typeface="Merriweather Sans"/>
                <a:ea typeface="Merriweather Sans"/>
                <a:cs typeface="Merriweather Sans"/>
                <a:sym typeface="Merriweather Sans"/>
              </a:rPr>
              <a:t>, 33; https://doi.org/10.1186/s40561-020-00140-9, last access: Nov 18, 2024</a:t>
            </a:r>
            <a:endParaRPr/>
          </a:p>
          <a:p>
            <a:pPr indent="0" lvl="0" marL="0" rtl="0" algn="l">
              <a:spcBef>
                <a:spcPts val="1200"/>
              </a:spcBef>
              <a:spcAft>
                <a:spcPts val="0"/>
              </a:spcAft>
              <a:buNone/>
            </a:pPr>
            <a:r>
              <a:t/>
            </a:r>
            <a:endParaRPr b="0" i="0">
              <a:solidFill>
                <a:srgbClr val="222222"/>
              </a:solidFill>
              <a:latin typeface="Merriweather Sans"/>
              <a:ea typeface="Merriweather Sans"/>
              <a:cs typeface="Merriweather Sans"/>
              <a:sym typeface="Merriweather Sans"/>
            </a:endParaRPr>
          </a:p>
          <a:p>
            <a:pPr indent="0" lvl="0" marL="0" rtl="0" algn="l">
              <a:spcBef>
                <a:spcPts val="1200"/>
              </a:spcBef>
              <a:spcAft>
                <a:spcPts val="0"/>
              </a:spcAft>
              <a:buNone/>
            </a:pPr>
            <a:r>
              <a:rPr b="0" i="0" lang="de-DE">
                <a:solidFill>
                  <a:srgbClr val="222222"/>
                </a:solidFill>
                <a:latin typeface="Merriweather Sans"/>
                <a:ea typeface="Merriweather Sans"/>
                <a:cs typeface="Merriweather Sans"/>
                <a:sym typeface="Merriweather Sans"/>
              </a:rPr>
              <a:t>Blended Learning:</a:t>
            </a:r>
            <a:endParaRPr/>
          </a:p>
          <a:p>
            <a:pPr indent="0" lvl="0" marL="0" rtl="0" algn="l">
              <a:spcBef>
                <a:spcPts val="1200"/>
              </a:spcBef>
              <a:spcAft>
                <a:spcPts val="0"/>
              </a:spcAft>
              <a:buNone/>
            </a:pPr>
            <a:r>
              <a:rPr b="0" i="0" lang="de-DE">
                <a:solidFill>
                  <a:srgbClr val="222222"/>
                </a:solidFill>
                <a:latin typeface="Merriweather Sans"/>
                <a:ea typeface="Merriweather Sans"/>
                <a:cs typeface="Merriweather Sans"/>
                <a:sym typeface="Merriweather Sans"/>
              </a:rPr>
              <a:t>Kumar, A. et al. (2021): Blended Learning Tools and Practices: A Comprehensive Analysis, In: IEEE Access, vol. 9, pp. 85151-85197, 2021, doi: 10.1109/ACCESS.2021.3085844, last access: Nov 18, 2024</a:t>
            </a:r>
            <a:endParaRPr/>
          </a:p>
          <a:p>
            <a:pPr indent="0" lvl="0" marL="0" rtl="0" algn="l">
              <a:spcBef>
                <a:spcPts val="1200"/>
              </a:spcBef>
              <a:spcAft>
                <a:spcPts val="0"/>
              </a:spcAft>
              <a:buClr>
                <a:schemeClr val="dk1"/>
              </a:buClr>
              <a:buSzPts val="1200"/>
              <a:buFont typeface="Calibri"/>
              <a:buNone/>
            </a:pPr>
            <a:r>
              <a:t/>
            </a:r>
            <a:endParaRPr b="0" i="0">
              <a:solidFill>
                <a:srgbClr val="222222"/>
              </a:solidFill>
              <a:latin typeface="Merriweather Sans"/>
              <a:ea typeface="Merriweather Sans"/>
              <a:cs typeface="Merriweather Sans"/>
              <a:sym typeface="Merriweather Sans"/>
            </a:endParaRPr>
          </a:p>
          <a:p>
            <a:pPr indent="0" lvl="0" marL="0" rtl="0" algn="l">
              <a:spcBef>
                <a:spcPts val="1200"/>
              </a:spcBef>
              <a:spcAft>
                <a:spcPts val="0"/>
              </a:spcAft>
              <a:buClr>
                <a:srgbClr val="222222"/>
              </a:buClr>
              <a:buSzPts val="1200"/>
              <a:buFont typeface="Merriweather Sans"/>
              <a:buNone/>
            </a:pPr>
            <a:r>
              <a:rPr b="0" i="0" lang="de-DE">
                <a:solidFill>
                  <a:srgbClr val="222222"/>
                </a:solidFill>
                <a:latin typeface="Merriweather Sans"/>
                <a:ea typeface="Merriweather Sans"/>
                <a:cs typeface="Merriweather Sans"/>
                <a:sym typeface="Merriweather Sans"/>
              </a:rPr>
              <a:t>Differentiated Instructions:</a:t>
            </a:r>
            <a:endParaRPr/>
          </a:p>
          <a:p>
            <a:pPr indent="0" lvl="0" marL="0" rtl="0" algn="l">
              <a:spcBef>
                <a:spcPts val="1200"/>
              </a:spcBef>
              <a:spcAft>
                <a:spcPts val="0"/>
              </a:spcAft>
              <a:buClr>
                <a:srgbClr val="222222"/>
              </a:buClr>
              <a:buSzPts val="1200"/>
              <a:buFont typeface="Merriweather Sans"/>
              <a:buNone/>
            </a:pPr>
            <a:r>
              <a:rPr b="0" i="0" lang="de-DE">
                <a:solidFill>
                  <a:srgbClr val="222222"/>
                </a:solidFill>
                <a:latin typeface="Merriweather Sans"/>
                <a:ea typeface="Merriweather Sans"/>
                <a:cs typeface="Merriweather Sans"/>
                <a:sym typeface="Merriweather Sans"/>
              </a:rPr>
              <a:t>Tamirat Gibon, ., Xiaoduan, C. (2020): Teacher Educatars’ Perspectives and Experiences towards Differentiated Instructions, In: International Journal of Instructions, https://eric.ed.gov/?id=EJ1270682, last access: Nov 18, 2024</a:t>
            </a:r>
            <a:endParaRPr/>
          </a:p>
          <a:p>
            <a:pPr indent="0" lvl="0" marL="0" rtl="0" algn="l">
              <a:spcBef>
                <a:spcPts val="1200"/>
              </a:spcBef>
              <a:spcAft>
                <a:spcPts val="0"/>
              </a:spcAft>
              <a:buClr>
                <a:schemeClr val="dk1"/>
              </a:buClr>
              <a:buSzPts val="1200"/>
              <a:buFont typeface="Calibri"/>
              <a:buNone/>
            </a:pPr>
            <a:r>
              <a:t/>
            </a:r>
            <a:endParaRPr b="0" i="0">
              <a:solidFill>
                <a:srgbClr val="222222"/>
              </a:solidFill>
              <a:latin typeface="Merriweather Sans"/>
              <a:ea typeface="Merriweather Sans"/>
              <a:cs typeface="Merriweather Sans"/>
              <a:sym typeface="Merriweather Sans"/>
            </a:endParaRPr>
          </a:p>
          <a:p>
            <a:pPr indent="0" lvl="0" marL="0" rtl="0" algn="l">
              <a:spcBef>
                <a:spcPts val="1200"/>
              </a:spcBef>
              <a:spcAft>
                <a:spcPts val="0"/>
              </a:spcAft>
              <a:buClr>
                <a:srgbClr val="222222"/>
              </a:buClr>
              <a:buSzPts val="1200"/>
              <a:buFont typeface="Merriweather Sans"/>
              <a:buNone/>
            </a:pPr>
            <a:r>
              <a:rPr b="0" i="0" lang="de-DE">
                <a:solidFill>
                  <a:srgbClr val="222222"/>
                </a:solidFill>
                <a:latin typeface="Merriweather Sans"/>
                <a:ea typeface="Merriweather Sans"/>
                <a:cs typeface="Merriweather Sans"/>
                <a:sym typeface="Merriweather Sans"/>
              </a:rPr>
              <a:t>Project-Based Learning:</a:t>
            </a:r>
            <a:endParaRPr/>
          </a:p>
          <a:p>
            <a:pPr indent="0" lvl="0" marL="0" rtl="0" algn="l">
              <a:spcBef>
                <a:spcPts val="1200"/>
              </a:spcBef>
              <a:spcAft>
                <a:spcPts val="0"/>
              </a:spcAft>
              <a:buClr>
                <a:srgbClr val="222222"/>
              </a:buClr>
              <a:buSzPts val="1200"/>
              <a:buFont typeface="Merriweather Sans"/>
              <a:buNone/>
            </a:pPr>
            <a:r>
              <a:rPr b="0" i="0" lang="de-DE">
                <a:solidFill>
                  <a:srgbClr val="222222"/>
                </a:solidFill>
                <a:latin typeface="Merriweather Sans"/>
                <a:ea typeface="Merriweather Sans"/>
                <a:cs typeface="Merriweather Sans"/>
                <a:sym typeface="Merriweather Sans"/>
              </a:rPr>
              <a:t>Guo, P. et al. (2020): A review of project-based earning in higher education: Student outcomes and measures, In: International Journal of Educational Research 102, 101586, https://www.sciencedirect.com/science/article/pii/S0883035519325704ast access: Nov 18, 2024</a:t>
            </a:r>
            <a:endParaRPr/>
          </a:p>
          <a:p>
            <a:pPr indent="-152400" lvl="0" marL="228600" rtl="0" algn="l">
              <a:spcBef>
                <a:spcPts val="1200"/>
              </a:spcBef>
              <a:spcAft>
                <a:spcPts val="0"/>
              </a:spcAft>
              <a:buClr>
                <a:schemeClr val="dk1"/>
              </a:buClr>
              <a:buSzPts val="1200"/>
              <a:buFont typeface="Calibri"/>
              <a:buNone/>
            </a:pPr>
            <a:r>
              <a:t/>
            </a:r>
            <a:endParaRPr b="0" i="0">
              <a:solidFill>
                <a:srgbClr val="222222"/>
              </a:solidFill>
              <a:latin typeface="Merriweather Sans"/>
              <a:ea typeface="Merriweather Sans"/>
              <a:cs typeface="Merriweather Sans"/>
              <a:sym typeface="Merriweather Sans"/>
            </a:endParaRPr>
          </a:p>
          <a:p>
            <a:pPr indent="0" lvl="0" marL="0" rtl="0" algn="l">
              <a:spcBef>
                <a:spcPts val="1200"/>
              </a:spcBef>
              <a:spcAft>
                <a:spcPts val="0"/>
              </a:spcAft>
              <a:buNone/>
            </a:pPr>
            <a:r>
              <a:t/>
            </a:r>
            <a:endParaRPr b="0" i="0">
              <a:solidFill>
                <a:srgbClr val="222222"/>
              </a:solidFill>
              <a:latin typeface="Merriweather Sans"/>
              <a:ea typeface="Merriweather Sans"/>
              <a:cs typeface="Merriweather Sans"/>
              <a:sym typeface="Merriweather Sans"/>
            </a:endParaRPr>
          </a:p>
          <a:p>
            <a:pPr indent="0" lvl="0" marL="0" rtl="0" algn="l">
              <a:spcBef>
                <a:spcPts val="1200"/>
              </a:spcBef>
              <a:spcAft>
                <a:spcPts val="0"/>
              </a:spcAft>
              <a:buNone/>
            </a:pPr>
            <a:br>
              <a:rPr lang="de-DE"/>
            </a:br>
            <a:endParaRPr/>
          </a:p>
        </p:txBody>
      </p:sp>
      <p:sp>
        <p:nvSpPr>
          <p:cNvPr id="315" name="Google Shape;31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sz="1600"/>
              <a:t>UDL:</a:t>
            </a:r>
            <a:endParaRPr/>
          </a:p>
          <a:p>
            <a:pPr indent="0" lvl="0" marL="0" rtl="0" algn="l">
              <a:spcBef>
                <a:spcPts val="0"/>
              </a:spcBef>
              <a:spcAft>
                <a:spcPts val="0"/>
              </a:spcAft>
              <a:buNone/>
            </a:pPr>
            <a:r>
              <a:rPr lang="de-DE" sz="1600"/>
              <a:t>	</a:t>
            </a:r>
            <a:r>
              <a:rPr lang="de-DE" sz="1400"/>
              <a:t>Biewer, G. (2022): Universal Design for Learning (UDL) als Entwicklungsperspektive für einen inklusiven Unterricht, Frohn, J. [Hrsg.]; Bengel, A. [Hrsg.]; Piezunka, A. [Hrsg.]; Simon, T. [Hrsg.]; Dietze, T. [Hrsg.]: Inklusionsorientierte 	Schulentwicklung. Interdisziplinäre Rückblicke, Einblicke und Ausblicke. Bad Heilbrunn : Verlag Julius Klinkhardt 2022, S. 221-230, </a:t>
            </a:r>
            <a:r>
              <a:rPr lang="de-DE" sz="1400" u="sng">
                <a:solidFill>
                  <a:schemeClr val="hlink"/>
                </a:solidFill>
                <a:hlinkClick r:id="rId2"/>
              </a:rPr>
              <a:t>https://www.pedocs.de/volltexte/2023/26229/pdf/Biewer_2022_Universal_Design_for_Learning.pdf</a:t>
            </a:r>
            <a:r>
              <a:rPr lang="de-DE" sz="1400"/>
              <a:t>, 	last access: Nov 18, 2024</a:t>
            </a:r>
            <a:endParaRPr/>
          </a:p>
          <a:p>
            <a:pPr indent="0" lvl="0" marL="0" rtl="0" algn="l">
              <a:spcBef>
                <a:spcPts val="0"/>
              </a:spcBef>
              <a:spcAft>
                <a:spcPts val="0"/>
              </a:spcAft>
              <a:buNone/>
            </a:pPr>
            <a:r>
              <a:rPr lang="de-DE"/>
              <a:t>Adaptive learning:</a:t>
            </a:r>
            <a:endParaRPr/>
          </a:p>
          <a:p>
            <a:pPr indent="0" lvl="0" marL="0" rtl="0" algn="l">
              <a:spcBef>
                <a:spcPts val="0"/>
              </a:spcBef>
              <a:spcAft>
                <a:spcPts val="0"/>
              </a:spcAft>
              <a:buNone/>
            </a:pPr>
            <a:r>
              <a:rPr lang="de-DE"/>
              <a:t>	Muuß-Merholz, Jöran (2019): Sitzsäcke sind das neue Sprachlabor. Digitale Geräte, K.I. und bunte Möbelmachen noch keine moderne Schule. In: Axel Krommer, Martin Lindner, Dejan Mihajlovic, Jöran Muuß-Merholz und Philippe 	Wampfler (Hg.): Routen Planer, #DIGITALEBILDUNG. Auf dem Weg zu zeitgemäßem Lernen. Eine Orientierungshilfe im digitalen Wandel. Hamburg: ZLL21 e.V., S. 227–232, last checK: May 30, 2024</a:t>
            </a:r>
            <a:endParaRPr/>
          </a:p>
          <a:p>
            <a:pPr indent="0" lvl="0" marL="0" rtl="0" algn="l">
              <a:spcBef>
                <a:spcPts val="0"/>
              </a:spcBef>
              <a:spcAft>
                <a:spcPts val="0"/>
              </a:spcAft>
              <a:buNone/>
            </a:pPr>
            <a:r>
              <a:t/>
            </a:r>
            <a:endParaRPr/>
          </a:p>
          <a:p>
            <a:pPr indent="0" lvl="0" marL="0" rtl="0" algn="l">
              <a:spcBef>
                <a:spcPts val="0"/>
              </a:spcBef>
              <a:spcAft>
                <a:spcPts val="0"/>
              </a:spcAft>
              <a:buNone/>
            </a:pPr>
            <a:r>
              <a:rPr lang="de-DE"/>
              <a:t>Collaboration with Parents and Communities:</a:t>
            </a:r>
            <a:endParaRPr/>
          </a:p>
          <a:p>
            <a:pPr indent="0" lvl="0" marL="0" rtl="0" algn="l">
              <a:spcBef>
                <a:spcPts val="0"/>
              </a:spcBef>
              <a:spcAft>
                <a:spcPts val="0"/>
              </a:spcAft>
              <a:buNone/>
            </a:pPr>
            <a:r>
              <a:rPr lang="de-DE"/>
              <a:t>	contact between parents and schools; </a:t>
            </a:r>
            <a:endParaRPr/>
          </a:p>
          <a:p>
            <a:pPr indent="0" lvl="0" marL="0" rtl="0" algn="l">
              <a:spcBef>
                <a:spcPts val="0"/>
              </a:spcBef>
              <a:spcAft>
                <a:spcPts val="0"/>
              </a:spcAft>
              <a:buNone/>
            </a:pPr>
            <a:r>
              <a:rPr lang="de-DE"/>
              <a:t>	digital learning platforms that ensure communication about the learning process;</a:t>
            </a:r>
            <a:endParaRPr/>
          </a:p>
          <a:p>
            <a:pPr indent="0" lvl="0" marL="0" rtl="0" algn="l">
              <a:spcBef>
                <a:spcPts val="0"/>
              </a:spcBef>
              <a:spcAft>
                <a:spcPts val="0"/>
              </a:spcAft>
              <a:buNone/>
            </a:pPr>
            <a:r>
              <a:rPr lang="de-DE"/>
              <a:t>	multilingual support for parents;</a:t>
            </a:r>
            <a:endParaRPr/>
          </a:p>
          <a:p>
            <a:pPr indent="0" lvl="0" marL="0" rtl="0" algn="l">
              <a:spcBef>
                <a:spcPts val="0"/>
              </a:spcBef>
              <a:spcAft>
                <a:spcPts val="0"/>
              </a:spcAft>
              <a:buNone/>
            </a:pPr>
            <a:r>
              <a:rPr lang="de-DE"/>
              <a:t>	financial support for socio-economically disadvantaged families;</a:t>
            </a:r>
            <a:endParaRPr/>
          </a:p>
          <a:p>
            <a:pPr indent="0" lvl="0" marL="0" rtl="0" algn="l">
              <a:spcBef>
                <a:spcPts val="0"/>
              </a:spcBef>
              <a:spcAft>
                <a:spcPts val="0"/>
              </a:spcAft>
              <a:buNone/>
            </a:pPr>
            <a:r>
              <a:rPr lang="de-DE"/>
              <a:t>	community events such as school fairs/festivals.</a:t>
            </a:r>
            <a:endParaRPr/>
          </a:p>
          <a:p>
            <a:pPr indent="0" lvl="0" marL="0" rtl="0" algn="l">
              <a:spcBef>
                <a:spcPts val="0"/>
              </a:spcBef>
              <a:spcAft>
                <a:spcPts val="0"/>
              </a:spcAft>
              <a:buNone/>
            </a:pPr>
            <a:r>
              <a:rPr lang="de-DE"/>
              <a:t>	</a:t>
            </a:r>
            <a:endParaRPr/>
          </a:p>
        </p:txBody>
      </p:sp>
      <p:sp>
        <p:nvSpPr>
          <p:cNvPr id="327" name="Google Shape;32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sz="1400"/>
              <a:t>UDL:</a:t>
            </a:r>
            <a:endParaRPr/>
          </a:p>
          <a:p>
            <a:pPr indent="0" lvl="0" marL="0" rtl="0" algn="l">
              <a:spcBef>
                <a:spcPts val="0"/>
              </a:spcBef>
              <a:spcAft>
                <a:spcPts val="0"/>
              </a:spcAft>
              <a:buNone/>
            </a:pPr>
            <a:r>
              <a:rPr lang="de-DE" sz="1400"/>
              <a:t>	</a:t>
            </a:r>
            <a:r>
              <a:rPr lang="de-DE" sz="1200"/>
              <a:t>Biewer, G. (2022): Universal Design for Learning (UDL) als Entwicklungsperspektive für einen inklusiven Unterricht, Frohn, J. [Hrsg.]; Bengel, A. [Hrsg.]; Piezunka, A. [Hrsg.]; Simon, T. [Hrsg.]; Dietze, T. [Hrsg.]: Inklusionsorientierte 	Schulentwicklung. Interdisziplinäre Rückblicke, Einblicke und Ausblicke. Bad Heilbrunn : Verlag Julius Klinkhardt 2022, S. 221-230, </a:t>
            </a:r>
            <a:r>
              <a:rPr lang="de-DE" sz="1200" u="sng">
                <a:solidFill>
                  <a:schemeClr val="hlink"/>
                </a:solidFill>
                <a:hlinkClick r:id="rId2"/>
              </a:rPr>
              <a:t>https://www.pedocs.de/volltexte/2023/26229/pdf/Biewer_2022_Universal_Design_for_Learning.pdf</a:t>
            </a:r>
            <a:r>
              <a:rPr lang="de-DE" sz="1200"/>
              <a:t>, 	last access: Nov 18, 2024</a:t>
            </a:r>
            <a:endParaRPr/>
          </a:p>
          <a:p>
            <a:pPr indent="0" lvl="0" marL="0" rtl="0" algn="l">
              <a:spcBef>
                <a:spcPts val="0"/>
              </a:spcBef>
              <a:spcAft>
                <a:spcPts val="0"/>
              </a:spcAft>
              <a:buNone/>
            </a:pPr>
            <a:r>
              <a:rPr lang="de-DE" sz="1200"/>
              <a:t>Culturally Responsive Teaching:</a:t>
            </a:r>
            <a:endParaRPr/>
          </a:p>
          <a:p>
            <a:pPr indent="0" lvl="0" marL="0" rtl="0" algn="l">
              <a:spcBef>
                <a:spcPts val="0"/>
              </a:spcBef>
              <a:spcAft>
                <a:spcPts val="0"/>
              </a:spcAft>
              <a:buNone/>
            </a:pPr>
            <a:r>
              <a:rPr lang="de-DE" sz="1200"/>
              <a:t>	Vavrus, M. (2008) Culturally Responsive Teaching, Evergreen State College, 21st century education: A reference handbook, 2.49-57, https://www.michaelvavrus.com/wp-content/uploads/2022/06/Culturally-Responsive-	Teaching.pdf, last access: Nov 18, 2024</a:t>
            </a:r>
            <a:endParaRPr/>
          </a:p>
          <a:p>
            <a:pPr indent="0" lvl="0" marL="0" rtl="0" algn="l">
              <a:spcBef>
                <a:spcPts val="0"/>
              </a:spcBef>
              <a:spcAft>
                <a:spcPts val="0"/>
              </a:spcAft>
              <a:buNone/>
            </a:pPr>
            <a:r>
              <a:rPr lang="de-DE" sz="1200"/>
              <a:t>	Gay, G. (2018): Culturally Responsive Teaching, Theory, Research, and Practice, Multicultural Education Series, 3rd Editon, Teachers College Press, New York</a:t>
            </a:r>
            <a:endParaRPr/>
          </a:p>
          <a:p>
            <a:pPr indent="0" lvl="0" marL="0" rtl="0" algn="l">
              <a:spcBef>
                <a:spcPts val="0"/>
              </a:spcBef>
              <a:spcAft>
                <a:spcPts val="0"/>
              </a:spcAft>
              <a:buNone/>
            </a:pPr>
            <a:r>
              <a:rPr lang="de-DE" sz="1200"/>
              <a:t>Gamificaton:</a:t>
            </a:r>
            <a:endParaRPr/>
          </a:p>
          <a:p>
            <a:pPr indent="0" lvl="0" marL="0" rtl="0" algn="l">
              <a:spcBef>
                <a:spcPts val="0"/>
              </a:spcBef>
              <a:spcAft>
                <a:spcPts val="0"/>
              </a:spcAft>
              <a:buNone/>
            </a:pPr>
            <a:r>
              <a:rPr lang="de-DE" sz="1200"/>
              <a:t>	</a:t>
            </a:r>
            <a:r>
              <a:rPr b="0" i="0" lang="de-DE">
                <a:solidFill>
                  <a:srgbClr val="222222"/>
                </a:solidFill>
                <a:latin typeface="Merriweather Sans"/>
                <a:ea typeface="Merriweather Sans"/>
                <a:cs typeface="Merriweather Sans"/>
                <a:sym typeface="Merriweather Sans"/>
              </a:rPr>
              <a:t>Nah, F.FH., Zeng, Q., Telaprolu, V.R., Ayyappa, A.P., Eschenbrenner, B. (2014): Gamification of Education: A Review of Literature, In: Nah, F.FH. (eds) HCI in Business. HCIB 2014, Lecture Notes in Computer Science, vol 8527, Springer, 	Cham. https://doi.org/10.1007/978-3-319-07293-7_39, last access: Nov 18, 2024</a:t>
            </a:r>
            <a:endParaRPr/>
          </a:p>
          <a:p>
            <a:pPr indent="0" lvl="0" marL="0" rtl="0" algn="l">
              <a:spcBef>
                <a:spcPts val="0"/>
              </a:spcBef>
              <a:spcAft>
                <a:spcPts val="0"/>
              </a:spcAft>
              <a:buNone/>
            </a:pPr>
            <a:r>
              <a:rPr b="0" i="0" lang="de-DE" sz="1200">
                <a:solidFill>
                  <a:srgbClr val="222222"/>
                </a:solidFill>
                <a:latin typeface="Merriweather Sans"/>
                <a:ea typeface="Merriweather Sans"/>
                <a:cs typeface="Merriweather Sans"/>
                <a:sym typeface="Merriweather Sans"/>
              </a:rPr>
              <a:t>Peer Learning and Mentoring:</a:t>
            </a:r>
            <a:endParaRPr/>
          </a:p>
          <a:p>
            <a:pPr indent="0" lvl="0" marL="0" rtl="0" algn="l">
              <a:spcBef>
                <a:spcPts val="0"/>
              </a:spcBef>
              <a:spcAft>
                <a:spcPts val="0"/>
              </a:spcAft>
              <a:buNone/>
            </a:pPr>
            <a:r>
              <a:rPr b="0" i="0" lang="de-DE" sz="1200">
                <a:solidFill>
                  <a:srgbClr val="222222"/>
                </a:solidFill>
                <a:latin typeface="Merriweather Sans"/>
                <a:ea typeface="Merriweather Sans"/>
                <a:cs typeface="Merriweather Sans"/>
                <a:sym typeface="Merriweather Sans"/>
              </a:rPr>
              <a:t>	</a:t>
            </a:r>
            <a:r>
              <a:rPr b="0" i="0" lang="de-DE">
                <a:solidFill>
                  <a:srgbClr val="333333"/>
                </a:solidFill>
                <a:latin typeface="Open Sans"/>
                <a:ea typeface="Open Sans"/>
                <a:cs typeface="Open Sans"/>
                <a:sym typeface="Open Sans"/>
              </a:rPr>
              <a:t>Stockkamp, M., &amp; Godshalk, V. M. (2022): Mutual learning in peer mentoring: effects on mentors and protégés, Mentoring &amp; Tutoring: Partnership in Learning, 30(2), 164–183. https://doi.org/10.1080/13611267.2022.2057100, last 	access: Nov 18, 2024</a:t>
            </a:r>
            <a:endParaRPr sz="1200"/>
          </a:p>
          <a:p>
            <a:pPr indent="0" lvl="0" marL="0" rtl="0" algn="l">
              <a:spcBef>
                <a:spcPts val="0"/>
              </a:spcBef>
              <a:spcAft>
                <a:spcPts val="0"/>
              </a:spcAft>
              <a:buNone/>
            </a:pPr>
            <a:r>
              <a:t/>
            </a:r>
            <a:endParaRPr/>
          </a:p>
        </p:txBody>
      </p:sp>
      <p:sp>
        <p:nvSpPr>
          <p:cNvPr id="339" name="Google Shape;33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6" name="Shape 46"/>
        <p:cNvGrpSpPr/>
        <p:nvPr/>
      </p:nvGrpSpPr>
      <p:grpSpPr>
        <a:xfrm>
          <a:off x="0" y="0"/>
          <a:ext cx="0" cy="0"/>
          <a:chOff x="0" y="0"/>
          <a:chExt cx="0" cy="0"/>
        </a:xfrm>
      </p:grpSpPr>
      <p:sp>
        <p:nvSpPr>
          <p:cNvPr id="47" name="Google Shape;47;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9" name="Google Shape;49;p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 name="Google Shape;50;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53" name="Google Shape;53;p2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500" u="none" cap="none" strike="noStrike">
                <a:solidFill>
                  <a:schemeClr val="lt1"/>
                </a:solidFill>
                <a:latin typeface="Calibri"/>
                <a:ea typeface="Calibri"/>
                <a:cs typeface="Calibri"/>
                <a:sym typeface="Calibri"/>
              </a:rPr>
              <a:t>-</a:t>
            </a:r>
            <a:fld id="{00000000-1234-1234-1234-123412341234}" type="slidenum">
              <a:rPr b="0" i="0" lang="de-DE" sz="1500" u="none" cap="none" strike="noStrike">
                <a:solidFill>
                  <a:schemeClr val="lt1"/>
                </a:solidFill>
                <a:latin typeface="Calibri"/>
                <a:ea typeface="Calibri"/>
                <a:cs typeface="Calibri"/>
                <a:sym typeface="Calibri"/>
              </a:rPr>
              <a:t>‹#›</a:t>
            </a:fld>
            <a:r>
              <a:rPr b="0" i="0" lang="de-DE"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5" name="Shape 55"/>
        <p:cNvGrpSpPr/>
        <p:nvPr/>
      </p:nvGrpSpPr>
      <p:grpSpPr>
        <a:xfrm>
          <a:off x="0" y="0"/>
          <a:ext cx="0" cy="0"/>
          <a:chOff x="0" y="0"/>
          <a:chExt cx="0" cy="0"/>
        </a:xfrm>
      </p:grpSpPr>
      <p:sp>
        <p:nvSpPr>
          <p:cNvPr id="56" name="Google Shape;56;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1" name="Google Shape;61;p2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63" name="Shape 63"/>
        <p:cNvGrpSpPr/>
        <p:nvPr/>
      </p:nvGrpSpPr>
      <p:grpSpPr>
        <a:xfrm>
          <a:off x="0" y="0"/>
          <a:ext cx="0" cy="0"/>
          <a:chOff x="0" y="0"/>
          <a:chExt cx="0" cy="0"/>
        </a:xfrm>
      </p:grpSpPr>
      <p:sp>
        <p:nvSpPr>
          <p:cNvPr id="64" name="Google Shape;64;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2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2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70" name="Google Shape;70;p2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72" name="Shape 72"/>
        <p:cNvGrpSpPr/>
        <p:nvPr/>
      </p:nvGrpSpPr>
      <p:grpSpPr>
        <a:xfrm>
          <a:off x="0" y="0"/>
          <a:ext cx="0" cy="0"/>
          <a:chOff x="0" y="0"/>
          <a:chExt cx="0" cy="0"/>
        </a:xfrm>
      </p:grpSpPr>
      <p:sp>
        <p:nvSpPr>
          <p:cNvPr id="73" name="Google Shape;73;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77" name="Google Shape;77;p2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79" name="Shape 79"/>
        <p:cNvGrpSpPr/>
        <p:nvPr/>
      </p:nvGrpSpPr>
      <p:grpSpPr>
        <a:xfrm>
          <a:off x="0" y="0"/>
          <a:ext cx="0" cy="0"/>
          <a:chOff x="0" y="0"/>
          <a:chExt cx="0" cy="0"/>
        </a:xfrm>
      </p:grpSpPr>
      <p:sp>
        <p:nvSpPr>
          <p:cNvPr id="80" name="Google Shape;80;p2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2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2" name="Google Shape;82;p2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2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4" name="Google Shape;84;p2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88" name="Google Shape;88;p2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90" name="Shape 90"/>
        <p:cNvGrpSpPr/>
        <p:nvPr/>
      </p:nvGrpSpPr>
      <p:grpSpPr>
        <a:xfrm>
          <a:off x="0" y="0"/>
          <a:ext cx="0" cy="0"/>
          <a:chOff x="0" y="0"/>
          <a:chExt cx="0" cy="0"/>
        </a:xfrm>
      </p:grpSpPr>
      <p:sp>
        <p:nvSpPr>
          <p:cNvPr id="91" name="Google Shape;91;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94" name="Google Shape;94;p2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96" name="Shape 96"/>
        <p:cNvGrpSpPr/>
        <p:nvPr/>
      </p:nvGrpSpPr>
      <p:grpSpPr>
        <a:xfrm>
          <a:off x="0" y="0"/>
          <a:ext cx="0" cy="0"/>
          <a:chOff x="0" y="0"/>
          <a:chExt cx="0" cy="0"/>
        </a:xfrm>
      </p:grpSpPr>
      <p:sp>
        <p:nvSpPr>
          <p:cNvPr id="97" name="Google Shape;97;p3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3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9" name="Google Shape;99;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02" name="Google Shape;102;p3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104" name="Shape 104"/>
        <p:cNvGrpSpPr/>
        <p:nvPr/>
      </p:nvGrpSpPr>
      <p:grpSpPr>
        <a:xfrm>
          <a:off x="0" y="0"/>
          <a:ext cx="0" cy="0"/>
          <a:chOff x="0" y="0"/>
          <a:chExt cx="0" cy="0"/>
        </a:xfrm>
      </p:grpSpPr>
      <p:sp>
        <p:nvSpPr>
          <p:cNvPr id="105" name="Google Shape;105;p31"/>
          <p:cNvSpPr/>
          <p:nvPr/>
        </p:nvSpPr>
        <p:spPr>
          <a:xfrm>
            <a:off x="9448800" y="15604"/>
            <a:ext cx="2743200" cy="6842395"/>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 name="Google Shape;106;p31"/>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 name="Google Shape;107;p31"/>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8" name="Google Shape;108;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11" name="Google Shape;111;p31"/>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de-DE" sz="3600">
                <a:solidFill>
                  <a:schemeClr val="dk1"/>
                </a:solidFill>
                <a:latin typeface="Calibri"/>
                <a:ea typeface="Calibri"/>
                <a:cs typeface="Calibri"/>
                <a:sym typeface="Calibri"/>
              </a:rPr>
              <a:t>STEM</a:t>
            </a:r>
            <a:br>
              <a:rPr b="1" lang="de-DE" sz="3600">
                <a:solidFill>
                  <a:schemeClr val="dk1"/>
                </a:solidFill>
                <a:latin typeface="Calibri"/>
                <a:ea typeface="Calibri"/>
                <a:cs typeface="Calibri"/>
                <a:sym typeface="Calibri"/>
              </a:rPr>
            </a:br>
            <a:r>
              <a:rPr b="1" lang="de-DE" sz="3600">
                <a:solidFill>
                  <a:schemeClr val="dk1"/>
                </a:solidFill>
                <a:latin typeface="Calibri"/>
                <a:ea typeface="Calibri"/>
                <a:cs typeface="Calibri"/>
                <a:sym typeface="Calibri"/>
              </a:rPr>
              <a:t>for inclusive schools</a:t>
            </a:r>
            <a:endParaRPr/>
          </a:p>
        </p:txBody>
      </p:sp>
      <p:sp>
        <p:nvSpPr>
          <p:cNvPr id="112" name="Google Shape;112;p31"/>
          <p:cNvSpPr txBox="1"/>
          <p:nvPr>
            <p:ph idx="2" type="body"/>
          </p:nvPr>
        </p:nvSpPr>
        <p:spPr>
          <a:xfrm>
            <a:off x="9476849" y="3794378"/>
            <a:ext cx="3200400" cy="190912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13" name="Google Shape;113;p31"/>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pic>
        <p:nvPicPr>
          <p:cNvPr id="114" name="Google Shape;114;p31"/>
          <p:cNvPicPr preferRelativeResize="0"/>
          <p:nvPr/>
        </p:nvPicPr>
        <p:blipFill rotWithShape="1">
          <a:blip r:embed="rId3">
            <a:alphaModFix/>
          </a:blip>
          <a:srcRect b="0" l="0" r="0" t="0"/>
          <a:stretch/>
        </p:blipFill>
        <p:spPr>
          <a:xfrm>
            <a:off x="10956946" y="6360659"/>
            <a:ext cx="1125871" cy="326862"/>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115" name="Shape 115"/>
        <p:cNvGrpSpPr/>
        <p:nvPr/>
      </p:nvGrpSpPr>
      <p:grpSpPr>
        <a:xfrm>
          <a:off x="0" y="0"/>
          <a:ext cx="0" cy="0"/>
          <a:chOff x="0" y="0"/>
          <a:chExt cx="0" cy="0"/>
        </a:xfrm>
      </p:grpSpPr>
      <p:sp>
        <p:nvSpPr>
          <p:cNvPr id="116" name="Google Shape;116;p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8" name="Google Shape;11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1" name="Google Shape;121;p3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123" name="Shape 123"/>
        <p:cNvGrpSpPr/>
        <p:nvPr/>
      </p:nvGrpSpPr>
      <p:grpSpPr>
        <a:xfrm>
          <a:off x="0" y="0"/>
          <a:ext cx="0" cy="0"/>
          <a:chOff x="0" y="0"/>
          <a:chExt cx="0" cy="0"/>
        </a:xfrm>
      </p:grpSpPr>
      <p:sp>
        <p:nvSpPr>
          <p:cNvPr id="124" name="Google Shape;124;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26" name="Google Shape;126;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9" name="Google Shape;129;p3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3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1" name="Shape 131"/>
        <p:cNvGrpSpPr/>
        <p:nvPr/>
      </p:nvGrpSpPr>
      <p:grpSpPr>
        <a:xfrm>
          <a:off x="0" y="0"/>
          <a:ext cx="0" cy="0"/>
          <a:chOff x="0" y="0"/>
          <a:chExt cx="0" cy="0"/>
        </a:xfrm>
      </p:grpSpPr>
      <p:sp>
        <p:nvSpPr>
          <p:cNvPr id="132" name="Google Shape;132;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34"/>
          <p:cNvSpPr/>
          <p:nvPr>
            <p:ph idx="2" type="pic"/>
          </p:nvPr>
        </p:nvSpPr>
        <p:spPr>
          <a:xfrm>
            <a:off x="5183188" y="987425"/>
            <a:ext cx="6172200" cy="4873625"/>
          </a:xfrm>
          <a:prstGeom prst="rect">
            <a:avLst/>
          </a:prstGeom>
          <a:noFill/>
          <a:ln>
            <a:noFill/>
          </a:ln>
        </p:spPr>
      </p:sp>
      <p:sp>
        <p:nvSpPr>
          <p:cNvPr id="134" name="Google Shape;134;p3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5" name="Google Shape;135;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38" name="Google Shape;138;p3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0" name="Shape 140"/>
        <p:cNvGrpSpPr/>
        <p:nvPr/>
      </p:nvGrpSpPr>
      <p:grpSpPr>
        <a:xfrm>
          <a:off x="0" y="0"/>
          <a:ext cx="0" cy="0"/>
          <a:chOff x="0" y="0"/>
          <a:chExt cx="0" cy="0"/>
        </a:xfrm>
      </p:grpSpPr>
      <p:sp>
        <p:nvSpPr>
          <p:cNvPr id="141" name="Google Shape;141;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3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46" name="Google Shape;146;p3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8" name="Shape 148"/>
        <p:cNvGrpSpPr/>
        <p:nvPr/>
      </p:nvGrpSpPr>
      <p:grpSpPr>
        <a:xfrm>
          <a:off x="0" y="0"/>
          <a:ext cx="0" cy="0"/>
          <a:chOff x="0" y="0"/>
          <a:chExt cx="0" cy="0"/>
        </a:xfrm>
      </p:grpSpPr>
      <p:sp>
        <p:nvSpPr>
          <p:cNvPr id="149" name="Google Shape;149;p3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3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54" name="Google Shape;154;p3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3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2.jpg"/><Relationship Id="rId2" Type="http://schemas.openxmlformats.org/officeDocument/2006/relationships/image" Target="../media/image5.png"/><Relationship Id="rId3" Type="http://schemas.openxmlformats.org/officeDocument/2006/relationships/image" Target="../media/image4.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theme" Target="../theme/theme2.xml"/><Relationship Id="rId16" Type="http://schemas.openxmlformats.org/officeDocument/2006/relationships/slideLayout" Target="../slideLayouts/slideLayout13.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
        <p:nvSpPr>
          <p:cNvPr id="15" name="Google Shape;15;p23"/>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 name="Google Shape;16;p23"/>
          <p:cNvPicPr preferRelativeResize="0"/>
          <p:nvPr/>
        </p:nvPicPr>
        <p:blipFill rotWithShape="1">
          <a:blip r:embed="rId1">
            <a:alphaModFix/>
          </a:blip>
          <a:srcRect b="0" l="0" r="0" t="0"/>
          <a:stretch/>
        </p:blipFill>
        <p:spPr>
          <a:xfrm>
            <a:off x="797862" y="6342376"/>
            <a:ext cx="963510" cy="363429"/>
          </a:xfrm>
          <a:prstGeom prst="rect">
            <a:avLst/>
          </a:prstGeom>
          <a:noFill/>
          <a:ln>
            <a:noFill/>
          </a:ln>
        </p:spPr>
      </p:pic>
      <p:sp>
        <p:nvSpPr>
          <p:cNvPr id="17" name="Google Shape;17;p23"/>
          <p:cNvSpPr txBox="1"/>
          <p:nvPr/>
        </p:nvSpPr>
        <p:spPr>
          <a:xfrm>
            <a:off x="3931331" y="6266445"/>
            <a:ext cx="4329338" cy="610312"/>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800"/>
              <a:buFont typeface="Noto Sans Symbols"/>
              <a:buNone/>
            </a:pPr>
            <a:r>
              <a:rPr b="0" i="0" lang="de-DE" sz="8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1800" u="none" cap="none" strike="noStrike">
              <a:solidFill>
                <a:srgbClr val="1F497D"/>
              </a:solidFill>
              <a:latin typeface="Calibri"/>
              <a:ea typeface="Calibri"/>
              <a:cs typeface="Calibri"/>
              <a:sym typeface="Calibri"/>
            </a:endParaRPr>
          </a:p>
        </p:txBody>
      </p:sp>
      <p:pic>
        <p:nvPicPr>
          <p:cNvPr id="18" name="Google Shape;18;p23"/>
          <p:cNvPicPr preferRelativeResize="0"/>
          <p:nvPr/>
        </p:nvPicPr>
        <p:blipFill rotWithShape="1">
          <a:blip r:embed="rId2">
            <a:alphaModFix/>
          </a:blip>
          <a:srcRect b="0" l="0" r="0" t="0"/>
          <a:stretch/>
        </p:blipFill>
        <p:spPr>
          <a:xfrm>
            <a:off x="10710917" y="94130"/>
            <a:ext cx="1453861" cy="1284947"/>
          </a:xfrm>
          <a:prstGeom prst="rect">
            <a:avLst/>
          </a:prstGeom>
          <a:noFill/>
          <a:ln>
            <a:noFill/>
          </a:ln>
        </p:spPr>
      </p:pic>
      <p:grpSp>
        <p:nvGrpSpPr>
          <p:cNvPr id="19" name="Google Shape;19;p23"/>
          <p:cNvGrpSpPr/>
          <p:nvPr/>
        </p:nvGrpSpPr>
        <p:grpSpPr>
          <a:xfrm>
            <a:off x="1" y="228600"/>
            <a:ext cx="1996775" cy="6638628"/>
            <a:chOff x="2487613" y="285750"/>
            <a:chExt cx="2428875" cy="5654676"/>
          </a:xfrm>
        </p:grpSpPr>
        <p:sp>
          <p:nvSpPr>
            <p:cNvPr id="20" name="Google Shape;20;p23"/>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3"/>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3"/>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3"/>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3"/>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3"/>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3"/>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3"/>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3"/>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3"/>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3"/>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3"/>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 name="Google Shape;32;p23"/>
          <p:cNvGrpSpPr/>
          <p:nvPr/>
        </p:nvGrpSpPr>
        <p:grpSpPr>
          <a:xfrm>
            <a:off x="27222" y="-786"/>
            <a:ext cx="1539072" cy="6854039"/>
            <a:chOff x="6627813" y="194833"/>
            <a:chExt cx="1952625" cy="5678918"/>
          </a:xfrm>
        </p:grpSpPr>
        <p:sp>
          <p:nvSpPr>
            <p:cNvPr id="33" name="Google Shape;33;p23"/>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3"/>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3"/>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3"/>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3"/>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3"/>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3"/>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3"/>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3"/>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3"/>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3"/>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3"/>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5" name="Google Shape;45;p23"/>
          <p:cNvPicPr preferRelativeResize="0"/>
          <p:nvPr/>
        </p:nvPicPr>
        <p:blipFill rotWithShape="1">
          <a:blip r:embed="rId3">
            <a:alphaModFix/>
          </a:blip>
          <a:srcRect b="0" l="0" r="0" t="0"/>
          <a:stretch/>
        </p:blipFill>
        <p:spPr>
          <a:xfrm>
            <a:off x="10956946" y="6360659"/>
            <a:ext cx="1125871" cy="3268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www.pedocs.de/volltexte/2023/26229/pdf/Biewer_2022_Universal_Design_for_Learning.pdf"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de-DE"/>
              <a:t>Reference Number:</a:t>
            </a:r>
            <a:br>
              <a:rPr b="1" i="1" lang="de-DE"/>
            </a:br>
            <a:r>
              <a:rPr lang="de-DE"/>
              <a:t>2023-1-DE03-KA220-SCH-000151162</a:t>
            </a:r>
            <a:endParaRPr/>
          </a:p>
          <a:p>
            <a:pPr indent="0" lvl="0" marL="0" rtl="0" algn="l">
              <a:lnSpc>
                <a:spcPct val="90000"/>
              </a:lnSpc>
              <a:spcBef>
                <a:spcPts val="1000"/>
              </a:spcBef>
              <a:spcAft>
                <a:spcPts val="0"/>
              </a:spcAft>
              <a:buClr>
                <a:schemeClr val="dk1"/>
              </a:buClr>
              <a:buSzPts val="1600"/>
              <a:buNone/>
            </a:pPr>
            <a:r>
              <a:rPr b="1" lang="de-DE"/>
              <a:t>Duration: </a:t>
            </a:r>
            <a:br>
              <a:rPr b="1" lang="de-DE"/>
            </a:br>
            <a:r>
              <a:rPr b="1" lang="de-DE"/>
              <a:t>03.09.2023 to 02.03.2026</a:t>
            </a:r>
            <a:br>
              <a:rPr b="1" lang="de-DE"/>
            </a:br>
            <a:r>
              <a:rPr b="1" lang="de-DE"/>
              <a:t>(30 months) </a:t>
            </a:r>
            <a:endParaRPr/>
          </a:p>
        </p:txBody>
      </p:sp>
      <p:sp>
        <p:nvSpPr>
          <p:cNvPr id="161" name="Google Shape;16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de-DE" sz="4000">
                <a:solidFill>
                  <a:srgbClr val="6B4C2C"/>
                </a:solidFill>
              </a:rPr>
              <a:t>STEM for</a:t>
            </a:r>
            <a:br>
              <a:rPr b="1" lang="de-DE" sz="4000">
                <a:solidFill>
                  <a:srgbClr val="6B4C2C"/>
                </a:solidFill>
              </a:rPr>
            </a:br>
            <a:r>
              <a:rPr b="1" lang="de-DE" sz="4000">
                <a:solidFill>
                  <a:srgbClr val="6B4C2C"/>
                </a:solidFill>
              </a:rPr>
              <a:t>inclusive schools</a:t>
            </a:r>
            <a:br>
              <a:rPr lang="de-DE"/>
            </a:br>
            <a:br>
              <a:rPr lang="de-DE" sz="1700"/>
            </a:br>
            <a:r>
              <a:rPr lang="de-DE" sz="1800"/>
              <a:t>School Education</a:t>
            </a:r>
            <a:br>
              <a:rPr lang="de-DE" sz="1800"/>
            </a:br>
            <a:r>
              <a:rPr lang="de-DE" sz="1800"/>
              <a:t>ERASMUS+</a:t>
            </a:r>
            <a:br>
              <a:rPr lang="de-DE" sz="1800"/>
            </a:br>
            <a:br>
              <a:rPr lang="de-DE" sz="1800"/>
            </a:br>
            <a:r>
              <a:rPr lang="de-DE" sz="1800"/>
              <a:t>KA220-NW-23-30-151162</a:t>
            </a:r>
            <a:br>
              <a:rPr lang="de-DE" sz="1800"/>
            </a:br>
            <a:r>
              <a:rPr lang="de-DE" sz="1800"/>
              <a:t>Cooperation partnerships in</a:t>
            </a:r>
            <a:br>
              <a:rPr lang="de-DE" sz="1800"/>
            </a:br>
            <a:r>
              <a:rPr lang="de-DE" sz="1800"/>
              <a:t>school education</a:t>
            </a:r>
            <a:endParaRPr/>
          </a:p>
        </p:txBody>
      </p:sp>
      <p:sp>
        <p:nvSpPr>
          <p:cNvPr id="162" name="Google Shape;16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de-DE"/>
              <a:t> </a:t>
            </a:r>
            <a:br>
              <a:rPr lang="de-DE"/>
            </a:br>
            <a:endParaRPr/>
          </a:p>
        </p:txBody>
      </p:sp>
      <p:sp>
        <p:nvSpPr>
          <p:cNvPr id="163" name="Google Shape;16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de-DE" sz="1800">
                <a:solidFill>
                  <a:srgbClr val="595959"/>
                </a:solidFill>
                <a:latin typeface="Calibri"/>
                <a:ea typeface="Calibri"/>
                <a:cs typeface="Calibri"/>
                <a:sym typeface="Calibri"/>
              </a:rPr>
              <a:t>Chair of Business and Human Resource Education II</a:t>
            </a:r>
            <a:br>
              <a:rPr lang="de-DE" sz="1800">
                <a:solidFill>
                  <a:srgbClr val="595959"/>
                </a:solidFill>
                <a:latin typeface="Calibri"/>
                <a:ea typeface="Calibri"/>
                <a:cs typeface="Calibri"/>
                <a:sym typeface="Calibri"/>
              </a:rPr>
            </a:br>
            <a:r>
              <a:rPr lang="de-DE" sz="1800">
                <a:solidFill>
                  <a:srgbClr val="595959"/>
                </a:solidFill>
                <a:latin typeface="Calibri"/>
                <a:ea typeface="Calibri"/>
                <a:cs typeface="Calibri"/>
                <a:sym typeface="Calibri"/>
              </a:rPr>
              <a:t>Prof. Dr. Marc Beutner / Saskia Happ </a:t>
            </a:r>
            <a:endParaRPr/>
          </a:p>
        </p:txBody>
      </p:sp>
      <p:sp>
        <p:nvSpPr>
          <p:cNvPr id="164" name="Google Shape;164;p1"/>
          <p:cNvSpPr txBox="1"/>
          <p:nvPr/>
        </p:nvSpPr>
        <p:spPr>
          <a:xfrm>
            <a:off x="4220680" y="183382"/>
            <a:ext cx="6698332" cy="4455292"/>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spcBef>
                <a:spcPts val="0"/>
              </a:spcBef>
              <a:spcAft>
                <a:spcPts val="0"/>
              </a:spcAft>
              <a:buClr>
                <a:schemeClr val="accent1"/>
              </a:buClr>
              <a:buSzPct val="100000"/>
              <a:buFont typeface="Noto Sans Symbols"/>
              <a:buNone/>
            </a:pPr>
            <a:r>
              <a:rPr b="1" lang="de-DE" sz="3200">
                <a:solidFill>
                  <a:srgbClr val="6B4C2C"/>
                </a:solidFill>
                <a:latin typeface="Calibri"/>
                <a:ea typeface="Calibri"/>
                <a:cs typeface="Calibri"/>
                <a:sym typeface="Calibri"/>
              </a:rPr>
              <a:t>STEM for</a:t>
            </a:r>
            <a:br>
              <a:rPr b="1" lang="de-DE" sz="3200">
                <a:solidFill>
                  <a:srgbClr val="6B4C2C"/>
                </a:solidFill>
                <a:latin typeface="Calibri"/>
                <a:ea typeface="Calibri"/>
                <a:cs typeface="Calibri"/>
                <a:sym typeface="Calibri"/>
              </a:rPr>
            </a:br>
            <a:r>
              <a:rPr b="1" lang="de-DE" sz="3200">
                <a:solidFill>
                  <a:srgbClr val="6B4C2C"/>
                </a:solidFill>
                <a:latin typeface="Calibri"/>
                <a:ea typeface="Calibri"/>
                <a:cs typeface="Calibri"/>
                <a:sym typeface="Calibri"/>
              </a:rPr>
              <a:t>inclusive schools</a:t>
            </a:r>
            <a:br>
              <a:rPr b="1" lang="de-DE"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2800">
                <a:solidFill>
                  <a:srgbClr val="595959"/>
                </a:solidFill>
                <a:latin typeface="Calibri"/>
                <a:ea typeface="Calibri"/>
                <a:cs typeface="Calibri"/>
                <a:sym typeface="Calibri"/>
              </a:rPr>
              <a:t>Methods and Techniques for Measuring and Evaluating Transversal Skills and Learning Outcomes - LTTA 2 – Galati Romania</a:t>
            </a:r>
            <a:br>
              <a:rPr b="1" lang="de-DE" sz="2800">
                <a:solidFill>
                  <a:srgbClr val="595959"/>
                </a:solidFill>
                <a:latin typeface="Calibri"/>
                <a:ea typeface="Calibri"/>
                <a:cs typeface="Calibri"/>
                <a:sym typeface="Calibri"/>
              </a:rPr>
            </a:br>
            <a:r>
              <a:rPr b="1" lang="de-DE" sz="1900">
                <a:solidFill>
                  <a:srgbClr val="595959"/>
                </a:solidFill>
                <a:latin typeface="Calibri"/>
                <a:ea typeface="Calibri"/>
                <a:cs typeface="Calibri"/>
                <a:sym typeface="Calibri"/>
              </a:rPr>
              <a:t>25</a:t>
            </a:r>
            <a:r>
              <a:rPr b="1" baseline="30000" lang="de-DE" sz="1900">
                <a:solidFill>
                  <a:srgbClr val="595959"/>
                </a:solidFill>
                <a:latin typeface="Calibri"/>
                <a:ea typeface="Calibri"/>
                <a:cs typeface="Calibri"/>
                <a:sym typeface="Calibri"/>
              </a:rPr>
              <a:t>th</a:t>
            </a:r>
            <a:r>
              <a:rPr b="1" lang="de-DE" sz="1900">
                <a:solidFill>
                  <a:srgbClr val="595959"/>
                </a:solidFill>
                <a:latin typeface="Calibri"/>
                <a:ea typeface="Calibri"/>
                <a:cs typeface="Calibri"/>
                <a:sym typeface="Calibri"/>
              </a:rPr>
              <a:t> to the 29</a:t>
            </a:r>
            <a:r>
              <a:rPr b="1" baseline="30000" lang="de-DE" sz="1900">
                <a:solidFill>
                  <a:srgbClr val="595959"/>
                </a:solidFill>
                <a:latin typeface="Calibri"/>
                <a:ea typeface="Calibri"/>
                <a:cs typeface="Calibri"/>
                <a:sym typeface="Calibri"/>
              </a:rPr>
              <a:t>th</a:t>
            </a:r>
            <a:r>
              <a:rPr b="1" lang="de-DE" sz="1900">
                <a:solidFill>
                  <a:srgbClr val="595959"/>
                </a:solidFill>
                <a:latin typeface="Calibri"/>
                <a:ea typeface="Calibri"/>
                <a:cs typeface="Calibri"/>
                <a:sym typeface="Calibri"/>
              </a:rPr>
              <a:t> of November 2024</a:t>
            </a:r>
            <a:br>
              <a:rPr b="1" lang="de-DE"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lang="de-DE" sz="2400">
                <a:solidFill>
                  <a:srgbClr val="595959"/>
                </a:solidFill>
                <a:latin typeface="Calibri"/>
                <a:ea typeface="Calibri"/>
                <a:cs typeface="Calibri"/>
                <a:sym typeface="Calibri"/>
              </a:rPr>
              <a:t>Innovative Pedagogical Approaches for addressing Learning Gaps</a:t>
            </a:r>
            <a:br>
              <a:rPr b="1" lang="de-DE" sz="2000">
                <a:solidFill>
                  <a:srgbClr val="595959"/>
                </a:solidFill>
                <a:latin typeface="Calibri"/>
                <a:ea typeface="Calibri"/>
                <a:cs typeface="Calibri"/>
                <a:sym typeface="Calibri"/>
              </a:rPr>
            </a:br>
            <a:r>
              <a:rPr b="1" lang="de-DE" sz="2000">
                <a:solidFill>
                  <a:srgbClr val="595959"/>
                </a:solidFill>
                <a:latin typeface="Calibri"/>
                <a:ea typeface="Calibri"/>
                <a:cs typeface="Calibri"/>
                <a:sym typeface="Calibri"/>
              </a:rPr>
              <a:t>Thursday, 28th of November 2024</a:t>
            </a:r>
            <a:endParaRPr/>
          </a:p>
          <a:p>
            <a:pPr indent="0" lvl="0" marL="0" marR="0" rtl="0" algn="l">
              <a:spcBef>
                <a:spcPts val="1000"/>
              </a:spcBef>
              <a:spcAft>
                <a:spcPts val="0"/>
              </a:spcAft>
              <a:buClr>
                <a:schemeClr val="accent1"/>
              </a:buClr>
              <a:buSzPct val="100000"/>
              <a:buFont typeface="Noto Sans Symbols"/>
              <a:buNone/>
            </a:pPr>
            <a:r>
              <a:t/>
            </a:r>
            <a:endParaRPr b="1" sz="6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2000">
                <a:solidFill>
                  <a:srgbClr val="595959"/>
                </a:solidFill>
                <a:latin typeface="Calibri"/>
                <a:ea typeface="Calibri"/>
                <a:cs typeface="Calibri"/>
                <a:sym typeface="Calibri"/>
              </a:rPr>
              <a:t>Presentation of the partner:</a:t>
            </a:r>
            <a:br>
              <a:rPr b="1" lang="de-DE" sz="2000">
                <a:solidFill>
                  <a:srgbClr val="595959"/>
                </a:solidFill>
                <a:latin typeface="Calibri"/>
                <a:ea typeface="Calibri"/>
                <a:cs typeface="Calibri"/>
                <a:sym typeface="Calibri"/>
              </a:rPr>
            </a:br>
            <a:r>
              <a:rPr b="1" lang="de-DE"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65" name="Google Shape;16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
          <p:cNvSpPr txBox="1"/>
          <p:nvPr>
            <p:ph type="title"/>
          </p:nvPr>
        </p:nvSpPr>
        <p:spPr>
          <a:xfrm>
            <a:off x="471711" y="202457"/>
            <a:ext cx="731196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Agenda</a:t>
            </a:r>
            <a:br>
              <a:rPr lang="de-DE"/>
            </a:br>
            <a:endParaRPr/>
          </a:p>
        </p:txBody>
      </p:sp>
      <p:grpSp>
        <p:nvGrpSpPr>
          <p:cNvPr id="171" name="Google Shape;171;p2"/>
          <p:cNvGrpSpPr/>
          <p:nvPr/>
        </p:nvGrpSpPr>
        <p:grpSpPr>
          <a:xfrm>
            <a:off x="-4938767" y="-896117"/>
            <a:ext cx="15466223" cy="8552805"/>
            <a:chOff x="-7187077" y="-1098573"/>
            <a:chExt cx="15466223" cy="8552805"/>
          </a:xfrm>
        </p:grpSpPr>
        <p:sp>
          <p:nvSpPr>
            <p:cNvPr id="172" name="Google Shape;172;p2"/>
            <p:cNvSpPr/>
            <p:nvPr/>
          </p:nvSpPr>
          <p:spPr>
            <a:xfrm>
              <a:off x="-7187077" y="-1098573"/>
              <a:ext cx="8552805" cy="8552805"/>
            </a:xfrm>
            <a:prstGeom prst="blockArc">
              <a:avLst>
                <a:gd fmla="val 18900000" name="adj1"/>
                <a:gd fmla="val 2700000" name="adj2"/>
                <a:gd fmla="val 253" name="adj3"/>
              </a:avLst>
            </a:prstGeom>
            <a:noFill/>
            <a:ln cap="flat" cmpd="sng" w="19050">
              <a:solidFill>
                <a:srgbClr val="BE7F2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
            <p:cNvSpPr/>
            <p:nvPr/>
          </p:nvSpPr>
          <p:spPr>
            <a:xfrm>
              <a:off x="714516" y="488623"/>
              <a:ext cx="7564630" cy="977754"/>
            </a:xfrm>
            <a:prstGeom prst="rect">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
            <p:cNvSpPr txBox="1"/>
            <p:nvPr/>
          </p:nvSpPr>
          <p:spPr>
            <a:xfrm>
              <a:off x="714516" y="488623"/>
              <a:ext cx="7564630" cy="977754"/>
            </a:xfrm>
            <a:prstGeom prst="rect">
              <a:avLst/>
            </a:prstGeom>
            <a:noFill/>
            <a:ln>
              <a:noFill/>
            </a:ln>
          </p:spPr>
          <p:txBody>
            <a:bodyPr anchorCtr="0" anchor="ctr" bIns="50800" lIns="776075" spcFirstLastPara="1" rIns="50800" wrap="square" tIns="50800">
              <a:noAutofit/>
            </a:bodyPr>
            <a:lstStyle/>
            <a:p>
              <a:pPr indent="0" lvl="0" marL="0" marR="0" rtl="0" algn="l">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Introduction to ‘Learning Gaps’</a:t>
              </a:r>
              <a:endParaRPr sz="2000">
                <a:solidFill>
                  <a:schemeClr val="lt1"/>
                </a:solidFill>
                <a:latin typeface="Calibri"/>
                <a:ea typeface="Calibri"/>
                <a:cs typeface="Calibri"/>
                <a:sym typeface="Calibri"/>
              </a:endParaRPr>
            </a:p>
          </p:txBody>
        </p:sp>
        <p:sp>
          <p:nvSpPr>
            <p:cNvPr id="175" name="Google Shape;175;p2"/>
            <p:cNvSpPr/>
            <p:nvPr/>
          </p:nvSpPr>
          <p:spPr>
            <a:xfrm>
              <a:off x="103420" y="366403"/>
              <a:ext cx="1222193" cy="1222193"/>
            </a:xfrm>
            <a:prstGeom prst="ellipse">
              <a:avLst/>
            </a:prstGeom>
            <a:solidFill>
              <a:schemeClr val="lt1"/>
            </a:solidFill>
            <a:ln cap="flat" cmpd="sng" w="12700">
              <a:solidFill>
                <a:srgbClr val="EFA22D"/>
              </a:solidFill>
              <a:prstDash val="solid"/>
              <a:round/>
              <a:headEnd len="sm" w="sm" type="none"/>
              <a:tailEnd len="sm" w="sm" type="none"/>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
            <p:cNvSpPr/>
            <p:nvPr/>
          </p:nvSpPr>
          <p:spPr>
            <a:xfrm>
              <a:off x="1275085" y="1955509"/>
              <a:ext cx="7004061" cy="977754"/>
            </a:xfrm>
            <a:prstGeom prst="rect">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
            <p:cNvSpPr txBox="1"/>
            <p:nvPr/>
          </p:nvSpPr>
          <p:spPr>
            <a:xfrm>
              <a:off x="1275085" y="1955509"/>
              <a:ext cx="7004061" cy="977754"/>
            </a:xfrm>
            <a:prstGeom prst="rect">
              <a:avLst/>
            </a:prstGeom>
            <a:noFill/>
            <a:ln>
              <a:noFill/>
            </a:ln>
          </p:spPr>
          <p:txBody>
            <a:bodyPr anchorCtr="0" anchor="ctr" bIns="50800" lIns="776075" spcFirstLastPara="1" rIns="50800" wrap="square" tIns="50800">
              <a:noAutofit/>
            </a:bodyPr>
            <a:lstStyle/>
            <a:p>
              <a:pPr indent="0" lvl="0" marL="0" marR="0" rtl="0" algn="l">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Contemporary pedagogical methods for addressing learning gaps</a:t>
              </a:r>
              <a:endParaRPr/>
            </a:p>
          </p:txBody>
        </p:sp>
        <p:sp>
          <p:nvSpPr>
            <p:cNvPr id="178" name="Google Shape;178;p2"/>
            <p:cNvSpPr/>
            <p:nvPr/>
          </p:nvSpPr>
          <p:spPr>
            <a:xfrm>
              <a:off x="663989" y="1833289"/>
              <a:ext cx="1222193" cy="1222193"/>
            </a:xfrm>
            <a:prstGeom prst="ellipse">
              <a:avLst/>
            </a:prstGeom>
            <a:solidFill>
              <a:schemeClr val="lt1"/>
            </a:solidFill>
            <a:ln cap="flat" cmpd="sng" w="12700">
              <a:solidFill>
                <a:srgbClr val="EFA22D"/>
              </a:solidFill>
              <a:prstDash val="solid"/>
              <a:round/>
              <a:headEnd len="sm" w="sm" type="none"/>
              <a:tailEnd len="sm" w="sm" type="none"/>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
            <p:cNvSpPr/>
            <p:nvPr/>
          </p:nvSpPr>
          <p:spPr>
            <a:xfrm>
              <a:off x="1275085" y="3422395"/>
              <a:ext cx="7004061" cy="977754"/>
            </a:xfrm>
            <a:prstGeom prst="rect">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
            <p:cNvSpPr txBox="1"/>
            <p:nvPr/>
          </p:nvSpPr>
          <p:spPr>
            <a:xfrm>
              <a:off x="1275085" y="3422395"/>
              <a:ext cx="7004061" cy="977754"/>
            </a:xfrm>
            <a:prstGeom prst="rect">
              <a:avLst/>
            </a:prstGeom>
            <a:noFill/>
            <a:ln>
              <a:noFill/>
            </a:ln>
          </p:spPr>
          <p:txBody>
            <a:bodyPr anchorCtr="0" anchor="ctr" bIns="50800" lIns="776075" spcFirstLastPara="1" rIns="50800" wrap="square" tIns="50800">
              <a:noAutofit/>
            </a:bodyPr>
            <a:lstStyle/>
            <a:p>
              <a:pPr indent="0" lvl="0" marL="0" marR="0" rtl="0" algn="l">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Innovative approaches in Germany‘s education system</a:t>
              </a:r>
              <a:endParaRPr/>
            </a:p>
          </p:txBody>
        </p:sp>
        <p:sp>
          <p:nvSpPr>
            <p:cNvPr id="181" name="Google Shape;181;p2"/>
            <p:cNvSpPr/>
            <p:nvPr/>
          </p:nvSpPr>
          <p:spPr>
            <a:xfrm>
              <a:off x="663989" y="3300175"/>
              <a:ext cx="1222193" cy="1222193"/>
            </a:xfrm>
            <a:prstGeom prst="ellipse">
              <a:avLst/>
            </a:prstGeom>
            <a:solidFill>
              <a:schemeClr val="lt1"/>
            </a:solidFill>
            <a:ln cap="flat" cmpd="sng" w="12700">
              <a:solidFill>
                <a:srgbClr val="EFA22D"/>
              </a:solidFill>
              <a:prstDash val="solid"/>
              <a:round/>
              <a:headEnd len="sm" w="sm" type="none"/>
              <a:tailEnd len="sm" w="sm" type="none"/>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
            <p:cNvSpPr/>
            <p:nvPr/>
          </p:nvSpPr>
          <p:spPr>
            <a:xfrm>
              <a:off x="714516" y="4889281"/>
              <a:ext cx="7564630" cy="977754"/>
            </a:xfrm>
            <a:prstGeom prst="rect">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
            <p:cNvSpPr txBox="1"/>
            <p:nvPr/>
          </p:nvSpPr>
          <p:spPr>
            <a:xfrm>
              <a:off x="714516" y="4889281"/>
              <a:ext cx="7564630" cy="977754"/>
            </a:xfrm>
            <a:prstGeom prst="rect">
              <a:avLst/>
            </a:prstGeom>
            <a:noFill/>
            <a:ln>
              <a:noFill/>
            </a:ln>
          </p:spPr>
          <p:txBody>
            <a:bodyPr anchorCtr="0" anchor="ctr" bIns="50800" lIns="776075" spcFirstLastPara="1" rIns="50800" wrap="square" tIns="50800">
              <a:noAutofit/>
            </a:bodyPr>
            <a:lstStyle/>
            <a:p>
              <a:pPr indent="0" lvl="0" marL="0" marR="0" rtl="0" algn="l">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Q&amp;A</a:t>
              </a:r>
              <a:endParaRPr/>
            </a:p>
          </p:txBody>
        </p:sp>
        <p:sp>
          <p:nvSpPr>
            <p:cNvPr id="184" name="Google Shape;184;p2"/>
            <p:cNvSpPr/>
            <p:nvPr/>
          </p:nvSpPr>
          <p:spPr>
            <a:xfrm>
              <a:off x="103420" y="4767062"/>
              <a:ext cx="1222193" cy="1222193"/>
            </a:xfrm>
            <a:prstGeom prst="ellipse">
              <a:avLst/>
            </a:prstGeom>
            <a:solidFill>
              <a:schemeClr val="lt1"/>
            </a:solidFill>
            <a:ln cap="flat" cmpd="sng" w="12700">
              <a:solidFill>
                <a:srgbClr val="EFA22D"/>
              </a:solidFill>
              <a:prstDash val="solid"/>
              <a:round/>
              <a:headEnd len="sm" w="sm" type="none"/>
              <a:tailEnd len="sm" w="sm" type="none"/>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Introduction to Learning Gaps</a:t>
            </a:r>
            <a:endParaRPr/>
          </a:p>
        </p:txBody>
      </p:sp>
      <p:sp>
        <p:nvSpPr>
          <p:cNvPr id="191" name="Google Shape;191;p3"/>
          <p:cNvSpPr txBox="1"/>
          <p:nvPr>
            <p:ph idx="2" type="body"/>
          </p:nvPr>
        </p:nvSpPr>
        <p:spPr>
          <a:xfrm>
            <a:off x="3371476" y="3972540"/>
            <a:ext cx="6913066" cy="206823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400"/>
              <a:buNone/>
            </a:pPr>
            <a:r>
              <a:rPr b="1" lang="de-DE" sz="2400"/>
              <a:t>Impact</a:t>
            </a:r>
            <a:r>
              <a:rPr lang="de-DE" sz="2400"/>
              <a:t> – Learning Gaps…</a:t>
            </a:r>
            <a:endParaRPr/>
          </a:p>
          <a:p>
            <a:pPr indent="0" lvl="0" marL="0" rtl="0" algn="l">
              <a:lnSpc>
                <a:spcPct val="90000"/>
              </a:lnSpc>
              <a:spcBef>
                <a:spcPts val="1000"/>
              </a:spcBef>
              <a:spcAft>
                <a:spcPts val="0"/>
              </a:spcAft>
              <a:buClr>
                <a:schemeClr val="dk1"/>
              </a:buClr>
              <a:buSzPts val="2400"/>
              <a:buNone/>
            </a:pPr>
            <a:r>
              <a:rPr lang="de-DE" sz="2400"/>
              <a:t>…affect students‘ motivation and achievements.</a:t>
            </a:r>
            <a:endParaRPr/>
          </a:p>
          <a:p>
            <a:pPr indent="0" lvl="0" marL="0" rtl="0" algn="l">
              <a:lnSpc>
                <a:spcPct val="90000"/>
              </a:lnSpc>
              <a:spcBef>
                <a:spcPts val="1000"/>
              </a:spcBef>
              <a:spcAft>
                <a:spcPts val="0"/>
              </a:spcAft>
              <a:buClr>
                <a:schemeClr val="dk1"/>
              </a:buClr>
              <a:buSzPts val="2400"/>
              <a:buNone/>
            </a:pPr>
            <a:r>
              <a:rPr lang="de-DE" sz="2400"/>
              <a:t>…create long-term educational inequalities. </a:t>
            </a:r>
            <a:endParaRPr/>
          </a:p>
          <a:p>
            <a:pPr indent="0" lvl="0" marL="0" rtl="0" algn="l">
              <a:lnSpc>
                <a:spcPct val="90000"/>
              </a:lnSpc>
              <a:spcBef>
                <a:spcPts val="1000"/>
              </a:spcBef>
              <a:spcAft>
                <a:spcPts val="0"/>
              </a:spcAft>
              <a:buClr>
                <a:schemeClr val="dk1"/>
              </a:buClr>
              <a:buSzPts val="2400"/>
              <a:buNone/>
            </a:pPr>
            <a:r>
              <a:rPr lang="de-DE" sz="2400"/>
              <a:t>…hinder equal opportunities for all learners.</a:t>
            </a:r>
            <a:endParaRPr/>
          </a:p>
          <a:p>
            <a:pPr indent="0" lvl="0" marL="0" rtl="0" algn="l">
              <a:lnSpc>
                <a:spcPct val="90000"/>
              </a:lnSpc>
              <a:spcBef>
                <a:spcPts val="1000"/>
              </a:spcBef>
              <a:spcAft>
                <a:spcPts val="0"/>
              </a:spcAft>
              <a:buClr>
                <a:schemeClr val="dk1"/>
              </a:buClr>
              <a:buSzPts val="1600"/>
              <a:buNone/>
            </a:pPr>
            <a:r>
              <a:rPr lang="de-DE" sz="1600"/>
              <a:t>     (cf. ibid.)</a:t>
            </a:r>
            <a:endParaRPr/>
          </a:p>
          <a:p>
            <a:pPr indent="0" lvl="0" marL="0" rtl="0" algn="l">
              <a:lnSpc>
                <a:spcPct val="90000"/>
              </a:lnSpc>
              <a:spcBef>
                <a:spcPts val="1000"/>
              </a:spcBef>
              <a:spcAft>
                <a:spcPts val="0"/>
              </a:spcAft>
              <a:buClr>
                <a:schemeClr val="dk1"/>
              </a:buClr>
              <a:buSzPts val="2400"/>
              <a:buNone/>
            </a:pPr>
            <a:r>
              <a:t/>
            </a:r>
            <a:endParaRPr sz="2400"/>
          </a:p>
        </p:txBody>
      </p:sp>
      <p:sp>
        <p:nvSpPr>
          <p:cNvPr id="192" name="Google Shape;192;p3"/>
          <p:cNvSpPr/>
          <p:nvPr/>
        </p:nvSpPr>
        <p:spPr>
          <a:xfrm>
            <a:off x="1209367" y="1391179"/>
            <a:ext cx="7216878" cy="2298855"/>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2400"/>
              <a:buFont typeface="Calibri"/>
              <a:buNone/>
            </a:pPr>
            <a:r>
              <a:rPr b="1" lang="de-DE" sz="2400">
                <a:solidFill>
                  <a:schemeClr val="lt1"/>
                </a:solidFill>
                <a:latin typeface="Calibri"/>
                <a:ea typeface="Calibri"/>
                <a:cs typeface="Calibri"/>
                <a:sym typeface="Calibri"/>
              </a:rPr>
              <a:t>Definition</a:t>
            </a:r>
            <a:r>
              <a:rPr lang="de-DE" sz="2400">
                <a:solidFill>
                  <a:schemeClr val="lt1"/>
                </a:solidFill>
                <a:latin typeface="Calibri"/>
                <a:ea typeface="Calibri"/>
                <a:cs typeface="Calibri"/>
                <a:sym typeface="Calibri"/>
              </a:rPr>
              <a:t> </a:t>
            </a:r>
            <a:endParaRPr/>
          </a:p>
          <a:p>
            <a:pPr indent="0" lvl="0" marL="0" marR="0" rtl="0" algn="l">
              <a:spcBef>
                <a:spcPts val="0"/>
              </a:spcBef>
              <a:spcAft>
                <a:spcPts val="0"/>
              </a:spcAft>
              <a:buClr>
                <a:schemeClr val="lt1"/>
              </a:buClr>
              <a:buSzPts val="2400"/>
              <a:buFont typeface="Calibri"/>
              <a:buNone/>
            </a:pPr>
            <a:r>
              <a:rPr lang="de-DE" sz="2400">
                <a:solidFill>
                  <a:schemeClr val="lt1"/>
                </a:solidFill>
                <a:latin typeface="Calibri"/>
                <a:ea typeface="Calibri"/>
                <a:cs typeface="Calibri"/>
                <a:sym typeface="Calibri"/>
              </a:rPr>
              <a:t>”[…] the difference between what learners are expected to have learned by a certain grade level versus what they have learned up to that point” (Torres, R. C. 2021, 76-79). </a:t>
            </a:r>
            <a:endParaRPr sz="2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b="1" sz="2400">
              <a:solidFill>
                <a:srgbClr val="00206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Types of</a:t>
            </a:r>
            <a:br>
              <a:rPr lang="de-DE"/>
            </a:br>
            <a:r>
              <a:rPr lang="de-DE"/>
              <a:t>learning gaps</a:t>
            </a:r>
            <a:endParaRPr/>
          </a:p>
        </p:txBody>
      </p:sp>
      <p:grpSp>
        <p:nvGrpSpPr>
          <p:cNvPr id="198" name="Google Shape;198;p4"/>
          <p:cNvGrpSpPr/>
          <p:nvPr/>
        </p:nvGrpSpPr>
        <p:grpSpPr>
          <a:xfrm>
            <a:off x="2898401" y="815826"/>
            <a:ext cx="6502244" cy="5322506"/>
            <a:chOff x="866401" y="96160"/>
            <a:chExt cx="6502244" cy="5322506"/>
          </a:xfrm>
        </p:grpSpPr>
        <p:sp>
          <p:nvSpPr>
            <p:cNvPr id="199" name="Google Shape;199;p4"/>
            <p:cNvSpPr/>
            <p:nvPr/>
          </p:nvSpPr>
          <p:spPr>
            <a:xfrm>
              <a:off x="2460110" y="1344555"/>
              <a:ext cx="3116791" cy="3116791"/>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4"/>
            <p:cNvSpPr txBox="1"/>
            <p:nvPr/>
          </p:nvSpPr>
          <p:spPr>
            <a:xfrm>
              <a:off x="2916553" y="1800998"/>
              <a:ext cx="2203905" cy="2203905"/>
            </a:xfrm>
            <a:prstGeom prst="rect">
              <a:avLst/>
            </a:prstGeom>
            <a:noFill/>
            <a:ln>
              <a:noFill/>
            </a:ln>
          </p:spPr>
          <p:txBody>
            <a:bodyPr anchorCtr="0" anchor="ctr" bIns="58400" lIns="58400" spcFirstLastPara="1" rIns="58400" wrap="square" tIns="58400">
              <a:noAutofit/>
            </a:bodyPr>
            <a:lstStyle/>
            <a:p>
              <a:pPr indent="0" lvl="0" marL="0" marR="0" rtl="0" algn="ctr">
                <a:lnSpc>
                  <a:spcPct val="90000"/>
                </a:lnSpc>
                <a:spcBef>
                  <a:spcPts val="0"/>
                </a:spcBef>
                <a:spcAft>
                  <a:spcPts val="0"/>
                </a:spcAft>
                <a:buClr>
                  <a:schemeClr val="dk1"/>
                </a:buClr>
                <a:buSzPts val="4600"/>
                <a:buFont typeface="Calibri"/>
                <a:buNone/>
              </a:pPr>
              <a:r>
                <a:rPr lang="de-DE" sz="4600">
                  <a:solidFill>
                    <a:schemeClr val="dk1"/>
                  </a:solidFill>
                  <a:latin typeface="Calibri"/>
                  <a:ea typeface="Calibri"/>
                  <a:cs typeface="Calibri"/>
                  <a:sym typeface="Calibri"/>
                </a:rPr>
                <a:t>Learning gaps</a:t>
              </a:r>
              <a:endParaRPr sz="4600">
                <a:solidFill>
                  <a:schemeClr val="dk1"/>
                </a:solidFill>
                <a:latin typeface="Calibri"/>
                <a:ea typeface="Calibri"/>
                <a:cs typeface="Calibri"/>
                <a:sym typeface="Calibri"/>
              </a:endParaRPr>
            </a:p>
          </p:txBody>
        </p:sp>
        <p:sp>
          <p:nvSpPr>
            <p:cNvPr id="201" name="Google Shape;201;p4"/>
            <p:cNvSpPr/>
            <p:nvPr/>
          </p:nvSpPr>
          <p:spPr>
            <a:xfrm>
              <a:off x="2862278" y="9616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4"/>
            <p:cNvSpPr txBox="1"/>
            <p:nvPr/>
          </p:nvSpPr>
          <p:spPr>
            <a:xfrm>
              <a:off x="3200929" y="324382"/>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Calibri"/>
                <a:buNone/>
              </a:pPr>
              <a:r>
                <a:rPr b="1" lang="de-DE" sz="1800">
                  <a:solidFill>
                    <a:srgbClr val="000000"/>
                  </a:solidFill>
                  <a:latin typeface="Calibri"/>
                  <a:ea typeface="Calibri"/>
                  <a:cs typeface="Calibri"/>
                  <a:sym typeface="Calibri"/>
                </a:rPr>
                <a:t>Knowledge</a:t>
              </a:r>
              <a:br>
                <a:rPr b="1" lang="de-DE" sz="1800">
                  <a:solidFill>
                    <a:srgbClr val="000000"/>
                  </a:solidFill>
                  <a:latin typeface="Calibri"/>
                  <a:ea typeface="Calibri"/>
                  <a:cs typeface="Calibri"/>
                  <a:sym typeface="Calibri"/>
                </a:rPr>
              </a:br>
              <a:r>
                <a:rPr b="1" lang="de-DE" sz="1800">
                  <a:solidFill>
                    <a:srgbClr val="000000"/>
                  </a:solidFill>
                  <a:latin typeface="Calibri"/>
                  <a:ea typeface="Calibri"/>
                  <a:cs typeface="Calibri"/>
                  <a:sym typeface="Calibri"/>
                </a:rPr>
                <a:t>gaps</a:t>
              </a:r>
              <a:endParaRPr b="1" sz="1800">
                <a:solidFill>
                  <a:srgbClr val="000000"/>
                </a:solidFill>
                <a:latin typeface="Calibri"/>
                <a:ea typeface="Calibri"/>
                <a:cs typeface="Calibri"/>
                <a:sym typeface="Calibri"/>
              </a:endParaRPr>
            </a:p>
          </p:txBody>
        </p:sp>
        <p:sp>
          <p:nvSpPr>
            <p:cNvPr id="203" name="Google Shape;203;p4"/>
            <p:cNvSpPr/>
            <p:nvPr/>
          </p:nvSpPr>
          <p:spPr>
            <a:xfrm>
              <a:off x="5056189" y="1438634"/>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
            <p:cNvSpPr txBox="1"/>
            <p:nvPr/>
          </p:nvSpPr>
          <p:spPr>
            <a:xfrm>
              <a:off x="5394840" y="1666856"/>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Skill-related gaps</a:t>
              </a:r>
              <a:endParaRPr b="1" sz="1800">
                <a:solidFill>
                  <a:schemeClr val="dk1"/>
                </a:solidFill>
                <a:latin typeface="Calibri"/>
                <a:ea typeface="Calibri"/>
                <a:cs typeface="Calibri"/>
                <a:sym typeface="Calibri"/>
              </a:endParaRPr>
            </a:p>
          </p:txBody>
        </p:sp>
        <p:sp>
          <p:nvSpPr>
            <p:cNvPr id="205" name="Google Shape;205;p4"/>
            <p:cNvSpPr/>
            <p:nvPr/>
          </p:nvSpPr>
          <p:spPr>
            <a:xfrm>
              <a:off x="4054067" y="376411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4"/>
            <p:cNvSpPr txBox="1"/>
            <p:nvPr/>
          </p:nvSpPr>
          <p:spPr>
            <a:xfrm>
              <a:off x="4392718" y="3992332"/>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Communication gaps</a:t>
              </a:r>
              <a:endParaRPr b="1" sz="1800">
                <a:solidFill>
                  <a:schemeClr val="dk1"/>
                </a:solidFill>
                <a:latin typeface="Calibri"/>
                <a:ea typeface="Calibri"/>
                <a:cs typeface="Calibri"/>
                <a:sym typeface="Calibri"/>
              </a:endParaRPr>
            </a:p>
          </p:txBody>
        </p:sp>
        <p:sp>
          <p:nvSpPr>
            <p:cNvPr id="207" name="Google Shape;207;p4"/>
            <p:cNvSpPr/>
            <p:nvPr/>
          </p:nvSpPr>
          <p:spPr>
            <a:xfrm>
              <a:off x="1559116" y="3860271"/>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4"/>
            <p:cNvSpPr txBox="1"/>
            <p:nvPr/>
          </p:nvSpPr>
          <p:spPr>
            <a:xfrm>
              <a:off x="1897767" y="4088493"/>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Environmental gaps</a:t>
              </a:r>
              <a:endParaRPr b="1" sz="1800">
                <a:solidFill>
                  <a:schemeClr val="dk1"/>
                </a:solidFill>
                <a:latin typeface="Calibri"/>
                <a:ea typeface="Calibri"/>
                <a:cs typeface="Calibri"/>
                <a:sym typeface="Calibri"/>
              </a:endParaRPr>
            </a:p>
          </p:txBody>
        </p:sp>
        <p:sp>
          <p:nvSpPr>
            <p:cNvPr id="209" name="Google Shape;209;p4"/>
            <p:cNvSpPr/>
            <p:nvPr/>
          </p:nvSpPr>
          <p:spPr>
            <a:xfrm>
              <a:off x="866401" y="1460590"/>
              <a:ext cx="2130483"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4"/>
            <p:cNvSpPr txBox="1"/>
            <p:nvPr/>
          </p:nvSpPr>
          <p:spPr>
            <a:xfrm>
              <a:off x="1178403" y="1688812"/>
              <a:ext cx="1506479"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Motivational gaps</a:t>
              </a:r>
              <a:endParaRPr b="1" sz="1800">
                <a:solidFill>
                  <a:schemeClr val="dk1"/>
                </a:solidFill>
                <a:latin typeface="Calibri"/>
                <a:ea typeface="Calibri"/>
                <a:cs typeface="Calibri"/>
                <a:sym typeface="Calibri"/>
              </a:endParaRPr>
            </a:p>
          </p:txBody>
        </p:sp>
      </p:grpSp>
      <p:sp>
        <p:nvSpPr>
          <p:cNvPr id="211" name="Google Shape;211;p4"/>
          <p:cNvSpPr txBox="1"/>
          <p:nvPr/>
        </p:nvSpPr>
        <p:spPr>
          <a:xfrm>
            <a:off x="8372856" y="5303443"/>
            <a:ext cx="4050792"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400">
                <a:solidFill>
                  <a:schemeClr val="dk1"/>
                </a:solidFill>
                <a:latin typeface="Calibri"/>
                <a:ea typeface="Calibri"/>
                <a:cs typeface="Calibri"/>
                <a:sym typeface="Calibri"/>
              </a:rPr>
              <a:t>See a similar approach on</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https://www.upreachlearning.org/blog-category/</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5-ways-to-identify-learning-gaps/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Types of</a:t>
            </a:r>
            <a:br>
              <a:rPr lang="de-DE"/>
            </a:br>
            <a:r>
              <a:rPr lang="de-DE"/>
              <a:t>learning gaps</a:t>
            </a:r>
            <a:endParaRPr/>
          </a:p>
        </p:txBody>
      </p:sp>
      <p:grpSp>
        <p:nvGrpSpPr>
          <p:cNvPr id="217" name="Google Shape;217;p5"/>
          <p:cNvGrpSpPr/>
          <p:nvPr/>
        </p:nvGrpSpPr>
        <p:grpSpPr>
          <a:xfrm>
            <a:off x="2898401" y="815826"/>
            <a:ext cx="6502244" cy="5322506"/>
            <a:chOff x="866401" y="96160"/>
            <a:chExt cx="6502244" cy="5322506"/>
          </a:xfrm>
        </p:grpSpPr>
        <p:sp>
          <p:nvSpPr>
            <p:cNvPr id="218" name="Google Shape;218;p5"/>
            <p:cNvSpPr/>
            <p:nvPr/>
          </p:nvSpPr>
          <p:spPr>
            <a:xfrm>
              <a:off x="2460110" y="1344555"/>
              <a:ext cx="3116791" cy="3116791"/>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5"/>
            <p:cNvSpPr txBox="1"/>
            <p:nvPr/>
          </p:nvSpPr>
          <p:spPr>
            <a:xfrm>
              <a:off x="2916553" y="1800998"/>
              <a:ext cx="2203905" cy="2203905"/>
            </a:xfrm>
            <a:prstGeom prst="rect">
              <a:avLst/>
            </a:prstGeom>
            <a:noFill/>
            <a:ln>
              <a:noFill/>
            </a:ln>
          </p:spPr>
          <p:txBody>
            <a:bodyPr anchorCtr="0" anchor="ctr" bIns="58400" lIns="58400" spcFirstLastPara="1" rIns="58400" wrap="square" tIns="58400">
              <a:noAutofit/>
            </a:bodyPr>
            <a:lstStyle/>
            <a:p>
              <a:pPr indent="0" lvl="0" marL="0" marR="0" rtl="0" algn="ctr">
                <a:lnSpc>
                  <a:spcPct val="90000"/>
                </a:lnSpc>
                <a:spcBef>
                  <a:spcPts val="0"/>
                </a:spcBef>
                <a:spcAft>
                  <a:spcPts val="0"/>
                </a:spcAft>
                <a:buClr>
                  <a:schemeClr val="dk1"/>
                </a:buClr>
                <a:buSzPts val="4600"/>
                <a:buFont typeface="Calibri"/>
                <a:buNone/>
              </a:pPr>
              <a:r>
                <a:rPr lang="de-DE" sz="4600">
                  <a:solidFill>
                    <a:schemeClr val="dk1"/>
                  </a:solidFill>
                  <a:latin typeface="Calibri"/>
                  <a:ea typeface="Calibri"/>
                  <a:cs typeface="Calibri"/>
                  <a:sym typeface="Calibri"/>
                </a:rPr>
                <a:t>Learning gaps</a:t>
              </a:r>
              <a:endParaRPr sz="4600">
                <a:solidFill>
                  <a:schemeClr val="dk1"/>
                </a:solidFill>
                <a:latin typeface="Calibri"/>
                <a:ea typeface="Calibri"/>
                <a:cs typeface="Calibri"/>
                <a:sym typeface="Calibri"/>
              </a:endParaRPr>
            </a:p>
          </p:txBody>
        </p:sp>
        <p:sp>
          <p:nvSpPr>
            <p:cNvPr id="220" name="Google Shape;220;p5"/>
            <p:cNvSpPr/>
            <p:nvPr/>
          </p:nvSpPr>
          <p:spPr>
            <a:xfrm>
              <a:off x="2862278" y="9616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5"/>
            <p:cNvSpPr txBox="1"/>
            <p:nvPr/>
          </p:nvSpPr>
          <p:spPr>
            <a:xfrm>
              <a:off x="3200929" y="324382"/>
              <a:ext cx="1635154" cy="1101951"/>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Calibri"/>
                <a:buNone/>
              </a:pPr>
              <a:r>
                <a:rPr b="1" lang="de-DE" sz="2000">
                  <a:solidFill>
                    <a:srgbClr val="002060"/>
                  </a:solidFill>
                  <a:latin typeface="Calibri"/>
                  <a:ea typeface="Calibri"/>
                  <a:cs typeface="Calibri"/>
                  <a:sym typeface="Calibri"/>
                </a:rPr>
                <a:t>Knowledge gaps</a:t>
              </a:r>
              <a:endParaRPr b="1" sz="2000">
                <a:solidFill>
                  <a:srgbClr val="002060"/>
                </a:solidFill>
                <a:latin typeface="Calibri"/>
                <a:ea typeface="Calibri"/>
                <a:cs typeface="Calibri"/>
                <a:sym typeface="Calibri"/>
              </a:endParaRPr>
            </a:p>
          </p:txBody>
        </p:sp>
        <p:sp>
          <p:nvSpPr>
            <p:cNvPr id="222" name="Google Shape;222;p5"/>
            <p:cNvSpPr/>
            <p:nvPr/>
          </p:nvSpPr>
          <p:spPr>
            <a:xfrm>
              <a:off x="5056189" y="1438634"/>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5"/>
            <p:cNvSpPr txBox="1"/>
            <p:nvPr/>
          </p:nvSpPr>
          <p:spPr>
            <a:xfrm>
              <a:off x="5394840" y="1666856"/>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Skill-related gaps</a:t>
              </a:r>
              <a:endParaRPr b="1" sz="1800">
                <a:solidFill>
                  <a:schemeClr val="dk1"/>
                </a:solidFill>
                <a:latin typeface="Calibri"/>
                <a:ea typeface="Calibri"/>
                <a:cs typeface="Calibri"/>
                <a:sym typeface="Calibri"/>
              </a:endParaRPr>
            </a:p>
          </p:txBody>
        </p:sp>
        <p:sp>
          <p:nvSpPr>
            <p:cNvPr id="224" name="Google Shape;224;p5"/>
            <p:cNvSpPr/>
            <p:nvPr/>
          </p:nvSpPr>
          <p:spPr>
            <a:xfrm>
              <a:off x="4054067" y="376411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5"/>
            <p:cNvSpPr txBox="1"/>
            <p:nvPr/>
          </p:nvSpPr>
          <p:spPr>
            <a:xfrm>
              <a:off x="4392718" y="3992332"/>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Communication gaps</a:t>
              </a:r>
              <a:endParaRPr b="1" sz="1800">
                <a:solidFill>
                  <a:schemeClr val="dk1"/>
                </a:solidFill>
                <a:latin typeface="Calibri"/>
                <a:ea typeface="Calibri"/>
                <a:cs typeface="Calibri"/>
                <a:sym typeface="Calibri"/>
              </a:endParaRPr>
            </a:p>
          </p:txBody>
        </p:sp>
        <p:sp>
          <p:nvSpPr>
            <p:cNvPr id="226" name="Google Shape;226;p5"/>
            <p:cNvSpPr/>
            <p:nvPr/>
          </p:nvSpPr>
          <p:spPr>
            <a:xfrm>
              <a:off x="1559116" y="3860271"/>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5"/>
            <p:cNvSpPr txBox="1"/>
            <p:nvPr/>
          </p:nvSpPr>
          <p:spPr>
            <a:xfrm>
              <a:off x="1897767" y="4088493"/>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Environmental gaps</a:t>
              </a:r>
              <a:endParaRPr b="1" sz="1800">
                <a:solidFill>
                  <a:schemeClr val="dk1"/>
                </a:solidFill>
                <a:latin typeface="Calibri"/>
                <a:ea typeface="Calibri"/>
                <a:cs typeface="Calibri"/>
                <a:sym typeface="Calibri"/>
              </a:endParaRPr>
            </a:p>
          </p:txBody>
        </p:sp>
        <p:sp>
          <p:nvSpPr>
            <p:cNvPr id="228" name="Google Shape;228;p5"/>
            <p:cNvSpPr/>
            <p:nvPr/>
          </p:nvSpPr>
          <p:spPr>
            <a:xfrm>
              <a:off x="866401" y="1460590"/>
              <a:ext cx="2130483"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5"/>
            <p:cNvSpPr txBox="1"/>
            <p:nvPr/>
          </p:nvSpPr>
          <p:spPr>
            <a:xfrm>
              <a:off x="1178403" y="1688812"/>
              <a:ext cx="1506479"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Motivational gaps</a:t>
              </a:r>
              <a:endParaRPr b="1" sz="1800">
                <a:solidFill>
                  <a:schemeClr val="dk1"/>
                </a:solidFill>
                <a:latin typeface="Calibri"/>
                <a:ea typeface="Calibri"/>
                <a:cs typeface="Calibri"/>
                <a:sym typeface="Calibri"/>
              </a:endParaRPr>
            </a:p>
          </p:txBody>
        </p:sp>
      </p:grpSp>
      <p:sp>
        <p:nvSpPr>
          <p:cNvPr id="230" name="Google Shape;230;p5"/>
          <p:cNvSpPr/>
          <p:nvPr/>
        </p:nvSpPr>
        <p:spPr>
          <a:xfrm>
            <a:off x="7236326" y="413238"/>
            <a:ext cx="2923674" cy="132556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002060"/>
                </a:solidFill>
                <a:latin typeface="Calibri"/>
                <a:ea typeface="Calibri"/>
                <a:cs typeface="Calibri"/>
                <a:sym typeface="Calibri"/>
              </a:rPr>
              <a:t>“Students lack the proper information needed to learn.”</a:t>
            </a:r>
            <a:endParaRPr b="1" sz="1800">
              <a:solidFill>
                <a:srgbClr val="002060"/>
              </a:solidFill>
              <a:latin typeface="Calibri"/>
              <a:ea typeface="Calibri"/>
              <a:cs typeface="Calibri"/>
              <a:sym typeface="Calibri"/>
            </a:endParaRPr>
          </a:p>
        </p:txBody>
      </p:sp>
      <p:sp>
        <p:nvSpPr>
          <p:cNvPr id="231" name="Google Shape;231;p5"/>
          <p:cNvSpPr txBox="1"/>
          <p:nvPr/>
        </p:nvSpPr>
        <p:spPr>
          <a:xfrm>
            <a:off x="8372856" y="5303443"/>
            <a:ext cx="4050792"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400">
                <a:solidFill>
                  <a:schemeClr val="dk1"/>
                </a:solidFill>
                <a:latin typeface="Calibri"/>
                <a:ea typeface="Calibri"/>
                <a:cs typeface="Calibri"/>
                <a:sym typeface="Calibri"/>
              </a:rPr>
              <a:t>See a similar approach and the quotes on</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https://www.upreachlearning.org/blog-category/</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5-ways-to-identify-learning-gaps/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Types of</a:t>
            </a:r>
            <a:br>
              <a:rPr lang="de-DE"/>
            </a:br>
            <a:r>
              <a:rPr lang="de-DE"/>
              <a:t>learning gaps</a:t>
            </a:r>
            <a:endParaRPr/>
          </a:p>
        </p:txBody>
      </p:sp>
      <p:grpSp>
        <p:nvGrpSpPr>
          <p:cNvPr id="237" name="Google Shape;237;p6"/>
          <p:cNvGrpSpPr/>
          <p:nvPr/>
        </p:nvGrpSpPr>
        <p:grpSpPr>
          <a:xfrm>
            <a:off x="2898401" y="815826"/>
            <a:ext cx="6502244" cy="5322506"/>
            <a:chOff x="866401" y="96160"/>
            <a:chExt cx="6502244" cy="5322506"/>
          </a:xfrm>
        </p:grpSpPr>
        <p:sp>
          <p:nvSpPr>
            <p:cNvPr id="238" name="Google Shape;238;p6"/>
            <p:cNvSpPr/>
            <p:nvPr/>
          </p:nvSpPr>
          <p:spPr>
            <a:xfrm>
              <a:off x="2460110" y="1344555"/>
              <a:ext cx="3116791" cy="3116791"/>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6"/>
            <p:cNvSpPr txBox="1"/>
            <p:nvPr/>
          </p:nvSpPr>
          <p:spPr>
            <a:xfrm>
              <a:off x="2916553" y="1800998"/>
              <a:ext cx="2203905" cy="2203905"/>
            </a:xfrm>
            <a:prstGeom prst="rect">
              <a:avLst/>
            </a:prstGeom>
            <a:noFill/>
            <a:ln>
              <a:noFill/>
            </a:ln>
          </p:spPr>
          <p:txBody>
            <a:bodyPr anchorCtr="0" anchor="ctr" bIns="58400" lIns="58400" spcFirstLastPara="1" rIns="58400" wrap="square" tIns="58400">
              <a:noAutofit/>
            </a:bodyPr>
            <a:lstStyle/>
            <a:p>
              <a:pPr indent="0" lvl="0" marL="0" marR="0" rtl="0" algn="ctr">
                <a:lnSpc>
                  <a:spcPct val="90000"/>
                </a:lnSpc>
                <a:spcBef>
                  <a:spcPts val="0"/>
                </a:spcBef>
                <a:spcAft>
                  <a:spcPts val="0"/>
                </a:spcAft>
                <a:buClr>
                  <a:schemeClr val="dk1"/>
                </a:buClr>
                <a:buSzPts val="4600"/>
                <a:buFont typeface="Calibri"/>
                <a:buNone/>
              </a:pPr>
              <a:r>
                <a:rPr lang="de-DE" sz="4600">
                  <a:solidFill>
                    <a:schemeClr val="dk1"/>
                  </a:solidFill>
                  <a:latin typeface="Calibri"/>
                  <a:ea typeface="Calibri"/>
                  <a:cs typeface="Calibri"/>
                  <a:sym typeface="Calibri"/>
                </a:rPr>
                <a:t>Learning gaps</a:t>
              </a:r>
              <a:endParaRPr sz="4600">
                <a:solidFill>
                  <a:schemeClr val="dk1"/>
                </a:solidFill>
                <a:latin typeface="Calibri"/>
                <a:ea typeface="Calibri"/>
                <a:cs typeface="Calibri"/>
                <a:sym typeface="Calibri"/>
              </a:endParaRPr>
            </a:p>
          </p:txBody>
        </p:sp>
        <p:sp>
          <p:nvSpPr>
            <p:cNvPr id="240" name="Google Shape;240;p6"/>
            <p:cNvSpPr/>
            <p:nvPr/>
          </p:nvSpPr>
          <p:spPr>
            <a:xfrm>
              <a:off x="2862278" y="9616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6"/>
            <p:cNvSpPr txBox="1"/>
            <p:nvPr/>
          </p:nvSpPr>
          <p:spPr>
            <a:xfrm>
              <a:off x="3200929" y="324382"/>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Calibri"/>
                <a:buNone/>
              </a:pPr>
              <a:r>
                <a:rPr b="1" lang="de-DE" sz="1800">
                  <a:solidFill>
                    <a:srgbClr val="000000"/>
                  </a:solidFill>
                  <a:latin typeface="Calibri"/>
                  <a:ea typeface="Calibri"/>
                  <a:cs typeface="Calibri"/>
                  <a:sym typeface="Calibri"/>
                </a:rPr>
                <a:t>Knowledge</a:t>
              </a:r>
              <a:br>
                <a:rPr b="1" lang="de-DE" sz="1800">
                  <a:solidFill>
                    <a:srgbClr val="000000"/>
                  </a:solidFill>
                  <a:latin typeface="Calibri"/>
                  <a:ea typeface="Calibri"/>
                  <a:cs typeface="Calibri"/>
                  <a:sym typeface="Calibri"/>
                </a:rPr>
              </a:br>
              <a:r>
                <a:rPr b="1" lang="de-DE" sz="1800">
                  <a:solidFill>
                    <a:srgbClr val="000000"/>
                  </a:solidFill>
                  <a:latin typeface="Calibri"/>
                  <a:ea typeface="Calibri"/>
                  <a:cs typeface="Calibri"/>
                  <a:sym typeface="Calibri"/>
                </a:rPr>
                <a:t>gaps</a:t>
              </a:r>
              <a:endParaRPr b="1" sz="1800">
                <a:solidFill>
                  <a:srgbClr val="000000"/>
                </a:solidFill>
                <a:latin typeface="Calibri"/>
                <a:ea typeface="Calibri"/>
                <a:cs typeface="Calibri"/>
                <a:sym typeface="Calibri"/>
              </a:endParaRPr>
            </a:p>
          </p:txBody>
        </p:sp>
        <p:sp>
          <p:nvSpPr>
            <p:cNvPr id="242" name="Google Shape;242;p6"/>
            <p:cNvSpPr/>
            <p:nvPr/>
          </p:nvSpPr>
          <p:spPr>
            <a:xfrm>
              <a:off x="5056189" y="1438634"/>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6"/>
            <p:cNvSpPr txBox="1"/>
            <p:nvPr/>
          </p:nvSpPr>
          <p:spPr>
            <a:xfrm>
              <a:off x="5394840" y="1666856"/>
              <a:ext cx="1635154" cy="1101951"/>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Calibri"/>
                <a:buNone/>
              </a:pPr>
              <a:r>
                <a:rPr b="1" lang="de-DE" sz="2000">
                  <a:solidFill>
                    <a:srgbClr val="002060"/>
                  </a:solidFill>
                  <a:latin typeface="Calibri"/>
                  <a:ea typeface="Calibri"/>
                  <a:cs typeface="Calibri"/>
                  <a:sym typeface="Calibri"/>
                </a:rPr>
                <a:t>Skill-related gaps</a:t>
              </a:r>
              <a:endParaRPr b="1" sz="2000">
                <a:solidFill>
                  <a:srgbClr val="002060"/>
                </a:solidFill>
                <a:latin typeface="Calibri"/>
                <a:ea typeface="Calibri"/>
                <a:cs typeface="Calibri"/>
                <a:sym typeface="Calibri"/>
              </a:endParaRPr>
            </a:p>
          </p:txBody>
        </p:sp>
        <p:sp>
          <p:nvSpPr>
            <p:cNvPr id="244" name="Google Shape;244;p6"/>
            <p:cNvSpPr/>
            <p:nvPr/>
          </p:nvSpPr>
          <p:spPr>
            <a:xfrm>
              <a:off x="4054067" y="376411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6"/>
            <p:cNvSpPr txBox="1"/>
            <p:nvPr/>
          </p:nvSpPr>
          <p:spPr>
            <a:xfrm>
              <a:off x="4392718" y="3992332"/>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Communication gaps</a:t>
              </a:r>
              <a:endParaRPr b="1" sz="1800">
                <a:solidFill>
                  <a:schemeClr val="dk1"/>
                </a:solidFill>
                <a:latin typeface="Calibri"/>
                <a:ea typeface="Calibri"/>
                <a:cs typeface="Calibri"/>
                <a:sym typeface="Calibri"/>
              </a:endParaRPr>
            </a:p>
          </p:txBody>
        </p:sp>
        <p:sp>
          <p:nvSpPr>
            <p:cNvPr id="246" name="Google Shape;246;p6"/>
            <p:cNvSpPr/>
            <p:nvPr/>
          </p:nvSpPr>
          <p:spPr>
            <a:xfrm>
              <a:off x="1559116" y="3860271"/>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6"/>
            <p:cNvSpPr txBox="1"/>
            <p:nvPr/>
          </p:nvSpPr>
          <p:spPr>
            <a:xfrm>
              <a:off x="1897767" y="4088493"/>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Environmental gaps</a:t>
              </a:r>
              <a:endParaRPr b="1" sz="1800">
                <a:solidFill>
                  <a:schemeClr val="dk1"/>
                </a:solidFill>
                <a:latin typeface="Calibri"/>
                <a:ea typeface="Calibri"/>
                <a:cs typeface="Calibri"/>
                <a:sym typeface="Calibri"/>
              </a:endParaRPr>
            </a:p>
          </p:txBody>
        </p:sp>
        <p:sp>
          <p:nvSpPr>
            <p:cNvPr id="248" name="Google Shape;248;p6"/>
            <p:cNvSpPr/>
            <p:nvPr/>
          </p:nvSpPr>
          <p:spPr>
            <a:xfrm>
              <a:off x="866401" y="1460590"/>
              <a:ext cx="2130483"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6"/>
            <p:cNvSpPr txBox="1"/>
            <p:nvPr/>
          </p:nvSpPr>
          <p:spPr>
            <a:xfrm>
              <a:off x="1178403" y="1688812"/>
              <a:ext cx="1506479"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Motivational gaps</a:t>
              </a:r>
              <a:endParaRPr b="1" sz="1800">
                <a:solidFill>
                  <a:schemeClr val="dk1"/>
                </a:solidFill>
                <a:latin typeface="Calibri"/>
                <a:ea typeface="Calibri"/>
                <a:cs typeface="Calibri"/>
                <a:sym typeface="Calibri"/>
              </a:endParaRPr>
            </a:p>
          </p:txBody>
        </p:sp>
      </p:grpSp>
      <p:sp>
        <p:nvSpPr>
          <p:cNvPr id="250" name="Google Shape;250;p6"/>
          <p:cNvSpPr/>
          <p:nvPr/>
        </p:nvSpPr>
        <p:spPr>
          <a:xfrm>
            <a:off x="9174854" y="1508721"/>
            <a:ext cx="2923674" cy="132556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002060"/>
                </a:solidFill>
                <a:latin typeface="Calibri"/>
                <a:ea typeface="Calibri"/>
                <a:cs typeface="Calibri"/>
                <a:sym typeface="Calibri"/>
              </a:rPr>
              <a:t>“Students lack the practice necessary to develop their skills.”</a:t>
            </a:r>
            <a:endParaRPr b="1" sz="1800">
              <a:solidFill>
                <a:srgbClr val="002060"/>
              </a:solidFill>
              <a:latin typeface="Calibri"/>
              <a:ea typeface="Calibri"/>
              <a:cs typeface="Calibri"/>
              <a:sym typeface="Calibri"/>
            </a:endParaRPr>
          </a:p>
        </p:txBody>
      </p:sp>
      <p:sp>
        <p:nvSpPr>
          <p:cNvPr id="251" name="Google Shape;251;p6"/>
          <p:cNvSpPr txBox="1"/>
          <p:nvPr/>
        </p:nvSpPr>
        <p:spPr>
          <a:xfrm>
            <a:off x="8372856" y="5303443"/>
            <a:ext cx="4050792"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400">
                <a:solidFill>
                  <a:schemeClr val="dk1"/>
                </a:solidFill>
                <a:latin typeface="Calibri"/>
                <a:ea typeface="Calibri"/>
                <a:cs typeface="Calibri"/>
                <a:sym typeface="Calibri"/>
              </a:rPr>
              <a:t>See a similar approach and the quotes on</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https://www.upreachlearning.org/blog-category/</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5-ways-to-identify-learning-gaps/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Types of</a:t>
            </a:r>
            <a:br>
              <a:rPr lang="de-DE"/>
            </a:br>
            <a:r>
              <a:rPr lang="de-DE"/>
              <a:t>learning gaps</a:t>
            </a:r>
            <a:endParaRPr/>
          </a:p>
        </p:txBody>
      </p:sp>
      <p:grpSp>
        <p:nvGrpSpPr>
          <p:cNvPr id="257" name="Google Shape;257;p7"/>
          <p:cNvGrpSpPr/>
          <p:nvPr/>
        </p:nvGrpSpPr>
        <p:grpSpPr>
          <a:xfrm>
            <a:off x="2898401" y="815826"/>
            <a:ext cx="6502244" cy="5322506"/>
            <a:chOff x="866401" y="96160"/>
            <a:chExt cx="6502244" cy="5322506"/>
          </a:xfrm>
        </p:grpSpPr>
        <p:sp>
          <p:nvSpPr>
            <p:cNvPr id="258" name="Google Shape;258;p7"/>
            <p:cNvSpPr/>
            <p:nvPr/>
          </p:nvSpPr>
          <p:spPr>
            <a:xfrm>
              <a:off x="2460110" y="1344555"/>
              <a:ext cx="3116791" cy="3116791"/>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7"/>
            <p:cNvSpPr txBox="1"/>
            <p:nvPr/>
          </p:nvSpPr>
          <p:spPr>
            <a:xfrm>
              <a:off x="2916553" y="1800998"/>
              <a:ext cx="2203905" cy="2203905"/>
            </a:xfrm>
            <a:prstGeom prst="rect">
              <a:avLst/>
            </a:prstGeom>
            <a:noFill/>
            <a:ln>
              <a:noFill/>
            </a:ln>
          </p:spPr>
          <p:txBody>
            <a:bodyPr anchorCtr="0" anchor="ctr" bIns="58400" lIns="58400" spcFirstLastPara="1" rIns="58400" wrap="square" tIns="58400">
              <a:noAutofit/>
            </a:bodyPr>
            <a:lstStyle/>
            <a:p>
              <a:pPr indent="0" lvl="0" marL="0" marR="0" rtl="0" algn="ctr">
                <a:lnSpc>
                  <a:spcPct val="90000"/>
                </a:lnSpc>
                <a:spcBef>
                  <a:spcPts val="0"/>
                </a:spcBef>
                <a:spcAft>
                  <a:spcPts val="0"/>
                </a:spcAft>
                <a:buClr>
                  <a:schemeClr val="dk1"/>
                </a:buClr>
                <a:buSzPts val="4600"/>
                <a:buFont typeface="Calibri"/>
                <a:buNone/>
              </a:pPr>
              <a:r>
                <a:rPr lang="de-DE" sz="4600">
                  <a:solidFill>
                    <a:schemeClr val="dk1"/>
                  </a:solidFill>
                  <a:latin typeface="Calibri"/>
                  <a:ea typeface="Calibri"/>
                  <a:cs typeface="Calibri"/>
                  <a:sym typeface="Calibri"/>
                </a:rPr>
                <a:t>Learning gaps</a:t>
              </a:r>
              <a:endParaRPr sz="4600">
                <a:solidFill>
                  <a:schemeClr val="dk1"/>
                </a:solidFill>
                <a:latin typeface="Calibri"/>
                <a:ea typeface="Calibri"/>
                <a:cs typeface="Calibri"/>
                <a:sym typeface="Calibri"/>
              </a:endParaRPr>
            </a:p>
          </p:txBody>
        </p:sp>
        <p:sp>
          <p:nvSpPr>
            <p:cNvPr id="260" name="Google Shape;260;p7"/>
            <p:cNvSpPr/>
            <p:nvPr/>
          </p:nvSpPr>
          <p:spPr>
            <a:xfrm>
              <a:off x="2862278" y="9616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7"/>
            <p:cNvSpPr txBox="1"/>
            <p:nvPr/>
          </p:nvSpPr>
          <p:spPr>
            <a:xfrm>
              <a:off x="3200929" y="324382"/>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Calibri"/>
                <a:buNone/>
              </a:pPr>
              <a:r>
                <a:rPr b="1" lang="de-DE" sz="1800">
                  <a:solidFill>
                    <a:srgbClr val="000000"/>
                  </a:solidFill>
                  <a:latin typeface="Calibri"/>
                  <a:ea typeface="Calibri"/>
                  <a:cs typeface="Calibri"/>
                  <a:sym typeface="Calibri"/>
                </a:rPr>
                <a:t>Knowledge</a:t>
              </a:r>
              <a:br>
                <a:rPr b="1" lang="de-DE" sz="1800">
                  <a:solidFill>
                    <a:srgbClr val="000000"/>
                  </a:solidFill>
                  <a:latin typeface="Calibri"/>
                  <a:ea typeface="Calibri"/>
                  <a:cs typeface="Calibri"/>
                  <a:sym typeface="Calibri"/>
                </a:rPr>
              </a:br>
              <a:r>
                <a:rPr b="1" lang="de-DE" sz="1800">
                  <a:solidFill>
                    <a:srgbClr val="000000"/>
                  </a:solidFill>
                  <a:latin typeface="Calibri"/>
                  <a:ea typeface="Calibri"/>
                  <a:cs typeface="Calibri"/>
                  <a:sym typeface="Calibri"/>
                </a:rPr>
                <a:t>gaps</a:t>
              </a:r>
              <a:endParaRPr b="1" sz="1800">
                <a:solidFill>
                  <a:srgbClr val="000000"/>
                </a:solidFill>
                <a:latin typeface="Calibri"/>
                <a:ea typeface="Calibri"/>
                <a:cs typeface="Calibri"/>
                <a:sym typeface="Calibri"/>
              </a:endParaRPr>
            </a:p>
          </p:txBody>
        </p:sp>
        <p:sp>
          <p:nvSpPr>
            <p:cNvPr id="262" name="Google Shape;262;p7"/>
            <p:cNvSpPr/>
            <p:nvPr/>
          </p:nvSpPr>
          <p:spPr>
            <a:xfrm>
              <a:off x="5056189" y="1438634"/>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7"/>
            <p:cNvSpPr txBox="1"/>
            <p:nvPr/>
          </p:nvSpPr>
          <p:spPr>
            <a:xfrm>
              <a:off x="5394840" y="1666856"/>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Calibri"/>
                <a:buNone/>
              </a:pPr>
              <a:r>
                <a:rPr b="1" lang="de-DE" sz="1800">
                  <a:solidFill>
                    <a:srgbClr val="000000"/>
                  </a:solidFill>
                  <a:latin typeface="Calibri"/>
                  <a:ea typeface="Calibri"/>
                  <a:cs typeface="Calibri"/>
                  <a:sym typeface="Calibri"/>
                </a:rPr>
                <a:t>Skill-related gaps</a:t>
              </a:r>
              <a:endParaRPr b="1" sz="1800">
                <a:solidFill>
                  <a:srgbClr val="000000"/>
                </a:solidFill>
                <a:latin typeface="Calibri"/>
                <a:ea typeface="Calibri"/>
                <a:cs typeface="Calibri"/>
                <a:sym typeface="Calibri"/>
              </a:endParaRPr>
            </a:p>
          </p:txBody>
        </p:sp>
        <p:sp>
          <p:nvSpPr>
            <p:cNvPr id="264" name="Google Shape;264;p7"/>
            <p:cNvSpPr/>
            <p:nvPr/>
          </p:nvSpPr>
          <p:spPr>
            <a:xfrm>
              <a:off x="4040123" y="3764115"/>
              <a:ext cx="2437907"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7"/>
            <p:cNvSpPr txBox="1"/>
            <p:nvPr/>
          </p:nvSpPr>
          <p:spPr>
            <a:xfrm>
              <a:off x="4397146" y="3992337"/>
              <a:ext cx="1723861" cy="1101951"/>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Calibri"/>
                <a:buNone/>
              </a:pPr>
              <a:r>
                <a:rPr b="1" lang="de-DE" sz="2000">
                  <a:solidFill>
                    <a:srgbClr val="002060"/>
                  </a:solidFill>
                  <a:latin typeface="Calibri"/>
                  <a:ea typeface="Calibri"/>
                  <a:cs typeface="Calibri"/>
                  <a:sym typeface="Calibri"/>
                </a:rPr>
                <a:t>Communication gaps</a:t>
              </a:r>
              <a:endParaRPr b="1" sz="2000">
                <a:solidFill>
                  <a:srgbClr val="002060"/>
                </a:solidFill>
                <a:latin typeface="Calibri"/>
                <a:ea typeface="Calibri"/>
                <a:cs typeface="Calibri"/>
                <a:sym typeface="Calibri"/>
              </a:endParaRPr>
            </a:p>
          </p:txBody>
        </p:sp>
        <p:sp>
          <p:nvSpPr>
            <p:cNvPr id="266" name="Google Shape;266;p7"/>
            <p:cNvSpPr/>
            <p:nvPr/>
          </p:nvSpPr>
          <p:spPr>
            <a:xfrm>
              <a:off x="1559116" y="3860271"/>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7"/>
            <p:cNvSpPr txBox="1"/>
            <p:nvPr/>
          </p:nvSpPr>
          <p:spPr>
            <a:xfrm>
              <a:off x="1897767" y="4088493"/>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Environmental gaps</a:t>
              </a:r>
              <a:endParaRPr b="1" sz="1800">
                <a:solidFill>
                  <a:schemeClr val="dk1"/>
                </a:solidFill>
                <a:latin typeface="Calibri"/>
                <a:ea typeface="Calibri"/>
                <a:cs typeface="Calibri"/>
                <a:sym typeface="Calibri"/>
              </a:endParaRPr>
            </a:p>
          </p:txBody>
        </p:sp>
        <p:sp>
          <p:nvSpPr>
            <p:cNvPr id="268" name="Google Shape;268;p7"/>
            <p:cNvSpPr/>
            <p:nvPr/>
          </p:nvSpPr>
          <p:spPr>
            <a:xfrm>
              <a:off x="866401" y="1460590"/>
              <a:ext cx="2130483"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7"/>
            <p:cNvSpPr txBox="1"/>
            <p:nvPr/>
          </p:nvSpPr>
          <p:spPr>
            <a:xfrm>
              <a:off x="1178403" y="1688812"/>
              <a:ext cx="1506479"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Motivational gaps</a:t>
              </a:r>
              <a:endParaRPr b="1" sz="1800">
                <a:solidFill>
                  <a:schemeClr val="dk1"/>
                </a:solidFill>
                <a:latin typeface="Calibri"/>
                <a:ea typeface="Calibri"/>
                <a:cs typeface="Calibri"/>
                <a:sym typeface="Calibri"/>
              </a:endParaRPr>
            </a:p>
          </p:txBody>
        </p:sp>
      </p:grpSp>
      <p:sp>
        <p:nvSpPr>
          <p:cNvPr id="270" name="Google Shape;270;p7"/>
          <p:cNvSpPr/>
          <p:nvPr/>
        </p:nvSpPr>
        <p:spPr>
          <a:xfrm>
            <a:off x="8150726" y="3881654"/>
            <a:ext cx="2923674" cy="132556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002060"/>
                </a:solidFill>
                <a:latin typeface="Calibri"/>
                <a:ea typeface="Calibri"/>
                <a:cs typeface="Calibri"/>
                <a:sym typeface="Calibri"/>
              </a:rPr>
              <a:t>“Students lack clear and effective communication.”</a:t>
            </a:r>
            <a:endParaRPr b="1" sz="1800">
              <a:solidFill>
                <a:srgbClr val="002060"/>
              </a:solidFill>
              <a:latin typeface="Calibri"/>
              <a:ea typeface="Calibri"/>
              <a:cs typeface="Calibri"/>
              <a:sym typeface="Calibri"/>
            </a:endParaRPr>
          </a:p>
        </p:txBody>
      </p:sp>
      <p:sp>
        <p:nvSpPr>
          <p:cNvPr id="271" name="Google Shape;271;p7"/>
          <p:cNvSpPr txBox="1"/>
          <p:nvPr/>
        </p:nvSpPr>
        <p:spPr>
          <a:xfrm>
            <a:off x="8372856" y="5303443"/>
            <a:ext cx="4050792"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400">
                <a:solidFill>
                  <a:schemeClr val="dk1"/>
                </a:solidFill>
                <a:latin typeface="Calibri"/>
                <a:ea typeface="Calibri"/>
                <a:cs typeface="Calibri"/>
                <a:sym typeface="Calibri"/>
              </a:rPr>
              <a:t>See a similar approach and the quotes on</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https://www.upreachlearning.org/blog-category/</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5-ways-to-identify-learning-gaps/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Types of</a:t>
            </a:r>
            <a:br>
              <a:rPr lang="de-DE"/>
            </a:br>
            <a:r>
              <a:rPr lang="de-DE"/>
              <a:t>learning gaps</a:t>
            </a:r>
            <a:endParaRPr/>
          </a:p>
        </p:txBody>
      </p:sp>
      <p:grpSp>
        <p:nvGrpSpPr>
          <p:cNvPr id="277" name="Google Shape;277;p8"/>
          <p:cNvGrpSpPr/>
          <p:nvPr/>
        </p:nvGrpSpPr>
        <p:grpSpPr>
          <a:xfrm>
            <a:off x="2898401" y="815826"/>
            <a:ext cx="6502244" cy="5322506"/>
            <a:chOff x="866401" y="96160"/>
            <a:chExt cx="6502244" cy="5322506"/>
          </a:xfrm>
        </p:grpSpPr>
        <p:sp>
          <p:nvSpPr>
            <p:cNvPr id="278" name="Google Shape;278;p8"/>
            <p:cNvSpPr/>
            <p:nvPr/>
          </p:nvSpPr>
          <p:spPr>
            <a:xfrm>
              <a:off x="2460110" y="1344555"/>
              <a:ext cx="3116791" cy="3116791"/>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8"/>
            <p:cNvSpPr txBox="1"/>
            <p:nvPr/>
          </p:nvSpPr>
          <p:spPr>
            <a:xfrm>
              <a:off x="2916553" y="1800998"/>
              <a:ext cx="2203905" cy="2203905"/>
            </a:xfrm>
            <a:prstGeom prst="rect">
              <a:avLst/>
            </a:prstGeom>
            <a:noFill/>
            <a:ln>
              <a:noFill/>
            </a:ln>
          </p:spPr>
          <p:txBody>
            <a:bodyPr anchorCtr="0" anchor="ctr" bIns="58400" lIns="58400" spcFirstLastPara="1" rIns="58400" wrap="square" tIns="58400">
              <a:noAutofit/>
            </a:bodyPr>
            <a:lstStyle/>
            <a:p>
              <a:pPr indent="0" lvl="0" marL="0" marR="0" rtl="0" algn="ctr">
                <a:lnSpc>
                  <a:spcPct val="90000"/>
                </a:lnSpc>
                <a:spcBef>
                  <a:spcPts val="0"/>
                </a:spcBef>
                <a:spcAft>
                  <a:spcPts val="0"/>
                </a:spcAft>
                <a:buClr>
                  <a:schemeClr val="dk1"/>
                </a:buClr>
                <a:buSzPts val="4600"/>
                <a:buFont typeface="Calibri"/>
                <a:buNone/>
              </a:pPr>
              <a:r>
                <a:rPr lang="de-DE" sz="4600">
                  <a:solidFill>
                    <a:schemeClr val="dk1"/>
                  </a:solidFill>
                  <a:latin typeface="Calibri"/>
                  <a:ea typeface="Calibri"/>
                  <a:cs typeface="Calibri"/>
                  <a:sym typeface="Calibri"/>
                </a:rPr>
                <a:t>Learning gaps</a:t>
              </a:r>
              <a:endParaRPr sz="4600">
                <a:solidFill>
                  <a:schemeClr val="dk1"/>
                </a:solidFill>
                <a:latin typeface="Calibri"/>
                <a:ea typeface="Calibri"/>
                <a:cs typeface="Calibri"/>
                <a:sym typeface="Calibri"/>
              </a:endParaRPr>
            </a:p>
          </p:txBody>
        </p:sp>
        <p:sp>
          <p:nvSpPr>
            <p:cNvPr id="280" name="Google Shape;280;p8"/>
            <p:cNvSpPr/>
            <p:nvPr/>
          </p:nvSpPr>
          <p:spPr>
            <a:xfrm>
              <a:off x="2862278" y="9616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8"/>
            <p:cNvSpPr txBox="1"/>
            <p:nvPr/>
          </p:nvSpPr>
          <p:spPr>
            <a:xfrm>
              <a:off x="3200929" y="324382"/>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Calibri"/>
                <a:buNone/>
              </a:pPr>
              <a:r>
                <a:rPr b="1" lang="de-DE" sz="1800">
                  <a:solidFill>
                    <a:srgbClr val="000000"/>
                  </a:solidFill>
                  <a:latin typeface="Calibri"/>
                  <a:ea typeface="Calibri"/>
                  <a:cs typeface="Calibri"/>
                  <a:sym typeface="Calibri"/>
                </a:rPr>
                <a:t>Knowledge</a:t>
              </a:r>
              <a:br>
                <a:rPr b="1" lang="de-DE" sz="1800">
                  <a:solidFill>
                    <a:srgbClr val="000000"/>
                  </a:solidFill>
                  <a:latin typeface="Calibri"/>
                  <a:ea typeface="Calibri"/>
                  <a:cs typeface="Calibri"/>
                  <a:sym typeface="Calibri"/>
                </a:rPr>
              </a:br>
              <a:r>
                <a:rPr b="1" lang="de-DE" sz="1800">
                  <a:solidFill>
                    <a:srgbClr val="000000"/>
                  </a:solidFill>
                  <a:latin typeface="Calibri"/>
                  <a:ea typeface="Calibri"/>
                  <a:cs typeface="Calibri"/>
                  <a:sym typeface="Calibri"/>
                </a:rPr>
                <a:t>gaps</a:t>
              </a:r>
              <a:endParaRPr b="1" sz="1800">
                <a:solidFill>
                  <a:srgbClr val="000000"/>
                </a:solidFill>
                <a:latin typeface="Calibri"/>
                <a:ea typeface="Calibri"/>
                <a:cs typeface="Calibri"/>
                <a:sym typeface="Calibri"/>
              </a:endParaRPr>
            </a:p>
          </p:txBody>
        </p:sp>
        <p:sp>
          <p:nvSpPr>
            <p:cNvPr id="282" name="Google Shape;282;p8"/>
            <p:cNvSpPr/>
            <p:nvPr/>
          </p:nvSpPr>
          <p:spPr>
            <a:xfrm>
              <a:off x="5056189" y="1438634"/>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8"/>
            <p:cNvSpPr txBox="1"/>
            <p:nvPr/>
          </p:nvSpPr>
          <p:spPr>
            <a:xfrm>
              <a:off x="5394840" y="1666856"/>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Calibri"/>
                <a:buNone/>
              </a:pPr>
              <a:r>
                <a:rPr b="1" lang="de-DE" sz="1800">
                  <a:solidFill>
                    <a:srgbClr val="000000"/>
                  </a:solidFill>
                  <a:latin typeface="Calibri"/>
                  <a:ea typeface="Calibri"/>
                  <a:cs typeface="Calibri"/>
                  <a:sym typeface="Calibri"/>
                </a:rPr>
                <a:t>Skill-related gaps</a:t>
              </a:r>
              <a:endParaRPr b="1" sz="1800">
                <a:solidFill>
                  <a:srgbClr val="000000"/>
                </a:solidFill>
                <a:latin typeface="Calibri"/>
                <a:ea typeface="Calibri"/>
                <a:cs typeface="Calibri"/>
                <a:sym typeface="Calibri"/>
              </a:endParaRPr>
            </a:p>
          </p:txBody>
        </p:sp>
        <p:sp>
          <p:nvSpPr>
            <p:cNvPr id="284" name="Google Shape;284;p8"/>
            <p:cNvSpPr/>
            <p:nvPr/>
          </p:nvSpPr>
          <p:spPr>
            <a:xfrm>
              <a:off x="4054067" y="376411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8"/>
            <p:cNvSpPr txBox="1"/>
            <p:nvPr/>
          </p:nvSpPr>
          <p:spPr>
            <a:xfrm>
              <a:off x="4392718" y="3992332"/>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Communication gaps</a:t>
              </a:r>
              <a:endParaRPr b="1" sz="1800">
                <a:solidFill>
                  <a:schemeClr val="dk1"/>
                </a:solidFill>
                <a:latin typeface="Calibri"/>
                <a:ea typeface="Calibri"/>
                <a:cs typeface="Calibri"/>
                <a:sym typeface="Calibri"/>
              </a:endParaRPr>
            </a:p>
          </p:txBody>
        </p:sp>
        <p:sp>
          <p:nvSpPr>
            <p:cNvPr id="286" name="Google Shape;286;p8"/>
            <p:cNvSpPr/>
            <p:nvPr/>
          </p:nvSpPr>
          <p:spPr>
            <a:xfrm>
              <a:off x="1559116" y="3860271"/>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8"/>
            <p:cNvSpPr txBox="1"/>
            <p:nvPr/>
          </p:nvSpPr>
          <p:spPr>
            <a:xfrm>
              <a:off x="1897767" y="4088493"/>
              <a:ext cx="1635154" cy="1101951"/>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Calibri"/>
                <a:buNone/>
              </a:pPr>
              <a:r>
                <a:rPr b="1" lang="de-DE" sz="2000">
                  <a:solidFill>
                    <a:srgbClr val="002060"/>
                  </a:solidFill>
                  <a:latin typeface="Calibri"/>
                  <a:ea typeface="Calibri"/>
                  <a:cs typeface="Calibri"/>
                  <a:sym typeface="Calibri"/>
                </a:rPr>
                <a:t>Environmental gaps</a:t>
              </a:r>
              <a:endParaRPr b="1" sz="2000">
                <a:solidFill>
                  <a:srgbClr val="002060"/>
                </a:solidFill>
                <a:latin typeface="Calibri"/>
                <a:ea typeface="Calibri"/>
                <a:cs typeface="Calibri"/>
                <a:sym typeface="Calibri"/>
              </a:endParaRPr>
            </a:p>
          </p:txBody>
        </p:sp>
        <p:sp>
          <p:nvSpPr>
            <p:cNvPr id="288" name="Google Shape;288;p8"/>
            <p:cNvSpPr/>
            <p:nvPr/>
          </p:nvSpPr>
          <p:spPr>
            <a:xfrm>
              <a:off x="866401" y="1460590"/>
              <a:ext cx="2130483"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8"/>
            <p:cNvSpPr txBox="1"/>
            <p:nvPr/>
          </p:nvSpPr>
          <p:spPr>
            <a:xfrm>
              <a:off x="1178403" y="1688812"/>
              <a:ext cx="1506479"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Motivational gaps</a:t>
              </a:r>
              <a:endParaRPr b="1" sz="1800">
                <a:solidFill>
                  <a:schemeClr val="dk1"/>
                </a:solidFill>
                <a:latin typeface="Calibri"/>
                <a:ea typeface="Calibri"/>
                <a:cs typeface="Calibri"/>
                <a:sym typeface="Calibri"/>
              </a:endParaRPr>
            </a:p>
          </p:txBody>
        </p:sp>
      </p:grpSp>
      <p:sp>
        <p:nvSpPr>
          <p:cNvPr id="290" name="Google Shape;290;p8"/>
          <p:cNvSpPr/>
          <p:nvPr/>
        </p:nvSpPr>
        <p:spPr>
          <a:xfrm>
            <a:off x="994022" y="4640661"/>
            <a:ext cx="2923674" cy="132556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002060"/>
                </a:solidFill>
                <a:latin typeface="Calibri"/>
                <a:ea typeface="Calibri"/>
                <a:cs typeface="Calibri"/>
                <a:sym typeface="Calibri"/>
              </a:rPr>
              <a:t>“Students lack a supportive learning environment.”</a:t>
            </a:r>
            <a:endParaRPr b="1" sz="1800">
              <a:solidFill>
                <a:srgbClr val="002060"/>
              </a:solidFill>
              <a:latin typeface="Calibri"/>
              <a:ea typeface="Calibri"/>
              <a:cs typeface="Calibri"/>
              <a:sym typeface="Calibri"/>
            </a:endParaRPr>
          </a:p>
        </p:txBody>
      </p:sp>
      <p:sp>
        <p:nvSpPr>
          <p:cNvPr id="291" name="Google Shape;291;p8"/>
          <p:cNvSpPr txBox="1"/>
          <p:nvPr/>
        </p:nvSpPr>
        <p:spPr>
          <a:xfrm>
            <a:off x="8372856" y="5303443"/>
            <a:ext cx="4050792"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400">
                <a:solidFill>
                  <a:schemeClr val="dk1"/>
                </a:solidFill>
                <a:latin typeface="Calibri"/>
                <a:ea typeface="Calibri"/>
                <a:cs typeface="Calibri"/>
                <a:sym typeface="Calibri"/>
              </a:rPr>
              <a:t>See a similar approach and the quotes on</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https://www.upreachlearning.org/blog-category/</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5-ways-to-identify-learning-gaps/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Types of</a:t>
            </a:r>
            <a:br>
              <a:rPr lang="de-DE"/>
            </a:br>
            <a:r>
              <a:rPr lang="de-DE"/>
              <a:t>learning gaps</a:t>
            </a:r>
            <a:endParaRPr/>
          </a:p>
        </p:txBody>
      </p:sp>
      <p:grpSp>
        <p:nvGrpSpPr>
          <p:cNvPr id="297" name="Google Shape;297;p9"/>
          <p:cNvGrpSpPr/>
          <p:nvPr/>
        </p:nvGrpSpPr>
        <p:grpSpPr>
          <a:xfrm>
            <a:off x="2898401" y="815826"/>
            <a:ext cx="6502244" cy="5322506"/>
            <a:chOff x="866401" y="96160"/>
            <a:chExt cx="6502244" cy="5322506"/>
          </a:xfrm>
        </p:grpSpPr>
        <p:sp>
          <p:nvSpPr>
            <p:cNvPr id="298" name="Google Shape;298;p9"/>
            <p:cNvSpPr/>
            <p:nvPr/>
          </p:nvSpPr>
          <p:spPr>
            <a:xfrm>
              <a:off x="2460110" y="1344555"/>
              <a:ext cx="3116791" cy="3116791"/>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9"/>
            <p:cNvSpPr txBox="1"/>
            <p:nvPr/>
          </p:nvSpPr>
          <p:spPr>
            <a:xfrm>
              <a:off x="2916553" y="1800998"/>
              <a:ext cx="2203905" cy="2203905"/>
            </a:xfrm>
            <a:prstGeom prst="rect">
              <a:avLst/>
            </a:prstGeom>
            <a:noFill/>
            <a:ln>
              <a:noFill/>
            </a:ln>
          </p:spPr>
          <p:txBody>
            <a:bodyPr anchorCtr="0" anchor="ctr" bIns="58400" lIns="58400" spcFirstLastPara="1" rIns="58400" wrap="square" tIns="58400">
              <a:noAutofit/>
            </a:bodyPr>
            <a:lstStyle/>
            <a:p>
              <a:pPr indent="0" lvl="0" marL="0" marR="0" rtl="0" algn="ctr">
                <a:lnSpc>
                  <a:spcPct val="90000"/>
                </a:lnSpc>
                <a:spcBef>
                  <a:spcPts val="0"/>
                </a:spcBef>
                <a:spcAft>
                  <a:spcPts val="0"/>
                </a:spcAft>
                <a:buClr>
                  <a:schemeClr val="dk1"/>
                </a:buClr>
                <a:buSzPts val="4600"/>
                <a:buFont typeface="Calibri"/>
                <a:buNone/>
              </a:pPr>
              <a:r>
                <a:rPr lang="de-DE" sz="4600">
                  <a:solidFill>
                    <a:schemeClr val="dk1"/>
                  </a:solidFill>
                  <a:latin typeface="Calibri"/>
                  <a:ea typeface="Calibri"/>
                  <a:cs typeface="Calibri"/>
                  <a:sym typeface="Calibri"/>
                </a:rPr>
                <a:t>Learning gaps</a:t>
              </a:r>
              <a:endParaRPr sz="4600">
                <a:solidFill>
                  <a:schemeClr val="dk1"/>
                </a:solidFill>
                <a:latin typeface="Calibri"/>
                <a:ea typeface="Calibri"/>
                <a:cs typeface="Calibri"/>
                <a:sym typeface="Calibri"/>
              </a:endParaRPr>
            </a:p>
          </p:txBody>
        </p:sp>
        <p:sp>
          <p:nvSpPr>
            <p:cNvPr id="300" name="Google Shape;300;p9"/>
            <p:cNvSpPr/>
            <p:nvPr/>
          </p:nvSpPr>
          <p:spPr>
            <a:xfrm>
              <a:off x="2862278" y="9616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9"/>
            <p:cNvSpPr txBox="1"/>
            <p:nvPr/>
          </p:nvSpPr>
          <p:spPr>
            <a:xfrm>
              <a:off x="3200929" y="324382"/>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Calibri"/>
                <a:buNone/>
              </a:pPr>
              <a:r>
                <a:rPr b="1" lang="de-DE" sz="1800">
                  <a:solidFill>
                    <a:srgbClr val="000000"/>
                  </a:solidFill>
                  <a:latin typeface="Calibri"/>
                  <a:ea typeface="Calibri"/>
                  <a:cs typeface="Calibri"/>
                  <a:sym typeface="Calibri"/>
                </a:rPr>
                <a:t>Knowledge</a:t>
              </a:r>
              <a:br>
                <a:rPr b="1" lang="de-DE" sz="1800">
                  <a:solidFill>
                    <a:srgbClr val="000000"/>
                  </a:solidFill>
                  <a:latin typeface="Calibri"/>
                  <a:ea typeface="Calibri"/>
                  <a:cs typeface="Calibri"/>
                  <a:sym typeface="Calibri"/>
                </a:rPr>
              </a:br>
              <a:r>
                <a:rPr b="1" lang="de-DE" sz="1800">
                  <a:solidFill>
                    <a:srgbClr val="000000"/>
                  </a:solidFill>
                  <a:latin typeface="Calibri"/>
                  <a:ea typeface="Calibri"/>
                  <a:cs typeface="Calibri"/>
                  <a:sym typeface="Calibri"/>
                </a:rPr>
                <a:t>gaps</a:t>
              </a:r>
              <a:endParaRPr b="1" sz="1800">
                <a:solidFill>
                  <a:srgbClr val="000000"/>
                </a:solidFill>
                <a:latin typeface="Calibri"/>
                <a:ea typeface="Calibri"/>
                <a:cs typeface="Calibri"/>
                <a:sym typeface="Calibri"/>
              </a:endParaRPr>
            </a:p>
          </p:txBody>
        </p:sp>
        <p:sp>
          <p:nvSpPr>
            <p:cNvPr id="302" name="Google Shape;302;p9"/>
            <p:cNvSpPr/>
            <p:nvPr/>
          </p:nvSpPr>
          <p:spPr>
            <a:xfrm>
              <a:off x="5056189" y="1438634"/>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9"/>
            <p:cNvSpPr txBox="1"/>
            <p:nvPr/>
          </p:nvSpPr>
          <p:spPr>
            <a:xfrm>
              <a:off x="5394840" y="1666856"/>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Calibri"/>
                <a:buNone/>
              </a:pPr>
              <a:r>
                <a:rPr b="1" lang="de-DE" sz="1800">
                  <a:solidFill>
                    <a:srgbClr val="000000"/>
                  </a:solidFill>
                  <a:latin typeface="Calibri"/>
                  <a:ea typeface="Calibri"/>
                  <a:cs typeface="Calibri"/>
                  <a:sym typeface="Calibri"/>
                </a:rPr>
                <a:t>Skill-related gaps</a:t>
              </a:r>
              <a:endParaRPr b="1" sz="1800">
                <a:solidFill>
                  <a:srgbClr val="000000"/>
                </a:solidFill>
                <a:latin typeface="Calibri"/>
                <a:ea typeface="Calibri"/>
                <a:cs typeface="Calibri"/>
                <a:sym typeface="Calibri"/>
              </a:endParaRPr>
            </a:p>
          </p:txBody>
        </p:sp>
        <p:sp>
          <p:nvSpPr>
            <p:cNvPr id="304" name="Google Shape;304;p9"/>
            <p:cNvSpPr/>
            <p:nvPr/>
          </p:nvSpPr>
          <p:spPr>
            <a:xfrm>
              <a:off x="4054067" y="3764110"/>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9"/>
            <p:cNvSpPr txBox="1"/>
            <p:nvPr/>
          </p:nvSpPr>
          <p:spPr>
            <a:xfrm>
              <a:off x="4392718" y="3992332"/>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Communication gaps</a:t>
              </a:r>
              <a:endParaRPr b="1" sz="1800">
                <a:solidFill>
                  <a:schemeClr val="dk1"/>
                </a:solidFill>
                <a:latin typeface="Calibri"/>
                <a:ea typeface="Calibri"/>
                <a:cs typeface="Calibri"/>
                <a:sym typeface="Calibri"/>
              </a:endParaRPr>
            </a:p>
          </p:txBody>
        </p:sp>
        <p:sp>
          <p:nvSpPr>
            <p:cNvPr id="306" name="Google Shape;306;p9"/>
            <p:cNvSpPr/>
            <p:nvPr/>
          </p:nvSpPr>
          <p:spPr>
            <a:xfrm>
              <a:off x="1559116" y="3860271"/>
              <a:ext cx="2312456"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9"/>
            <p:cNvSpPr txBox="1"/>
            <p:nvPr/>
          </p:nvSpPr>
          <p:spPr>
            <a:xfrm>
              <a:off x="1897767" y="4088493"/>
              <a:ext cx="1635154" cy="1101951"/>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Calibri"/>
                <a:buNone/>
              </a:pPr>
              <a:r>
                <a:rPr b="1" lang="de-DE" sz="1800">
                  <a:solidFill>
                    <a:schemeClr val="dk1"/>
                  </a:solidFill>
                  <a:latin typeface="Calibri"/>
                  <a:ea typeface="Calibri"/>
                  <a:cs typeface="Calibri"/>
                  <a:sym typeface="Calibri"/>
                </a:rPr>
                <a:t>Environmental gaps</a:t>
              </a:r>
              <a:endParaRPr b="1" sz="1800">
                <a:solidFill>
                  <a:schemeClr val="dk1"/>
                </a:solidFill>
                <a:latin typeface="Calibri"/>
                <a:ea typeface="Calibri"/>
                <a:cs typeface="Calibri"/>
                <a:sym typeface="Calibri"/>
              </a:endParaRPr>
            </a:p>
          </p:txBody>
        </p:sp>
        <p:sp>
          <p:nvSpPr>
            <p:cNvPr id="308" name="Google Shape;308;p9"/>
            <p:cNvSpPr/>
            <p:nvPr/>
          </p:nvSpPr>
          <p:spPr>
            <a:xfrm>
              <a:off x="866401" y="1460590"/>
              <a:ext cx="2130483" cy="1558395"/>
            </a:xfrm>
            <a:prstGeom prst="ellipse">
              <a:avLst/>
            </a:prstGeom>
            <a:solidFill>
              <a:srgbClr val="EFA22D">
                <a:alpha val="49803"/>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9"/>
            <p:cNvSpPr txBox="1"/>
            <p:nvPr/>
          </p:nvSpPr>
          <p:spPr>
            <a:xfrm>
              <a:off x="1178403" y="1688812"/>
              <a:ext cx="1506479" cy="1101951"/>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2060"/>
                </a:buClr>
                <a:buSzPts val="2000"/>
                <a:buFont typeface="Calibri"/>
                <a:buNone/>
              </a:pPr>
              <a:r>
                <a:rPr b="1" lang="de-DE" sz="2000">
                  <a:solidFill>
                    <a:srgbClr val="002060"/>
                  </a:solidFill>
                  <a:latin typeface="Calibri"/>
                  <a:ea typeface="Calibri"/>
                  <a:cs typeface="Calibri"/>
                  <a:sym typeface="Calibri"/>
                </a:rPr>
                <a:t>Motivational gaps</a:t>
              </a:r>
              <a:endParaRPr b="1" sz="2000">
                <a:solidFill>
                  <a:srgbClr val="002060"/>
                </a:solidFill>
                <a:latin typeface="Calibri"/>
                <a:ea typeface="Calibri"/>
                <a:cs typeface="Calibri"/>
                <a:sym typeface="Calibri"/>
              </a:endParaRPr>
            </a:p>
          </p:txBody>
        </p:sp>
      </p:grpSp>
      <p:sp>
        <p:nvSpPr>
          <p:cNvPr id="310" name="Google Shape;310;p9"/>
          <p:cNvSpPr/>
          <p:nvPr/>
        </p:nvSpPr>
        <p:spPr>
          <a:xfrm>
            <a:off x="335654" y="1801329"/>
            <a:ext cx="2923674" cy="132556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002060"/>
                </a:solidFill>
                <a:latin typeface="Calibri"/>
                <a:ea typeface="Calibri"/>
                <a:cs typeface="Calibri"/>
                <a:sym typeface="Calibri"/>
              </a:rPr>
              <a:t>“Students lack motivation or incentive to advance to learn..”</a:t>
            </a:r>
            <a:endParaRPr b="1" sz="1800">
              <a:solidFill>
                <a:srgbClr val="002060"/>
              </a:solidFill>
              <a:latin typeface="Calibri"/>
              <a:ea typeface="Calibri"/>
              <a:cs typeface="Calibri"/>
              <a:sym typeface="Calibri"/>
            </a:endParaRPr>
          </a:p>
        </p:txBody>
      </p:sp>
      <p:sp>
        <p:nvSpPr>
          <p:cNvPr id="311" name="Google Shape;311;p9"/>
          <p:cNvSpPr txBox="1"/>
          <p:nvPr/>
        </p:nvSpPr>
        <p:spPr>
          <a:xfrm>
            <a:off x="8372856" y="5303443"/>
            <a:ext cx="4050792"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400">
                <a:solidFill>
                  <a:schemeClr val="dk1"/>
                </a:solidFill>
                <a:latin typeface="Calibri"/>
                <a:ea typeface="Calibri"/>
                <a:cs typeface="Calibri"/>
                <a:sym typeface="Calibri"/>
              </a:rPr>
              <a:t>See a similar approach and the quotes on</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https://www.upreachlearning.org/blog-category/</a:t>
            </a:r>
            <a:br>
              <a:rPr lang="de-DE" sz="1400">
                <a:solidFill>
                  <a:schemeClr val="dk1"/>
                </a:solidFill>
                <a:latin typeface="Calibri"/>
                <a:ea typeface="Calibri"/>
                <a:cs typeface="Calibri"/>
                <a:sym typeface="Calibri"/>
              </a:rPr>
            </a:br>
            <a:r>
              <a:rPr lang="de-DE" sz="1400">
                <a:solidFill>
                  <a:schemeClr val="dk1"/>
                </a:solidFill>
                <a:latin typeface="Calibri"/>
                <a:ea typeface="Calibri"/>
                <a:cs typeface="Calibri"/>
                <a:sym typeface="Calibri"/>
              </a:rPr>
              <a:t>5-ways-to-identify-learning-gaps/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0"/>
          <p:cNvSpPr txBox="1"/>
          <p:nvPr>
            <p:ph type="title"/>
          </p:nvPr>
        </p:nvSpPr>
        <p:spPr>
          <a:xfrm>
            <a:off x="838200" y="1825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lang="de-DE" sz="2800"/>
              <a:t>Contemporary pedagogical methods for addressing Learning Gaps</a:t>
            </a:r>
            <a:endParaRPr/>
          </a:p>
        </p:txBody>
      </p:sp>
      <p:sp>
        <p:nvSpPr>
          <p:cNvPr id="318" name="Google Shape;318;p10"/>
          <p:cNvSpPr txBox="1"/>
          <p:nvPr>
            <p:ph idx="1" type="body"/>
          </p:nvPr>
        </p:nvSpPr>
        <p:spPr>
          <a:xfrm>
            <a:off x="1850054" y="1057100"/>
            <a:ext cx="2676543" cy="2371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de-DE" sz="2000"/>
              <a:t>Personalized Learning</a:t>
            </a:r>
            <a:endParaRPr/>
          </a:p>
          <a:p>
            <a:pPr indent="-228600" lvl="0" marL="228600" rtl="0" algn="l">
              <a:lnSpc>
                <a:spcPct val="90000"/>
              </a:lnSpc>
              <a:spcBef>
                <a:spcPts val="1000"/>
              </a:spcBef>
              <a:spcAft>
                <a:spcPts val="0"/>
              </a:spcAft>
              <a:buClr>
                <a:schemeClr val="dk1"/>
              </a:buClr>
              <a:buSzPts val="2000"/>
              <a:buChar char="•"/>
            </a:pPr>
            <a:r>
              <a:rPr lang="de-DE" sz="2000"/>
              <a:t>tailoring instruction to individual student needs</a:t>
            </a:r>
            <a:endParaRPr/>
          </a:p>
          <a:p>
            <a:pPr indent="-228600" lvl="0" marL="228600" rtl="0" algn="l">
              <a:lnSpc>
                <a:spcPct val="90000"/>
              </a:lnSpc>
              <a:spcBef>
                <a:spcPts val="1000"/>
              </a:spcBef>
              <a:spcAft>
                <a:spcPts val="0"/>
              </a:spcAft>
              <a:buClr>
                <a:schemeClr val="dk1"/>
              </a:buClr>
              <a:buSzPts val="2000"/>
              <a:buChar char="•"/>
            </a:pPr>
            <a:r>
              <a:rPr lang="de-DE" sz="2000"/>
              <a:t>using data to track progress and identify gaps early</a:t>
            </a:r>
            <a:endParaRPr/>
          </a:p>
        </p:txBody>
      </p:sp>
      <p:sp>
        <p:nvSpPr>
          <p:cNvPr id="319" name="Google Shape;319;p10"/>
          <p:cNvSpPr txBox="1"/>
          <p:nvPr/>
        </p:nvSpPr>
        <p:spPr>
          <a:xfrm>
            <a:off x="1850054" y="3710002"/>
            <a:ext cx="2676543" cy="23719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000"/>
              <a:buFont typeface="Arial"/>
              <a:buNone/>
            </a:pPr>
            <a:r>
              <a:rPr b="1" lang="de-DE" sz="2000">
                <a:solidFill>
                  <a:schemeClr val="dk1"/>
                </a:solidFill>
                <a:latin typeface="Calibri"/>
                <a:ea typeface="Calibri"/>
                <a:cs typeface="Calibri"/>
                <a:sym typeface="Calibri"/>
              </a:rPr>
              <a:t>Differentiated Instructions</a:t>
            </a:r>
            <a:endParaRPr/>
          </a:p>
          <a:p>
            <a:pPr indent="-228600" lvl="0" marL="228600" marR="0" rtl="0" algn="l">
              <a:lnSpc>
                <a:spcPct val="90000"/>
              </a:lnSpc>
              <a:spcBef>
                <a:spcPts val="1000"/>
              </a:spcBef>
              <a:spcAft>
                <a:spcPts val="0"/>
              </a:spcAft>
              <a:buClr>
                <a:schemeClr val="dk1"/>
              </a:buClr>
              <a:buSzPts val="2000"/>
              <a:buFont typeface="Arial"/>
              <a:buChar char="•"/>
            </a:pPr>
            <a:r>
              <a:rPr lang="de-DE" sz="2000">
                <a:solidFill>
                  <a:schemeClr val="dk1"/>
                </a:solidFill>
                <a:latin typeface="Calibri"/>
                <a:ea typeface="Calibri"/>
                <a:cs typeface="Calibri"/>
                <a:sym typeface="Calibri"/>
              </a:rPr>
              <a:t>offering varied content, processes, and assessments based on student need</a:t>
            </a:r>
            <a:endParaRPr/>
          </a:p>
        </p:txBody>
      </p:sp>
      <p:sp>
        <p:nvSpPr>
          <p:cNvPr id="320" name="Google Shape;320;p10"/>
          <p:cNvSpPr txBox="1"/>
          <p:nvPr/>
        </p:nvSpPr>
        <p:spPr>
          <a:xfrm>
            <a:off x="8086167" y="3710002"/>
            <a:ext cx="2676544" cy="2610116"/>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000"/>
              <a:buFont typeface="Arial"/>
              <a:buNone/>
            </a:pPr>
            <a:r>
              <a:rPr b="1" lang="de-DE" sz="2000">
                <a:solidFill>
                  <a:schemeClr val="dk1"/>
                </a:solidFill>
                <a:latin typeface="Calibri"/>
                <a:ea typeface="Calibri"/>
                <a:cs typeface="Calibri"/>
                <a:sym typeface="Calibri"/>
              </a:rPr>
              <a:t>Project-Based Learning</a:t>
            </a:r>
            <a:endParaRPr/>
          </a:p>
          <a:p>
            <a:pPr indent="-228600" lvl="0" marL="228600" marR="0" rtl="0" algn="l">
              <a:lnSpc>
                <a:spcPct val="90000"/>
              </a:lnSpc>
              <a:spcBef>
                <a:spcPts val="1000"/>
              </a:spcBef>
              <a:spcAft>
                <a:spcPts val="0"/>
              </a:spcAft>
              <a:buClr>
                <a:schemeClr val="dk1"/>
              </a:buClr>
              <a:buSzPts val="2000"/>
              <a:buFont typeface="Arial"/>
              <a:buChar char="•"/>
            </a:pPr>
            <a:r>
              <a:rPr lang="de-DE" sz="2000">
                <a:solidFill>
                  <a:schemeClr val="dk1"/>
                </a:solidFill>
                <a:latin typeface="Calibri"/>
                <a:ea typeface="Calibri"/>
                <a:cs typeface="Calibri"/>
                <a:sym typeface="Calibri"/>
              </a:rPr>
              <a:t>allowing students to engage with real-world problems and gain deeper understanding through hands-on experiences</a:t>
            </a:r>
            <a:endParaRPr/>
          </a:p>
        </p:txBody>
      </p:sp>
      <p:sp>
        <p:nvSpPr>
          <p:cNvPr id="321" name="Google Shape;321;p10"/>
          <p:cNvSpPr txBox="1"/>
          <p:nvPr/>
        </p:nvSpPr>
        <p:spPr>
          <a:xfrm>
            <a:off x="8086166" y="1057100"/>
            <a:ext cx="2676544" cy="23719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000"/>
              <a:buFont typeface="Arial"/>
              <a:buNone/>
            </a:pPr>
            <a:r>
              <a:rPr b="1" lang="de-DE" sz="2000">
                <a:solidFill>
                  <a:schemeClr val="dk1"/>
                </a:solidFill>
                <a:latin typeface="Calibri"/>
                <a:ea typeface="Calibri"/>
                <a:cs typeface="Calibri"/>
                <a:sym typeface="Calibri"/>
              </a:rPr>
              <a:t>Blended Learning</a:t>
            </a:r>
            <a:endParaRPr/>
          </a:p>
          <a:p>
            <a:pPr indent="-228600" lvl="0" marL="228600" marR="0" rtl="0" algn="l">
              <a:lnSpc>
                <a:spcPct val="90000"/>
              </a:lnSpc>
              <a:spcBef>
                <a:spcPts val="1000"/>
              </a:spcBef>
              <a:spcAft>
                <a:spcPts val="0"/>
              </a:spcAft>
              <a:buClr>
                <a:schemeClr val="dk1"/>
              </a:buClr>
              <a:buSzPts val="2000"/>
              <a:buFont typeface="Arial"/>
              <a:buChar char="•"/>
            </a:pPr>
            <a:r>
              <a:rPr lang="de-DE" sz="2000">
                <a:solidFill>
                  <a:schemeClr val="dk1"/>
                </a:solidFill>
                <a:latin typeface="Calibri"/>
                <a:ea typeface="Calibri"/>
                <a:cs typeface="Calibri"/>
                <a:sym typeface="Calibri"/>
              </a:rPr>
              <a:t>combining traditional face-to-face instructions with online learning to cater to diverse learning styles</a:t>
            </a:r>
            <a:endParaRPr/>
          </a:p>
        </p:txBody>
      </p:sp>
      <p:pic>
        <p:nvPicPr>
          <p:cNvPr descr="Gruppe von Student*innen bei der Arbeit in der Bibliothek" id="322" name="Google Shape;322;p10"/>
          <p:cNvPicPr preferRelativeResize="0"/>
          <p:nvPr/>
        </p:nvPicPr>
        <p:blipFill rotWithShape="1">
          <a:blip r:embed="rId3">
            <a:alphaModFix/>
          </a:blip>
          <a:srcRect b="0" l="0" r="0" t="0"/>
          <a:stretch/>
        </p:blipFill>
        <p:spPr>
          <a:xfrm>
            <a:off x="4526597" y="2265452"/>
            <a:ext cx="3460376" cy="2306354"/>
          </a:xfrm>
          <a:prstGeom prst="rect">
            <a:avLst/>
          </a:prstGeom>
          <a:noFill/>
          <a:ln>
            <a:noFill/>
          </a:ln>
        </p:spPr>
      </p:pic>
      <p:sp>
        <p:nvSpPr>
          <p:cNvPr id="323" name="Google Shape;323;p10"/>
          <p:cNvSpPr txBox="1"/>
          <p:nvPr/>
        </p:nvSpPr>
        <p:spPr>
          <a:xfrm>
            <a:off x="6830454" y="4571806"/>
            <a:ext cx="1411846" cy="171348"/>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90000"/>
              </a:lnSpc>
              <a:spcBef>
                <a:spcPts val="0"/>
              </a:spcBef>
              <a:spcAft>
                <a:spcPts val="0"/>
              </a:spcAft>
              <a:buClr>
                <a:schemeClr val="dk1"/>
              </a:buClr>
              <a:buSzPct val="100000"/>
              <a:buFont typeface="Arial"/>
              <a:buNone/>
            </a:pPr>
            <a:r>
              <a:rPr lang="de-DE" sz="800">
                <a:solidFill>
                  <a:schemeClr val="dk1"/>
                </a:solidFill>
                <a:latin typeface="Calibri"/>
                <a:ea typeface="Calibri"/>
                <a:cs typeface="Calibri"/>
                <a:sym typeface="Calibri"/>
              </a:rPr>
              <a:t>Picture: PowerPoint Archives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11"/>
          <p:cNvSpPr/>
          <p:nvPr/>
        </p:nvSpPr>
        <p:spPr>
          <a:xfrm>
            <a:off x="8356738" y="2992694"/>
            <a:ext cx="3599749" cy="2781129"/>
          </a:xfrm>
          <a:prstGeom prst="roundRect">
            <a:avLst>
              <a:gd fmla="val 16667" name="adj"/>
            </a:avLst>
          </a:prstGeom>
          <a:solidFill>
            <a:srgbClr val="F6C680"/>
          </a:solidFill>
          <a:ln cap="flat" cmpd="sng" w="190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000">
                <a:solidFill>
                  <a:schemeClr val="dk1"/>
                </a:solidFill>
                <a:latin typeface="Calibri"/>
                <a:ea typeface="Calibri"/>
                <a:cs typeface="Calibri"/>
                <a:sym typeface="Calibri"/>
              </a:rPr>
              <a:t>Collaboration with Parents and Communities </a:t>
            </a:r>
            <a:endParaRPr/>
          </a:p>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Font typeface="Arial"/>
              <a:buChar char="•"/>
            </a:pPr>
            <a:r>
              <a:rPr lang="de-DE" sz="2000">
                <a:solidFill>
                  <a:schemeClr val="dk1"/>
                </a:solidFill>
                <a:latin typeface="Calibri"/>
                <a:ea typeface="Calibri"/>
                <a:cs typeface="Calibri"/>
                <a:sym typeface="Calibri"/>
              </a:rPr>
              <a:t>strengthening community and parental involvement to bridge learning gaps</a:t>
            </a:r>
            <a:endParaRPr/>
          </a:p>
        </p:txBody>
      </p:sp>
      <p:sp>
        <p:nvSpPr>
          <p:cNvPr id="330" name="Google Shape;330;p11"/>
          <p:cNvSpPr/>
          <p:nvPr/>
        </p:nvSpPr>
        <p:spPr>
          <a:xfrm>
            <a:off x="954533" y="1130690"/>
            <a:ext cx="3599749" cy="2753051"/>
          </a:xfrm>
          <a:prstGeom prst="roundRect">
            <a:avLst>
              <a:gd fmla="val 16667" name="adj"/>
            </a:avLst>
          </a:prstGeom>
          <a:solidFill>
            <a:srgbClr val="F6C680"/>
          </a:solidFill>
          <a:ln cap="flat" cmpd="sng" w="190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000">
                <a:solidFill>
                  <a:schemeClr val="dk1"/>
                </a:solidFill>
                <a:latin typeface="Calibri"/>
                <a:ea typeface="Calibri"/>
                <a:cs typeface="Calibri"/>
                <a:sym typeface="Calibri"/>
              </a:rPr>
              <a:t>Technology Integration</a:t>
            </a:r>
            <a:endParaRPr/>
          </a:p>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a:p>
            <a:pPr indent="-285750" lvl="0" marL="285750" marR="0" rtl="0" algn="l">
              <a:spcBef>
                <a:spcPts val="0"/>
              </a:spcBef>
              <a:spcAft>
                <a:spcPts val="0"/>
              </a:spcAft>
              <a:buClr>
                <a:schemeClr val="dk1"/>
              </a:buClr>
              <a:buSzPts val="2000"/>
              <a:buFont typeface="Arial"/>
              <a:buChar char="•"/>
            </a:pPr>
            <a:r>
              <a:rPr lang="de-DE" sz="2000">
                <a:solidFill>
                  <a:schemeClr val="dk1"/>
                </a:solidFill>
                <a:latin typeface="Calibri"/>
                <a:ea typeface="Calibri"/>
                <a:cs typeface="Calibri"/>
                <a:sym typeface="Calibri"/>
              </a:rPr>
              <a:t>use of AI and adaptive learning technologies for personalized support</a:t>
            </a:r>
            <a:endParaRPr/>
          </a:p>
          <a:p>
            <a:pPr indent="-171450" lvl="0" marL="285750" marR="0" rtl="0" algn="ctr">
              <a:spcBef>
                <a:spcPts val="0"/>
              </a:spcBef>
              <a:spcAft>
                <a:spcPts val="0"/>
              </a:spcAft>
              <a:buClr>
                <a:schemeClr val="dk1"/>
              </a:buClr>
              <a:buSzPts val="1800"/>
              <a:buFont typeface="Arial"/>
              <a:buNone/>
            </a:pPr>
            <a:r>
              <a:t/>
            </a:r>
            <a:endParaRPr sz="1800">
              <a:solidFill>
                <a:schemeClr val="lt1"/>
              </a:solidFill>
              <a:latin typeface="Calibri"/>
              <a:ea typeface="Calibri"/>
              <a:cs typeface="Calibri"/>
              <a:sym typeface="Calibri"/>
            </a:endParaRPr>
          </a:p>
        </p:txBody>
      </p:sp>
      <p:sp>
        <p:nvSpPr>
          <p:cNvPr id="331" name="Google Shape;331;p11"/>
          <p:cNvSpPr/>
          <p:nvPr/>
        </p:nvSpPr>
        <p:spPr>
          <a:xfrm>
            <a:off x="4626032" y="2038966"/>
            <a:ext cx="3599749" cy="2781129"/>
          </a:xfrm>
          <a:prstGeom prst="roundRect">
            <a:avLst>
              <a:gd fmla="val 16667" name="adj"/>
            </a:avLst>
          </a:prstGeom>
          <a:solidFill>
            <a:srgbClr val="F6C680"/>
          </a:solidFill>
          <a:ln cap="flat" cmpd="sng" w="190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000">
                <a:solidFill>
                  <a:schemeClr val="dk1"/>
                </a:solidFill>
                <a:latin typeface="Calibri"/>
                <a:ea typeface="Calibri"/>
                <a:cs typeface="Calibri"/>
                <a:sym typeface="Calibri"/>
              </a:rPr>
              <a:t>Inclusive Education Initiatives</a:t>
            </a:r>
            <a:endParaRPr/>
          </a:p>
          <a:p>
            <a:pPr indent="0" lvl="0" marL="0" marR="0" rtl="0" algn="ctr">
              <a:spcBef>
                <a:spcPts val="0"/>
              </a:spcBef>
              <a:spcAft>
                <a:spcPts val="0"/>
              </a:spcAft>
              <a:buNone/>
            </a:pPr>
            <a:r>
              <a:t/>
            </a:r>
            <a:endParaRPr b="1" sz="20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000"/>
              <a:buFont typeface="Arial"/>
              <a:buChar char="•"/>
            </a:pPr>
            <a:r>
              <a:rPr lang="de-DE" sz="2000">
                <a:solidFill>
                  <a:schemeClr val="dk1"/>
                </a:solidFill>
                <a:latin typeface="Calibri"/>
                <a:ea typeface="Calibri"/>
                <a:cs typeface="Calibri"/>
                <a:sym typeface="Calibri"/>
              </a:rPr>
              <a:t>universal design for learning principles (UDL)</a:t>
            </a:r>
            <a:endParaRPr/>
          </a:p>
          <a:p>
            <a:pPr indent="-285750" lvl="0" marL="285750" marR="0" rtl="0" algn="l">
              <a:spcBef>
                <a:spcPts val="0"/>
              </a:spcBef>
              <a:spcAft>
                <a:spcPts val="0"/>
              </a:spcAft>
              <a:buClr>
                <a:schemeClr val="dk1"/>
              </a:buClr>
              <a:buSzPts val="2000"/>
              <a:buFont typeface="Arial"/>
              <a:buChar char="•"/>
            </a:pPr>
            <a:r>
              <a:rPr lang="de-DE" sz="2000">
                <a:solidFill>
                  <a:schemeClr val="dk1"/>
                </a:solidFill>
                <a:latin typeface="Calibri"/>
                <a:ea typeface="Calibri"/>
                <a:cs typeface="Calibri"/>
                <a:sym typeface="Calibri"/>
              </a:rPr>
              <a:t>providing tailored support for students with disabilities and different learning needs</a:t>
            </a:r>
            <a:endParaRPr/>
          </a:p>
        </p:txBody>
      </p:sp>
      <p:sp>
        <p:nvSpPr>
          <p:cNvPr id="332" name="Google Shape;332;p11"/>
          <p:cNvSpPr txBox="1"/>
          <p:nvPr>
            <p:ph type="title"/>
          </p:nvPr>
        </p:nvSpPr>
        <p:spPr>
          <a:xfrm>
            <a:off x="838200" y="10477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de-DE" sz="3200"/>
              <a:t>Innovative Approaches in Germany‘s Education System</a:t>
            </a:r>
            <a:endParaRPr/>
          </a:p>
        </p:txBody>
      </p:sp>
      <p:sp>
        <p:nvSpPr>
          <p:cNvPr id="333" name="Google Shape;333;p11"/>
          <p:cNvSpPr txBox="1"/>
          <p:nvPr/>
        </p:nvSpPr>
        <p:spPr>
          <a:xfrm>
            <a:off x="6795988" y="1430338"/>
            <a:ext cx="2614028" cy="823912"/>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2000"/>
              <a:buFont typeface="Arial"/>
              <a:buNone/>
            </a:pPr>
            <a:r>
              <a:t/>
            </a:r>
            <a:endParaRPr b="1" sz="2000">
              <a:solidFill>
                <a:schemeClr val="dk1"/>
              </a:solidFill>
              <a:latin typeface="Calibri"/>
              <a:ea typeface="Calibri"/>
              <a:cs typeface="Calibri"/>
              <a:sym typeface="Calibri"/>
            </a:endParaRPr>
          </a:p>
        </p:txBody>
      </p:sp>
      <p:sp>
        <p:nvSpPr>
          <p:cNvPr id="334" name="Google Shape;334;p11"/>
          <p:cNvSpPr txBox="1"/>
          <p:nvPr/>
        </p:nvSpPr>
        <p:spPr>
          <a:xfrm>
            <a:off x="7339362" y="1254382"/>
            <a:ext cx="2796988" cy="823912"/>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2000"/>
              <a:buFont typeface="Arial"/>
              <a:buNone/>
            </a:pPr>
            <a:r>
              <a:t/>
            </a:r>
            <a:endParaRPr b="1" sz="2000">
              <a:solidFill>
                <a:schemeClr val="dk1"/>
              </a:solidFill>
              <a:latin typeface="Calibri"/>
              <a:ea typeface="Calibri"/>
              <a:cs typeface="Calibri"/>
              <a:sym typeface="Calibri"/>
            </a:endParaRPr>
          </a:p>
        </p:txBody>
      </p:sp>
      <p:sp>
        <p:nvSpPr>
          <p:cNvPr id="335" name="Google Shape;335;p11"/>
          <p:cNvSpPr txBox="1"/>
          <p:nvPr/>
        </p:nvSpPr>
        <p:spPr>
          <a:xfrm>
            <a:off x="9576176" y="2187669"/>
            <a:ext cx="2893767" cy="1485153"/>
          </a:xfrm>
          <a:prstGeom prst="rect">
            <a:avLst/>
          </a:prstGeom>
          <a:noFill/>
          <a:ln>
            <a:noFill/>
          </a:ln>
        </p:spPr>
        <p:txBody>
          <a:bodyPr anchorCtr="0" anchor="t" bIns="45700" lIns="91425" spcFirstLastPara="1" rIns="91425" wrap="square" tIns="45700">
            <a:normAutofit/>
          </a:bodyPr>
          <a:lstStyle/>
          <a:p>
            <a:pPr indent="-101600" lvl="0" marL="228600" marR="0" rtl="0" algn="l">
              <a:lnSpc>
                <a:spcPct val="90000"/>
              </a:lnSpc>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2"/>
          <p:cNvSpPr txBox="1"/>
          <p:nvPr>
            <p:ph type="title"/>
          </p:nvPr>
        </p:nvSpPr>
        <p:spPr>
          <a:xfrm>
            <a:off x="838200" y="131761"/>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Creative Strategies for Inclusive Teaching</a:t>
            </a:r>
            <a:endParaRPr/>
          </a:p>
        </p:txBody>
      </p:sp>
      <p:sp>
        <p:nvSpPr>
          <p:cNvPr id="342" name="Google Shape;342;p12"/>
          <p:cNvSpPr txBox="1"/>
          <p:nvPr>
            <p:ph idx="1" type="body"/>
          </p:nvPr>
        </p:nvSpPr>
        <p:spPr>
          <a:xfrm>
            <a:off x="1892300" y="1457324"/>
            <a:ext cx="10198100" cy="4778375"/>
          </a:xfrm>
          <a:prstGeom prst="rect">
            <a:avLst/>
          </a:prstGeom>
          <a:noFill/>
          <a:ln>
            <a:noFill/>
          </a:ln>
        </p:spPr>
        <p:txBody>
          <a:bodyPr anchorCtr="0" anchor="t" bIns="45700" lIns="91425" spcFirstLastPara="1" rIns="91425" wrap="square" tIns="45700">
            <a:normAutofit fontScale="92500"/>
          </a:bodyPr>
          <a:lstStyle/>
          <a:p>
            <a:pPr indent="-514350" lvl="0" marL="514350" rtl="0" algn="l">
              <a:lnSpc>
                <a:spcPct val="90000"/>
              </a:lnSpc>
              <a:spcBef>
                <a:spcPts val="0"/>
              </a:spcBef>
              <a:spcAft>
                <a:spcPts val="0"/>
              </a:spcAft>
              <a:buClr>
                <a:schemeClr val="dk1"/>
              </a:buClr>
              <a:buSzPct val="100000"/>
              <a:buFont typeface="Calibri"/>
              <a:buAutoNum type="arabicPeriod"/>
            </a:pPr>
            <a:r>
              <a:rPr b="1" lang="de-DE"/>
              <a:t>Universal Design for Inclusive Learning (UDL):</a:t>
            </a:r>
            <a:endParaRPr/>
          </a:p>
          <a:p>
            <a:pPr indent="-228600" lvl="1" marL="685800" rtl="0" algn="l">
              <a:lnSpc>
                <a:spcPct val="90000"/>
              </a:lnSpc>
              <a:spcBef>
                <a:spcPts val="500"/>
              </a:spcBef>
              <a:spcAft>
                <a:spcPts val="0"/>
              </a:spcAft>
              <a:buClr>
                <a:schemeClr val="dk1"/>
              </a:buClr>
              <a:buSzPct val="100000"/>
              <a:buChar char="•"/>
            </a:pPr>
            <a:r>
              <a:rPr lang="de-DE"/>
              <a:t>offering multiple means of representation, engagement, and expression</a:t>
            </a:r>
            <a:endParaRPr/>
          </a:p>
          <a:p>
            <a:pPr indent="-228600" lvl="1" marL="685800" rtl="0" algn="l">
              <a:lnSpc>
                <a:spcPct val="90000"/>
              </a:lnSpc>
              <a:spcBef>
                <a:spcPts val="500"/>
              </a:spcBef>
              <a:spcAft>
                <a:spcPts val="0"/>
              </a:spcAft>
              <a:buClr>
                <a:schemeClr val="dk1"/>
              </a:buClr>
              <a:buSzPct val="100000"/>
              <a:buChar char="•"/>
            </a:pPr>
            <a:r>
              <a:rPr lang="de-DE"/>
              <a:t>use of multimedia, assistive technologies, and alternative assessments</a:t>
            </a:r>
            <a:endParaRPr/>
          </a:p>
          <a:p>
            <a:pPr indent="-514350" lvl="0" marL="514350" rtl="0" algn="l">
              <a:lnSpc>
                <a:spcPct val="90000"/>
              </a:lnSpc>
              <a:spcBef>
                <a:spcPts val="1000"/>
              </a:spcBef>
              <a:spcAft>
                <a:spcPts val="0"/>
              </a:spcAft>
              <a:buClr>
                <a:schemeClr val="dk1"/>
              </a:buClr>
              <a:buSzPct val="100000"/>
              <a:buFont typeface="Calibri"/>
              <a:buAutoNum type="arabicPeriod"/>
            </a:pPr>
            <a:r>
              <a:rPr b="1" lang="de-DE"/>
              <a:t>Culturally Responsive Teaching</a:t>
            </a:r>
            <a:endParaRPr/>
          </a:p>
          <a:p>
            <a:pPr indent="-228600" lvl="1" marL="685800" rtl="0" algn="l">
              <a:lnSpc>
                <a:spcPct val="90000"/>
              </a:lnSpc>
              <a:spcBef>
                <a:spcPts val="500"/>
              </a:spcBef>
              <a:spcAft>
                <a:spcPts val="0"/>
              </a:spcAft>
              <a:buClr>
                <a:schemeClr val="dk1"/>
              </a:buClr>
              <a:buSzPct val="100000"/>
              <a:buChar char="•"/>
            </a:pPr>
            <a:r>
              <a:rPr lang="de-DE"/>
              <a:t>incorporating diverse perspectives and cultural references into teaching practices</a:t>
            </a:r>
            <a:endParaRPr/>
          </a:p>
          <a:p>
            <a:pPr indent="-228600" lvl="1" marL="685800" rtl="0" algn="l">
              <a:lnSpc>
                <a:spcPct val="90000"/>
              </a:lnSpc>
              <a:spcBef>
                <a:spcPts val="500"/>
              </a:spcBef>
              <a:spcAft>
                <a:spcPts val="0"/>
              </a:spcAft>
              <a:buClr>
                <a:schemeClr val="dk1"/>
              </a:buClr>
              <a:buSzPct val="100000"/>
              <a:buChar char="•"/>
            </a:pPr>
            <a:r>
              <a:rPr lang="de-DE"/>
              <a:t>ensuring students see themselves in the curriculum</a:t>
            </a:r>
            <a:endParaRPr/>
          </a:p>
          <a:p>
            <a:pPr indent="-514350" lvl="0" marL="514350" rtl="0" algn="l">
              <a:lnSpc>
                <a:spcPct val="90000"/>
              </a:lnSpc>
              <a:spcBef>
                <a:spcPts val="1000"/>
              </a:spcBef>
              <a:spcAft>
                <a:spcPts val="0"/>
              </a:spcAft>
              <a:buClr>
                <a:schemeClr val="dk1"/>
              </a:buClr>
              <a:buSzPct val="100000"/>
              <a:buFont typeface="Calibri"/>
              <a:buAutoNum type="arabicPeriod"/>
            </a:pPr>
            <a:r>
              <a:rPr b="1" lang="de-DE"/>
              <a:t>Gamification</a:t>
            </a:r>
            <a:endParaRPr/>
          </a:p>
          <a:p>
            <a:pPr indent="-228600" lvl="1" marL="685800" rtl="0" algn="l">
              <a:lnSpc>
                <a:spcPct val="90000"/>
              </a:lnSpc>
              <a:spcBef>
                <a:spcPts val="500"/>
              </a:spcBef>
              <a:spcAft>
                <a:spcPts val="0"/>
              </a:spcAft>
              <a:buClr>
                <a:schemeClr val="dk1"/>
              </a:buClr>
              <a:buSzPct val="100000"/>
              <a:buChar char="•"/>
            </a:pPr>
            <a:r>
              <a:rPr lang="de-DE"/>
              <a:t>using game-like elements in increase motivation and engagement in learning</a:t>
            </a:r>
            <a:endParaRPr/>
          </a:p>
          <a:p>
            <a:pPr indent="-514350" lvl="0" marL="514350" rtl="0" algn="l">
              <a:lnSpc>
                <a:spcPct val="90000"/>
              </a:lnSpc>
              <a:spcBef>
                <a:spcPts val="1000"/>
              </a:spcBef>
              <a:spcAft>
                <a:spcPts val="0"/>
              </a:spcAft>
              <a:buClr>
                <a:schemeClr val="dk1"/>
              </a:buClr>
              <a:buSzPct val="100000"/>
              <a:buFont typeface="Calibri"/>
              <a:buAutoNum type="arabicPeriod"/>
            </a:pPr>
            <a:r>
              <a:rPr b="1" lang="de-DE"/>
              <a:t>Peer Learning and Mentoring</a:t>
            </a:r>
            <a:endParaRPr/>
          </a:p>
          <a:p>
            <a:pPr indent="-228600" lvl="1" marL="685800" rtl="0" algn="l">
              <a:lnSpc>
                <a:spcPct val="90000"/>
              </a:lnSpc>
              <a:spcBef>
                <a:spcPts val="500"/>
              </a:spcBef>
              <a:spcAft>
                <a:spcPts val="0"/>
              </a:spcAft>
              <a:buClr>
                <a:schemeClr val="dk1"/>
              </a:buClr>
              <a:buSzPct val="100000"/>
              <a:buChar char="•"/>
            </a:pPr>
            <a:r>
              <a:rPr lang="de-DE"/>
              <a:t>students helping each other to reinforce understanding and build relationships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1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de-DE"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348" name="Google Shape;348;p13"/>
          <p:cNvSpPr txBox="1"/>
          <p:nvPr/>
        </p:nvSpPr>
        <p:spPr>
          <a:xfrm>
            <a:off x="621792" y="457462"/>
            <a:ext cx="9899904" cy="550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de-DE" sz="4000">
                <a:solidFill>
                  <a:schemeClr val="dk1"/>
                </a:solidFill>
                <a:latin typeface="Calibri"/>
                <a:ea typeface="Calibri"/>
                <a:cs typeface="Calibri"/>
                <a:sym typeface="Calibri"/>
              </a:rPr>
              <a:t>UDL - Universal Design for Inclusive Learning</a:t>
            </a:r>
            <a:br>
              <a:rPr lang="de-DE" sz="4000">
                <a:solidFill>
                  <a:schemeClr val="dk1"/>
                </a:solidFill>
                <a:latin typeface="Calibri"/>
                <a:ea typeface="Calibri"/>
                <a:cs typeface="Calibri"/>
                <a:sym typeface="Calibri"/>
              </a:rPr>
            </a:br>
            <a:r>
              <a:rPr lang="de-DE" sz="3200">
                <a:solidFill>
                  <a:schemeClr val="dk1"/>
                </a:solidFill>
                <a:latin typeface="Calibri"/>
                <a:ea typeface="Calibri"/>
                <a:cs typeface="Calibri"/>
                <a:sym typeface="Calibri"/>
              </a:rPr>
              <a:t>The Cornell University Approach  </a:t>
            </a:r>
            <a:endParaRPr/>
          </a:p>
        </p:txBody>
      </p:sp>
      <p:sp>
        <p:nvSpPr>
          <p:cNvPr id="349" name="Google Shape;349;p13"/>
          <p:cNvSpPr/>
          <p:nvPr/>
        </p:nvSpPr>
        <p:spPr>
          <a:xfrm>
            <a:off x="993147" y="1524000"/>
            <a:ext cx="3637517" cy="4486656"/>
          </a:xfrm>
          <a:prstGeom prst="roundRect">
            <a:avLst>
              <a:gd fmla="val 16667" name="adj"/>
            </a:avLst>
          </a:prstGeom>
          <a:solidFill>
            <a:srgbClr val="F6C680"/>
          </a:solidFill>
          <a:ln cap="flat" cmpd="sng" w="190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000">
                <a:solidFill>
                  <a:srgbClr val="002060"/>
                </a:solidFill>
                <a:latin typeface="Calibri"/>
                <a:ea typeface="Calibri"/>
                <a:cs typeface="Calibri"/>
                <a:sym typeface="Calibri"/>
              </a:rPr>
              <a:t>Provide Options for Perception</a:t>
            </a:r>
            <a:endParaRPr/>
          </a:p>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a:p>
            <a:pPr indent="0" lvl="0" marL="0" marR="0" rtl="0" algn="ctr">
              <a:spcBef>
                <a:spcPts val="0"/>
              </a:spcBef>
              <a:spcAft>
                <a:spcPts val="0"/>
              </a:spcAft>
              <a:buNone/>
            </a:pPr>
            <a:r>
              <a:rPr lang="de-DE" sz="1800">
                <a:solidFill>
                  <a:srgbClr val="002060"/>
                </a:solidFill>
                <a:latin typeface="Calibri"/>
                <a:ea typeface="Calibri"/>
                <a:cs typeface="Calibri"/>
                <a:sym typeface="Calibri"/>
              </a:rPr>
              <a:t>“Based on the premise that learners access information differently, this principle means providing flexible and multiple ways to present information. For example, using PowerPoint as a visual supplement to your lecture.”</a:t>
            </a:r>
            <a:endParaRPr/>
          </a:p>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0" name="Google Shape;350;p13"/>
          <p:cNvSpPr/>
          <p:nvPr/>
        </p:nvSpPr>
        <p:spPr>
          <a:xfrm>
            <a:off x="4707639" y="1524000"/>
            <a:ext cx="3637517" cy="4486656"/>
          </a:xfrm>
          <a:prstGeom prst="roundRect">
            <a:avLst>
              <a:gd fmla="val 16667" name="adj"/>
            </a:avLst>
          </a:prstGeom>
          <a:solidFill>
            <a:srgbClr val="F6C680"/>
          </a:solidFill>
          <a:ln cap="flat" cmpd="sng" w="190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000">
                <a:solidFill>
                  <a:srgbClr val="002060"/>
                </a:solidFill>
                <a:latin typeface="Calibri"/>
                <a:ea typeface="Calibri"/>
                <a:cs typeface="Calibri"/>
                <a:sym typeface="Calibri"/>
              </a:rPr>
              <a:t>Provide Options for Expression</a:t>
            </a:r>
            <a:br>
              <a:rPr lang="de-DE" sz="1800">
                <a:solidFill>
                  <a:schemeClr val="lt1"/>
                </a:solidFill>
                <a:latin typeface="Calibri"/>
                <a:ea typeface="Calibri"/>
                <a:cs typeface="Calibri"/>
                <a:sym typeface="Calibri"/>
              </a:rPr>
            </a:br>
            <a:br>
              <a:rPr lang="de-DE" sz="1800">
                <a:solidFill>
                  <a:schemeClr val="lt1"/>
                </a:solidFill>
                <a:latin typeface="Calibri"/>
                <a:ea typeface="Calibri"/>
                <a:cs typeface="Calibri"/>
                <a:sym typeface="Calibri"/>
              </a:rPr>
            </a:br>
            <a:r>
              <a:rPr lang="de-DE" sz="1800">
                <a:solidFill>
                  <a:srgbClr val="002060"/>
                </a:solidFill>
                <a:latin typeface="Calibri"/>
                <a:ea typeface="Calibri"/>
                <a:cs typeface="Calibri"/>
                <a:sym typeface="Calibri"/>
              </a:rPr>
              <a:t>“Since learners vary in their abilities to demonstrate their learning in different ways, this principle means providing flexible and multiple ways to allow students to express their knowledge or demonstrate their skills. For example, providing students an option of writing a final exam or submitting a final assignment.”</a:t>
            </a:r>
            <a:endParaRPr/>
          </a:p>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1" name="Google Shape;351;p13"/>
          <p:cNvSpPr/>
          <p:nvPr/>
        </p:nvSpPr>
        <p:spPr>
          <a:xfrm>
            <a:off x="8422131" y="1524000"/>
            <a:ext cx="3637517" cy="4486656"/>
          </a:xfrm>
          <a:prstGeom prst="roundRect">
            <a:avLst>
              <a:gd fmla="val 16667" name="adj"/>
            </a:avLst>
          </a:prstGeom>
          <a:solidFill>
            <a:srgbClr val="F6C680"/>
          </a:solidFill>
          <a:ln cap="flat" cmpd="sng" w="190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000">
                <a:solidFill>
                  <a:srgbClr val="002060"/>
                </a:solidFill>
                <a:latin typeface="Calibri"/>
                <a:ea typeface="Calibri"/>
                <a:cs typeface="Calibri"/>
                <a:sym typeface="Calibri"/>
              </a:rPr>
              <a:t>Provide Options for Comprehension</a:t>
            </a:r>
            <a:br>
              <a:rPr b="1" lang="de-DE" sz="2000">
                <a:solidFill>
                  <a:srgbClr val="002060"/>
                </a:solidFill>
                <a:latin typeface="Calibri"/>
                <a:ea typeface="Calibri"/>
                <a:cs typeface="Calibri"/>
                <a:sym typeface="Calibri"/>
              </a:rPr>
            </a:br>
            <a:br>
              <a:rPr lang="de-DE" sz="1800">
                <a:solidFill>
                  <a:schemeClr val="lt1"/>
                </a:solidFill>
                <a:latin typeface="Calibri"/>
                <a:ea typeface="Calibri"/>
                <a:cs typeface="Calibri"/>
                <a:sym typeface="Calibri"/>
              </a:rPr>
            </a:br>
            <a:r>
              <a:rPr lang="de-DE" sz="1800">
                <a:solidFill>
                  <a:srgbClr val="002060"/>
                </a:solidFill>
                <a:latin typeface="Calibri"/>
                <a:ea typeface="Calibri"/>
                <a:cs typeface="Calibri"/>
                <a:sym typeface="Calibri"/>
              </a:rPr>
              <a:t>“Students are motivated to learn for different reasons and vary in the types of learning activities that keep them engaged. This third principle means providing multiple ways for engaging in course activities. For example, engaging students in both group work activities and individual work, as opposed to engaging students only in individual work. assignment.”</a:t>
            </a:r>
            <a:endParaRPr/>
          </a:p>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2" name="Google Shape;352;p13"/>
          <p:cNvSpPr txBox="1"/>
          <p:nvPr/>
        </p:nvSpPr>
        <p:spPr>
          <a:xfrm>
            <a:off x="1465338" y="5908095"/>
            <a:ext cx="10360902" cy="4924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300">
                <a:solidFill>
                  <a:schemeClr val="dk1"/>
                </a:solidFill>
                <a:latin typeface="Calibri"/>
                <a:ea typeface="Calibri"/>
                <a:cs typeface="Calibri"/>
                <a:sym typeface="Calibri"/>
              </a:rPr>
              <a:t>Cornell University (2024): Universal Design for Learning</a:t>
            </a:r>
            <a:endParaRPr/>
          </a:p>
          <a:p>
            <a:pPr indent="0" lvl="0" marL="0" marR="0" rtl="0" algn="l">
              <a:spcBef>
                <a:spcPts val="0"/>
              </a:spcBef>
              <a:spcAft>
                <a:spcPts val="0"/>
              </a:spcAft>
              <a:buNone/>
            </a:pPr>
            <a:r>
              <a:rPr lang="de-DE" sz="1300">
                <a:solidFill>
                  <a:schemeClr val="dk1"/>
                </a:solidFill>
                <a:latin typeface="Calibri"/>
                <a:ea typeface="Calibri"/>
                <a:cs typeface="Calibri"/>
                <a:sym typeface="Calibri"/>
              </a:rPr>
              <a:t>https://teaching.cornell.edu/teaching-resources/assessment-evaluation/inclusion-accessibility-accommodation/building-inclusive-5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4"/>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de-DE"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358" name="Google Shape;358;p14"/>
          <p:cNvSpPr txBox="1"/>
          <p:nvPr/>
        </p:nvSpPr>
        <p:spPr>
          <a:xfrm>
            <a:off x="621792" y="457462"/>
            <a:ext cx="9899904" cy="550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de-DE" sz="4000">
                <a:solidFill>
                  <a:schemeClr val="dk1"/>
                </a:solidFill>
                <a:latin typeface="Calibri"/>
                <a:ea typeface="Calibri"/>
                <a:cs typeface="Calibri"/>
                <a:sym typeface="Calibri"/>
              </a:rPr>
              <a:t>Culturally Responsive Teaching I</a:t>
            </a:r>
            <a:endParaRPr sz="3200">
              <a:solidFill>
                <a:schemeClr val="dk1"/>
              </a:solidFill>
              <a:latin typeface="Calibri"/>
              <a:ea typeface="Calibri"/>
              <a:cs typeface="Calibri"/>
              <a:sym typeface="Calibri"/>
            </a:endParaRPr>
          </a:p>
        </p:txBody>
      </p:sp>
      <p:sp>
        <p:nvSpPr>
          <p:cNvPr id="359" name="Google Shape;359;p14"/>
          <p:cNvSpPr/>
          <p:nvPr/>
        </p:nvSpPr>
        <p:spPr>
          <a:xfrm>
            <a:off x="4018868" y="1317031"/>
            <a:ext cx="4367463" cy="3023321"/>
          </a:xfrm>
          <a:prstGeom prst="triangle">
            <a:avLst>
              <a:gd fmla="val 50000"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400">
                <a:solidFill>
                  <a:srgbClr val="002060"/>
                </a:solidFill>
                <a:latin typeface="Calibri"/>
                <a:ea typeface="Calibri"/>
                <a:cs typeface="Calibri"/>
                <a:sym typeface="Calibri"/>
              </a:rPr>
              <a:t>Components</a:t>
            </a:r>
            <a:br>
              <a:rPr b="1" lang="de-DE" sz="2400">
                <a:solidFill>
                  <a:srgbClr val="002060"/>
                </a:solidFill>
                <a:latin typeface="Calibri"/>
                <a:ea typeface="Calibri"/>
                <a:cs typeface="Calibri"/>
                <a:sym typeface="Calibri"/>
              </a:rPr>
            </a:br>
            <a:r>
              <a:rPr b="1" lang="de-DE" sz="2400">
                <a:solidFill>
                  <a:srgbClr val="002060"/>
                </a:solidFill>
                <a:latin typeface="Calibri"/>
                <a:ea typeface="Calibri"/>
                <a:cs typeface="Calibri"/>
                <a:sym typeface="Calibri"/>
              </a:rPr>
              <a:t>of culturally relevant pedagogy</a:t>
            </a:r>
            <a:endParaRPr b="1" sz="2400">
              <a:solidFill>
                <a:srgbClr val="002060"/>
              </a:solidFill>
              <a:latin typeface="Calibri"/>
              <a:ea typeface="Calibri"/>
              <a:cs typeface="Calibri"/>
              <a:sym typeface="Calibri"/>
            </a:endParaRPr>
          </a:p>
        </p:txBody>
      </p:sp>
      <p:sp>
        <p:nvSpPr>
          <p:cNvPr id="360" name="Google Shape;360;p14"/>
          <p:cNvSpPr/>
          <p:nvPr/>
        </p:nvSpPr>
        <p:spPr>
          <a:xfrm>
            <a:off x="890016" y="1333635"/>
            <a:ext cx="4084480" cy="1668085"/>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FFFFFF"/>
                </a:solidFill>
                <a:latin typeface="Calibri"/>
                <a:ea typeface="Calibri"/>
                <a:cs typeface="Calibri"/>
                <a:sym typeface="Calibri"/>
              </a:rPr>
              <a:t>„</a:t>
            </a:r>
            <a:r>
              <a:rPr b="1" lang="de-DE" sz="1800">
                <a:solidFill>
                  <a:srgbClr val="FFFF00"/>
                </a:solidFill>
                <a:latin typeface="Calibri"/>
                <a:ea typeface="Calibri"/>
                <a:cs typeface="Calibri"/>
                <a:sym typeface="Calibri"/>
              </a:rPr>
              <a:t>student learning </a:t>
            </a:r>
            <a:r>
              <a:rPr b="1" lang="de-DE" sz="1800">
                <a:solidFill>
                  <a:srgbClr val="FFFFFF"/>
                </a:solidFill>
                <a:latin typeface="Calibri"/>
                <a:ea typeface="Calibri"/>
                <a:cs typeface="Calibri"/>
                <a:sym typeface="Calibri"/>
              </a:rPr>
              <a:t>— </a:t>
            </a:r>
            <a:br>
              <a:rPr b="1" lang="de-DE" sz="1800">
                <a:solidFill>
                  <a:srgbClr val="FFFFFF"/>
                </a:solidFill>
                <a:latin typeface="Calibri"/>
                <a:ea typeface="Calibri"/>
                <a:cs typeface="Calibri"/>
                <a:sym typeface="Calibri"/>
              </a:rPr>
            </a:br>
            <a:r>
              <a:rPr b="1" lang="de-DE" sz="1800">
                <a:solidFill>
                  <a:srgbClr val="FFFFFF"/>
                </a:solidFill>
                <a:latin typeface="Calibri"/>
                <a:ea typeface="Calibri"/>
                <a:cs typeface="Calibri"/>
                <a:sym typeface="Calibri"/>
              </a:rPr>
              <a:t>prioritizing students’ intellectual growth, including their ability to problem-solve”</a:t>
            </a:r>
            <a:endParaRPr b="1" sz="1800">
              <a:solidFill>
                <a:srgbClr val="FFFFFF"/>
              </a:solidFill>
              <a:latin typeface="Calibri"/>
              <a:ea typeface="Calibri"/>
              <a:cs typeface="Calibri"/>
              <a:sym typeface="Calibri"/>
            </a:endParaRPr>
          </a:p>
        </p:txBody>
      </p:sp>
      <p:sp>
        <p:nvSpPr>
          <p:cNvPr id="361" name="Google Shape;361;p14"/>
          <p:cNvSpPr/>
          <p:nvPr/>
        </p:nvSpPr>
        <p:spPr>
          <a:xfrm>
            <a:off x="7485407" y="1333635"/>
            <a:ext cx="4084480" cy="1668085"/>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FFFFFF"/>
                </a:solidFill>
                <a:latin typeface="Calibri"/>
                <a:ea typeface="Calibri"/>
                <a:cs typeface="Calibri"/>
                <a:sym typeface="Calibri"/>
              </a:rPr>
              <a:t>„</a:t>
            </a:r>
            <a:r>
              <a:rPr b="1" lang="de-DE" sz="1800">
                <a:solidFill>
                  <a:srgbClr val="FFFF00"/>
                </a:solidFill>
                <a:latin typeface="Calibri"/>
                <a:ea typeface="Calibri"/>
                <a:cs typeface="Calibri"/>
                <a:sym typeface="Calibri"/>
              </a:rPr>
              <a:t>cultural competence </a:t>
            </a:r>
            <a:r>
              <a:rPr b="1" lang="de-DE" sz="1800">
                <a:solidFill>
                  <a:srgbClr val="FFFFFF"/>
                </a:solidFill>
                <a:latin typeface="Calibri"/>
                <a:ea typeface="Calibri"/>
                <a:cs typeface="Calibri"/>
                <a:sym typeface="Calibri"/>
              </a:rPr>
              <a:t>—</a:t>
            </a:r>
            <a:br>
              <a:rPr b="1" lang="de-DE" sz="1800">
                <a:solidFill>
                  <a:srgbClr val="FFFFFF"/>
                </a:solidFill>
                <a:latin typeface="Calibri"/>
                <a:ea typeface="Calibri"/>
                <a:cs typeface="Calibri"/>
                <a:sym typeface="Calibri"/>
              </a:rPr>
            </a:br>
            <a:r>
              <a:rPr b="1" lang="de-DE" sz="1800">
                <a:solidFill>
                  <a:srgbClr val="FFFFFF"/>
                </a:solidFill>
                <a:latin typeface="Calibri"/>
                <a:ea typeface="Calibri"/>
                <a:cs typeface="Calibri"/>
                <a:sym typeface="Calibri"/>
              </a:rPr>
              <a:t>creating an environment where students affirm and appreciate their culture of origin while also developing fluency in at least one other culture”</a:t>
            </a:r>
            <a:endParaRPr b="1" sz="1800">
              <a:solidFill>
                <a:srgbClr val="FFFFFF"/>
              </a:solidFill>
              <a:latin typeface="Calibri"/>
              <a:ea typeface="Calibri"/>
              <a:cs typeface="Calibri"/>
              <a:sym typeface="Calibri"/>
            </a:endParaRPr>
          </a:p>
        </p:txBody>
      </p:sp>
      <p:sp>
        <p:nvSpPr>
          <p:cNvPr id="362" name="Google Shape;362;p14"/>
          <p:cNvSpPr/>
          <p:nvPr/>
        </p:nvSpPr>
        <p:spPr>
          <a:xfrm>
            <a:off x="4181696" y="4476682"/>
            <a:ext cx="4084480" cy="1668085"/>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FFFFFF"/>
                </a:solidFill>
                <a:latin typeface="Calibri"/>
                <a:ea typeface="Calibri"/>
                <a:cs typeface="Calibri"/>
                <a:sym typeface="Calibri"/>
              </a:rPr>
              <a:t>„</a:t>
            </a:r>
            <a:r>
              <a:rPr b="1" lang="de-DE" sz="1800">
                <a:solidFill>
                  <a:srgbClr val="FFFF00"/>
                </a:solidFill>
                <a:latin typeface="Calibri"/>
                <a:ea typeface="Calibri"/>
                <a:cs typeface="Calibri"/>
                <a:sym typeface="Calibri"/>
              </a:rPr>
              <a:t>critical consciousness </a:t>
            </a:r>
            <a:r>
              <a:rPr b="1" lang="de-DE" sz="1800">
                <a:solidFill>
                  <a:schemeClr val="lt1"/>
                </a:solidFill>
                <a:latin typeface="Calibri"/>
                <a:ea typeface="Calibri"/>
                <a:cs typeface="Calibri"/>
                <a:sym typeface="Calibri"/>
              </a:rPr>
              <a:t>—</a:t>
            </a:r>
            <a:br>
              <a:rPr b="1" lang="de-DE" sz="1800">
                <a:solidFill>
                  <a:schemeClr val="lt1"/>
                </a:solidFill>
                <a:latin typeface="Calibri"/>
                <a:ea typeface="Calibri"/>
                <a:cs typeface="Calibri"/>
                <a:sym typeface="Calibri"/>
              </a:rPr>
            </a:br>
            <a:r>
              <a:rPr b="1" lang="de-DE" sz="1800">
                <a:solidFill>
                  <a:schemeClr val="lt1"/>
                </a:solidFill>
                <a:latin typeface="Calibri"/>
                <a:ea typeface="Calibri"/>
                <a:cs typeface="Calibri"/>
                <a:sym typeface="Calibri"/>
              </a:rPr>
              <a:t> teaching students how to identify, analyze, and solve real-world problems, especially those that result in societal inequities against marginalized groups”</a:t>
            </a:r>
            <a:endParaRPr b="1" sz="1800">
              <a:solidFill>
                <a:srgbClr val="FFFFFF"/>
              </a:solidFill>
              <a:latin typeface="Calibri"/>
              <a:ea typeface="Calibri"/>
              <a:cs typeface="Calibri"/>
              <a:sym typeface="Calibri"/>
            </a:endParaRPr>
          </a:p>
        </p:txBody>
      </p:sp>
      <p:sp>
        <p:nvSpPr>
          <p:cNvPr id="363" name="Google Shape;363;p14"/>
          <p:cNvSpPr txBox="1"/>
          <p:nvPr/>
        </p:nvSpPr>
        <p:spPr>
          <a:xfrm>
            <a:off x="672921" y="5139330"/>
            <a:ext cx="3560064" cy="10926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300">
                <a:solidFill>
                  <a:schemeClr val="dk1"/>
                </a:solidFill>
                <a:latin typeface="Calibri"/>
                <a:ea typeface="Calibri"/>
                <a:cs typeface="Calibri"/>
                <a:sym typeface="Calibri"/>
              </a:rPr>
              <a:t>Will, M. / Najarro, I (20220:</a:t>
            </a:r>
            <a:br>
              <a:rPr lang="de-DE" sz="1300">
                <a:solidFill>
                  <a:schemeClr val="dk1"/>
                </a:solidFill>
                <a:latin typeface="Calibri"/>
                <a:ea typeface="Calibri"/>
                <a:cs typeface="Calibri"/>
                <a:sym typeface="Calibri"/>
              </a:rPr>
            </a:br>
            <a:r>
              <a:rPr lang="de-DE" sz="1300">
                <a:solidFill>
                  <a:schemeClr val="dk1"/>
                </a:solidFill>
                <a:latin typeface="Calibri"/>
                <a:ea typeface="Calibri"/>
                <a:cs typeface="Calibri"/>
                <a:sym typeface="Calibri"/>
              </a:rPr>
              <a:t>What Is Culturally Responsive Teaching?</a:t>
            </a:r>
            <a:endParaRPr/>
          </a:p>
          <a:p>
            <a:pPr indent="0" lvl="0" marL="0" marR="0" rtl="0" algn="l">
              <a:spcBef>
                <a:spcPts val="0"/>
              </a:spcBef>
              <a:spcAft>
                <a:spcPts val="0"/>
              </a:spcAft>
              <a:buNone/>
            </a:pPr>
            <a:r>
              <a:rPr lang="de-DE" sz="1300">
                <a:solidFill>
                  <a:schemeClr val="dk1"/>
                </a:solidFill>
                <a:latin typeface="Calibri"/>
                <a:ea typeface="Calibri"/>
                <a:cs typeface="Calibri"/>
                <a:sym typeface="Calibri"/>
              </a:rPr>
              <a:t>https://www.edweek.org/teaching-learning/culturally-responsive-teaching-culturally-responsive-pedagogy/2022/04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1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de-DE"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369" name="Google Shape;369;p15"/>
          <p:cNvSpPr txBox="1"/>
          <p:nvPr/>
        </p:nvSpPr>
        <p:spPr>
          <a:xfrm>
            <a:off x="621792" y="457462"/>
            <a:ext cx="9899904" cy="550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de-DE" sz="4000">
                <a:solidFill>
                  <a:schemeClr val="dk1"/>
                </a:solidFill>
                <a:latin typeface="Calibri"/>
                <a:ea typeface="Calibri"/>
                <a:cs typeface="Calibri"/>
                <a:sym typeface="Calibri"/>
              </a:rPr>
              <a:t>Culturally Responsive Teaching II</a:t>
            </a:r>
            <a:endParaRPr sz="3200">
              <a:solidFill>
                <a:schemeClr val="dk1"/>
              </a:solidFill>
              <a:latin typeface="Calibri"/>
              <a:ea typeface="Calibri"/>
              <a:cs typeface="Calibri"/>
              <a:sym typeface="Calibri"/>
            </a:endParaRPr>
          </a:p>
        </p:txBody>
      </p:sp>
      <p:sp>
        <p:nvSpPr>
          <p:cNvPr id="370" name="Google Shape;370;p15"/>
          <p:cNvSpPr txBox="1"/>
          <p:nvPr/>
        </p:nvSpPr>
        <p:spPr>
          <a:xfrm>
            <a:off x="8749525" y="4566024"/>
            <a:ext cx="3560064"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300">
                <a:solidFill>
                  <a:schemeClr val="dk1"/>
                </a:solidFill>
                <a:latin typeface="Calibri"/>
                <a:ea typeface="Calibri"/>
                <a:cs typeface="Calibri"/>
                <a:sym typeface="Calibri"/>
              </a:rPr>
              <a:t>The Education Hub (2022):</a:t>
            </a:r>
            <a:br>
              <a:rPr lang="de-DE" sz="1300">
                <a:solidFill>
                  <a:schemeClr val="dk1"/>
                </a:solidFill>
                <a:latin typeface="Calibri"/>
                <a:ea typeface="Calibri"/>
                <a:cs typeface="Calibri"/>
                <a:sym typeface="Calibri"/>
              </a:rPr>
            </a:br>
            <a:r>
              <a:rPr lang="de-DE" sz="1300">
                <a:solidFill>
                  <a:schemeClr val="dk1"/>
                </a:solidFill>
                <a:latin typeface="Calibri"/>
                <a:ea typeface="Calibri"/>
                <a:cs typeface="Calibri"/>
                <a:sym typeface="Calibri"/>
              </a:rPr>
              <a:t>The principles of culturally responsive teaching. https://theeducationhub.org.nz/what-is-culturally-responsive-teaching/</a:t>
            </a:r>
            <a:endParaRPr/>
          </a:p>
        </p:txBody>
      </p:sp>
      <p:sp>
        <p:nvSpPr>
          <p:cNvPr id="371" name="Google Shape;371;p15"/>
          <p:cNvSpPr/>
          <p:nvPr/>
        </p:nvSpPr>
        <p:spPr>
          <a:xfrm>
            <a:off x="669681" y="1288698"/>
            <a:ext cx="5180514" cy="2318362"/>
          </a:xfrm>
          <a:prstGeom prst="can">
            <a:avLst>
              <a:gd fmla="val 25000"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chemeClr val="lt1"/>
                </a:solidFill>
                <a:latin typeface="Calibri"/>
                <a:ea typeface="Calibri"/>
                <a:cs typeface="Calibri"/>
                <a:sym typeface="Calibri"/>
              </a:rPr>
              <a:t>“Culture is the complex phenomenon that includes the changing worldviews, knowledge, values, traditions, beliefs, capabilities, and social and political relationships of a group of people that give meaning to and influence their life and actions.” </a:t>
            </a:r>
            <a:endParaRPr b="1" sz="1800">
              <a:solidFill>
                <a:schemeClr val="lt1"/>
              </a:solidFill>
              <a:latin typeface="Calibri"/>
              <a:ea typeface="Calibri"/>
              <a:cs typeface="Calibri"/>
              <a:sym typeface="Calibri"/>
            </a:endParaRPr>
          </a:p>
        </p:txBody>
      </p:sp>
      <p:sp>
        <p:nvSpPr>
          <p:cNvPr id="372" name="Google Shape;372;p15"/>
          <p:cNvSpPr/>
          <p:nvPr/>
        </p:nvSpPr>
        <p:spPr>
          <a:xfrm>
            <a:off x="6586929" y="1286723"/>
            <a:ext cx="5180514" cy="2318362"/>
          </a:xfrm>
          <a:prstGeom prst="can">
            <a:avLst>
              <a:gd fmla="val 25000"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chemeClr val="lt1"/>
                </a:solidFill>
                <a:latin typeface="Calibri"/>
                <a:ea typeface="Calibri"/>
                <a:cs typeface="Calibri"/>
                <a:sym typeface="Calibri"/>
              </a:rPr>
              <a:t>“Teachers who are culturally responsive</a:t>
            </a:r>
            <a:br>
              <a:rPr b="1" lang="de-DE" sz="1800">
                <a:solidFill>
                  <a:schemeClr val="lt1"/>
                </a:solidFill>
                <a:latin typeface="Calibri"/>
                <a:ea typeface="Calibri"/>
                <a:cs typeface="Calibri"/>
                <a:sym typeface="Calibri"/>
              </a:rPr>
            </a:br>
            <a:r>
              <a:rPr b="1" lang="de-DE" sz="1800">
                <a:solidFill>
                  <a:schemeClr val="lt1"/>
                </a:solidFill>
                <a:latin typeface="Calibri"/>
                <a:ea typeface="Calibri"/>
                <a:cs typeface="Calibri"/>
                <a:sym typeface="Calibri"/>
              </a:rPr>
              <a:t>share a passion for social justice and</a:t>
            </a:r>
            <a:br>
              <a:rPr b="1" lang="de-DE" sz="1800">
                <a:solidFill>
                  <a:schemeClr val="lt1"/>
                </a:solidFill>
                <a:latin typeface="Calibri"/>
                <a:ea typeface="Calibri"/>
                <a:cs typeface="Calibri"/>
                <a:sym typeface="Calibri"/>
              </a:rPr>
            </a:br>
            <a:r>
              <a:rPr b="1" lang="de-DE" sz="1800">
                <a:solidFill>
                  <a:schemeClr val="lt1"/>
                </a:solidFill>
                <a:latin typeface="Calibri"/>
                <a:ea typeface="Calibri"/>
                <a:cs typeface="Calibri"/>
                <a:sym typeface="Calibri"/>
              </a:rPr>
              <a:t>for helping all students to achieve.“</a:t>
            </a:r>
            <a:endParaRPr b="1" sz="18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b="1" sz="1800">
              <a:solidFill>
                <a:schemeClr val="lt1"/>
              </a:solidFill>
              <a:latin typeface="Calibri"/>
              <a:ea typeface="Calibri"/>
              <a:cs typeface="Calibri"/>
              <a:sym typeface="Calibri"/>
            </a:endParaRPr>
          </a:p>
        </p:txBody>
      </p:sp>
      <p:sp>
        <p:nvSpPr>
          <p:cNvPr id="373" name="Google Shape;373;p15"/>
          <p:cNvSpPr/>
          <p:nvPr/>
        </p:nvSpPr>
        <p:spPr>
          <a:xfrm>
            <a:off x="3540797" y="3738310"/>
            <a:ext cx="5180514" cy="2318362"/>
          </a:xfrm>
          <a:prstGeom prst="can">
            <a:avLst>
              <a:gd fmla="val 25000"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chemeClr val="lt1"/>
                </a:solidFill>
                <a:latin typeface="Calibri"/>
                <a:ea typeface="Calibri"/>
                <a:cs typeface="Calibri"/>
                <a:sym typeface="Calibri"/>
              </a:rPr>
              <a:t>“Culturally responsive pedagogies</a:t>
            </a:r>
            <a:br>
              <a:rPr b="1" lang="de-DE" sz="1800">
                <a:solidFill>
                  <a:schemeClr val="lt1"/>
                </a:solidFill>
                <a:latin typeface="Calibri"/>
                <a:ea typeface="Calibri"/>
                <a:cs typeface="Calibri"/>
                <a:sym typeface="Calibri"/>
              </a:rPr>
            </a:br>
            <a:r>
              <a:rPr b="1" lang="de-DE" sz="1800">
                <a:solidFill>
                  <a:schemeClr val="lt1"/>
                </a:solidFill>
                <a:latin typeface="Calibri"/>
                <a:ea typeface="Calibri"/>
                <a:cs typeface="Calibri"/>
                <a:sym typeface="Calibri"/>
              </a:rPr>
              <a:t>focus on positive interpersonal relationships and effective, socially constructed, and</a:t>
            </a:r>
            <a:br>
              <a:rPr b="1" lang="de-DE" sz="1800">
                <a:solidFill>
                  <a:schemeClr val="lt1"/>
                </a:solidFill>
                <a:latin typeface="Calibri"/>
                <a:ea typeface="Calibri"/>
                <a:cs typeface="Calibri"/>
                <a:sym typeface="Calibri"/>
              </a:rPr>
            </a:br>
            <a:r>
              <a:rPr b="1" lang="de-DE" sz="1800">
                <a:solidFill>
                  <a:schemeClr val="lt1"/>
                </a:solidFill>
                <a:latin typeface="Calibri"/>
                <a:ea typeface="Calibri"/>
                <a:cs typeface="Calibri"/>
                <a:sym typeface="Calibri"/>
              </a:rPr>
              <a:t>dynamic forms for</a:t>
            </a:r>
            <a:br>
              <a:rPr b="1" lang="de-DE" sz="1800">
                <a:solidFill>
                  <a:schemeClr val="lt1"/>
                </a:solidFill>
                <a:latin typeface="Calibri"/>
                <a:ea typeface="Calibri"/>
                <a:cs typeface="Calibri"/>
                <a:sym typeface="Calibri"/>
              </a:rPr>
            </a:br>
            <a:r>
              <a:rPr b="1" lang="de-DE" sz="1800">
                <a:solidFill>
                  <a:schemeClr val="lt1"/>
                </a:solidFill>
                <a:latin typeface="Calibri"/>
                <a:ea typeface="Calibri"/>
                <a:cs typeface="Calibri"/>
                <a:sym typeface="Calibri"/>
              </a:rPr>
              <a:t>instruction and assessment.”</a:t>
            </a:r>
            <a:endParaRPr b="1"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71"/>
                                        </p:tgtEl>
                                        <p:attrNameLst>
                                          <p:attrName>style.visibility</p:attrName>
                                        </p:attrNameLst>
                                      </p:cBhvr>
                                      <p:to>
                                        <p:strVal val="visible"/>
                                      </p:to>
                                    </p:set>
                                    <p:anim calcmode="lin" valueType="num">
                                      <p:cBhvr additive="base">
                                        <p:cTn dur="500"/>
                                        <p:tgtEl>
                                          <p:spTgt spid="371"/>
                                        </p:tgtEl>
                                        <p:attrNameLst>
                                          <p:attrName>ppt_w</p:attrName>
                                        </p:attrNameLst>
                                      </p:cBhvr>
                                      <p:tavLst>
                                        <p:tav fmla="" tm="0">
                                          <p:val>
                                            <p:strVal val="0"/>
                                          </p:val>
                                        </p:tav>
                                        <p:tav fmla="" tm="100000">
                                          <p:val>
                                            <p:strVal val="#ppt_w"/>
                                          </p:val>
                                        </p:tav>
                                      </p:tavLst>
                                    </p:anim>
                                    <p:anim calcmode="lin" valueType="num">
                                      <p:cBhvr additive="base">
                                        <p:cTn dur="500"/>
                                        <p:tgtEl>
                                          <p:spTgt spid="37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72"/>
                                        </p:tgtEl>
                                        <p:attrNameLst>
                                          <p:attrName>style.visibility</p:attrName>
                                        </p:attrNameLst>
                                      </p:cBhvr>
                                      <p:to>
                                        <p:strVal val="visible"/>
                                      </p:to>
                                    </p:set>
                                    <p:anim calcmode="lin" valueType="num">
                                      <p:cBhvr additive="base">
                                        <p:cTn dur="500"/>
                                        <p:tgtEl>
                                          <p:spTgt spid="372"/>
                                        </p:tgtEl>
                                        <p:attrNameLst>
                                          <p:attrName>ppt_w</p:attrName>
                                        </p:attrNameLst>
                                      </p:cBhvr>
                                      <p:tavLst>
                                        <p:tav fmla="" tm="0">
                                          <p:val>
                                            <p:strVal val="0"/>
                                          </p:val>
                                        </p:tav>
                                        <p:tav fmla="" tm="100000">
                                          <p:val>
                                            <p:strVal val="#ppt_w"/>
                                          </p:val>
                                        </p:tav>
                                      </p:tavLst>
                                    </p:anim>
                                    <p:anim calcmode="lin" valueType="num">
                                      <p:cBhvr additive="base">
                                        <p:cTn dur="500"/>
                                        <p:tgtEl>
                                          <p:spTgt spid="37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73"/>
                                        </p:tgtEl>
                                        <p:attrNameLst>
                                          <p:attrName>style.visibility</p:attrName>
                                        </p:attrNameLst>
                                      </p:cBhvr>
                                      <p:to>
                                        <p:strVal val="visible"/>
                                      </p:to>
                                    </p:set>
                                    <p:anim calcmode="lin" valueType="num">
                                      <p:cBhvr additive="base">
                                        <p:cTn dur="500"/>
                                        <p:tgtEl>
                                          <p:spTgt spid="373"/>
                                        </p:tgtEl>
                                        <p:attrNameLst>
                                          <p:attrName>ppt_w</p:attrName>
                                        </p:attrNameLst>
                                      </p:cBhvr>
                                      <p:tavLst>
                                        <p:tav fmla="" tm="0">
                                          <p:val>
                                            <p:strVal val="0"/>
                                          </p:val>
                                        </p:tav>
                                        <p:tav fmla="" tm="100000">
                                          <p:val>
                                            <p:strVal val="#ppt_w"/>
                                          </p:val>
                                        </p:tav>
                                      </p:tavLst>
                                    </p:anim>
                                    <p:anim calcmode="lin" valueType="num">
                                      <p:cBhvr additive="base">
                                        <p:cTn dur="500"/>
                                        <p:tgtEl>
                                          <p:spTgt spid="37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de-DE"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379" name="Google Shape;379;p16"/>
          <p:cNvSpPr txBox="1"/>
          <p:nvPr/>
        </p:nvSpPr>
        <p:spPr>
          <a:xfrm>
            <a:off x="2978344" y="2197664"/>
            <a:ext cx="5706583" cy="2742854"/>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A04DA3"/>
              </a:buClr>
              <a:buSzPts val="2520"/>
              <a:buFont typeface="Georgia"/>
              <a:buNone/>
            </a:pPr>
            <a:r>
              <a:t/>
            </a:r>
            <a:endParaRPr sz="2520">
              <a:solidFill>
                <a:srgbClr val="000000"/>
              </a:solidFill>
              <a:latin typeface="Georgia"/>
              <a:ea typeface="Georgia"/>
              <a:cs typeface="Georgia"/>
              <a:sym typeface="Georgia"/>
            </a:endParaRPr>
          </a:p>
          <a:p>
            <a:pPr indent="0" lvl="0" marL="0" marR="0" rtl="0" algn="ctr">
              <a:spcBef>
                <a:spcPts val="270"/>
              </a:spcBef>
              <a:spcAft>
                <a:spcPts val="0"/>
              </a:spcAft>
              <a:buClr>
                <a:srgbClr val="A04DA3"/>
              </a:buClr>
              <a:buSzPts val="2520"/>
              <a:buFont typeface="Georgia"/>
              <a:buNone/>
            </a:pPr>
            <a:r>
              <a:t/>
            </a:r>
            <a:endParaRPr sz="2520">
              <a:solidFill>
                <a:srgbClr val="000000"/>
              </a:solidFill>
              <a:latin typeface="Georgia"/>
              <a:ea typeface="Georgia"/>
              <a:cs typeface="Georgia"/>
              <a:sym typeface="Georgia"/>
            </a:endParaRPr>
          </a:p>
          <a:p>
            <a:pPr indent="0" lvl="0" marL="0" marR="0" rtl="0" algn="ctr">
              <a:spcBef>
                <a:spcPts val="270"/>
              </a:spcBef>
              <a:spcAft>
                <a:spcPts val="0"/>
              </a:spcAft>
              <a:buClr>
                <a:srgbClr val="A04DA3"/>
              </a:buClr>
              <a:buSzPts val="2520"/>
              <a:buFont typeface="Georgia"/>
              <a:buNone/>
            </a:pPr>
            <a:r>
              <a:t/>
            </a:r>
            <a:endParaRPr sz="2520">
              <a:solidFill>
                <a:srgbClr val="000000"/>
              </a:solidFill>
              <a:latin typeface="Georgia"/>
              <a:ea typeface="Georgia"/>
              <a:cs typeface="Georgia"/>
              <a:sym typeface="Georgia"/>
            </a:endParaRPr>
          </a:p>
        </p:txBody>
      </p:sp>
      <p:sp>
        <p:nvSpPr>
          <p:cNvPr id="380" name="Google Shape;380;p16"/>
          <p:cNvSpPr/>
          <p:nvPr/>
        </p:nvSpPr>
        <p:spPr>
          <a:xfrm rot="-5400000">
            <a:off x="2353396" y="2839045"/>
            <a:ext cx="2742854" cy="1460090"/>
          </a:xfrm>
          <a:prstGeom prst="triangle">
            <a:avLst>
              <a:gd fmla="val 50000" name="adj"/>
            </a:avLst>
          </a:prstGeom>
          <a:solidFill>
            <a:schemeClr val="accent6"/>
          </a:solidFill>
          <a:ln cap="flat" cmpd="sng" w="19050">
            <a:solidFill>
              <a:srgbClr val="51311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rgbClr val="FFFFFF"/>
                </a:solidFill>
                <a:latin typeface="Georgia"/>
                <a:ea typeface="Georgia"/>
                <a:cs typeface="Georgia"/>
                <a:sym typeface="Georgia"/>
              </a:rPr>
              <a:t>Reward</a:t>
            </a:r>
            <a:endParaRPr sz="1800">
              <a:solidFill>
                <a:srgbClr val="FFFFFF"/>
              </a:solidFill>
              <a:latin typeface="Georgia"/>
              <a:ea typeface="Georgia"/>
              <a:cs typeface="Georgia"/>
              <a:sym typeface="Georgia"/>
            </a:endParaRPr>
          </a:p>
          <a:p>
            <a:pPr indent="0" lvl="0" marL="0" marR="0" rtl="0" algn="l">
              <a:spcBef>
                <a:spcPts val="0"/>
              </a:spcBef>
              <a:spcAft>
                <a:spcPts val="0"/>
              </a:spcAft>
              <a:buNone/>
            </a:pPr>
            <a:r>
              <a:t/>
            </a:r>
            <a:endParaRPr sz="1800">
              <a:solidFill>
                <a:srgbClr val="FFFFFF"/>
              </a:solidFill>
              <a:latin typeface="Georgia"/>
              <a:ea typeface="Georgia"/>
              <a:cs typeface="Georgia"/>
              <a:sym typeface="Georgia"/>
            </a:endParaRPr>
          </a:p>
        </p:txBody>
      </p:sp>
      <p:sp>
        <p:nvSpPr>
          <p:cNvPr id="381" name="Google Shape;381;p16"/>
          <p:cNvSpPr/>
          <p:nvPr/>
        </p:nvSpPr>
        <p:spPr>
          <a:xfrm rot="5400000">
            <a:off x="6556340" y="2839045"/>
            <a:ext cx="2742854" cy="1460090"/>
          </a:xfrm>
          <a:prstGeom prst="triangle">
            <a:avLst>
              <a:gd fmla="val 50000" name="adj"/>
            </a:avLst>
          </a:prstGeom>
          <a:solidFill>
            <a:schemeClr val="accent6"/>
          </a:solidFill>
          <a:ln cap="flat" cmpd="sng" w="19050">
            <a:solidFill>
              <a:srgbClr val="51311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rgbClr val="FFFFFF"/>
                </a:solidFill>
                <a:latin typeface="Georgia"/>
                <a:ea typeface="Georgia"/>
                <a:cs typeface="Georgia"/>
                <a:sym typeface="Georgia"/>
              </a:rPr>
              <a:t>Gaming elements</a:t>
            </a:r>
            <a:endParaRPr sz="1800">
              <a:solidFill>
                <a:srgbClr val="FFFFFF"/>
              </a:solidFill>
              <a:latin typeface="Georgia"/>
              <a:ea typeface="Georgia"/>
              <a:cs typeface="Georgia"/>
              <a:sym typeface="Georgia"/>
            </a:endParaRPr>
          </a:p>
        </p:txBody>
      </p:sp>
      <p:sp>
        <p:nvSpPr>
          <p:cNvPr id="382" name="Google Shape;382;p16"/>
          <p:cNvSpPr/>
          <p:nvPr/>
        </p:nvSpPr>
        <p:spPr>
          <a:xfrm>
            <a:off x="2223931" y="2016387"/>
            <a:ext cx="1728406" cy="451301"/>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530">
                <a:solidFill>
                  <a:srgbClr val="FFFFFF"/>
                </a:solidFill>
                <a:latin typeface="Georgia"/>
                <a:ea typeface="Georgia"/>
                <a:cs typeface="Georgia"/>
                <a:sym typeface="Georgia"/>
              </a:rPr>
              <a:t>badges</a:t>
            </a:r>
            <a:endParaRPr b="1" sz="1530">
              <a:solidFill>
                <a:srgbClr val="FFFFFF"/>
              </a:solidFill>
              <a:latin typeface="Georgia"/>
              <a:ea typeface="Georgia"/>
              <a:cs typeface="Georgia"/>
              <a:sym typeface="Georgia"/>
            </a:endParaRPr>
          </a:p>
        </p:txBody>
      </p:sp>
      <p:sp>
        <p:nvSpPr>
          <p:cNvPr id="383" name="Google Shape;383;p16"/>
          <p:cNvSpPr/>
          <p:nvPr/>
        </p:nvSpPr>
        <p:spPr>
          <a:xfrm>
            <a:off x="2488517" y="1459562"/>
            <a:ext cx="1728406" cy="451301"/>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530">
                <a:solidFill>
                  <a:srgbClr val="FFFFFF"/>
                </a:solidFill>
                <a:latin typeface="Georgia"/>
                <a:ea typeface="Georgia"/>
                <a:cs typeface="Georgia"/>
                <a:sym typeface="Georgia"/>
              </a:rPr>
              <a:t>achievements</a:t>
            </a:r>
            <a:endParaRPr b="1" sz="1530">
              <a:solidFill>
                <a:srgbClr val="FFFFFF"/>
              </a:solidFill>
              <a:latin typeface="Georgia"/>
              <a:ea typeface="Georgia"/>
              <a:cs typeface="Georgia"/>
              <a:sym typeface="Georgia"/>
            </a:endParaRPr>
          </a:p>
        </p:txBody>
      </p:sp>
      <p:sp>
        <p:nvSpPr>
          <p:cNvPr id="384" name="Google Shape;384;p16"/>
          <p:cNvSpPr/>
          <p:nvPr/>
        </p:nvSpPr>
        <p:spPr>
          <a:xfrm>
            <a:off x="2488517" y="5103025"/>
            <a:ext cx="1728406" cy="451301"/>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530">
                <a:solidFill>
                  <a:srgbClr val="FFFFFF"/>
                </a:solidFill>
                <a:latin typeface="Georgia"/>
                <a:ea typeface="Georgia"/>
                <a:cs typeface="Georgia"/>
                <a:sym typeface="Georgia"/>
              </a:rPr>
              <a:t>trophies</a:t>
            </a:r>
            <a:endParaRPr b="1" sz="1530">
              <a:solidFill>
                <a:srgbClr val="FFFFFF"/>
              </a:solidFill>
              <a:latin typeface="Georgia"/>
              <a:ea typeface="Georgia"/>
              <a:cs typeface="Georgia"/>
              <a:sym typeface="Georgia"/>
            </a:endParaRPr>
          </a:p>
        </p:txBody>
      </p:sp>
      <p:sp>
        <p:nvSpPr>
          <p:cNvPr id="385" name="Google Shape;385;p16"/>
          <p:cNvSpPr/>
          <p:nvPr/>
        </p:nvSpPr>
        <p:spPr>
          <a:xfrm>
            <a:off x="2223931" y="4546199"/>
            <a:ext cx="1728406" cy="451301"/>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530">
                <a:solidFill>
                  <a:srgbClr val="FFFFFF"/>
                </a:solidFill>
                <a:latin typeface="Georgia"/>
                <a:ea typeface="Georgia"/>
                <a:cs typeface="Georgia"/>
                <a:sym typeface="Georgia"/>
              </a:rPr>
              <a:t>scores</a:t>
            </a:r>
            <a:endParaRPr b="1" sz="1530">
              <a:solidFill>
                <a:srgbClr val="FFFFFF"/>
              </a:solidFill>
              <a:latin typeface="Georgia"/>
              <a:ea typeface="Georgia"/>
              <a:cs typeface="Georgia"/>
              <a:sym typeface="Georgia"/>
            </a:endParaRPr>
          </a:p>
        </p:txBody>
      </p:sp>
      <p:sp>
        <p:nvSpPr>
          <p:cNvPr id="386" name="Google Shape;386;p16"/>
          <p:cNvSpPr/>
          <p:nvPr/>
        </p:nvSpPr>
        <p:spPr>
          <a:xfrm>
            <a:off x="8247736" y="2016387"/>
            <a:ext cx="1728406" cy="451301"/>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530">
                <a:solidFill>
                  <a:srgbClr val="FFFFFF"/>
                </a:solidFill>
                <a:latin typeface="Georgia"/>
                <a:ea typeface="Georgia"/>
                <a:cs typeface="Georgia"/>
                <a:sym typeface="Georgia"/>
              </a:rPr>
              <a:t>levels</a:t>
            </a:r>
            <a:endParaRPr b="1" sz="1530">
              <a:solidFill>
                <a:srgbClr val="FFFFFF"/>
              </a:solidFill>
              <a:latin typeface="Georgia"/>
              <a:ea typeface="Georgia"/>
              <a:cs typeface="Georgia"/>
              <a:sym typeface="Georgia"/>
            </a:endParaRPr>
          </a:p>
        </p:txBody>
      </p:sp>
      <p:sp>
        <p:nvSpPr>
          <p:cNvPr id="387" name="Google Shape;387;p16"/>
          <p:cNvSpPr/>
          <p:nvPr/>
        </p:nvSpPr>
        <p:spPr>
          <a:xfrm>
            <a:off x="8512323" y="1459562"/>
            <a:ext cx="1728406" cy="451301"/>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530">
                <a:solidFill>
                  <a:srgbClr val="FFFFFF"/>
                </a:solidFill>
                <a:latin typeface="Georgia"/>
                <a:ea typeface="Georgia"/>
                <a:cs typeface="Georgia"/>
                <a:sym typeface="Georgia"/>
              </a:rPr>
              <a:t>leaderboards</a:t>
            </a:r>
            <a:endParaRPr b="1" sz="1530">
              <a:solidFill>
                <a:srgbClr val="FFFFFF"/>
              </a:solidFill>
              <a:latin typeface="Georgia"/>
              <a:ea typeface="Georgia"/>
              <a:cs typeface="Georgia"/>
              <a:sym typeface="Georgia"/>
            </a:endParaRPr>
          </a:p>
        </p:txBody>
      </p:sp>
      <p:sp>
        <p:nvSpPr>
          <p:cNvPr id="388" name="Google Shape;388;p16"/>
          <p:cNvSpPr/>
          <p:nvPr/>
        </p:nvSpPr>
        <p:spPr>
          <a:xfrm>
            <a:off x="8512323" y="5103025"/>
            <a:ext cx="1728406" cy="451301"/>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530">
                <a:solidFill>
                  <a:srgbClr val="FFFFFF"/>
                </a:solidFill>
                <a:latin typeface="Georgia"/>
                <a:ea typeface="Georgia"/>
                <a:cs typeface="Georgia"/>
                <a:sym typeface="Georgia"/>
              </a:rPr>
              <a:t>competition</a:t>
            </a:r>
            <a:endParaRPr b="1" sz="1530">
              <a:solidFill>
                <a:srgbClr val="FFFFFF"/>
              </a:solidFill>
              <a:latin typeface="Georgia"/>
              <a:ea typeface="Georgia"/>
              <a:cs typeface="Georgia"/>
              <a:sym typeface="Georgia"/>
            </a:endParaRPr>
          </a:p>
        </p:txBody>
      </p:sp>
      <p:sp>
        <p:nvSpPr>
          <p:cNvPr id="389" name="Google Shape;389;p16"/>
          <p:cNvSpPr/>
          <p:nvPr/>
        </p:nvSpPr>
        <p:spPr>
          <a:xfrm>
            <a:off x="8247736" y="4546199"/>
            <a:ext cx="1728406" cy="451301"/>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530">
                <a:solidFill>
                  <a:srgbClr val="FFFFFF"/>
                </a:solidFill>
                <a:latin typeface="Georgia"/>
                <a:ea typeface="Georgia"/>
                <a:cs typeface="Georgia"/>
                <a:sym typeface="Georgia"/>
              </a:rPr>
              <a:t>collaboration</a:t>
            </a:r>
            <a:endParaRPr b="1" sz="1530">
              <a:solidFill>
                <a:srgbClr val="FFFFFF"/>
              </a:solidFill>
              <a:latin typeface="Georgia"/>
              <a:ea typeface="Georgia"/>
              <a:cs typeface="Georgia"/>
              <a:sym typeface="Georgia"/>
            </a:endParaRPr>
          </a:p>
        </p:txBody>
      </p:sp>
      <p:sp>
        <p:nvSpPr>
          <p:cNvPr id="390" name="Google Shape;390;p16"/>
          <p:cNvSpPr/>
          <p:nvPr/>
        </p:nvSpPr>
        <p:spPr>
          <a:xfrm>
            <a:off x="8657812" y="2551580"/>
            <a:ext cx="1728406" cy="451301"/>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530">
                <a:solidFill>
                  <a:srgbClr val="FFFFFF"/>
                </a:solidFill>
                <a:latin typeface="Georgia"/>
                <a:ea typeface="Georgia"/>
                <a:cs typeface="Georgia"/>
                <a:sym typeface="Georgia"/>
              </a:rPr>
              <a:t>quests</a:t>
            </a:r>
            <a:endParaRPr/>
          </a:p>
        </p:txBody>
      </p:sp>
      <p:sp>
        <p:nvSpPr>
          <p:cNvPr id="391" name="Google Shape;391;p16"/>
          <p:cNvSpPr/>
          <p:nvPr/>
        </p:nvSpPr>
        <p:spPr>
          <a:xfrm>
            <a:off x="8671370" y="3989374"/>
            <a:ext cx="1728406" cy="451301"/>
          </a:xfrm>
          <a:prstGeom prst="roundRect">
            <a:avLst>
              <a:gd fmla="val 16667" name="adj"/>
            </a:avLst>
          </a:prstGeom>
          <a:solidFill>
            <a:schemeClr val="accent4"/>
          </a:solidFill>
          <a:ln cap="flat" cmpd="sng" w="19050">
            <a:solidFill>
              <a:srgbClr val="5240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530">
                <a:solidFill>
                  <a:srgbClr val="FFFFFF"/>
                </a:solidFill>
                <a:latin typeface="Georgia"/>
                <a:ea typeface="Georgia"/>
                <a:cs typeface="Georgia"/>
                <a:sym typeface="Georgia"/>
              </a:rPr>
              <a:t>story</a:t>
            </a:r>
            <a:endParaRPr b="1" sz="1530">
              <a:solidFill>
                <a:srgbClr val="FFFFFF"/>
              </a:solidFill>
              <a:latin typeface="Georgia"/>
              <a:ea typeface="Georgia"/>
              <a:cs typeface="Georgia"/>
              <a:sym typeface="Georgia"/>
            </a:endParaRPr>
          </a:p>
        </p:txBody>
      </p:sp>
      <p:sp>
        <p:nvSpPr>
          <p:cNvPr id="392" name="Google Shape;392;p16"/>
          <p:cNvSpPr/>
          <p:nvPr/>
        </p:nvSpPr>
        <p:spPr>
          <a:xfrm>
            <a:off x="4936458" y="1515633"/>
            <a:ext cx="1736258" cy="940329"/>
          </a:xfrm>
          <a:prstGeom prst="roundRect">
            <a:avLst>
              <a:gd fmla="val 16667" name="adj"/>
            </a:avLst>
          </a:prstGeom>
          <a:solidFill>
            <a:schemeClr val="accent5"/>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F3CC5F"/>
                </a:solidFill>
                <a:latin typeface="Georgia"/>
                <a:ea typeface="Georgia"/>
                <a:cs typeface="Georgia"/>
                <a:sym typeface="Georgia"/>
              </a:rPr>
              <a:t>problem</a:t>
            </a:r>
            <a:endParaRPr b="1" sz="1800">
              <a:solidFill>
                <a:srgbClr val="F3CC5F"/>
              </a:solidFill>
              <a:latin typeface="Georgia"/>
              <a:ea typeface="Georgia"/>
              <a:cs typeface="Georgia"/>
              <a:sym typeface="Georgia"/>
            </a:endParaRPr>
          </a:p>
        </p:txBody>
      </p:sp>
      <p:sp>
        <p:nvSpPr>
          <p:cNvPr id="393" name="Google Shape;393;p16"/>
          <p:cNvSpPr/>
          <p:nvPr/>
        </p:nvSpPr>
        <p:spPr>
          <a:xfrm>
            <a:off x="4963506" y="4651633"/>
            <a:ext cx="1736258" cy="940329"/>
          </a:xfrm>
          <a:prstGeom prst="roundRect">
            <a:avLst>
              <a:gd fmla="val 16667" name="adj"/>
            </a:avLst>
          </a:prstGeom>
          <a:solidFill>
            <a:schemeClr val="accent5"/>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1800">
                <a:solidFill>
                  <a:srgbClr val="F3CC5F"/>
                </a:solidFill>
                <a:latin typeface="Georgia"/>
                <a:ea typeface="Georgia"/>
                <a:cs typeface="Georgia"/>
                <a:sym typeface="Georgia"/>
              </a:rPr>
              <a:t>solution</a:t>
            </a:r>
            <a:endParaRPr b="1" sz="1800">
              <a:solidFill>
                <a:srgbClr val="F3CC5F"/>
              </a:solidFill>
              <a:latin typeface="Georgia"/>
              <a:ea typeface="Georgia"/>
              <a:cs typeface="Georgia"/>
              <a:sym typeface="Georgia"/>
            </a:endParaRPr>
          </a:p>
        </p:txBody>
      </p:sp>
      <p:sp>
        <p:nvSpPr>
          <p:cNvPr id="394" name="Google Shape;394;p16"/>
          <p:cNvSpPr/>
          <p:nvPr/>
        </p:nvSpPr>
        <p:spPr>
          <a:xfrm>
            <a:off x="4050371" y="4068022"/>
            <a:ext cx="3467052" cy="474182"/>
          </a:xfrm>
          <a:prstGeom prst="roundRect">
            <a:avLst>
              <a:gd fmla="val 16667" name="adj"/>
            </a:avLst>
          </a:prstGeom>
          <a:solidFill>
            <a:schemeClr val="accent1"/>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de-DE" sz="1620">
                <a:solidFill>
                  <a:srgbClr val="FFFFFF"/>
                </a:solidFill>
                <a:latin typeface="Georgia"/>
                <a:ea typeface="Georgia"/>
                <a:cs typeface="Georgia"/>
                <a:sym typeface="Georgia"/>
              </a:rPr>
              <a:t>recognition and acklowledgement</a:t>
            </a:r>
            <a:endParaRPr sz="1620">
              <a:solidFill>
                <a:srgbClr val="FFFFFF"/>
              </a:solidFill>
              <a:latin typeface="Georgia"/>
              <a:ea typeface="Georgia"/>
              <a:cs typeface="Georgia"/>
              <a:sym typeface="Georgia"/>
            </a:endParaRPr>
          </a:p>
        </p:txBody>
      </p:sp>
      <p:sp>
        <p:nvSpPr>
          <p:cNvPr id="395" name="Google Shape;395;p16"/>
          <p:cNvSpPr/>
          <p:nvPr/>
        </p:nvSpPr>
        <p:spPr>
          <a:xfrm>
            <a:off x="4098108" y="2526334"/>
            <a:ext cx="3467052" cy="474182"/>
          </a:xfrm>
          <a:prstGeom prst="roundRect">
            <a:avLst>
              <a:gd fmla="val 16667" name="adj"/>
            </a:avLst>
          </a:prstGeom>
          <a:solidFill>
            <a:schemeClr val="accent1"/>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de-DE" sz="1620">
                <a:solidFill>
                  <a:srgbClr val="FFFFFF"/>
                </a:solidFill>
                <a:latin typeface="Georgia"/>
                <a:ea typeface="Georgia"/>
                <a:cs typeface="Georgia"/>
                <a:sym typeface="Georgia"/>
              </a:rPr>
              <a:t>learning processes</a:t>
            </a:r>
            <a:endParaRPr sz="1620">
              <a:solidFill>
                <a:srgbClr val="FFFFFF"/>
              </a:solidFill>
              <a:latin typeface="Georgia"/>
              <a:ea typeface="Georgia"/>
              <a:cs typeface="Georgia"/>
              <a:sym typeface="Georgia"/>
            </a:endParaRPr>
          </a:p>
        </p:txBody>
      </p:sp>
      <p:sp>
        <p:nvSpPr>
          <p:cNvPr id="396" name="Google Shape;396;p16"/>
          <p:cNvSpPr/>
          <p:nvPr/>
        </p:nvSpPr>
        <p:spPr>
          <a:xfrm>
            <a:off x="4303327" y="3329185"/>
            <a:ext cx="3045938" cy="443198"/>
          </a:xfrm>
          <a:prstGeom prst="rect">
            <a:avLst/>
          </a:prstGeom>
          <a:noFill/>
          <a:ln>
            <a:noFill/>
          </a:ln>
        </p:spPr>
        <p:txBody>
          <a:bodyPr anchorCtr="0" anchor="t" bIns="41125" lIns="82275" spcFirstLastPara="1" rIns="82275" wrap="square" tIns="41125">
            <a:spAutoFit/>
          </a:bodyPr>
          <a:lstStyle/>
          <a:p>
            <a:pPr indent="0" lvl="0" marL="0" marR="0" rtl="0" algn="ctr">
              <a:spcBef>
                <a:spcPts val="0"/>
              </a:spcBef>
              <a:spcAft>
                <a:spcPts val="0"/>
              </a:spcAft>
              <a:buNone/>
            </a:pPr>
            <a:r>
              <a:rPr lang="de-DE" sz="2340">
                <a:solidFill>
                  <a:srgbClr val="FFFF00"/>
                </a:solidFill>
                <a:latin typeface="Georgia"/>
                <a:ea typeface="Georgia"/>
                <a:cs typeface="Georgia"/>
                <a:sym typeface="Georgia"/>
              </a:rPr>
              <a:t>Gamification</a:t>
            </a:r>
            <a:endParaRPr sz="2340">
              <a:solidFill>
                <a:srgbClr val="FFFF00"/>
              </a:solidFill>
              <a:latin typeface="Georgia"/>
              <a:ea typeface="Georgia"/>
              <a:cs typeface="Georgia"/>
              <a:sym typeface="Georgia"/>
            </a:endParaRPr>
          </a:p>
        </p:txBody>
      </p:sp>
      <p:sp>
        <p:nvSpPr>
          <p:cNvPr id="397" name="Google Shape;397;p16"/>
          <p:cNvSpPr txBox="1"/>
          <p:nvPr/>
        </p:nvSpPr>
        <p:spPr>
          <a:xfrm>
            <a:off x="2033209" y="457462"/>
            <a:ext cx="7905564" cy="550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de-DE" sz="4000">
                <a:solidFill>
                  <a:schemeClr val="dk1"/>
                </a:solidFill>
                <a:latin typeface="Calibri"/>
                <a:ea typeface="Calibri"/>
                <a:cs typeface="Calibri"/>
                <a:sym typeface="Calibri"/>
              </a:rPr>
              <a:t>Gamification</a:t>
            </a:r>
            <a:endParaRPr sz="40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1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de-DE"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403" name="Google Shape;403;p17"/>
          <p:cNvSpPr txBox="1"/>
          <p:nvPr/>
        </p:nvSpPr>
        <p:spPr>
          <a:xfrm>
            <a:off x="621792" y="457462"/>
            <a:ext cx="9899904" cy="550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de-DE" sz="3200">
                <a:solidFill>
                  <a:schemeClr val="dk1"/>
                </a:solidFill>
                <a:latin typeface="Calibri"/>
                <a:ea typeface="Calibri"/>
                <a:cs typeface="Calibri"/>
                <a:sym typeface="Calibri"/>
              </a:rPr>
              <a:t>Advantages of Peer Learning</a:t>
            </a:r>
            <a:endParaRPr/>
          </a:p>
        </p:txBody>
      </p:sp>
      <p:sp>
        <p:nvSpPr>
          <p:cNvPr id="404" name="Google Shape;404;p17"/>
          <p:cNvSpPr txBox="1"/>
          <p:nvPr/>
        </p:nvSpPr>
        <p:spPr>
          <a:xfrm>
            <a:off x="8599948" y="5202356"/>
            <a:ext cx="3560064"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300">
                <a:solidFill>
                  <a:schemeClr val="dk1"/>
                </a:solidFill>
                <a:latin typeface="Calibri"/>
                <a:ea typeface="Calibri"/>
                <a:cs typeface="Calibri"/>
                <a:sym typeface="Calibri"/>
              </a:rPr>
              <a:t>Instructional Design Australia (2024):</a:t>
            </a:r>
            <a:br>
              <a:rPr lang="de-DE" sz="1300">
                <a:solidFill>
                  <a:schemeClr val="dk1"/>
                </a:solidFill>
                <a:latin typeface="Calibri"/>
                <a:ea typeface="Calibri"/>
                <a:cs typeface="Calibri"/>
                <a:sym typeface="Calibri"/>
              </a:rPr>
            </a:br>
            <a:r>
              <a:rPr lang="de-DE" sz="1300">
                <a:solidFill>
                  <a:schemeClr val="dk1"/>
                </a:solidFill>
                <a:latin typeface="Calibri"/>
                <a:ea typeface="Calibri"/>
                <a:cs typeface="Calibri"/>
                <a:sym typeface="Calibri"/>
              </a:rPr>
              <a:t>The principles of culturally responsive teaching. https://instructionaldesign.com.au/peer-learning-shared-learning/</a:t>
            </a:r>
            <a:endParaRPr/>
          </a:p>
        </p:txBody>
      </p:sp>
      <p:grpSp>
        <p:nvGrpSpPr>
          <p:cNvPr id="405" name="Google Shape;405;p17"/>
          <p:cNvGrpSpPr/>
          <p:nvPr/>
        </p:nvGrpSpPr>
        <p:grpSpPr>
          <a:xfrm>
            <a:off x="2022133" y="984866"/>
            <a:ext cx="5264158" cy="5412676"/>
            <a:chOff x="1550185" y="2995"/>
            <a:chExt cx="5264158" cy="5412676"/>
          </a:xfrm>
        </p:grpSpPr>
        <p:sp>
          <p:nvSpPr>
            <p:cNvPr id="406" name="Google Shape;406;p17"/>
            <p:cNvSpPr/>
            <p:nvPr/>
          </p:nvSpPr>
          <p:spPr>
            <a:xfrm>
              <a:off x="1550185" y="2995"/>
              <a:ext cx="902112" cy="902112"/>
            </a:xfrm>
            <a:prstGeom prst="ellipse">
              <a:avLst/>
            </a:prstGeom>
            <a:gradFill>
              <a:gsLst>
                <a:gs pos="0">
                  <a:srgbClr val="EFA22D">
                    <a:alpha val="49803"/>
                  </a:srgbClr>
                </a:gs>
                <a:gs pos="100000">
                  <a:srgbClr val="D47700">
                    <a:alpha val="49803"/>
                  </a:srgbClr>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7"/>
            <p:cNvSpPr/>
            <p:nvPr/>
          </p:nvSpPr>
          <p:spPr>
            <a:xfrm>
              <a:off x="2001242" y="2995"/>
              <a:ext cx="4813101" cy="9021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7"/>
            <p:cNvSpPr txBox="1"/>
            <p:nvPr/>
          </p:nvSpPr>
          <p:spPr>
            <a:xfrm>
              <a:off x="2001242" y="2995"/>
              <a:ext cx="4813101" cy="902112"/>
            </a:xfrm>
            <a:prstGeom prst="rect">
              <a:avLst/>
            </a:prstGeom>
            <a:noFill/>
            <a:ln>
              <a:noFill/>
            </a:ln>
          </p:spPr>
          <p:txBody>
            <a:bodyPr anchorCtr="0" anchor="ctr" bIns="38100" lIns="0" spcFirstLastPara="1" rIns="0" wrap="square" tIns="38100">
              <a:noAutofit/>
            </a:bodyPr>
            <a:lstStyle/>
            <a:p>
              <a:pPr indent="0" lvl="0" marL="0" marR="0" rtl="0" algn="l">
                <a:lnSpc>
                  <a:spcPct val="90000"/>
                </a:lnSpc>
                <a:spcBef>
                  <a:spcPts val="0"/>
                </a:spcBef>
                <a:spcAft>
                  <a:spcPts val="0"/>
                </a:spcAft>
                <a:buClr>
                  <a:schemeClr val="dk1"/>
                </a:buClr>
                <a:buSzPts val="3000"/>
                <a:buFont typeface="Calibri"/>
                <a:buNone/>
              </a:pPr>
              <a:r>
                <a:rPr lang="de-DE" sz="3000">
                  <a:solidFill>
                    <a:schemeClr val="dk1"/>
                  </a:solidFill>
                  <a:latin typeface="Calibri"/>
                  <a:ea typeface="Calibri"/>
                  <a:cs typeface="Calibri"/>
                  <a:sym typeface="Calibri"/>
                </a:rPr>
                <a:t>Gain new perspectives</a:t>
              </a:r>
              <a:endParaRPr sz="3000">
                <a:solidFill>
                  <a:schemeClr val="dk1"/>
                </a:solidFill>
                <a:latin typeface="Calibri"/>
                <a:ea typeface="Calibri"/>
                <a:cs typeface="Calibri"/>
                <a:sym typeface="Calibri"/>
              </a:endParaRPr>
            </a:p>
          </p:txBody>
        </p:sp>
        <p:sp>
          <p:nvSpPr>
            <p:cNvPr id="409" name="Google Shape;409;p17"/>
            <p:cNvSpPr/>
            <p:nvPr/>
          </p:nvSpPr>
          <p:spPr>
            <a:xfrm>
              <a:off x="1550185" y="905107"/>
              <a:ext cx="902112" cy="902112"/>
            </a:xfrm>
            <a:prstGeom prst="ellipse">
              <a:avLst/>
            </a:prstGeom>
            <a:gradFill>
              <a:gsLst>
                <a:gs pos="0">
                  <a:srgbClr val="EFA22D">
                    <a:alpha val="49803"/>
                  </a:srgbClr>
                </a:gs>
                <a:gs pos="100000">
                  <a:srgbClr val="D47700">
                    <a:alpha val="49803"/>
                  </a:srgbClr>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7"/>
            <p:cNvSpPr/>
            <p:nvPr/>
          </p:nvSpPr>
          <p:spPr>
            <a:xfrm>
              <a:off x="2001242" y="905107"/>
              <a:ext cx="4813101" cy="9021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7"/>
            <p:cNvSpPr txBox="1"/>
            <p:nvPr/>
          </p:nvSpPr>
          <p:spPr>
            <a:xfrm>
              <a:off x="2001242" y="905107"/>
              <a:ext cx="4813101" cy="902112"/>
            </a:xfrm>
            <a:prstGeom prst="rect">
              <a:avLst/>
            </a:prstGeom>
            <a:noFill/>
            <a:ln>
              <a:noFill/>
            </a:ln>
          </p:spPr>
          <p:txBody>
            <a:bodyPr anchorCtr="0" anchor="ctr" bIns="38100" lIns="0" spcFirstLastPara="1" rIns="0" wrap="square" tIns="38100">
              <a:noAutofit/>
            </a:bodyPr>
            <a:lstStyle/>
            <a:p>
              <a:pPr indent="0" lvl="0" marL="0" marR="0" rtl="0" algn="l">
                <a:lnSpc>
                  <a:spcPct val="90000"/>
                </a:lnSpc>
                <a:spcBef>
                  <a:spcPts val="0"/>
                </a:spcBef>
                <a:spcAft>
                  <a:spcPts val="0"/>
                </a:spcAft>
                <a:buClr>
                  <a:schemeClr val="dk1"/>
                </a:buClr>
                <a:buSzPts val="3000"/>
                <a:buFont typeface="Calibri"/>
                <a:buNone/>
              </a:pPr>
              <a:r>
                <a:rPr lang="de-DE" sz="3000">
                  <a:solidFill>
                    <a:schemeClr val="dk1"/>
                  </a:solidFill>
                  <a:latin typeface="Calibri"/>
                  <a:ea typeface="Calibri"/>
                  <a:cs typeface="Calibri"/>
                  <a:sym typeface="Calibri"/>
                </a:rPr>
                <a:t>Build networks</a:t>
              </a:r>
              <a:endParaRPr sz="3000">
                <a:solidFill>
                  <a:schemeClr val="dk1"/>
                </a:solidFill>
                <a:latin typeface="Calibri"/>
                <a:ea typeface="Calibri"/>
                <a:cs typeface="Calibri"/>
                <a:sym typeface="Calibri"/>
              </a:endParaRPr>
            </a:p>
          </p:txBody>
        </p:sp>
        <p:sp>
          <p:nvSpPr>
            <p:cNvPr id="412" name="Google Shape;412;p17"/>
            <p:cNvSpPr/>
            <p:nvPr/>
          </p:nvSpPr>
          <p:spPr>
            <a:xfrm>
              <a:off x="1550185" y="1807220"/>
              <a:ext cx="902112" cy="902112"/>
            </a:xfrm>
            <a:prstGeom prst="ellipse">
              <a:avLst/>
            </a:prstGeom>
            <a:gradFill>
              <a:gsLst>
                <a:gs pos="0">
                  <a:srgbClr val="EFA22D">
                    <a:alpha val="49803"/>
                  </a:srgbClr>
                </a:gs>
                <a:gs pos="100000">
                  <a:srgbClr val="D47700">
                    <a:alpha val="49803"/>
                  </a:srgbClr>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7"/>
            <p:cNvSpPr/>
            <p:nvPr/>
          </p:nvSpPr>
          <p:spPr>
            <a:xfrm>
              <a:off x="2001242" y="1807220"/>
              <a:ext cx="4813101" cy="9021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7"/>
            <p:cNvSpPr txBox="1"/>
            <p:nvPr/>
          </p:nvSpPr>
          <p:spPr>
            <a:xfrm>
              <a:off x="2001242" y="1807220"/>
              <a:ext cx="4813101" cy="902112"/>
            </a:xfrm>
            <a:prstGeom prst="rect">
              <a:avLst/>
            </a:prstGeom>
            <a:noFill/>
            <a:ln>
              <a:noFill/>
            </a:ln>
          </p:spPr>
          <p:txBody>
            <a:bodyPr anchorCtr="0" anchor="ctr" bIns="38100" lIns="0" spcFirstLastPara="1" rIns="0" wrap="square" tIns="38100">
              <a:noAutofit/>
            </a:bodyPr>
            <a:lstStyle/>
            <a:p>
              <a:pPr indent="0" lvl="0" marL="0" marR="0" rtl="0" algn="l">
                <a:lnSpc>
                  <a:spcPct val="90000"/>
                </a:lnSpc>
                <a:spcBef>
                  <a:spcPts val="0"/>
                </a:spcBef>
                <a:spcAft>
                  <a:spcPts val="0"/>
                </a:spcAft>
                <a:buClr>
                  <a:schemeClr val="dk1"/>
                </a:buClr>
                <a:buSzPts val="3000"/>
                <a:buFont typeface="Calibri"/>
                <a:buNone/>
              </a:pPr>
              <a:r>
                <a:rPr lang="de-DE" sz="3000">
                  <a:solidFill>
                    <a:schemeClr val="dk1"/>
                  </a:solidFill>
                  <a:latin typeface="Calibri"/>
                  <a:ea typeface="Calibri"/>
                  <a:cs typeface="Calibri"/>
                  <a:sym typeface="Calibri"/>
                </a:rPr>
                <a:t>Increase engagement</a:t>
              </a:r>
              <a:endParaRPr sz="3000">
                <a:solidFill>
                  <a:schemeClr val="dk1"/>
                </a:solidFill>
                <a:latin typeface="Calibri"/>
                <a:ea typeface="Calibri"/>
                <a:cs typeface="Calibri"/>
                <a:sym typeface="Calibri"/>
              </a:endParaRPr>
            </a:p>
          </p:txBody>
        </p:sp>
        <p:sp>
          <p:nvSpPr>
            <p:cNvPr id="415" name="Google Shape;415;p17"/>
            <p:cNvSpPr/>
            <p:nvPr/>
          </p:nvSpPr>
          <p:spPr>
            <a:xfrm>
              <a:off x="1550185" y="2709333"/>
              <a:ext cx="902112" cy="902112"/>
            </a:xfrm>
            <a:prstGeom prst="ellipse">
              <a:avLst/>
            </a:prstGeom>
            <a:gradFill>
              <a:gsLst>
                <a:gs pos="0">
                  <a:srgbClr val="EFA22D">
                    <a:alpha val="49803"/>
                  </a:srgbClr>
                </a:gs>
                <a:gs pos="100000">
                  <a:srgbClr val="D47700">
                    <a:alpha val="49803"/>
                  </a:srgbClr>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7"/>
            <p:cNvSpPr/>
            <p:nvPr/>
          </p:nvSpPr>
          <p:spPr>
            <a:xfrm>
              <a:off x="2001242" y="2709333"/>
              <a:ext cx="4813101" cy="9021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7"/>
            <p:cNvSpPr txBox="1"/>
            <p:nvPr/>
          </p:nvSpPr>
          <p:spPr>
            <a:xfrm>
              <a:off x="2001242" y="2709333"/>
              <a:ext cx="4813101" cy="902112"/>
            </a:xfrm>
            <a:prstGeom prst="rect">
              <a:avLst/>
            </a:prstGeom>
            <a:noFill/>
            <a:ln>
              <a:noFill/>
            </a:ln>
          </p:spPr>
          <p:txBody>
            <a:bodyPr anchorCtr="0" anchor="ctr" bIns="38100" lIns="0" spcFirstLastPara="1" rIns="0" wrap="square" tIns="38100">
              <a:noAutofit/>
            </a:bodyPr>
            <a:lstStyle/>
            <a:p>
              <a:pPr indent="0" lvl="0" marL="0" marR="0" rtl="0" algn="l">
                <a:lnSpc>
                  <a:spcPct val="90000"/>
                </a:lnSpc>
                <a:spcBef>
                  <a:spcPts val="0"/>
                </a:spcBef>
                <a:spcAft>
                  <a:spcPts val="0"/>
                </a:spcAft>
                <a:buClr>
                  <a:schemeClr val="dk1"/>
                </a:buClr>
                <a:buSzPts val="3000"/>
                <a:buFont typeface="Calibri"/>
                <a:buNone/>
              </a:pPr>
              <a:r>
                <a:rPr lang="de-DE" sz="3000">
                  <a:solidFill>
                    <a:schemeClr val="dk1"/>
                  </a:solidFill>
                  <a:latin typeface="Calibri"/>
                  <a:ea typeface="Calibri"/>
                  <a:cs typeface="Calibri"/>
                  <a:sym typeface="Calibri"/>
                </a:rPr>
                <a:t>Create feedback loops</a:t>
              </a:r>
              <a:endParaRPr sz="3000">
                <a:solidFill>
                  <a:schemeClr val="dk1"/>
                </a:solidFill>
                <a:latin typeface="Calibri"/>
                <a:ea typeface="Calibri"/>
                <a:cs typeface="Calibri"/>
                <a:sym typeface="Calibri"/>
              </a:endParaRPr>
            </a:p>
          </p:txBody>
        </p:sp>
        <p:sp>
          <p:nvSpPr>
            <p:cNvPr id="418" name="Google Shape;418;p17"/>
            <p:cNvSpPr/>
            <p:nvPr/>
          </p:nvSpPr>
          <p:spPr>
            <a:xfrm>
              <a:off x="1550185" y="3611446"/>
              <a:ext cx="902112" cy="902112"/>
            </a:xfrm>
            <a:prstGeom prst="ellipse">
              <a:avLst/>
            </a:prstGeom>
            <a:gradFill>
              <a:gsLst>
                <a:gs pos="0">
                  <a:srgbClr val="EFA22D">
                    <a:alpha val="49803"/>
                  </a:srgbClr>
                </a:gs>
                <a:gs pos="100000">
                  <a:srgbClr val="D47700">
                    <a:alpha val="49803"/>
                  </a:srgbClr>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7"/>
            <p:cNvSpPr/>
            <p:nvPr/>
          </p:nvSpPr>
          <p:spPr>
            <a:xfrm>
              <a:off x="2001242" y="3611446"/>
              <a:ext cx="4813101" cy="9021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7"/>
            <p:cNvSpPr txBox="1"/>
            <p:nvPr/>
          </p:nvSpPr>
          <p:spPr>
            <a:xfrm>
              <a:off x="2001242" y="3611446"/>
              <a:ext cx="4813101" cy="902112"/>
            </a:xfrm>
            <a:prstGeom prst="rect">
              <a:avLst/>
            </a:prstGeom>
            <a:noFill/>
            <a:ln>
              <a:noFill/>
            </a:ln>
          </p:spPr>
          <p:txBody>
            <a:bodyPr anchorCtr="0" anchor="ctr" bIns="38100" lIns="0" spcFirstLastPara="1" rIns="0" wrap="square" tIns="38100">
              <a:noAutofit/>
            </a:bodyPr>
            <a:lstStyle/>
            <a:p>
              <a:pPr indent="0" lvl="0" marL="0" marR="0" rtl="0" algn="l">
                <a:lnSpc>
                  <a:spcPct val="90000"/>
                </a:lnSpc>
                <a:spcBef>
                  <a:spcPts val="0"/>
                </a:spcBef>
                <a:spcAft>
                  <a:spcPts val="0"/>
                </a:spcAft>
                <a:buClr>
                  <a:schemeClr val="dk1"/>
                </a:buClr>
                <a:buSzPts val="3000"/>
                <a:buFont typeface="Calibri"/>
                <a:buNone/>
              </a:pPr>
              <a:r>
                <a:rPr lang="de-DE" sz="3000">
                  <a:solidFill>
                    <a:schemeClr val="dk1"/>
                  </a:solidFill>
                  <a:latin typeface="Calibri"/>
                  <a:ea typeface="Calibri"/>
                  <a:cs typeface="Calibri"/>
                  <a:sym typeface="Calibri"/>
                </a:rPr>
                <a:t>Improve  communication skills</a:t>
              </a:r>
              <a:endParaRPr sz="3000">
                <a:solidFill>
                  <a:schemeClr val="dk1"/>
                </a:solidFill>
                <a:latin typeface="Calibri"/>
                <a:ea typeface="Calibri"/>
                <a:cs typeface="Calibri"/>
                <a:sym typeface="Calibri"/>
              </a:endParaRPr>
            </a:p>
          </p:txBody>
        </p:sp>
        <p:sp>
          <p:nvSpPr>
            <p:cNvPr id="421" name="Google Shape;421;p17"/>
            <p:cNvSpPr/>
            <p:nvPr/>
          </p:nvSpPr>
          <p:spPr>
            <a:xfrm>
              <a:off x="1550185" y="4513559"/>
              <a:ext cx="902112" cy="902112"/>
            </a:xfrm>
            <a:prstGeom prst="ellipse">
              <a:avLst/>
            </a:prstGeom>
            <a:gradFill>
              <a:gsLst>
                <a:gs pos="0">
                  <a:srgbClr val="EFA22D">
                    <a:alpha val="49803"/>
                  </a:srgbClr>
                </a:gs>
                <a:gs pos="100000">
                  <a:srgbClr val="D47700">
                    <a:alpha val="49803"/>
                  </a:srgbClr>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7"/>
            <p:cNvSpPr/>
            <p:nvPr/>
          </p:nvSpPr>
          <p:spPr>
            <a:xfrm>
              <a:off x="2001242" y="4513559"/>
              <a:ext cx="4813101" cy="9021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7"/>
            <p:cNvSpPr txBox="1"/>
            <p:nvPr/>
          </p:nvSpPr>
          <p:spPr>
            <a:xfrm>
              <a:off x="2001242" y="4513559"/>
              <a:ext cx="4813101" cy="902112"/>
            </a:xfrm>
            <a:prstGeom prst="rect">
              <a:avLst/>
            </a:prstGeom>
            <a:noFill/>
            <a:ln>
              <a:noFill/>
            </a:ln>
          </p:spPr>
          <p:txBody>
            <a:bodyPr anchorCtr="0" anchor="ctr" bIns="38100" lIns="0" spcFirstLastPara="1" rIns="0" wrap="square" tIns="38100">
              <a:noAutofit/>
            </a:bodyPr>
            <a:lstStyle/>
            <a:p>
              <a:pPr indent="0" lvl="0" marL="0" marR="0" rtl="0" algn="l">
                <a:lnSpc>
                  <a:spcPct val="90000"/>
                </a:lnSpc>
                <a:spcBef>
                  <a:spcPts val="0"/>
                </a:spcBef>
                <a:spcAft>
                  <a:spcPts val="0"/>
                </a:spcAft>
                <a:buClr>
                  <a:schemeClr val="dk1"/>
                </a:buClr>
                <a:buSzPts val="3000"/>
                <a:buFont typeface="Calibri"/>
                <a:buNone/>
              </a:pPr>
              <a:r>
                <a:rPr lang="de-DE" sz="3000">
                  <a:solidFill>
                    <a:schemeClr val="dk1"/>
                  </a:solidFill>
                  <a:latin typeface="Calibri"/>
                  <a:ea typeface="Calibri"/>
                  <a:cs typeface="Calibri"/>
                  <a:sym typeface="Calibri"/>
                </a:rPr>
                <a:t>Accelerate learning</a:t>
              </a:r>
              <a:endParaRPr sz="3000">
                <a:solidFill>
                  <a:schemeClr val="dk1"/>
                </a:solidFill>
                <a:latin typeface="Calibri"/>
                <a:ea typeface="Calibri"/>
                <a:cs typeface="Calibri"/>
                <a:sym typeface="Calibri"/>
              </a:endParaRPr>
            </a:p>
          </p:txBody>
        </p:sp>
      </p:grpSp>
      <p:sp>
        <p:nvSpPr>
          <p:cNvPr id="424" name="Google Shape;424;p17"/>
          <p:cNvSpPr/>
          <p:nvPr/>
        </p:nvSpPr>
        <p:spPr>
          <a:xfrm>
            <a:off x="6017343" y="1209368"/>
            <a:ext cx="6027174" cy="3687358"/>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000">
                <a:solidFill>
                  <a:schemeClr val="lt1"/>
                </a:solidFill>
                <a:latin typeface="Calibri"/>
                <a:ea typeface="Calibri"/>
                <a:cs typeface="Calibri"/>
                <a:sym typeface="Calibri"/>
              </a:rPr>
              <a:t>“Peer learning, also known as peer-to-peer learning or shared learning, is the process of peers learning with and from each other. It is achieved by engaging learners in experiences together or providing opportunities for them to share insights with one another.”</a:t>
            </a:r>
            <a:endParaRPr b="1" sz="20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gtEl>
                                        <p:attrNameLst>
                                          <p:attrName>style.visibility</p:attrName>
                                        </p:attrNameLst>
                                      </p:cBhvr>
                                      <p:to>
                                        <p:strVal val="visible"/>
                                      </p:to>
                                    </p:set>
                                    <p:animEffect filter="fade" transition="in">
                                      <p:cBhvr>
                                        <p:cTn dur="2000"/>
                                        <p:tgtEl>
                                          <p:spTgt spid="4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18"/>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de-DE"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
        <p:nvSpPr>
          <p:cNvPr id="430" name="Google Shape;430;p18"/>
          <p:cNvSpPr txBox="1"/>
          <p:nvPr/>
        </p:nvSpPr>
        <p:spPr>
          <a:xfrm>
            <a:off x="621792" y="457462"/>
            <a:ext cx="9899904" cy="550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de-DE" sz="3200">
                <a:solidFill>
                  <a:schemeClr val="dk1"/>
                </a:solidFill>
                <a:latin typeface="Calibri"/>
                <a:ea typeface="Calibri"/>
                <a:cs typeface="Calibri"/>
                <a:sym typeface="Calibri"/>
              </a:rPr>
              <a:t>Mentoring</a:t>
            </a:r>
            <a:endParaRPr/>
          </a:p>
        </p:txBody>
      </p:sp>
      <p:sp>
        <p:nvSpPr>
          <p:cNvPr id="431" name="Google Shape;431;p18"/>
          <p:cNvSpPr txBox="1"/>
          <p:nvPr/>
        </p:nvSpPr>
        <p:spPr>
          <a:xfrm>
            <a:off x="9124335" y="5307931"/>
            <a:ext cx="3067665" cy="10926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300">
                <a:solidFill>
                  <a:schemeClr val="dk1"/>
                </a:solidFill>
                <a:latin typeface="Calibri"/>
                <a:ea typeface="Calibri"/>
                <a:cs typeface="Calibri"/>
                <a:sym typeface="Calibri"/>
              </a:rPr>
              <a:t>American psychological association(2024):</a:t>
            </a:r>
            <a:br>
              <a:rPr lang="de-DE" sz="1300">
                <a:solidFill>
                  <a:schemeClr val="dk1"/>
                </a:solidFill>
                <a:latin typeface="Calibri"/>
                <a:ea typeface="Calibri"/>
                <a:cs typeface="Calibri"/>
                <a:sym typeface="Calibri"/>
              </a:rPr>
            </a:br>
            <a:r>
              <a:rPr lang="de-DE" sz="1300">
                <a:solidFill>
                  <a:schemeClr val="dk1"/>
                </a:solidFill>
                <a:latin typeface="Calibri"/>
                <a:ea typeface="Calibri"/>
                <a:cs typeface="Calibri"/>
                <a:sym typeface="Calibri"/>
              </a:rPr>
              <a:t>Introduction to Mentoring:</a:t>
            </a:r>
            <a:br>
              <a:rPr lang="de-DE" sz="1300">
                <a:solidFill>
                  <a:schemeClr val="dk1"/>
                </a:solidFill>
                <a:latin typeface="Calibri"/>
                <a:ea typeface="Calibri"/>
                <a:cs typeface="Calibri"/>
                <a:sym typeface="Calibri"/>
              </a:rPr>
            </a:br>
            <a:r>
              <a:rPr lang="de-DE" sz="1300">
                <a:solidFill>
                  <a:schemeClr val="dk1"/>
                </a:solidFill>
                <a:latin typeface="Calibri"/>
                <a:ea typeface="Calibri"/>
                <a:cs typeface="Calibri"/>
                <a:sym typeface="Calibri"/>
              </a:rPr>
              <a:t>A Guide for Mentors and Mentees.</a:t>
            </a:r>
            <a:br>
              <a:rPr lang="de-DE" sz="1300">
                <a:solidFill>
                  <a:schemeClr val="dk1"/>
                </a:solidFill>
                <a:latin typeface="Calibri"/>
                <a:ea typeface="Calibri"/>
                <a:cs typeface="Calibri"/>
                <a:sym typeface="Calibri"/>
              </a:rPr>
            </a:br>
            <a:r>
              <a:rPr lang="de-DE" sz="1300">
                <a:solidFill>
                  <a:schemeClr val="dk1"/>
                </a:solidFill>
                <a:latin typeface="Calibri"/>
                <a:ea typeface="Calibri"/>
                <a:cs typeface="Calibri"/>
                <a:sym typeface="Calibri"/>
              </a:rPr>
              <a:t>https://www.apa.org/education-career/grad/mentoring</a:t>
            </a:r>
            <a:endParaRPr/>
          </a:p>
        </p:txBody>
      </p:sp>
      <p:sp>
        <p:nvSpPr>
          <p:cNvPr id="432" name="Google Shape;432;p18"/>
          <p:cNvSpPr/>
          <p:nvPr/>
        </p:nvSpPr>
        <p:spPr>
          <a:xfrm>
            <a:off x="1356852" y="598366"/>
            <a:ext cx="2920181" cy="1232436"/>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800">
                <a:solidFill>
                  <a:schemeClr val="lt1"/>
                </a:solidFill>
                <a:latin typeface="Calibri"/>
                <a:ea typeface="Calibri"/>
                <a:cs typeface="Calibri"/>
                <a:sym typeface="Calibri"/>
              </a:rPr>
              <a:t>Advice</a:t>
            </a:r>
            <a:endParaRPr b="1" sz="2800">
              <a:solidFill>
                <a:schemeClr val="lt1"/>
              </a:solidFill>
              <a:latin typeface="Calibri"/>
              <a:ea typeface="Calibri"/>
              <a:cs typeface="Calibri"/>
              <a:sym typeface="Calibri"/>
            </a:endParaRPr>
          </a:p>
        </p:txBody>
      </p:sp>
      <p:sp>
        <p:nvSpPr>
          <p:cNvPr id="433" name="Google Shape;433;p18"/>
          <p:cNvSpPr/>
          <p:nvPr/>
        </p:nvSpPr>
        <p:spPr>
          <a:xfrm>
            <a:off x="6445046" y="741122"/>
            <a:ext cx="2920181" cy="1232436"/>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800">
                <a:solidFill>
                  <a:schemeClr val="lt1"/>
                </a:solidFill>
                <a:latin typeface="Calibri"/>
                <a:ea typeface="Calibri"/>
                <a:cs typeface="Calibri"/>
                <a:sym typeface="Calibri"/>
              </a:rPr>
              <a:t>Support</a:t>
            </a:r>
            <a:endParaRPr b="1" sz="2800">
              <a:solidFill>
                <a:schemeClr val="lt1"/>
              </a:solidFill>
              <a:latin typeface="Calibri"/>
              <a:ea typeface="Calibri"/>
              <a:cs typeface="Calibri"/>
              <a:sym typeface="Calibri"/>
            </a:endParaRPr>
          </a:p>
        </p:txBody>
      </p:sp>
      <p:sp>
        <p:nvSpPr>
          <p:cNvPr id="434" name="Google Shape;434;p18"/>
          <p:cNvSpPr/>
          <p:nvPr/>
        </p:nvSpPr>
        <p:spPr>
          <a:xfrm>
            <a:off x="748755" y="2690202"/>
            <a:ext cx="2920181" cy="1232436"/>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800">
                <a:solidFill>
                  <a:schemeClr val="lt1"/>
                </a:solidFill>
                <a:latin typeface="Calibri"/>
                <a:ea typeface="Calibri"/>
                <a:cs typeface="Calibri"/>
                <a:sym typeface="Calibri"/>
              </a:rPr>
              <a:t>Help</a:t>
            </a:r>
            <a:endParaRPr b="1" sz="2800">
              <a:solidFill>
                <a:schemeClr val="lt1"/>
              </a:solidFill>
              <a:latin typeface="Calibri"/>
              <a:ea typeface="Calibri"/>
              <a:cs typeface="Calibri"/>
              <a:sym typeface="Calibri"/>
            </a:endParaRPr>
          </a:p>
        </p:txBody>
      </p:sp>
      <p:sp>
        <p:nvSpPr>
          <p:cNvPr id="435" name="Google Shape;435;p18"/>
          <p:cNvSpPr/>
          <p:nvPr/>
        </p:nvSpPr>
        <p:spPr>
          <a:xfrm>
            <a:off x="8224684" y="3289145"/>
            <a:ext cx="2920181" cy="1232436"/>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800">
                <a:solidFill>
                  <a:schemeClr val="lt1"/>
                </a:solidFill>
                <a:latin typeface="Calibri"/>
                <a:ea typeface="Calibri"/>
                <a:cs typeface="Calibri"/>
                <a:sym typeface="Calibri"/>
              </a:rPr>
              <a:t>Guidance</a:t>
            </a:r>
            <a:endParaRPr b="1" sz="2800">
              <a:solidFill>
                <a:schemeClr val="lt1"/>
              </a:solidFill>
              <a:latin typeface="Calibri"/>
              <a:ea typeface="Calibri"/>
              <a:cs typeface="Calibri"/>
              <a:sym typeface="Calibri"/>
            </a:endParaRPr>
          </a:p>
        </p:txBody>
      </p:sp>
      <p:sp>
        <p:nvSpPr>
          <p:cNvPr id="436" name="Google Shape;436;p18"/>
          <p:cNvSpPr/>
          <p:nvPr/>
        </p:nvSpPr>
        <p:spPr>
          <a:xfrm>
            <a:off x="5166852" y="3054673"/>
            <a:ext cx="1474839" cy="503495"/>
          </a:xfrm>
          <a:prstGeom prst="leftRightArrow">
            <a:avLst>
              <a:gd fmla="val 50000" name="adj1"/>
              <a:gd fmla="val 50000" name="adj2"/>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37" name="Google Shape;437;p18"/>
          <p:cNvGrpSpPr/>
          <p:nvPr/>
        </p:nvGrpSpPr>
        <p:grpSpPr>
          <a:xfrm>
            <a:off x="3687099" y="2435859"/>
            <a:ext cx="1332270" cy="1606737"/>
            <a:chOff x="3687099" y="2435859"/>
            <a:chExt cx="1332270" cy="1606737"/>
          </a:xfrm>
        </p:grpSpPr>
        <p:pic>
          <p:nvPicPr>
            <p:cNvPr descr="Benutzer Silhouette" id="438" name="Google Shape;438;p18"/>
            <p:cNvPicPr preferRelativeResize="0"/>
            <p:nvPr/>
          </p:nvPicPr>
          <p:blipFill rotWithShape="1">
            <a:blip r:embed="rId3">
              <a:alphaModFix/>
            </a:blip>
            <a:srcRect b="0" l="0" r="0" t="0"/>
            <a:stretch/>
          </p:blipFill>
          <p:spPr>
            <a:xfrm>
              <a:off x="3687099" y="2435859"/>
              <a:ext cx="1332270" cy="1332270"/>
            </a:xfrm>
            <a:prstGeom prst="rect">
              <a:avLst/>
            </a:prstGeom>
            <a:noFill/>
            <a:ln>
              <a:noFill/>
            </a:ln>
          </p:spPr>
        </p:pic>
        <p:sp>
          <p:nvSpPr>
            <p:cNvPr id="439" name="Google Shape;439;p18"/>
            <p:cNvSpPr txBox="1"/>
            <p:nvPr/>
          </p:nvSpPr>
          <p:spPr>
            <a:xfrm>
              <a:off x="3906412" y="3673264"/>
              <a:ext cx="89364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Mentor</a:t>
              </a:r>
              <a:endParaRPr/>
            </a:p>
          </p:txBody>
        </p:sp>
      </p:grpSp>
      <p:grpSp>
        <p:nvGrpSpPr>
          <p:cNvPr id="440" name="Google Shape;440;p18"/>
          <p:cNvGrpSpPr/>
          <p:nvPr/>
        </p:nvGrpSpPr>
        <p:grpSpPr>
          <a:xfrm>
            <a:off x="6892414" y="2435859"/>
            <a:ext cx="1332270" cy="1606737"/>
            <a:chOff x="6892414" y="2435859"/>
            <a:chExt cx="1332270" cy="1606737"/>
          </a:xfrm>
        </p:grpSpPr>
        <p:pic>
          <p:nvPicPr>
            <p:cNvPr descr="Benutzer mit einfarbiger Füllung" id="441" name="Google Shape;441;p18"/>
            <p:cNvPicPr preferRelativeResize="0"/>
            <p:nvPr/>
          </p:nvPicPr>
          <p:blipFill rotWithShape="1">
            <a:blip r:embed="rId4">
              <a:alphaModFix/>
            </a:blip>
            <a:srcRect b="0" l="0" r="0" t="0"/>
            <a:stretch/>
          </p:blipFill>
          <p:spPr>
            <a:xfrm>
              <a:off x="6892414" y="2435859"/>
              <a:ext cx="1332270" cy="1332270"/>
            </a:xfrm>
            <a:prstGeom prst="rect">
              <a:avLst/>
            </a:prstGeom>
            <a:noFill/>
            <a:ln>
              <a:noFill/>
            </a:ln>
          </p:spPr>
        </p:pic>
        <p:sp>
          <p:nvSpPr>
            <p:cNvPr id="442" name="Google Shape;442;p18"/>
            <p:cNvSpPr txBox="1"/>
            <p:nvPr/>
          </p:nvSpPr>
          <p:spPr>
            <a:xfrm>
              <a:off x="7097429" y="3673264"/>
              <a:ext cx="9222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dk1"/>
                  </a:solidFill>
                  <a:latin typeface="Calibri"/>
                  <a:ea typeface="Calibri"/>
                  <a:cs typeface="Calibri"/>
                  <a:sym typeface="Calibri"/>
                </a:rPr>
                <a:t>Mentee</a:t>
              </a:r>
              <a:endParaRPr/>
            </a:p>
          </p:txBody>
        </p:sp>
      </p:grpSp>
      <p:sp>
        <p:nvSpPr>
          <p:cNvPr id="443" name="Google Shape;443;p18"/>
          <p:cNvSpPr txBox="1"/>
          <p:nvPr/>
        </p:nvSpPr>
        <p:spPr>
          <a:xfrm>
            <a:off x="1356852" y="2056273"/>
            <a:ext cx="84999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Calibri"/>
                <a:ea typeface="Calibri"/>
                <a:cs typeface="Calibri"/>
                <a:sym typeface="Calibri"/>
              </a:rPr>
              <a:t>“A mentor is an individual with expertise who can help develop the career of a mentee</a:t>
            </a:r>
            <a:r>
              <a:rPr lang="de-DE"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
        <p:nvSpPr>
          <p:cNvPr id="444" name="Google Shape;444;p18"/>
          <p:cNvSpPr txBox="1"/>
          <p:nvPr/>
        </p:nvSpPr>
        <p:spPr>
          <a:xfrm>
            <a:off x="4881715" y="4085553"/>
            <a:ext cx="3999273"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u="sng">
                <a:solidFill>
                  <a:schemeClr val="dk1"/>
                </a:solidFill>
                <a:latin typeface="Calibri"/>
                <a:ea typeface="Calibri"/>
                <a:cs typeface="Calibri"/>
                <a:sym typeface="Calibri"/>
              </a:rPr>
              <a:t>Types of mentoring:</a:t>
            </a:r>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One-on-one mentoring</a:t>
            </a:r>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Group mentoring</a:t>
            </a:r>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Peer mentoring</a:t>
            </a:r>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Situational mentoring</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Reverse mentoring (young to old)</a:t>
            </a:r>
            <a:br>
              <a:rPr b="1" lang="de-DE" sz="1800">
                <a:solidFill>
                  <a:schemeClr val="dk1"/>
                </a:solidFill>
                <a:latin typeface="Calibri"/>
                <a:ea typeface="Calibri"/>
                <a:cs typeface="Calibri"/>
                <a:sym typeface="Calibri"/>
              </a:rPr>
            </a:br>
            <a:r>
              <a:rPr lang="de-DE"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
        <p:nvSpPr>
          <p:cNvPr id="445" name="Google Shape;445;p18"/>
          <p:cNvSpPr txBox="1"/>
          <p:nvPr/>
        </p:nvSpPr>
        <p:spPr>
          <a:xfrm>
            <a:off x="1904998" y="4197377"/>
            <a:ext cx="3999273"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u="sng">
                <a:solidFill>
                  <a:schemeClr val="dk1"/>
                </a:solidFill>
                <a:latin typeface="Calibri"/>
                <a:ea typeface="Calibri"/>
                <a:cs typeface="Calibri"/>
                <a:sym typeface="Calibri"/>
              </a:rPr>
              <a:t>A mentor can be:</a:t>
            </a:r>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coach</a:t>
            </a:r>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protector</a:t>
            </a:r>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connector</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challenger</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clarifier</a:t>
            </a:r>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sponsor</a:t>
            </a:r>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affirmer</a:t>
            </a:r>
            <a:endParaRPr/>
          </a:p>
          <a:p>
            <a:pPr indent="-285750" lvl="0" marL="285750" marR="0" rtl="0" algn="l">
              <a:spcBef>
                <a:spcPts val="0"/>
              </a:spcBef>
              <a:spcAft>
                <a:spcPts val="0"/>
              </a:spcAft>
              <a:buClr>
                <a:schemeClr val="dk1"/>
              </a:buClr>
              <a:buSzPts val="1800"/>
              <a:buFont typeface="Arial"/>
              <a:buChar char="•"/>
            </a:pPr>
            <a:r>
              <a:rPr b="1" lang="de-DE" sz="1800">
                <a:solidFill>
                  <a:schemeClr val="dk1"/>
                </a:solidFill>
                <a:latin typeface="Calibri"/>
                <a:ea typeface="Calibri"/>
                <a:cs typeface="Calibri"/>
                <a:sym typeface="Calibri"/>
              </a:rPr>
              <a:t>adviser</a:t>
            </a:r>
            <a:r>
              <a:rPr lang="de-DE"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2000"/>
                                        <p:tgtEl>
                                          <p:spTgt spid="4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2000"/>
                                        <p:tgtEl>
                                          <p:spTgt spid="4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500"/>
                                        <p:tgtEl>
                                          <p:spTgt spid="4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3"/>
                                        </p:tgtEl>
                                        <p:attrNameLst>
                                          <p:attrName>style.visibility</p:attrName>
                                        </p:attrNameLst>
                                      </p:cBhvr>
                                      <p:to>
                                        <p:strVal val="visible"/>
                                      </p:to>
                                    </p:set>
                                    <p:animEffect filter="fade" transition="in">
                                      <p:cBhvr>
                                        <p:cTn dur="2000"/>
                                        <p:tgtEl>
                                          <p:spTgt spid="4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5"/>
                                        </p:tgtEl>
                                        <p:attrNameLst>
                                          <p:attrName>style.visibility</p:attrName>
                                        </p:attrNameLst>
                                      </p:cBhvr>
                                      <p:to>
                                        <p:strVal val="visible"/>
                                      </p:to>
                                    </p:set>
                                    <p:animEffect filter="fade" transition="in">
                                      <p:cBhvr>
                                        <p:cTn dur="500"/>
                                        <p:tgtEl>
                                          <p:spTgt spid="4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4"/>
                                        </p:tgtEl>
                                        <p:attrNameLst>
                                          <p:attrName>style.visibility</p:attrName>
                                        </p:attrNameLst>
                                      </p:cBhvr>
                                      <p:to>
                                        <p:strVal val="visible"/>
                                      </p:to>
                                    </p:set>
                                    <p:animEffect filter="fade" transition="in">
                                      <p:cBhvr>
                                        <p:cTn dur="500"/>
                                        <p:tgtEl>
                                          <p:spTgt spid="4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19"/>
          <p:cNvSpPr txBox="1"/>
          <p:nvPr>
            <p:ph type="ctrTitle"/>
          </p:nvPr>
        </p:nvSpPr>
        <p:spPr>
          <a:xfrm>
            <a:off x="1816100" y="1778000"/>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de-DE"/>
              <a:t>Thank you for your attention!</a:t>
            </a:r>
            <a:br>
              <a:rPr lang="de-DE"/>
            </a:br>
            <a:br>
              <a:rPr lang="de-DE"/>
            </a:br>
            <a:r>
              <a:rPr lang="de-DE"/>
              <a:t>Are there any further questions?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20"/>
          <p:cNvSpPr txBox="1"/>
          <p:nvPr>
            <p:ph type="ctrTitle"/>
          </p:nvPr>
        </p:nvSpPr>
        <p:spPr>
          <a:xfrm>
            <a:off x="692150" y="1642208"/>
            <a:ext cx="7124700" cy="3210179"/>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000"/>
              <a:buFont typeface="Calibri"/>
              <a:buNone/>
            </a:pPr>
            <a:r>
              <a:rPr lang="de-DE" sz="2000"/>
              <a:t>Prof. Dr. Marc Beutner und</a:t>
            </a:r>
            <a:br>
              <a:rPr lang="de-DE" sz="2000"/>
            </a:br>
            <a:r>
              <a:rPr lang="de-DE" sz="2000"/>
              <a:t>Saskia Happ</a:t>
            </a:r>
            <a:br>
              <a:rPr lang="de-DE" sz="2000"/>
            </a:br>
            <a:r>
              <a:rPr lang="de-DE" sz="2000"/>
              <a:t>Wirtschaftspädagogik und Evaluationsforschung</a:t>
            </a:r>
            <a:br>
              <a:rPr lang="de-DE" sz="2000"/>
            </a:br>
            <a:br>
              <a:rPr lang="de-DE" sz="2000"/>
            </a:br>
            <a:br>
              <a:rPr lang="de-DE" sz="2000"/>
            </a:br>
            <a:r>
              <a:rPr lang="de-DE" sz="2000"/>
              <a:t>Universität Paderborn</a:t>
            </a:r>
            <a:br>
              <a:rPr lang="de-DE" sz="2000"/>
            </a:br>
            <a:r>
              <a:rPr lang="de-DE" sz="2000"/>
              <a:t>Warburger Str. 100</a:t>
            </a:r>
            <a:br>
              <a:rPr lang="de-DE" sz="2000"/>
            </a:br>
            <a:r>
              <a:rPr lang="de-DE" sz="2000"/>
              <a:t>33098 Paderborn</a:t>
            </a:r>
            <a:endParaRPr/>
          </a:p>
        </p:txBody>
      </p:sp>
      <p:sp>
        <p:nvSpPr>
          <p:cNvPr id="456" name="Google Shape;456;p20"/>
          <p:cNvSpPr txBox="1"/>
          <p:nvPr>
            <p:ph idx="2" type="body"/>
          </p:nvPr>
        </p:nvSpPr>
        <p:spPr>
          <a:xfrm>
            <a:off x="9476849" y="3794379"/>
            <a:ext cx="2715151" cy="141360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21"/>
          <p:cNvSpPr txBox="1"/>
          <p:nvPr>
            <p:ph type="title"/>
          </p:nvPr>
        </p:nvSpPr>
        <p:spPr>
          <a:xfrm>
            <a:off x="1892300" y="865585"/>
            <a:ext cx="1879600" cy="52943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Literature</a:t>
            </a:r>
            <a:endParaRPr/>
          </a:p>
        </p:txBody>
      </p:sp>
      <p:sp>
        <p:nvSpPr>
          <p:cNvPr id="462" name="Google Shape;462;p21"/>
          <p:cNvSpPr txBox="1"/>
          <p:nvPr>
            <p:ph idx="1" type="body"/>
          </p:nvPr>
        </p:nvSpPr>
        <p:spPr>
          <a:xfrm>
            <a:off x="1978269" y="1406739"/>
            <a:ext cx="8775700" cy="462677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1400"/>
              <a:buNone/>
            </a:pPr>
            <a:r>
              <a:rPr lang="de-DE" sz="1400">
                <a:latin typeface="Calibri"/>
                <a:ea typeface="Calibri"/>
                <a:cs typeface="Calibri"/>
                <a:sym typeface="Calibri"/>
              </a:rPr>
              <a:t>Biewer, G. (2022): </a:t>
            </a:r>
            <a:r>
              <a:rPr i="1" lang="de-DE" sz="1400">
                <a:latin typeface="Calibri"/>
                <a:ea typeface="Calibri"/>
                <a:cs typeface="Calibri"/>
                <a:sym typeface="Calibri"/>
              </a:rPr>
              <a:t>Universal Design for Learning (UDL) als Entwicklungsperspektive für einen inklusiven Unterricht</a:t>
            </a:r>
            <a:r>
              <a:rPr lang="de-DE" sz="1400">
                <a:latin typeface="Calibri"/>
                <a:ea typeface="Calibri"/>
                <a:cs typeface="Calibri"/>
                <a:sym typeface="Calibri"/>
              </a:rPr>
              <a:t>, Frohn, J. [Hrsg.]; Bengel, A. [Hrsg.]; Piezunka, A. [Hrsg.]; Simon, T. [Hrsg.]; Dietze, T. [Hrsg.]: Inklusionsorientierte Schulentwicklung. Interdisziplinäre Rückblicke, Einblicke und Ausblicke. Bad Heilbrunn : Verlag Julius Klinkhardt 2022, S. 221-230, </a:t>
            </a:r>
            <a:r>
              <a:rPr lang="de-DE" sz="1400" u="sng">
                <a:solidFill>
                  <a:schemeClr val="hlink"/>
                </a:solidFill>
                <a:latin typeface="Calibri"/>
                <a:ea typeface="Calibri"/>
                <a:cs typeface="Calibri"/>
                <a:sym typeface="Calibri"/>
                <a:hlinkClick r:id="rId3"/>
              </a:rPr>
              <a:t>https://www.pedocs.de/volltexte/2023/26229/pdf/Biewer_2022_Universal_Design_for_Learning.pdf</a:t>
            </a:r>
            <a:r>
              <a:rPr lang="de-DE" sz="1400">
                <a:latin typeface="Calibri"/>
                <a:ea typeface="Calibri"/>
                <a:cs typeface="Calibri"/>
                <a:sym typeface="Calibri"/>
              </a:rPr>
              <a:t>, last access: Nov 18, 2024</a:t>
            </a:r>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Gay, G. (2018): </a:t>
            </a:r>
            <a:r>
              <a:rPr i="1" lang="de-DE" sz="1400">
                <a:latin typeface="Calibri"/>
                <a:ea typeface="Calibri"/>
                <a:cs typeface="Calibri"/>
                <a:sym typeface="Calibri"/>
              </a:rPr>
              <a:t>Culturally Responsive Teaching, Theory, Research, and Practice</a:t>
            </a:r>
            <a:r>
              <a:rPr lang="de-DE" sz="1400">
                <a:latin typeface="Calibri"/>
                <a:ea typeface="Calibri"/>
                <a:cs typeface="Calibri"/>
                <a:sym typeface="Calibri"/>
              </a:rPr>
              <a:t>, Multicultural Education Series, 3rd Editon, Teachers College Press, New York</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Guo, P. et al. (2020): A review of project-based earning in higher education: Student outcomes and measures, In: International Journal of Educational Research 102, 101586, https://www.sciencedirect.com/science/article/pii/S0883035519325704ast access: Nov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Muuß-Merholz, Jöran (2019): </a:t>
            </a:r>
            <a:r>
              <a:rPr i="1" lang="de-DE" sz="1400">
                <a:latin typeface="Calibri"/>
                <a:ea typeface="Calibri"/>
                <a:cs typeface="Calibri"/>
                <a:sym typeface="Calibri"/>
              </a:rPr>
              <a:t>Sitzsäcke sind das neue Sprachlabor. Digitale Geräte, K.I. und bunte Möbelmachen noch keine moderne Schule,</a:t>
            </a:r>
            <a:r>
              <a:rPr lang="de-DE" sz="1400">
                <a:latin typeface="Calibri"/>
                <a:ea typeface="Calibri"/>
                <a:cs typeface="Calibri"/>
                <a:sym typeface="Calibri"/>
              </a:rPr>
              <a:t> In: Krommer, A., Lindner, M., Mihajlovic, D., Muuß-Merholz, J. und Wampfler, P. (Hg.): Routen Planer, #DIGITALEBILDUNG. Auf dem Weg zu zeitgemäßem Lernen. Eine Orientierungshilfe im digitalen Wandel. Hamburg: ZLL21 e.V., S. 227–232, last access: May 30, 2024</a:t>
            </a:r>
            <a:endParaRPr/>
          </a:p>
          <a:p>
            <a:pPr indent="0" lvl="0" marL="0" rtl="0" algn="just">
              <a:lnSpc>
                <a:spcPct val="90000"/>
              </a:lnSpc>
              <a:spcBef>
                <a:spcPts val="1000"/>
              </a:spcBef>
              <a:spcAft>
                <a:spcPts val="0"/>
              </a:spcAft>
              <a:buClr>
                <a:srgbClr val="222222"/>
              </a:buClr>
              <a:buSzPts val="1400"/>
              <a:buNone/>
            </a:pPr>
            <a:r>
              <a:rPr i="0" lang="de-DE" sz="1400">
                <a:solidFill>
                  <a:srgbClr val="222222"/>
                </a:solidFill>
                <a:latin typeface="Calibri"/>
                <a:ea typeface="Calibri"/>
                <a:cs typeface="Calibri"/>
                <a:sym typeface="Calibri"/>
              </a:rPr>
              <a:t>Nah, F.FH., Zeng, Q., Telaprolu, V.R., Ayyappa, A.P., Eschenbrenner, B. (2014): </a:t>
            </a:r>
            <a:r>
              <a:rPr i="1" lang="de-DE" sz="1400">
                <a:solidFill>
                  <a:srgbClr val="222222"/>
                </a:solidFill>
                <a:latin typeface="Calibri"/>
                <a:ea typeface="Calibri"/>
                <a:cs typeface="Calibri"/>
                <a:sym typeface="Calibri"/>
              </a:rPr>
              <a:t>Gamification of Education: A Review of Literature</a:t>
            </a:r>
            <a:r>
              <a:rPr i="0" lang="de-DE" sz="1400">
                <a:solidFill>
                  <a:srgbClr val="222222"/>
                </a:solidFill>
                <a:latin typeface="Calibri"/>
                <a:ea typeface="Calibri"/>
                <a:cs typeface="Calibri"/>
                <a:sym typeface="Calibri"/>
              </a:rPr>
              <a:t>, In: Nah, F.FH. (eds) HCI in Business. HCIB 2014, Lecture Notes in Computer Science, vol 8527, Springer, 	Cham. https://doi.org/10.1007/978-3-319-07293-7_39,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Kumar, A. et al. (2021): </a:t>
            </a:r>
            <a:r>
              <a:rPr b="0" i="1" lang="de-DE" sz="1400">
                <a:solidFill>
                  <a:srgbClr val="222222"/>
                </a:solidFill>
                <a:latin typeface="Calibri"/>
                <a:ea typeface="Calibri"/>
                <a:cs typeface="Calibri"/>
                <a:sym typeface="Calibri"/>
              </a:rPr>
              <a:t>Blended Learning Tools and Practices: A Comprehensive Analysis</a:t>
            </a:r>
            <a:r>
              <a:rPr b="0" i="0" lang="de-DE" sz="1400">
                <a:solidFill>
                  <a:srgbClr val="222222"/>
                </a:solidFill>
                <a:latin typeface="Calibri"/>
                <a:ea typeface="Calibri"/>
                <a:cs typeface="Calibri"/>
                <a:sym typeface="Calibri"/>
              </a:rPr>
              <a:t>, In: IEEE Access, vol. 9, pp. 85151-85197, 2021, doi: 10.1109/ACCESS.2021.3085844, last access: Nov 18, 2024</a:t>
            </a:r>
            <a:endParaRPr i="0" sz="1400">
              <a:solidFill>
                <a:srgbClr val="222222"/>
              </a:solidFill>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t/>
            </a:r>
            <a:endParaRPr sz="14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22"/>
          <p:cNvSpPr txBox="1"/>
          <p:nvPr>
            <p:ph type="title"/>
          </p:nvPr>
        </p:nvSpPr>
        <p:spPr>
          <a:xfrm>
            <a:off x="1892300" y="865585"/>
            <a:ext cx="1879600" cy="52943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Literature</a:t>
            </a:r>
            <a:endParaRPr/>
          </a:p>
        </p:txBody>
      </p:sp>
      <p:sp>
        <p:nvSpPr>
          <p:cNvPr id="468" name="Google Shape;468;p22"/>
          <p:cNvSpPr txBox="1"/>
          <p:nvPr>
            <p:ph idx="1" type="body"/>
          </p:nvPr>
        </p:nvSpPr>
        <p:spPr>
          <a:xfrm>
            <a:off x="1986085" y="1394986"/>
            <a:ext cx="8801100" cy="462677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1400"/>
              <a:buNone/>
            </a:pPr>
            <a:r>
              <a:rPr lang="de-DE" sz="1400">
                <a:latin typeface="Calibri"/>
                <a:ea typeface="Calibri"/>
                <a:cs typeface="Calibri"/>
                <a:sym typeface="Calibri"/>
              </a:rPr>
              <a:t>Schonert-Reichl, K. A. (2017): </a:t>
            </a:r>
            <a:r>
              <a:rPr i="1" lang="de-DE" sz="1400">
                <a:latin typeface="Calibri"/>
                <a:ea typeface="Calibri"/>
                <a:cs typeface="Calibri"/>
                <a:sym typeface="Calibri"/>
              </a:rPr>
              <a:t>Social and Emotional Learning and Teachers,</a:t>
            </a:r>
            <a:r>
              <a:rPr i="0" lang="de-DE" sz="1400">
                <a:latin typeface="Calibri"/>
                <a:ea typeface="Calibri"/>
                <a:cs typeface="Calibri"/>
                <a:sym typeface="Calibri"/>
              </a:rPr>
              <a:t> The Future of Children</a:t>
            </a:r>
            <a:r>
              <a:rPr lang="de-DE" sz="1400">
                <a:latin typeface="Calibri"/>
                <a:ea typeface="Calibri"/>
                <a:cs typeface="Calibri"/>
                <a:sym typeface="Calibri"/>
              </a:rPr>
              <a:t>, </a:t>
            </a:r>
            <a:r>
              <a:rPr i="1" lang="de-DE" sz="1400">
                <a:latin typeface="Calibri"/>
                <a:ea typeface="Calibri"/>
                <a:cs typeface="Calibri"/>
                <a:sym typeface="Calibri"/>
              </a:rPr>
              <a:t>27</a:t>
            </a:r>
            <a:r>
              <a:rPr lang="de-DE" sz="1400">
                <a:latin typeface="Calibri"/>
                <a:ea typeface="Calibri"/>
                <a:cs typeface="Calibri"/>
                <a:sym typeface="Calibri"/>
              </a:rPr>
              <a:t>(1), 137–155. http://www.jstor.org/stable/44219025,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Shemshack, A., Spector, J.M. (2020): </a:t>
            </a:r>
            <a:r>
              <a:rPr b="0" i="1" lang="de-DE" sz="1400">
                <a:solidFill>
                  <a:srgbClr val="222222"/>
                </a:solidFill>
                <a:latin typeface="Calibri"/>
                <a:ea typeface="Calibri"/>
                <a:cs typeface="Calibri"/>
                <a:sym typeface="Calibri"/>
              </a:rPr>
              <a:t>A systematic literature review of personalized learning terms</a:t>
            </a:r>
            <a:r>
              <a:rPr b="0" i="0" lang="de-DE" sz="1400">
                <a:solidFill>
                  <a:srgbClr val="222222"/>
                </a:solidFill>
                <a:latin typeface="Calibri"/>
                <a:ea typeface="Calibri"/>
                <a:cs typeface="Calibri"/>
                <a:sym typeface="Calibri"/>
              </a:rPr>
              <a:t>. </a:t>
            </a:r>
            <a:r>
              <a:rPr b="0" lang="de-DE" sz="1400">
                <a:solidFill>
                  <a:srgbClr val="222222"/>
                </a:solidFill>
                <a:latin typeface="Calibri"/>
                <a:ea typeface="Calibri"/>
                <a:cs typeface="Calibri"/>
                <a:sym typeface="Calibri"/>
              </a:rPr>
              <a:t>Smart Learn. Environ</a:t>
            </a:r>
            <a:r>
              <a:rPr b="0" i="1" lang="de-DE" sz="1400">
                <a:solidFill>
                  <a:srgbClr val="222222"/>
                </a:solidFill>
                <a:latin typeface="Calibri"/>
                <a:ea typeface="Calibri"/>
                <a:cs typeface="Calibri"/>
                <a:sym typeface="Calibri"/>
              </a:rPr>
              <a:t>.</a:t>
            </a:r>
            <a:r>
              <a:rPr b="0" i="0" lang="de-DE" sz="1400">
                <a:solidFill>
                  <a:srgbClr val="222222"/>
                </a:solidFill>
                <a:latin typeface="Calibri"/>
                <a:ea typeface="Calibri"/>
                <a:cs typeface="Calibri"/>
                <a:sym typeface="Calibri"/>
              </a:rPr>
              <a:t> </a:t>
            </a:r>
            <a:r>
              <a:rPr i="0" lang="de-DE" sz="1400">
                <a:solidFill>
                  <a:srgbClr val="222222"/>
                </a:solidFill>
                <a:latin typeface="Calibri"/>
                <a:ea typeface="Calibri"/>
                <a:cs typeface="Calibri"/>
                <a:sym typeface="Calibri"/>
              </a:rPr>
              <a:t>7</a:t>
            </a:r>
            <a:r>
              <a:rPr b="0" i="0" lang="de-DE" sz="1400">
                <a:solidFill>
                  <a:srgbClr val="222222"/>
                </a:solidFill>
                <a:latin typeface="Calibri"/>
                <a:ea typeface="Calibri"/>
                <a:cs typeface="Calibri"/>
                <a:sym typeface="Calibri"/>
              </a:rPr>
              <a:t>, 33; https://doi.org/10.1186/s40561-020-00140-9, last access: Nov 18, 2024</a:t>
            </a:r>
            <a:endParaRPr i="0" sz="1400">
              <a:solidFill>
                <a:srgbClr val="222222"/>
              </a:solidFill>
              <a:latin typeface="Calibri"/>
              <a:ea typeface="Calibri"/>
              <a:cs typeface="Calibri"/>
              <a:sym typeface="Calibri"/>
            </a:endParaRPr>
          </a:p>
          <a:p>
            <a:pPr indent="0" lvl="0" marL="0" rtl="0" algn="just">
              <a:lnSpc>
                <a:spcPct val="90000"/>
              </a:lnSpc>
              <a:spcBef>
                <a:spcPts val="1000"/>
              </a:spcBef>
              <a:spcAft>
                <a:spcPts val="0"/>
              </a:spcAft>
              <a:buClr>
                <a:srgbClr val="333333"/>
              </a:buClr>
              <a:buSzPts val="1400"/>
              <a:buNone/>
            </a:pPr>
            <a:r>
              <a:rPr i="0" lang="de-DE" sz="1400">
                <a:solidFill>
                  <a:srgbClr val="333333"/>
                </a:solidFill>
                <a:latin typeface="Calibri"/>
                <a:ea typeface="Calibri"/>
                <a:cs typeface="Calibri"/>
                <a:sym typeface="Calibri"/>
              </a:rPr>
              <a:t>Stockkamp, M., &amp; Godshalk, V. M. (2022): </a:t>
            </a:r>
            <a:r>
              <a:rPr i="1" lang="de-DE" sz="1400">
                <a:solidFill>
                  <a:srgbClr val="333333"/>
                </a:solidFill>
                <a:latin typeface="Calibri"/>
                <a:ea typeface="Calibri"/>
                <a:cs typeface="Calibri"/>
                <a:sym typeface="Calibri"/>
              </a:rPr>
              <a:t>Mutual learning in peer mentoring: effects on mentors and protégés, Mentoring &amp; Tutoring: Partnership in Learning</a:t>
            </a:r>
            <a:r>
              <a:rPr i="0" lang="de-DE" sz="1400">
                <a:solidFill>
                  <a:srgbClr val="333333"/>
                </a:solidFill>
                <a:latin typeface="Calibri"/>
                <a:ea typeface="Calibri"/>
                <a:cs typeface="Calibri"/>
                <a:sym typeface="Calibri"/>
              </a:rPr>
              <a:t>, 30(2), 164–183. https://doi.org/10.1080/13611267.2022.2057100,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Tamirat Gibon, ., Xiaoduan, C. (2020): Teacher Educatars’ Perspectives and Experiences towards Differentiated Instructions, In: International Journal of Instructions, https://eric.ed.gov/?id=EJ1270682, last access: Nov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Torres, Rossana C. (2021): </a:t>
            </a:r>
            <a:r>
              <a:rPr i="1" lang="de-DE" sz="1400">
                <a:latin typeface="Calibri"/>
                <a:ea typeface="Calibri"/>
                <a:cs typeface="Calibri"/>
                <a:sym typeface="Calibri"/>
              </a:rPr>
              <a:t>Addressing the learning gaps in the distance learning modalities</a:t>
            </a:r>
            <a:r>
              <a:rPr lang="de-DE" sz="1400">
                <a:latin typeface="Calibri"/>
                <a:ea typeface="Calibri"/>
                <a:cs typeface="Calibri"/>
                <a:sym typeface="Calibri"/>
              </a:rPr>
              <a:t>, </a:t>
            </a:r>
            <a:r>
              <a:rPr i="0" lang="de-DE" sz="1400">
                <a:latin typeface="Calibri"/>
                <a:ea typeface="Calibri"/>
                <a:cs typeface="Calibri"/>
                <a:sym typeface="Calibri"/>
              </a:rPr>
              <a:t>Int. J. Acad. Appl. Res 5</a:t>
            </a:r>
            <a:r>
              <a:rPr lang="de-DE" sz="1400">
                <a:latin typeface="Calibri"/>
                <a:ea typeface="Calibri"/>
                <a:cs typeface="Calibri"/>
                <a:sym typeface="Calibri"/>
              </a:rPr>
              <a:t>: 76-79, https://www.researchgate.net/profile/Rossana-Torres/publication/352551820_Addressing_the_Learning_Gaps_in_the_Distance_Learning_Modalities/links/60cf2c1b458515dc1795c534/Addressing-the-Learning-Gaps-in-the-Distance-Learning-Modalities.pdf, last access: November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Vavrus, M. (2008): </a:t>
            </a:r>
            <a:r>
              <a:rPr i="1" lang="de-DE" sz="1400">
                <a:latin typeface="Calibri"/>
                <a:ea typeface="Calibri"/>
                <a:cs typeface="Calibri"/>
                <a:sym typeface="Calibri"/>
              </a:rPr>
              <a:t>Culturally Responsive Teaching</a:t>
            </a:r>
            <a:r>
              <a:rPr lang="de-DE" sz="1400">
                <a:latin typeface="Calibri"/>
                <a:ea typeface="Calibri"/>
                <a:cs typeface="Calibri"/>
                <a:sym typeface="Calibri"/>
              </a:rPr>
              <a:t>, Evergreen State College, 21st century education: A reference handbook, 2.49-57, https://www.michaelvavrus.com/wp-content/uploads/2022/06/Culturally-Responsive-Teaching.pdf, last access: Nov 18, 2024</a:t>
            </a:r>
            <a:endParaRPr/>
          </a:p>
          <a:p>
            <a:pPr indent="0" lvl="0" marL="0" rtl="0" algn="just">
              <a:lnSpc>
                <a:spcPct val="90000"/>
              </a:lnSpc>
              <a:spcBef>
                <a:spcPts val="1000"/>
              </a:spcBef>
              <a:spcAft>
                <a:spcPts val="0"/>
              </a:spcAft>
              <a:buClr>
                <a:schemeClr val="dk1"/>
              </a:buClr>
              <a:buSzPts val="1400"/>
              <a:buNone/>
            </a:pPr>
            <a:r>
              <a:t/>
            </a:r>
            <a:endParaRPr sz="14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