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4" roundtripDataSignature="AMtx7mhERbrRj0zdyS9M/t1oMJ4foG16W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4"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6" name="Shape 46"/>
        <p:cNvGrpSpPr/>
        <p:nvPr/>
      </p:nvGrpSpPr>
      <p:grpSpPr>
        <a:xfrm>
          <a:off x="0" y="0"/>
          <a:ext cx="0" cy="0"/>
          <a:chOff x="0" y="0"/>
          <a:chExt cx="0" cy="0"/>
        </a:xfrm>
      </p:grpSpPr>
      <p:sp>
        <p:nvSpPr>
          <p:cNvPr id="47" name="Google Shape;47;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1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9" name="Google Shape;49;p1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 name="Google Shape;50;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53" name="Google Shape;53;p1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500" u="none" cap="none" strike="noStrike">
                <a:solidFill>
                  <a:schemeClr val="lt1"/>
                </a:solidFill>
                <a:latin typeface="Calibri"/>
                <a:ea typeface="Calibri"/>
                <a:cs typeface="Calibri"/>
                <a:sym typeface="Calibri"/>
              </a:rPr>
              <a:t>-</a:t>
            </a:r>
            <a:fld id="{00000000-1234-1234-1234-123412341234}" type="slidenum">
              <a:rPr b="0" i="0" lang="de-DE" sz="1500" u="none" cap="none" strike="noStrike">
                <a:solidFill>
                  <a:schemeClr val="lt1"/>
                </a:solidFill>
                <a:latin typeface="Calibri"/>
                <a:ea typeface="Calibri"/>
                <a:cs typeface="Calibri"/>
                <a:sym typeface="Calibri"/>
              </a:rPr>
              <a:t>‹#›</a:t>
            </a:fld>
            <a:r>
              <a:rPr b="0" i="0" lang="de-DE"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5" name="Shape 55"/>
        <p:cNvGrpSpPr/>
        <p:nvPr/>
      </p:nvGrpSpPr>
      <p:grpSpPr>
        <a:xfrm>
          <a:off x="0" y="0"/>
          <a:ext cx="0" cy="0"/>
          <a:chOff x="0" y="0"/>
          <a:chExt cx="0" cy="0"/>
        </a:xfrm>
      </p:grpSpPr>
      <p:sp>
        <p:nvSpPr>
          <p:cNvPr id="56" name="Google Shape;56;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61" name="Google Shape;61;p1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type="title">
  <p:cSld name="TITLE">
    <p:spTree>
      <p:nvGrpSpPr>
        <p:cNvPr id="63" name="Shape 63"/>
        <p:cNvGrpSpPr/>
        <p:nvPr/>
      </p:nvGrpSpPr>
      <p:grpSpPr>
        <a:xfrm>
          <a:off x="0" y="0"/>
          <a:ext cx="0" cy="0"/>
          <a:chOff x="0" y="0"/>
          <a:chExt cx="0" cy="0"/>
        </a:xfrm>
      </p:grpSpPr>
      <p:sp>
        <p:nvSpPr>
          <p:cNvPr id="64" name="Google Shape;64;p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6" name="Google Shape;66;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69" name="Google Shape;69;p1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71" name="Shape 71"/>
        <p:cNvGrpSpPr/>
        <p:nvPr/>
      </p:nvGrpSpPr>
      <p:grpSpPr>
        <a:xfrm>
          <a:off x="0" y="0"/>
          <a:ext cx="0" cy="0"/>
          <a:chOff x="0" y="0"/>
          <a:chExt cx="0" cy="0"/>
        </a:xfrm>
      </p:grpSpPr>
      <p:sp>
        <p:nvSpPr>
          <p:cNvPr id="72" name="Google Shape;72;p14"/>
          <p:cNvSpPr/>
          <p:nvPr/>
        </p:nvSpPr>
        <p:spPr>
          <a:xfrm>
            <a:off x="9448800" y="15604"/>
            <a:ext cx="2743200" cy="6842395"/>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 name="Google Shape;73;p14"/>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4"/>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5" name="Google Shape;75;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78" name="Google Shape;78;p14"/>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de-DE" sz="3600">
                <a:solidFill>
                  <a:schemeClr val="dk1"/>
                </a:solidFill>
                <a:latin typeface="Calibri"/>
                <a:ea typeface="Calibri"/>
                <a:cs typeface="Calibri"/>
                <a:sym typeface="Calibri"/>
              </a:rPr>
              <a:t>STEM</a:t>
            </a:r>
            <a:br>
              <a:rPr b="1" lang="de-DE" sz="3600">
                <a:solidFill>
                  <a:schemeClr val="dk1"/>
                </a:solidFill>
                <a:latin typeface="Calibri"/>
                <a:ea typeface="Calibri"/>
                <a:cs typeface="Calibri"/>
                <a:sym typeface="Calibri"/>
              </a:rPr>
            </a:br>
            <a:r>
              <a:rPr b="1" lang="de-DE" sz="3600">
                <a:solidFill>
                  <a:schemeClr val="dk1"/>
                </a:solidFill>
                <a:latin typeface="Calibri"/>
                <a:ea typeface="Calibri"/>
                <a:cs typeface="Calibri"/>
                <a:sym typeface="Calibri"/>
              </a:rPr>
              <a:t>for inclusive schools</a:t>
            </a:r>
            <a:endParaRPr/>
          </a:p>
        </p:txBody>
      </p:sp>
      <p:sp>
        <p:nvSpPr>
          <p:cNvPr id="79" name="Google Shape;79;p14"/>
          <p:cNvSpPr txBox="1"/>
          <p:nvPr>
            <p:ph idx="2" type="body"/>
          </p:nvPr>
        </p:nvSpPr>
        <p:spPr>
          <a:xfrm>
            <a:off x="9476849" y="3794378"/>
            <a:ext cx="3200400" cy="190912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0" name="Google Shape;80;p14"/>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pic>
        <p:nvPicPr>
          <p:cNvPr id="81" name="Google Shape;81;p14"/>
          <p:cNvPicPr preferRelativeResize="0"/>
          <p:nvPr/>
        </p:nvPicPr>
        <p:blipFill rotWithShape="1">
          <a:blip r:embed="rId3">
            <a:alphaModFix/>
          </a:blip>
          <a:srcRect b="0" l="0" r="0" t="0"/>
          <a:stretch/>
        </p:blipFill>
        <p:spPr>
          <a:xfrm>
            <a:off x="10956946" y="6360659"/>
            <a:ext cx="1125871" cy="326862"/>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p:cSld name="Titelfolie">
    <p:spTree>
      <p:nvGrpSpPr>
        <p:cNvPr id="82" name="Shape 82"/>
        <p:cNvGrpSpPr/>
        <p:nvPr/>
      </p:nvGrpSpPr>
      <p:grpSpPr>
        <a:xfrm>
          <a:off x="0" y="0"/>
          <a:ext cx="0" cy="0"/>
          <a:chOff x="0" y="0"/>
          <a:chExt cx="0" cy="0"/>
        </a:xfrm>
      </p:grpSpPr>
      <p:sp>
        <p:nvSpPr>
          <p:cNvPr id="83" name="Google Shape;83;p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5" name="Google Shape;85;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88" name="Google Shape;88;p1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90" name="Shape 90"/>
        <p:cNvGrpSpPr/>
        <p:nvPr/>
      </p:nvGrpSpPr>
      <p:grpSpPr>
        <a:xfrm>
          <a:off x="0" y="0"/>
          <a:ext cx="0" cy="0"/>
          <a:chOff x="0" y="0"/>
          <a:chExt cx="0" cy="0"/>
        </a:xfrm>
      </p:grpSpPr>
      <p:sp>
        <p:nvSpPr>
          <p:cNvPr id="91" name="Google Shape;91;p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93" name="Google Shape;93;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96" name="Google Shape;96;p1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98" name="Shape 98"/>
        <p:cNvGrpSpPr/>
        <p:nvPr/>
      </p:nvGrpSpPr>
      <p:grpSpPr>
        <a:xfrm>
          <a:off x="0" y="0"/>
          <a:ext cx="0" cy="0"/>
          <a:chOff x="0" y="0"/>
          <a:chExt cx="0" cy="0"/>
        </a:xfrm>
      </p:grpSpPr>
      <p:sp>
        <p:nvSpPr>
          <p:cNvPr id="99" name="Google Shape;99;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1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1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 name="Google Shape;102;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05" name="Google Shape;105;p1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07" name="Shape 107"/>
        <p:cNvGrpSpPr/>
        <p:nvPr/>
      </p:nvGrpSpPr>
      <p:grpSpPr>
        <a:xfrm>
          <a:off x="0" y="0"/>
          <a:ext cx="0" cy="0"/>
          <a:chOff x="0" y="0"/>
          <a:chExt cx="0" cy="0"/>
        </a:xfrm>
      </p:grpSpPr>
      <p:sp>
        <p:nvSpPr>
          <p:cNvPr id="108" name="Google Shape;108;p1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1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0" name="Google Shape;110;p1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1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2" name="Google Shape;112;p1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16" name="Google Shape;116;p1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18" name="Shape 118"/>
        <p:cNvGrpSpPr/>
        <p:nvPr/>
      </p:nvGrpSpPr>
      <p:grpSpPr>
        <a:xfrm>
          <a:off x="0" y="0"/>
          <a:ext cx="0" cy="0"/>
          <a:chOff x="0" y="0"/>
          <a:chExt cx="0" cy="0"/>
        </a:xfrm>
      </p:grpSpPr>
      <p:sp>
        <p:nvSpPr>
          <p:cNvPr id="119" name="Google Shape;119;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23" name="Google Shape;123;p1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25" name="Shape 125"/>
        <p:cNvGrpSpPr/>
        <p:nvPr/>
      </p:nvGrpSpPr>
      <p:grpSpPr>
        <a:xfrm>
          <a:off x="0" y="0"/>
          <a:ext cx="0" cy="0"/>
          <a:chOff x="0" y="0"/>
          <a:chExt cx="0" cy="0"/>
        </a:xfrm>
      </p:grpSpPr>
      <p:sp>
        <p:nvSpPr>
          <p:cNvPr id="126" name="Google Shape;126;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29" name="Google Shape;129;p2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1" name="Shape 131"/>
        <p:cNvGrpSpPr/>
        <p:nvPr/>
      </p:nvGrpSpPr>
      <p:grpSpPr>
        <a:xfrm>
          <a:off x="0" y="0"/>
          <a:ext cx="0" cy="0"/>
          <a:chOff x="0" y="0"/>
          <a:chExt cx="0" cy="0"/>
        </a:xfrm>
      </p:grpSpPr>
      <p:sp>
        <p:nvSpPr>
          <p:cNvPr id="132" name="Google Shape;132;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21"/>
          <p:cNvSpPr/>
          <p:nvPr>
            <p:ph idx="2" type="pic"/>
          </p:nvPr>
        </p:nvSpPr>
        <p:spPr>
          <a:xfrm>
            <a:off x="5183188" y="987425"/>
            <a:ext cx="6172200" cy="4873625"/>
          </a:xfrm>
          <a:prstGeom prst="rect">
            <a:avLst/>
          </a:prstGeom>
          <a:noFill/>
          <a:ln>
            <a:noFill/>
          </a:ln>
        </p:spPr>
      </p:sp>
      <p:sp>
        <p:nvSpPr>
          <p:cNvPr id="134" name="Google Shape;134;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5" name="Google Shape;135;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38" name="Google Shape;138;p2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0" name="Shape 140"/>
        <p:cNvGrpSpPr/>
        <p:nvPr/>
      </p:nvGrpSpPr>
      <p:grpSpPr>
        <a:xfrm>
          <a:off x="0" y="0"/>
          <a:ext cx="0" cy="0"/>
          <a:chOff x="0" y="0"/>
          <a:chExt cx="0" cy="0"/>
        </a:xfrm>
      </p:grpSpPr>
      <p:sp>
        <p:nvSpPr>
          <p:cNvPr id="141" name="Google Shape;14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46" name="Google Shape;146;p2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8" name="Shape 148"/>
        <p:cNvGrpSpPr/>
        <p:nvPr/>
      </p:nvGrpSpPr>
      <p:grpSpPr>
        <a:xfrm>
          <a:off x="0" y="0"/>
          <a:ext cx="0" cy="0"/>
          <a:chOff x="0" y="0"/>
          <a:chExt cx="0" cy="0"/>
        </a:xfrm>
      </p:grpSpPr>
      <p:sp>
        <p:nvSpPr>
          <p:cNvPr id="149" name="Google Shape;149;p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54" name="Google Shape;154;p2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2.jpg"/><Relationship Id="rId2" Type="http://schemas.openxmlformats.org/officeDocument/2006/relationships/image" Target="../media/image3.png"/><Relationship Id="rId3" Type="http://schemas.openxmlformats.org/officeDocument/2006/relationships/image" Target="../media/image10.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slideLayout" Target="../slideLayouts/slideLayout12.xml"/><Relationship Id="rId14" Type="http://schemas.openxmlformats.org/officeDocument/2006/relationships/slideLayout" Target="../slideLayouts/slideLayout11.xml"/><Relationship Id="rId17" Type="http://schemas.openxmlformats.org/officeDocument/2006/relationships/theme" Target="../theme/theme1.xml"/><Relationship Id="rId16" Type="http://schemas.openxmlformats.org/officeDocument/2006/relationships/slideLayout" Target="../slideLayouts/slideLayout13.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
        <p:nvSpPr>
          <p:cNvPr id="15" name="Google Shape;15;p10"/>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 name="Google Shape;16;p10"/>
          <p:cNvPicPr preferRelativeResize="0"/>
          <p:nvPr/>
        </p:nvPicPr>
        <p:blipFill rotWithShape="1">
          <a:blip r:embed="rId1">
            <a:alphaModFix/>
          </a:blip>
          <a:srcRect b="0" l="0" r="0" t="0"/>
          <a:stretch/>
        </p:blipFill>
        <p:spPr>
          <a:xfrm>
            <a:off x="797862" y="6342376"/>
            <a:ext cx="963510" cy="363429"/>
          </a:xfrm>
          <a:prstGeom prst="rect">
            <a:avLst/>
          </a:prstGeom>
          <a:noFill/>
          <a:ln>
            <a:noFill/>
          </a:ln>
        </p:spPr>
      </p:pic>
      <p:sp>
        <p:nvSpPr>
          <p:cNvPr id="17" name="Google Shape;17;p10"/>
          <p:cNvSpPr txBox="1"/>
          <p:nvPr/>
        </p:nvSpPr>
        <p:spPr>
          <a:xfrm>
            <a:off x="3931331" y="6266445"/>
            <a:ext cx="4329338" cy="610312"/>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800"/>
              <a:buFont typeface="Noto Sans Symbols"/>
              <a:buNone/>
            </a:pPr>
            <a:r>
              <a:rPr b="0" i="0" lang="de-DE" sz="8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1800" u="none" cap="none" strike="noStrike">
              <a:solidFill>
                <a:srgbClr val="1F497D"/>
              </a:solidFill>
              <a:latin typeface="Calibri"/>
              <a:ea typeface="Calibri"/>
              <a:cs typeface="Calibri"/>
              <a:sym typeface="Calibri"/>
            </a:endParaRPr>
          </a:p>
        </p:txBody>
      </p:sp>
      <p:pic>
        <p:nvPicPr>
          <p:cNvPr id="18" name="Google Shape;18;p10"/>
          <p:cNvPicPr preferRelativeResize="0"/>
          <p:nvPr/>
        </p:nvPicPr>
        <p:blipFill rotWithShape="1">
          <a:blip r:embed="rId2">
            <a:alphaModFix/>
          </a:blip>
          <a:srcRect b="0" l="0" r="0" t="0"/>
          <a:stretch/>
        </p:blipFill>
        <p:spPr>
          <a:xfrm>
            <a:off x="10710917" y="94130"/>
            <a:ext cx="1453861" cy="1284947"/>
          </a:xfrm>
          <a:prstGeom prst="rect">
            <a:avLst/>
          </a:prstGeom>
          <a:noFill/>
          <a:ln>
            <a:noFill/>
          </a:ln>
        </p:spPr>
      </p:pic>
      <p:grpSp>
        <p:nvGrpSpPr>
          <p:cNvPr id="19" name="Google Shape;19;p10"/>
          <p:cNvGrpSpPr/>
          <p:nvPr/>
        </p:nvGrpSpPr>
        <p:grpSpPr>
          <a:xfrm>
            <a:off x="1" y="228600"/>
            <a:ext cx="1996775" cy="6638628"/>
            <a:chOff x="2487613" y="285750"/>
            <a:chExt cx="2428875" cy="5654676"/>
          </a:xfrm>
        </p:grpSpPr>
        <p:sp>
          <p:nvSpPr>
            <p:cNvPr id="20" name="Google Shape;20;p10"/>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0"/>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0"/>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0"/>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0"/>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0"/>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0"/>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0"/>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0"/>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0"/>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0"/>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0"/>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 name="Google Shape;32;p10"/>
          <p:cNvGrpSpPr/>
          <p:nvPr/>
        </p:nvGrpSpPr>
        <p:grpSpPr>
          <a:xfrm>
            <a:off x="27222" y="-786"/>
            <a:ext cx="1539072" cy="6854039"/>
            <a:chOff x="6627813" y="194833"/>
            <a:chExt cx="1952625" cy="5678918"/>
          </a:xfrm>
        </p:grpSpPr>
        <p:sp>
          <p:nvSpPr>
            <p:cNvPr id="33" name="Google Shape;33;p10"/>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0"/>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0"/>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10"/>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0"/>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0"/>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0"/>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10"/>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10"/>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0"/>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10"/>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10"/>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5" name="Google Shape;45;p10"/>
          <p:cNvPicPr preferRelativeResize="0"/>
          <p:nvPr/>
        </p:nvPicPr>
        <p:blipFill rotWithShape="1">
          <a:blip r:embed="rId3">
            <a:alphaModFix/>
          </a:blip>
          <a:srcRect b="0" l="0" r="0" t="0"/>
          <a:stretch/>
        </p:blipFill>
        <p:spPr>
          <a:xfrm>
            <a:off x="10956946" y="6360659"/>
            <a:ext cx="1125871" cy="3268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www.pedocs.de/volltexte/2023/26229/pdf/Biewer_2022_Universal_Design_for_Learning.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
          <p:cNvSpPr txBox="1"/>
          <p:nvPr>
            <p:ph idx="2" type="body"/>
          </p:nvPr>
        </p:nvSpPr>
        <p:spPr>
          <a:xfrm>
            <a:off x="457199" y="183382"/>
            <a:ext cx="3455581" cy="3999113"/>
          </a:xfrm>
          <a:prstGeom prst="rect">
            <a:avLst/>
          </a:prstGeom>
          <a:solidFill>
            <a:srgbClr val="F3CC5F"/>
          </a:solid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rPr b="1" i="1" lang="de-DE"/>
              <a:t>Reference Number:</a:t>
            </a:r>
            <a:br>
              <a:rPr b="1" i="1" lang="de-DE"/>
            </a:br>
            <a:r>
              <a:rPr lang="de-DE"/>
              <a:t>2023-1-DE03-KA220-SCH-000151162</a:t>
            </a:r>
            <a:endParaRPr/>
          </a:p>
          <a:p>
            <a:pPr indent="0" lvl="0" marL="0" rtl="0" algn="l">
              <a:lnSpc>
                <a:spcPct val="90000"/>
              </a:lnSpc>
              <a:spcBef>
                <a:spcPts val="1000"/>
              </a:spcBef>
              <a:spcAft>
                <a:spcPts val="0"/>
              </a:spcAft>
              <a:buClr>
                <a:schemeClr val="dk1"/>
              </a:buClr>
              <a:buSzPts val="1600"/>
              <a:buNone/>
            </a:pPr>
            <a:r>
              <a:rPr b="1" lang="de-DE"/>
              <a:t>Duration: </a:t>
            </a:r>
            <a:br>
              <a:rPr b="1" lang="de-DE"/>
            </a:br>
            <a:r>
              <a:rPr b="1" lang="de-DE"/>
              <a:t>03.09.2023 to 02.03.2026</a:t>
            </a:r>
            <a:br>
              <a:rPr b="1" lang="de-DE"/>
            </a:br>
            <a:r>
              <a:rPr b="1" lang="de-DE"/>
              <a:t>(30 months) </a:t>
            </a:r>
            <a:endParaRPr/>
          </a:p>
        </p:txBody>
      </p:sp>
      <p:sp>
        <p:nvSpPr>
          <p:cNvPr id="161" name="Google Shape;161;p1"/>
          <p:cNvSpPr txBox="1"/>
          <p:nvPr>
            <p:ph type="title"/>
          </p:nvPr>
        </p:nvSpPr>
        <p:spPr>
          <a:xfrm>
            <a:off x="457199" y="183383"/>
            <a:ext cx="3854280" cy="255981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6B4C2C"/>
              </a:buClr>
              <a:buSzPct val="100000"/>
              <a:buFont typeface="Calibri"/>
              <a:buNone/>
            </a:pPr>
            <a:r>
              <a:rPr b="1" lang="de-DE" sz="4000">
                <a:solidFill>
                  <a:srgbClr val="6B4C2C"/>
                </a:solidFill>
              </a:rPr>
              <a:t>STEM for</a:t>
            </a:r>
            <a:br>
              <a:rPr b="1" lang="de-DE" sz="4000">
                <a:solidFill>
                  <a:srgbClr val="6B4C2C"/>
                </a:solidFill>
              </a:rPr>
            </a:br>
            <a:r>
              <a:rPr b="1" lang="de-DE" sz="4000">
                <a:solidFill>
                  <a:srgbClr val="6B4C2C"/>
                </a:solidFill>
              </a:rPr>
              <a:t>inclusive schools</a:t>
            </a:r>
            <a:br>
              <a:rPr lang="de-DE"/>
            </a:br>
            <a:br>
              <a:rPr lang="de-DE" sz="1700"/>
            </a:br>
            <a:r>
              <a:rPr lang="de-DE" sz="1800"/>
              <a:t>School Education</a:t>
            </a:r>
            <a:br>
              <a:rPr lang="de-DE" sz="1800"/>
            </a:br>
            <a:r>
              <a:rPr lang="de-DE" sz="1800"/>
              <a:t>ERASMUS+</a:t>
            </a:r>
            <a:br>
              <a:rPr lang="de-DE" sz="1800"/>
            </a:br>
            <a:br>
              <a:rPr lang="de-DE" sz="1800"/>
            </a:br>
            <a:r>
              <a:rPr lang="de-DE" sz="1800"/>
              <a:t>KA220-NW-23-30-151162</a:t>
            </a:r>
            <a:br>
              <a:rPr lang="de-DE" sz="1800"/>
            </a:br>
            <a:r>
              <a:rPr lang="de-DE" sz="1800"/>
              <a:t>Cooperation partnerships in</a:t>
            </a:r>
            <a:br>
              <a:rPr lang="de-DE" sz="1800"/>
            </a:br>
            <a:r>
              <a:rPr lang="de-DE" sz="1800"/>
              <a:t>school education</a:t>
            </a:r>
            <a:endParaRPr/>
          </a:p>
        </p:txBody>
      </p:sp>
      <p:sp>
        <p:nvSpPr>
          <p:cNvPr id="162" name="Google Shape;162;p1"/>
          <p:cNvSpPr txBox="1"/>
          <p:nvPr>
            <p:ph idx="1" type="body"/>
          </p:nvPr>
        </p:nvSpPr>
        <p:spPr>
          <a:xfrm>
            <a:off x="4619379" y="594359"/>
            <a:ext cx="6492240" cy="5257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de-DE"/>
              <a:t> </a:t>
            </a:r>
            <a:br>
              <a:rPr lang="de-DE"/>
            </a:br>
            <a:endParaRPr/>
          </a:p>
        </p:txBody>
      </p:sp>
      <p:sp>
        <p:nvSpPr>
          <p:cNvPr id="163" name="Google Shape;163;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lang="de-DE" sz="1800">
                <a:solidFill>
                  <a:srgbClr val="595959"/>
                </a:solidFill>
                <a:latin typeface="Calibri"/>
                <a:ea typeface="Calibri"/>
                <a:cs typeface="Calibri"/>
                <a:sym typeface="Calibri"/>
              </a:rPr>
              <a:t>Chair of Business and Human Resource Education II</a:t>
            </a:r>
            <a:br>
              <a:rPr lang="de-DE" sz="1800">
                <a:solidFill>
                  <a:srgbClr val="595959"/>
                </a:solidFill>
                <a:latin typeface="Calibri"/>
                <a:ea typeface="Calibri"/>
                <a:cs typeface="Calibri"/>
                <a:sym typeface="Calibri"/>
              </a:rPr>
            </a:br>
            <a:r>
              <a:rPr lang="de-DE" sz="1800">
                <a:solidFill>
                  <a:srgbClr val="595959"/>
                </a:solidFill>
                <a:latin typeface="Calibri"/>
                <a:ea typeface="Calibri"/>
                <a:cs typeface="Calibri"/>
                <a:sym typeface="Calibri"/>
              </a:rPr>
              <a:t>Prof. Dr. Marc Beutner / Saskia Happ </a:t>
            </a:r>
            <a:endParaRPr/>
          </a:p>
        </p:txBody>
      </p:sp>
      <p:sp>
        <p:nvSpPr>
          <p:cNvPr id="164" name="Google Shape;164;p1"/>
          <p:cNvSpPr txBox="1"/>
          <p:nvPr/>
        </p:nvSpPr>
        <p:spPr>
          <a:xfrm>
            <a:off x="4220680" y="183382"/>
            <a:ext cx="6698332" cy="4455292"/>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l">
              <a:spcBef>
                <a:spcPts val="0"/>
              </a:spcBef>
              <a:spcAft>
                <a:spcPts val="0"/>
              </a:spcAft>
              <a:buClr>
                <a:schemeClr val="accent1"/>
              </a:buClr>
              <a:buSzPct val="100000"/>
              <a:buFont typeface="Noto Sans Symbols"/>
              <a:buNone/>
            </a:pPr>
            <a:r>
              <a:rPr b="1" lang="de-DE" sz="3200">
                <a:solidFill>
                  <a:srgbClr val="6B4C2C"/>
                </a:solidFill>
                <a:latin typeface="Calibri"/>
                <a:ea typeface="Calibri"/>
                <a:cs typeface="Calibri"/>
                <a:sym typeface="Calibri"/>
              </a:rPr>
              <a:t>STEM for</a:t>
            </a:r>
            <a:br>
              <a:rPr b="1" lang="de-DE" sz="3200">
                <a:solidFill>
                  <a:srgbClr val="6B4C2C"/>
                </a:solidFill>
                <a:latin typeface="Calibri"/>
                <a:ea typeface="Calibri"/>
                <a:cs typeface="Calibri"/>
                <a:sym typeface="Calibri"/>
              </a:rPr>
            </a:br>
            <a:r>
              <a:rPr b="1" lang="de-DE" sz="3200">
                <a:solidFill>
                  <a:srgbClr val="6B4C2C"/>
                </a:solidFill>
                <a:latin typeface="Calibri"/>
                <a:ea typeface="Calibri"/>
                <a:cs typeface="Calibri"/>
                <a:sym typeface="Calibri"/>
              </a:rPr>
              <a:t>inclusive schools</a:t>
            </a:r>
            <a:br>
              <a:rPr b="1" lang="de-DE" sz="3000">
                <a:solidFill>
                  <a:srgbClr val="595959"/>
                </a:solidFill>
                <a:latin typeface="Calibri"/>
                <a:ea typeface="Calibri"/>
                <a:cs typeface="Calibri"/>
                <a:sym typeface="Calibri"/>
              </a:rPr>
            </a:br>
            <a:endParaRPr b="1" sz="11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b="1" lang="de-DE" sz="2800">
                <a:solidFill>
                  <a:srgbClr val="595959"/>
                </a:solidFill>
                <a:latin typeface="Calibri"/>
                <a:ea typeface="Calibri"/>
                <a:cs typeface="Calibri"/>
                <a:sym typeface="Calibri"/>
              </a:rPr>
              <a:t>Methods and Techniques for Measuring and Evaluating Transversal Skills and Learning Outcomes - LTTA 2 – Galati Romania</a:t>
            </a:r>
            <a:br>
              <a:rPr b="1" lang="de-DE" sz="2800">
                <a:solidFill>
                  <a:srgbClr val="595959"/>
                </a:solidFill>
                <a:latin typeface="Calibri"/>
                <a:ea typeface="Calibri"/>
                <a:cs typeface="Calibri"/>
                <a:sym typeface="Calibri"/>
              </a:rPr>
            </a:br>
            <a:r>
              <a:rPr b="1" lang="de-DE" sz="1900">
                <a:solidFill>
                  <a:srgbClr val="595959"/>
                </a:solidFill>
                <a:latin typeface="Calibri"/>
                <a:ea typeface="Calibri"/>
                <a:cs typeface="Calibri"/>
                <a:sym typeface="Calibri"/>
              </a:rPr>
              <a:t>25</a:t>
            </a:r>
            <a:r>
              <a:rPr b="1" baseline="30000" lang="de-DE" sz="1900">
                <a:solidFill>
                  <a:srgbClr val="595959"/>
                </a:solidFill>
                <a:latin typeface="Calibri"/>
                <a:ea typeface="Calibri"/>
                <a:cs typeface="Calibri"/>
                <a:sym typeface="Calibri"/>
              </a:rPr>
              <a:t>th</a:t>
            </a:r>
            <a:r>
              <a:rPr b="1" lang="de-DE" sz="1900">
                <a:solidFill>
                  <a:srgbClr val="595959"/>
                </a:solidFill>
                <a:latin typeface="Calibri"/>
                <a:ea typeface="Calibri"/>
                <a:cs typeface="Calibri"/>
                <a:sym typeface="Calibri"/>
              </a:rPr>
              <a:t> to the 29</a:t>
            </a:r>
            <a:r>
              <a:rPr b="1" baseline="30000" lang="de-DE" sz="1900">
                <a:solidFill>
                  <a:srgbClr val="595959"/>
                </a:solidFill>
                <a:latin typeface="Calibri"/>
                <a:ea typeface="Calibri"/>
                <a:cs typeface="Calibri"/>
                <a:sym typeface="Calibri"/>
              </a:rPr>
              <a:t>th</a:t>
            </a:r>
            <a:r>
              <a:rPr b="1" lang="de-DE" sz="1900">
                <a:solidFill>
                  <a:srgbClr val="595959"/>
                </a:solidFill>
                <a:latin typeface="Calibri"/>
                <a:ea typeface="Calibri"/>
                <a:cs typeface="Calibri"/>
                <a:sym typeface="Calibri"/>
              </a:rPr>
              <a:t> of November 2024</a:t>
            </a:r>
            <a:br>
              <a:rPr b="1" lang="de-DE" sz="2000">
                <a:solidFill>
                  <a:srgbClr val="595959"/>
                </a:solidFill>
                <a:latin typeface="Calibri"/>
                <a:ea typeface="Calibri"/>
                <a:cs typeface="Calibri"/>
                <a:sym typeface="Calibri"/>
              </a:rPr>
            </a:br>
            <a:endParaRPr b="1" sz="28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lang="de-DE" sz="2400">
                <a:solidFill>
                  <a:srgbClr val="595959"/>
                </a:solidFill>
                <a:latin typeface="Calibri"/>
                <a:ea typeface="Calibri"/>
                <a:cs typeface="Calibri"/>
                <a:sym typeface="Calibri"/>
              </a:rPr>
              <a:t>Workshop about inclusive and accessible teaching ideas</a:t>
            </a:r>
            <a:br>
              <a:rPr b="1" lang="de-DE" sz="2000">
                <a:solidFill>
                  <a:srgbClr val="595959"/>
                </a:solidFill>
                <a:latin typeface="Calibri"/>
                <a:ea typeface="Calibri"/>
                <a:cs typeface="Calibri"/>
                <a:sym typeface="Calibri"/>
              </a:rPr>
            </a:br>
            <a:r>
              <a:rPr b="1" lang="de-DE" sz="2000">
                <a:solidFill>
                  <a:srgbClr val="595959"/>
                </a:solidFill>
                <a:latin typeface="Calibri"/>
                <a:ea typeface="Calibri"/>
                <a:cs typeface="Calibri"/>
                <a:sym typeface="Calibri"/>
              </a:rPr>
              <a:t>Thursday, 28th of November 2024</a:t>
            </a:r>
            <a:endParaRPr/>
          </a:p>
          <a:p>
            <a:pPr indent="0" lvl="0" marL="0" marR="0" rtl="0" algn="l">
              <a:spcBef>
                <a:spcPts val="1000"/>
              </a:spcBef>
              <a:spcAft>
                <a:spcPts val="0"/>
              </a:spcAft>
              <a:buClr>
                <a:schemeClr val="accent1"/>
              </a:buClr>
              <a:buSzPct val="100000"/>
              <a:buFont typeface="Noto Sans Symbols"/>
              <a:buNone/>
            </a:pPr>
            <a:r>
              <a:t/>
            </a:r>
            <a:endParaRPr b="1" sz="6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b="1" lang="de-DE" sz="2000">
                <a:solidFill>
                  <a:srgbClr val="595959"/>
                </a:solidFill>
                <a:latin typeface="Calibri"/>
                <a:ea typeface="Calibri"/>
                <a:cs typeface="Calibri"/>
                <a:sym typeface="Calibri"/>
              </a:rPr>
              <a:t>Presentation of the partner:</a:t>
            </a:r>
            <a:br>
              <a:rPr b="1" lang="de-DE" sz="2000">
                <a:solidFill>
                  <a:srgbClr val="595959"/>
                </a:solidFill>
                <a:latin typeface="Calibri"/>
                <a:ea typeface="Calibri"/>
                <a:cs typeface="Calibri"/>
                <a:sym typeface="Calibri"/>
              </a:rPr>
            </a:br>
            <a:r>
              <a:rPr b="1" lang="de-DE" sz="2000">
                <a:solidFill>
                  <a:srgbClr val="595959"/>
                </a:solidFill>
                <a:latin typeface="Calibri"/>
                <a:ea typeface="Calibri"/>
                <a:cs typeface="Calibri"/>
                <a:sym typeface="Calibri"/>
              </a:rPr>
              <a:t>University of Paderborn</a:t>
            </a:r>
            <a:endParaRPr sz="2000">
              <a:solidFill>
                <a:srgbClr val="595959"/>
              </a:solidFill>
              <a:latin typeface="Calibri"/>
              <a:ea typeface="Calibri"/>
              <a:cs typeface="Calibri"/>
              <a:sym typeface="Calibri"/>
            </a:endParaRPr>
          </a:p>
        </p:txBody>
      </p:sp>
      <p:pic>
        <p:nvPicPr>
          <p:cNvPr id="165" name="Google Shape;165;p1"/>
          <p:cNvPicPr preferRelativeResize="0"/>
          <p:nvPr/>
        </p:nvPicPr>
        <p:blipFill rotWithShape="1">
          <a:blip r:embed="rId3">
            <a:alphaModFix/>
          </a:blip>
          <a:srcRect b="0" l="0" r="0" t="0"/>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
          <p:cNvSpPr txBox="1"/>
          <p:nvPr>
            <p:ph type="title"/>
          </p:nvPr>
        </p:nvSpPr>
        <p:spPr>
          <a:xfrm>
            <a:off x="471711" y="202457"/>
            <a:ext cx="731196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Agenda</a:t>
            </a:r>
            <a:br>
              <a:rPr lang="de-DE"/>
            </a:br>
            <a:endParaRPr/>
          </a:p>
        </p:txBody>
      </p:sp>
      <p:grpSp>
        <p:nvGrpSpPr>
          <p:cNvPr id="171" name="Google Shape;171;p2"/>
          <p:cNvGrpSpPr/>
          <p:nvPr/>
        </p:nvGrpSpPr>
        <p:grpSpPr>
          <a:xfrm>
            <a:off x="-4880912" y="-896117"/>
            <a:ext cx="15466223" cy="8552805"/>
            <a:chOff x="-7129222" y="-1098573"/>
            <a:chExt cx="15466223" cy="8552805"/>
          </a:xfrm>
        </p:grpSpPr>
        <p:sp>
          <p:nvSpPr>
            <p:cNvPr id="172" name="Google Shape;172;p2"/>
            <p:cNvSpPr/>
            <p:nvPr/>
          </p:nvSpPr>
          <p:spPr>
            <a:xfrm>
              <a:off x="-7129222" y="-1098573"/>
              <a:ext cx="8552805" cy="8552805"/>
            </a:xfrm>
            <a:prstGeom prst="blockArc">
              <a:avLst>
                <a:gd fmla="val 18900000" name="adj1"/>
                <a:gd fmla="val 2700000" name="adj2"/>
                <a:gd fmla="val 253" name="adj3"/>
              </a:avLst>
            </a:prstGeom>
            <a:noFill/>
            <a:ln cap="flat" cmpd="sng" w="19050">
              <a:solidFill>
                <a:srgbClr val="BE7F2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
            <p:cNvSpPr/>
            <p:nvPr/>
          </p:nvSpPr>
          <p:spPr>
            <a:xfrm>
              <a:off x="1168329" y="907969"/>
              <a:ext cx="7168672" cy="1815684"/>
            </a:xfrm>
            <a:prstGeom prst="rect">
              <a:avLst/>
            </a:prstGeom>
            <a:gradFill>
              <a:gsLst>
                <a:gs pos="0">
                  <a:srgbClr val="EFA22D"/>
                </a:gs>
                <a:gs pos="100000">
                  <a:srgbClr val="D47700"/>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
            <p:cNvSpPr txBox="1"/>
            <p:nvPr/>
          </p:nvSpPr>
          <p:spPr>
            <a:xfrm>
              <a:off x="1168329" y="907969"/>
              <a:ext cx="7168672" cy="1815684"/>
            </a:xfrm>
            <a:prstGeom prst="rect">
              <a:avLst/>
            </a:prstGeom>
            <a:noFill/>
            <a:ln>
              <a:noFill/>
            </a:ln>
          </p:spPr>
          <p:txBody>
            <a:bodyPr anchorCtr="0" anchor="ctr" bIns="50800" lIns="1441200" spcFirstLastPara="1" rIns="50800" wrap="square" tIns="50800">
              <a:noAutofit/>
            </a:bodyPr>
            <a:lstStyle/>
            <a:p>
              <a:pPr indent="0" lvl="0" marL="0" marR="0" rtl="0" algn="l">
                <a:lnSpc>
                  <a:spcPct val="90000"/>
                </a:lnSpc>
                <a:spcBef>
                  <a:spcPts val="0"/>
                </a:spcBef>
                <a:spcAft>
                  <a:spcPts val="0"/>
                </a:spcAft>
                <a:buClr>
                  <a:schemeClr val="lt1"/>
                </a:buClr>
                <a:buSzPts val="2000"/>
                <a:buFont typeface="Calibri"/>
                <a:buNone/>
              </a:pPr>
              <a:r>
                <a:rPr lang="de-DE" sz="2000">
                  <a:solidFill>
                    <a:schemeClr val="lt1"/>
                  </a:solidFill>
                  <a:latin typeface="Calibri"/>
                  <a:ea typeface="Calibri"/>
                  <a:cs typeface="Calibri"/>
                  <a:sym typeface="Calibri"/>
                </a:rPr>
                <a:t>Workshop: Creative strategies for inclusive teaching</a:t>
              </a:r>
              <a:endParaRPr/>
            </a:p>
          </p:txBody>
        </p:sp>
        <p:sp>
          <p:nvSpPr>
            <p:cNvPr id="175" name="Google Shape;175;p2"/>
            <p:cNvSpPr/>
            <p:nvPr/>
          </p:nvSpPr>
          <p:spPr>
            <a:xfrm>
              <a:off x="33526" y="681008"/>
              <a:ext cx="2269605" cy="2269605"/>
            </a:xfrm>
            <a:prstGeom prst="ellipse">
              <a:avLst/>
            </a:prstGeom>
            <a:solidFill>
              <a:schemeClr val="lt1"/>
            </a:solidFill>
            <a:ln cap="flat" cmpd="sng" w="12700">
              <a:solidFill>
                <a:srgbClr val="EFA22D"/>
              </a:solidFill>
              <a:prstDash val="solid"/>
              <a:round/>
              <a:headEnd len="sm" w="sm" type="none"/>
              <a:tailEnd len="sm" w="sm" type="none"/>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
            <p:cNvSpPr/>
            <p:nvPr/>
          </p:nvSpPr>
          <p:spPr>
            <a:xfrm>
              <a:off x="1168329" y="3632004"/>
              <a:ext cx="7168672" cy="1815684"/>
            </a:xfrm>
            <a:prstGeom prst="rect">
              <a:avLst/>
            </a:prstGeom>
            <a:gradFill>
              <a:gsLst>
                <a:gs pos="0">
                  <a:srgbClr val="EFA22D"/>
                </a:gs>
                <a:gs pos="100000">
                  <a:srgbClr val="D47700"/>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
            <p:cNvSpPr txBox="1"/>
            <p:nvPr/>
          </p:nvSpPr>
          <p:spPr>
            <a:xfrm>
              <a:off x="1168329" y="3632004"/>
              <a:ext cx="7168672" cy="1815684"/>
            </a:xfrm>
            <a:prstGeom prst="rect">
              <a:avLst/>
            </a:prstGeom>
            <a:noFill/>
            <a:ln>
              <a:noFill/>
            </a:ln>
          </p:spPr>
          <p:txBody>
            <a:bodyPr anchorCtr="0" anchor="ctr" bIns="50800" lIns="1441200" spcFirstLastPara="1" rIns="50800" wrap="square" tIns="50800">
              <a:noAutofit/>
            </a:bodyPr>
            <a:lstStyle/>
            <a:p>
              <a:pPr indent="0" lvl="0" marL="0" marR="0" rtl="0" algn="l">
                <a:lnSpc>
                  <a:spcPct val="90000"/>
                </a:lnSpc>
                <a:spcBef>
                  <a:spcPts val="0"/>
                </a:spcBef>
                <a:spcAft>
                  <a:spcPts val="0"/>
                </a:spcAft>
                <a:buClr>
                  <a:schemeClr val="lt1"/>
                </a:buClr>
                <a:buSzPts val="2000"/>
                <a:buFont typeface="Calibri"/>
                <a:buNone/>
              </a:pPr>
              <a:r>
                <a:rPr lang="de-DE" sz="2000">
                  <a:solidFill>
                    <a:schemeClr val="lt1"/>
                  </a:solidFill>
                  <a:latin typeface="Calibri"/>
                  <a:ea typeface="Calibri"/>
                  <a:cs typeface="Calibri"/>
                  <a:sym typeface="Calibri"/>
                </a:rPr>
                <a:t>Q&amp;A</a:t>
              </a:r>
              <a:endParaRPr/>
            </a:p>
          </p:txBody>
        </p:sp>
        <p:sp>
          <p:nvSpPr>
            <p:cNvPr id="178" name="Google Shape;178;p2"/>
            <p:cNvSpPr/>
            <p:nvPr/>
          </p:nvSpPr>
          <p:spPr>
            <a:xfrm>
              <a:off x="33526" y="3405044"/>
              <a:ext cx="2269605" cy="2269605"/>
            </a:xfrm>
            <a:prstGeom prst="ellipse">
              <a:avLst/>
            </a:prstGeom>
            <a:solidFill>
              <a:schemeClr val="lt1"/>
            </a:solidFill>
            <a:ln cap="flat" cmpd="sng" w="12700">
              <a:solidFill>
                <a:srgbClr val="EFA22D"/>
              </a:solidFill>
              <a:prstDash val="solid"/>
              <a:round/>
              <a:headEnd len="sm" w="sm" type="none"/>
              <a:tailEnd len="sm" w="sm" type="none"/>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
          <p:cNvSpPr txBox="1"/>
          <p:nvPr>
            <p:ph type="title"/>
          </p:nvPr>
        </p:nvSpPr>
        <p:spPr>
          <a:xfrm>
            <a:off x="2714625" y="769825"/>
            <a:ext cx="4242300" cy="9663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800"/>
              <a:buFont typeface="Calibri"/>
              <a:buNone/>
            </a:pPr>
            <a:r>
              <a:rPr lang="de-DE" sz="4800"/>
              <a:t>Workshop</a:t>
            </a:r>
            <a:r>
              <a:rPr lang="de-DE"/>
              <a:t> </a:t>
            </a:r>
            <a:endParaRPr/>
          </a:p>
        </p:txBody>
      </p:sp>
      <p:sp>
        <p:nvSpPr>
          <p:cNvPr id="184" name="Google Shape;184;p3"/>
          <p:cNvSpPr/>
          <p:nvPr>
            <p:ph idx="1" type="body"/>
          </p:nvPr>
        </p:nvSpPr>
        <p:spPr>
          <a:xfrm>
            <a:off x="2333625" y="1949449"/>
            <a:ext cx="8293100" cy="1079499"/>
          </a:xfrm>
          <a:prstGeom prst="roundRect">
            <a:avLst>
              <a:gd fmla="val 16667" name="adj"/>
            </a:avLst>
          </a:prstGeom>
          <a:solidFill>
            <a:schemeClr val="accent6"/>
          </a:solidFill>
          <a:ln cap="flat" cmpd="sng" w="28575">
            <a:solidFill>
              <a:schemeClr val="lt1"/>
            </a:solidFill>
            <a:prstDash val="solid"/>
            <a:round/>
            <a:headEnd len="sm" w="sm" type="none"/>
            <a:tailEnd len="sm" w="sm" type="none"/>
          </a:ln>
          <a:effectLst>
            <a:outerShdw blurRad="63500" sx="102000" rotWithShape="0" dir="5400000" dist="12700" sy="102000">
              <a:srgbClr val="000000">
                <a:alpha val="31764"/>
              </a:srgbClr>
            </a:outerShdw>
          </a:effectLst>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lt1"/>
              </a:buClr>
              <a:buSzPts val="2720"/>
              <a:buNone/>
            </a:pPr>
            <a:r>
              <a:rPr lang="de-DE" sz="2720">
                <a:solidFill>
                  <a:schemeClr val="lt1"/>
                </a:solidFill>
                <a:latin typeface="Calibri"/>
                <a:ea typeface="Calibri"/>
                <a:cs typeface="Calibri"/>
                <a:sym typeface="Calibri"/>
              </a:rPr>
              <a:t>Form groups to share and develop creative strategies to make teaching inclusive and accessible for all students.</a:t>
            </a:r>
            <a:endParaRPr/>
          </a:p>
          <a:p>
            <a:pPr indent="0" lvl="0" marL="0" rtl="0" algn="l">
              <a:lnSpc>
                <a:spcPct val="80000"/>
              </a:lnSpc>
              <a:spcBef>
                <a:spcPts val="1000"/>
              </a:spcBef>
              <a:spcAft>
                <a:spcPts val="0"/>
              </a:spcAft>
              <a:buClr>
                <a:schemeClr val="dk1"/>
              </a:buClr>
              <a:buSzPts val="2720"/>
              <a:buNone/>
            </a:pPr>
            <a:r>
              <a:t/>
            </a:r>
            <a:endParaRPr sz="2720"/>
          </a:p>
        </p:txBody>
      </p:sp>
      <p:pic>
        <p:nvPicPr>
          <p:cNvPr id="185" name="Google Shape;185;p3"/>
          <p:cNvPicPr preferRelativeResize="0"/>
          <p:nvPr/>
        </p:nvPicPr>
        <p:blipFill rotWithShape="1">
          <a:blip r:embed="rId3">
            <a:alphaModFix/>
          </a:blip>
          <a:srcRect b="0" l="0" r="0" t="0"/>
          <a:stretch/>
        </p:blipFill>
        <p:spPr>
          <a:xfrm>
            <a:off x="1401146" y="533881"/>
            <a:ext cx="1202354" cy="1202351"/>
          </a:xfrm>
          <a:prstGeom prst="rect">
            <a:avLst/>
          </a:prstGeom>
          <a:noFill/>
          <a:ln>
            <a:noFill/>
          </a:ln>
        </p:spPr>
      </p:pic>
      <p:sp>
        <p:nvSpPr>
          <p:cNvPr id="186" name="Google Shape;186;p3"/>
          <p:cNvSpPr/>
          <p:nvPr/>
        </p:nvSpPr>
        <p:spPr>
          <a:xfrm>
            <a:off x="3324225" y="3429000"/>
            <a:ext cx="8293100" cy="1079499"/>
          </a:xfrm>
          <a:prstGeom prst="roundRect">
            <a:avLst>
              <a:gd fmla="val 16667" name="adj"/>
            </a:avLst>
          </a:prstGeom>
          <a:solidFill>
            <a:schemeClr val="accent6"/>
          </a:solidFill>
          <a:ln cap="flat" cmpd="sng" w="28575">
            <a:solidFill>
              <a:schemeClr val="lt1"/>
            </a:solidFill>
            <a:prstDash val="solid"/>
            <a:round/>
            <a:headEnd len="sm" w="sm" type="none"/>
            <a:tailEnd len="sm" w="sm" type="none"/>
          </a:ln>
          <a:effectLst>
            <a:outerShdw blurRad="63500" sx="102000" rotWithShape="0" dir="5400000" dist="12700" sy="102000">
              <a:srgbClr val="000000">
                <a:alpha val="31764"/>
              </a:srgbClr>
            </a:outerShdw>
          </a:effectLst>
        </p:spPr>
        <p:txBody>
          <a:bodyPr anchorCtr="0" anchor="t" bIns="45700" lIns="91425" spcFirstLastPara="1" rIns="91425" wrap="square" tIns="45700">
            <a:normAutofit/>
          </a:bodyPr>
          <a:lstStyle/>
          <a:p>
            <a:pPr indent="0" lvl="0" marL="0" marR="0" rtl="0" algn="l">
              <a:lnSpc>
                <a:spcPct val="70000"/>
              </a:lnSpc>
              <a:spcBef>
                <a:spcPts val="0"/>
              </a:spcBef>
              <a:spcAft>
                <a:spcPts val="0"/>
              </a:spcAft>
              <a:buClr>
                <a:schemeClr val="lt1"/>
              </a:buClr>
              <a:buSzPts val="2720"/>
              <a:buFont typeface="Arial"/>
              <a:buNone/>
            </a:pPr>
            <a:r>
              <a:rPr lang="de-DE" sz="2720">
                <a:solidFill>
                  <a:schemeClr val="lt1"/>
                </a:solidFill>
                <a:latin typeface="Calibri"/>
                <a:ea typeface="Calibri"/>
                <a:cs typeface="Calibri"/>
                <a:sym typeface="Calibri"/>
              </a:rPr>
              <a:t>Use the school you work at to specify your ideas. Alternatively, you can use the following case study for your wallpaper.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4"/>
          <p:cNvSpPr txBox="1"/>
          <p:nvPr>
            <p:ph type="title"/>
          </p:nvPr>
        </p:nvSpPr>
        <p:spPr>
          <a:xfrm>
            <a:off x="1956173" y="873019"/>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Calibri"/>
              <a:buNone/>
            </a:pPr>
            <a:r>
              <a:rPr lang="de-DE" sz="4800"/>
              <a:t>Case Study –  </a:t>
            </a:r>
            <a:br>
              <a:rPr lang="de-DE" sz="4800"/>
            </a:br>
            <a:r>
              <a:rPr lang="de-DE" sz="4800"/>
              <a:t>Inclusive Pedagogical Practices in Action</a:t>
            </a:r>
            <a:endParaRPr/>
          </a:p>
        </p:txBody>
      </p:sp>
      <p:pic>
        <p:nvPicPr>
          <p:cNvPr id="193" name="Google Shape;193;p4"/>
          <p:cNvPicPr preferRelativeResize="0"/>
          <p:nvPr/>
        </p:nvPicPr>
        <p:blipFill rotWithShape="1">
          <a:blip r:embed="rId3">
            <a:alphaModFix/>
          </a:blip>
          <a:srcRect b="0" l="0" r="0" t="0"/>
          <a:stretch/>
        </p:blipFill>
        <p:spPr>
          <a:xfrm>
            <a:off x="971111" y="804428"/>
            <a:ext cx="985062" cy="985060"/>
          </a:xfrm>
          <a:prstGeom prst="rect">
            <a:avLst/>
          </a:prstGeom>
          <a:noFill/>
          <a:ln>
            <a:noFill/>
          </a:ln>
        </p:spPr>
      </p:pic>
      <p:sp>
        <p:nvSpPr>
          <p:cNvPr id="194" name="Google Shape;194;p4"/>
          <p:cNvSpPr txBox="1"/>
          <p:nvPr/>
        </p:nvSpPr>
        <p:spPr>
          <a:xfrm>
            <a:off x="1956173" y="2547868"/>
            <a:ext cx="3432175" cy="1821691"/>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800"/>
              <a:buFont typeface="Arial"/>
              <a:buNone/>
            </a:pPr>
            <a:r>
              <a:t/>
            </a:r>
            <a:endParaRPr sz="2800">
              <a:solidFill>
                <a:schemeClr val="dk1"/>
              </a:solidFill>
              <a:latin typeface="Calibri"/>
              <a:ea typeface="Calibri"/>
              <a:cs typeface="Calibri"/>
              <a:sym typeface="Calibri"/>
            </a:endParaRPr>
          </a:p>
        </p:txBody>
      </p:sp>
      <p:sp>
        <p:nvSpPr>
          <p:cNvPr id="195" name="Google Shape;195;p4"/>
          <p:cNvSpPr/>
          <p:nvPr/>
        </p:nvSpPr>
        <p:spPr>
          <a:xfrm>
            <a:off x="7413438" y="4905519"/>
            <a:ext cx="2311027" cy="1098512"/>
          </a:xfrm>
          <a:prstGeom prst="roundRect">
            <a:avLst>
              <a:gd fmla="val 16667" name="adj"/>
            </a:avLst>
          </a:prstGeom>
          <a:solidFill>
            <a:schemeClr val="accent2"/>
          </a:solidFill>
          <a:ln cap="flat" cmpd="sng" w="28575">
            <a:solidFill>
              <a:schemeClr val="lt1"/>
            </a:solidFill>
            <a:prstDash val="solid"/>
            <a:round/>
            <a:headEnd len="sm" w="sm" type="none"/>
            <a:tailEnd len="sm" w="sm" type="none"/>
          </a:ln>
          <a:effectLst>
            <a:outerShdw blurRad="63500" sx="102000" rotWithShape="0" dir="5400000" dist="12700" sy="102000">
              <a:srgbClr val="000000">
                <a:alpha val="31764"/>
              </a:srgbClr>
            </a:outerShdw>
          </a:effectLst>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2000"/>
              <a:buFont typeface="Arial"/>
              <a:buNone/>
            </a:pPr>
            <a:r>
              <a:rPr lang="de-DE" sz="2000">
                <a:solidFill>
                  <a:schemeClr val="dk1"/>
                </a:solidFill>
                <a:latin typeface="Calibri"/>
                <a:ea typeface="Calibri"/>
                <a:cs typeface="Calibri"/>
                <a:sym typeface="Calibri"/>
              </a:rPr>
              <a:t>special focus on learners with disabilities</a:t>
            </a:r>
            <a:endParaRPr/>
          </a:p>
        </p:txBody>
      </p:sp>
      <p:sp>
        <p:nvSpPr>
          <p:cNvPr id="196" name="Google Shape;196;p4"/>
          <p:cNvSpPr/>
          <p:nvPr/>
        </p:nvSpPr>
        <p:spPr>
          <a:xfrm>
            <a:off x="1956173" y="2327949"/>
            <a:ext cx="5006602" cy="3725623"/>
          </a:xfrm>
          <a:prstGeom prst="roundRect">
            <a:avLst>
              <a:gd fmla="val 16667" name="adj"/>
            </a:avLst>
          </a:prstGeom>
          <a:noFill/>
          <a:ln cap="flat" cmpd="sng" w="19050">
            <a:solidFill>
              <a:schemeClr val="accent1"/>
            </a:solidFill>
            <a:prstDash val="solid"/>
            <a:round/>
            <a:headEnd len="sm" w="sm" type="none"/>
            <a:tailEnd len="sm" w="sm" type="none"/>
          </a:ln>
        </p:spPr>
        <p:txBody>
          <a:bodyPr anchorCtr="0" anchor="t" bIns="45700" lIns="91425" spcFirstLastPara="1" rIns="91425" wrap="square" tIns="45700">
            <a:normAutofit/>
          </a:bodyPr>
          <a:lstStyle/>
          <a:p>
            <a:pPr indent="-228600" lvl="0" marL="228600" marR="0" rtl="0" algn="l">
              <a:lnSpc>
                <a:spcPct val="80000"/>
              </a:lnSpc>
              <a:spcBef>
                <a:spcPts val="0"/>
              </a:spcBef>
              <a:spcAft>
                <a:spcPts val="0"/>
              </a:spcAft>
              <a:buClr>
                <a:schemeClr val="dk1"/>
              </a:buClr>
              <a:buSzPts val="1850"/>
              <a:buFont typeface="Arial"/>
              <a:buChar char="•"/>
            </a:pPr>
            <a:r>
              <a:rPr lang="de-DE" sz="1850">
                <a:solidFill>
                  <a:schemeClr val="dk1"/>
                </a:solidFill>
                <a:latin typeface="Calibri"/>
                <a:ea typeface="Calibri"/>
                <a:cs typeface="Calibri"/>
                <a:sym typeface="Calibri"/>
              </a:rPr>
              <a:t>medium-sized secondary school</a:t>
            </a:r>
            <a:endParaRPr/>
          </a:p>
          <a:p>
            <a:pPr indent="-228600" lvl="0" marL="228600" marR="0" rtl="0" algn="l">
              <a:lnSpc>
                <a:spcPct val="80000"/>
              </a:lnSpc>
              <a:spcBef>
                <a:spcPts val="1000"/>
              </a:spcBef>
              <a:spcAft>
                <a:spcPts val="0"/>
              </a:spcAft>
              <a:buClr>
                <a:schemeClr val="dk1"/>
              </a:buClr>
              <a:buSzPts val="1850"/>
              <a:buFont typeface="Arial"/>
              <a:buChar char="•"/>
            </a:pPr>
            <a:r>
              <a:rPr lang="de-DE" sz="1850">
                <a:solidFill>
                  <a:schemeClr val="dk1"/>
                </a:solidFill>
                <a:latin typeface="Calibri"/>
                <a:ea typeface="Calibri"/>
                <a:cs typeface="Calibri"/>
                <a:sym typeface="Calibri"/>
              </a:rPr>
              <a:t>About 15% of students come with diagnosed disabilities.</a:t>
            </a:r>
            <a:endParaRPr/>
          </a:p>
          <a:p>
            <a:pPr indent="-228600" lvl="0" marL="228600" marR="0" rtl="0" algn="l">
              <a:lnSpc>
                <a:spcPct val="80000"/>
              </a:lnSpc>
              <a:spcBef>
                <a:spcPts val="1000"/>
              </a:spcBef>
              <a:spcAft>
                <a:spcPts val="0"/>
              </a:spcAft>
              <a:buClr>
                <a:schemeClr val="dk1"/>
              </a:buClr>
              <a:buSzPts val="1850"/>
              <a:buFont typeface="Arial"/>
              <a:buChar char="•"/>
            </a:pPr>
            <a:r>
              <a:rPr lang="de-DE" sz="1850">
                <a:solidFill>
                  <a:schemeClr val="dk1"/>
                </a:solidFill>
                <a:latin typeface="Calibri"/>
                <a:ea typeface="Calibri"/>
                <a:cs typeface="Calibri"/>
                <a:sym typeface="Calibri"/>
              </a:rPr>
              <a:t>School staff is willing to support all students, but struggle to create tasks that help students to participate in class and keep up with the material</a:t>
            </a:r>
            <a:endParaRPr/>
          </a:p>
          <a:p>
            <a:pPr indent="-228600" lvl="0" marL="228600" marR="0" rtl="0" algn="l">
              <a:lnSpc>
                <a:spcPct val="80000"/>
              </a:lnSpc>
              <a:spcBef>
                <a:spcPts val="1000"/>
              </a:spcBef>
              <a:spcAft>
                <a:spcPts val="0"/>
              </a:spcAft>
              <a:buClr>
                <a:schemeClr val="dk1"/>
              </a:buClr>
              <a:buSzPts val="1850"/>
              <a:buFont typeface="Arial"/>
              <a:buChar char="•"/>
            </a:pPr>
            <a:r>
              <a:rPr lang="de-DE" sz="1850">
                <a:solidFill>
                  <a:schemeClr val="dk1"/>
                </a:solidFill>
                <a:latin typeface="Calibri"/>
                <a:ea typeface="Calibri"/>
                <a:cs typeface="Calibri"/>
                <a:sym typeface="Calibri"/>
              </a:rPr>
              <a:t>School aims to use digital solutions</a:t>
            </a:r>
            <a:endParaRPr/>
          </a:p>
          <a:p>
            <a:pPr indent="0" lvl="0" marL="0" marR="0" rtl="0" algn="l">
              <a:lnSpc>
                <a:spcPct val="80000"/>
              </a:lnSpc>
              <a:spcBef>
                <a:spcPts val="1000"/>
              </a:spcBef>
              <a:spcAft>
                <a:spcPts val="0"/>
              </a:spcAft>
              <a:buClr>
                <a:schemeClr val="dk1"/>
              </a:buClr>
              <a:buSzPts val="1850"/>
              <a:buFont typeface="Arial"/>
              <a:buNone/>
            </a:pPr>
            <a:r>
              <a:t/>
            </a:r>
            <a:endParaRPr sz="1850">
              <a:solidFill>
                <a:schemeClr val="dk1"/>
              </a:solidFill>
              <a:latin typeface="Calibri"/>
              <a:ea typeface="Calibri"/>
              <a:cs typeface="Calibri"/>
              <a:sym typeface="Calibri"/>
            </a:endParaRPr>
          </a:p>
          <a:p>
            <a:pPr indent="0" lvl="0" marL="0" marR="0" rtl="0" algn="ctr">
              <a:lnSpc>
                <a:spcPct val="80000"/>
              </a:lnSpc>
              <a:spcBef>
                <a:spcPts val="1000"/>
              </a:spcBef>
              <a:spcAft>
                <a:spcPts val="0"/>
              </a:spcAft>
              <a:buClr>
                <a:schemeClr val="dk1"/>
              </a:buClr>
              <a:buSzPts val="1850"/>
              <a:buFont typeface="Arial"/>
              <a:buNone/>
            </a:pPr>
            <a:r>
              <a:rPr lang="de-DE" sz="1850">
                <a:solidFill>
                  <a:schemeClr val="dk1"/>
                </a:solidFill>
                <a:latin typeface="Calibri"/>
                <a:ea typeface="Calibri"/>
                <a:cs typeface="Calibri"/>
                <a:sym typeface="Calibri"/>
              </a:rPr>
              <a:t>The goal is to involve </a:t>
            </a:r>
            <a:r>
              <a:rPr b="1" lang="de-DE" sz="1850">
                <a:solidFill>
                  <a:schemeClr val="dk1"/>
                </a:solidFill>
                <a:latin typeface="Calibri"/>
                <a:ea typeface="Calibri"/>
                <a:cs typeface="Calibri"/>
                <a:sym typeface="Calibri"/>
              </a:rPr>
              <a:t>all</a:t>
            </a:r>
            <a:r>
              <a:rPr lang="de-DE" sz="1850">
                <a:solidFill>
                  <a:schemeClr val="dk1"/>
                </a:solidFill>
                <a:latin typeface="Calibri"/>
                <a:ea typeface="Calibri"/>
                <a:cs typeface="Calibri"/>
                <a:sym typeface="Calibri"/>
              </a:rPr>
              <a:t> students in class activities.</a:t>
            </a:r>
            <a:endParaRPr/>
          </a:p>
          <a:p>
            <a:pPr indent="-111125" lvl="0" marL="228600" marR="0" rtl="0" algn="l">
              <a:lnSpc>
                <a:spcPct val="80000"/>
              </a:lnSpc>
              <a:spcBef>
                <a:spcPts val="1000"/>
              </a:spcBef>
              <a:spcAft>
                <a:spcPts val="0"/>
              </a:spcAft>
              <a:buClr>
                <a:schemeClr val="dk1"/>
              </a:buClr>
              <a:buSzPts val="1850"/>
              <a:buFont typeface="Arial"/>
              <a:buNone/>
            </a:pPr>
            <a:r>
              <a:t/>
            </a:r>
            <a:endParaRPr sz="185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95"/>
                                        </p:tgtEl>
                                        <p:attrNameLst>
                                          <p:attrName>style.visibility</p:attrName>
                                        </p:attrNameLst>
                                      </p:cBhvr>
                                      <p:to>
                                        <p:strVal val="visible"/>
                                      </p:to>
                                    </p:set>
                                    <p:anim calcmode="lin" valueType="num">
                                      <p:cBhvr additive="base">
                                        <p:cTn dur="500"/>
                                        <p:tgtEl>
                                          <p:spTgt spid="19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5"/>
          <p:cNvSpPr txBox="1"/>
          <p:nvPr>
            <p:ph type="title"/>
          </p:nvPr>
        </p:nvSpPr>
        <p:spPr>
          <a:xfrm>
            <a:off x="3038475" y="634176"/>
            <a:ext cx="73533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Calibri"/>
              <a:buNone/>
            </a:pPr>
            <a:r>
              <a:rPr lang="de-DE" sz="4800"/>
              <a:t>Case Study –  </a:t>
            </a:r>
            <a:br>
              <a:rPr lang="de-DE" sz="4800"/>
            </a:br>
            <a:r>
              <a:rPr lang="de-DE" sz="4800"/>
              <a:t>Outcomes</a:t>
            </a:r>
            <a:endParaRPr/>
          </a:p>
        </p:txBody>
      </p:sp>
      <p:pic>
        <p:nvPicPr>
          <p:cNvPr id="203" name="Google Shape;203;p5"/>
          <p:cNvPicPr preferRelativeResize="0"/>
          <p:nvPr/>
        </p:nvPicPr>
        <p:blipFill rotWithShape="1">
          <a:blip r:embed="rId3">
            <a:alphaModFix/>
          </a:blip>
          <a:srcRect b="0" l="0" r="0" t="0"/>
          <a:stretch/>
        </p:blipFill>
        <p:spPr>
          <a:xfrm>
            <a:off x="1956173" y="634176"/>
            <a:ext cx="985062" cy="985060"/>
          </a:xfrm>
          <a:prstGeom prst="rect">
            <a:avLst/>
          </a:prstGeom>
          <a:noFill/>
          <a:ln>
            <a:noFill/>
          </a:ln>
        </p:spPr>
      </p:pic>
      <p:sp>
        <p:nvSpPr>
          <p:cNvPr id="204" name="Google Shape;204;p5"/>
          <p:cNvSpPr txBox="1"/>
          <p:nvPr/>
        </p:nvSpPr>
        <p:spPr>
          <a:xfrm>
            <a:off x="1956173" y="2547868"/>
            <a:ext cx="3432175" cy="1821691"/>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800"/>
              <a:buFont typeface="Arial"/>
              <a:buNone/>
            </a:pPr>
            <a:r>
              <a:t/>
            </a:r>
            <a:endParaRPr sz="2800">
              <a:solidFill>
                <a:schemeClr val="dk1"/>
              </a:solidFill>
              <a:latin typeface="Calibri"/>
              <a:ea typeface="Calibri"/>
              <a:cs typeface="Calibri"/>
              <a:sym typeface="Calibri"/>
            </a:endParaRPr>
          </a:p>
        </p:txBody>
      </p:sp>
      <p:sp>
        <p:nvSpPr>
          <p:cNvPr id="205" name="Google Shape;205;p5"/>
          <p:cNvSpPr/>
          <p:nvPr/>
        </p:nvSpPr>
        <p:spPr>
          <a:xfrm>
            <a:off x="1956173" y="2376856"/>
            <a:ext cx="5644777" cy="3676716"/>
          </a:xfrm>
          <a:prstGeom prst="roundRect">
            <a:avLst>
              <a:gd fmla="val 16667" name="adj"/>
            </a:avLst>
          </a:prstGeom>
          <a:solidFill>
            <a:schemeClr val="accent3"/>
          </a:solidFill>
          <a:ln cap="flat" cmpd="sng" w="28575">
            <a:solidFill>
              <a:schemeClr val="lt1"/>
            </a:solidFill>
            <a:prstDash val="solid"/>
            <a:round/>
            <a:headEnd len="sm" w="sm" type="none"/>
            <a:tailEnd len="sm" w="sm" type="none"/>
          </a:ln>
          <a:effectLst>
            <a:outerShdw blurRad="63500" sx="102000" rotWithShape="0" dir="5400000" dist="12700" sy="102000">
              <a:srgbClr val="000000">
                <a:alpha val="31764"/>
              </a:srgbClr>
            </a:outerShdw>
          </a:effectLst>
        </p:spPr>
        <p:txBody>
          <a:bodyPr anchorCtr="0" anchor="t" bIns="45700" lIns="91425" spcFirstLastPara="1" rIns="91425" wrap="square" tIns="45700">
            <a:normAutofit/>
          </a:bodyPr>
          <a:lstStyle/>
          <a:p>
            <a:pPr indent="0" lvl="0" marL="0" marR="0" rtl="0" algn="l">
              <a:lnSpc>
                <a:spcPct val="80000"/>
              </a:lnSpc>
              <a:spcBef>
                <a:spcPts val="0"/>
              </a:spcBef>
              <a:spcAft>
                <a:spcPts val="0"/>
              </a:spcAft>
              <a:buClr>
                <a:schemeClr val="dk1"/>
              </a:buClr>
              <a:buSzPts val="1850"/>
              <a:buFont typeface="Arial"/>
              <a:buNone/>
            </a:pPr>
            <a:r>
              <a:rPr lang="de-DE" sz="1850">
                <a:solidFill>
                  <a:schemeClr val="dk1"/>
                </a:solidFill>
                <a:latin typeface="Calibri"/>
                <a:ea typeface="Calibri"/>
                <a:cs typeface="Calibri"/>
                <a:sym typeface="Calibri"/>
              </a:rPr>
              <a:t>Inclusive solutions are supposed to…</a:t>
            </a:r>
            <a:endParaRPr/>
          </a:p>
          <a:p>
            <a:pPr indent="0" lvl="0" marL="0" marR="0" rtl="0" algn="l">
              <a:lnSpc>
                <a:spcPct val="80000"/>
              </a:lnSpc>
              <a:spcBef>
                <a:spcPts val="1000"/>
              </a:spcBef>
              <a:spcAft>
                <a:spcPts val="0"/>
              </a:spcAft>
              <a:buClr>
                <a:schemeClr val="dk1"/>
              </a:buClr>
              <a:buSzPts val="1850"/>
              <a:buFont typeface="Arial"/>
              <a:buNone/>
            </a:pPr>
            <a:r>
              <a:rPr lang="de-DE" sz="1850">
                <a:solidFill>
                  <a:schemeClr val="dk1"/>
                </a:solidFill>
                <a:latin typeface="Calibri"/>
                <a:ea typeface="Calibri"/>
                <a:cs typeface="Calibri"/>
                <a:sym typeface="Calibri"/>
              </a:rPr>
              <a:t>…increase students’ </a:t>
            </a:r>
            <a:r>
              <a:rPr b="1" lang="de-DE" sz="1850">
                <a:solidFill>
                  <a:schemeClr val="dk1"/>
                </a:solidFill>
                <a:latin typeface="Calibri"/>
                <a:ea typeface="Calibri"/>
                <a:cs typeface="Calibri"/>
                <a:sym typeface="Calibri"/>
              </a:rPr>
              <a:t>engagement</a:t>
            </a:r>
            <a:r>
              <a:rPr lang="de-DE" sz="1850">
                <a:solidFill>
                  <a:schemeClr val="dk1"/>
                </a:solidFill>
                <a:latin typeface="Calibri"/>
                <a:ea typeface="Calibri"/>
                <a:cs typeface="Calibri"/>
                <a:sym typeface="Calibri"/>
              </a:rPr>
              <a:t> in class and</a:t>
            </a:r>
            <a:endParaRPr/>
          </a:p>
          <a:p>
            <a:pPr indent="0" lvl="0" marL="0" marR="0" rtl="0" algn="l">
              <a:lnSpc>
                <a:spcPct val="80000"/>
              </a:lnSpc>
              <a:spcBef>
                <a:spcPts val="1000"/>
              </a:spcBef>
              <a:spcAft>
                <a:spcPts val="0"/>
              </a:spcAft>
              <a:buClr>
                <a:schemeClr val="dk1"/>
              </a:buClr>
              <a:buSzPts val="1850"/>
              <a:buFont typeface="Arial"/>
              <a:buNone/>
            </a:pPr>
            <a:r>
              <a:rPr lang="de-DE" sz="1850">
                <a:solidFill>
                  <a:schemeClr val="dk1"/>
                </a:solidFill>
                <a:latin typeface="Calibri"/>
                <a:ea typeface="Calibri"/>
                <a:cs typeface="Calibri"/>
                <a:sym typeface="Calibri"/>
              </a:rPr>
              <a:t>…increase students’ overall </a:t>
            </a:r>
            <a:r>
              <a:rPr b="1" lang="de-DE" sz="1850">
                <a:solidFill>
                  <a:schemeClr val="dk1"/>
                </a:solidFill>
                <a:latin typeface="Calibri"/>
                <a:ea typeface="Calibri"/>
                <a:cs typeface="Calibri"/>
                <a:sym typeface="Calibri"/>
              </a:rPr>
              <a:t>achievements</a:t>
            </a:r>
            <a:r>
              <a:rPr lang="de-DE" sz="1850">
                <a:solidFill>
                  <a:schemeClr val="dk1"/>
                </a:solidFill>
                <a:latin typeface="Calibri"/>
                <a:ea typeface="Calibri"/>
                <a:cs typeface="Calibri"/>
                <a:sym typeface="Calibri"/>
              </a:rPr>
              <a:t>. </a:t>
            </a:r>
            <a:endParaRPr/>
          </a:p>
          <a:p>
            <a:pPr indent="0" lvl="0" marL="0" marR="0" rtl="0" algn="l">
              <a:lnSpc>
                <a:spcPct val="80000"/>
              </a:lnSpc>
              <a:spcBef>
                <a:spcPts val="1000"/>
              </a:spcBef>
              <a:spcAft>
                <a:spcPts val="0"/>
              </a:spcAft>
              <a:buClr>
                <a:schemeClr val="dk1"/>
              </a:buClr>
              <a:buSzPts val="1850"/>
              <a:buFont typeface="Arial"/>
              <a:buNone/>
            </a:pPr>
            <a:r>
              <a:t/>
            </a:r>
            <a:endParaRPr sz="1850">
              <a:solidFill>
                <a:schemeClr val="dk1"/>
              </a:solidFill>
              <a:latin typeface="Calibri"/>
              <a:ea typeface="Calibri"/>
              <a:cs typeface="Calibri"/>
              <a:sym typeface="Calibri"/>
            </a:endParaRPr>
          </a:p>
          <a:p>
            <a:pPr indent="-228600" lvl="0" marL="228600" marR="0" rtl="0" algn="l">
              <a:lnSpc>
                <a:spcPct val="80000"/>
              </a:lnSpc>
              <a:spcBef>
                <a:spcPts val="1000"/>
              </a:spcBef>
              <a:spcAft>
                <a:spcPts val="0"/>
              </a:spcAft>
              <a:buClr>
                <a:schemeClr val="dk1"/>
              </a:buClr>
              <a:buSzPts val="1850"/>
              <a:buFont typeface="Arial"/>
              <a:buChar char="•"/>
            </a:pPr>
            <a:r>
              <a:rPr lang="de-DE" sz="1850">
                <a:solidFill>
                  <a:schemeClr val="dk1"/>
                </a:solidFill>
                <a:latin typeface="Calibri"/>
                <a:ea typeface="Calibri"/>
                <a:cs typeface="Calibri"/>
                <a:sym typeface="Calibri"/>
              </a:rPr>
              <a:t>individual solution for students with different disabilities</a:t>
            </a:r>
            <a:endParaRPr/>
          </a:p>
          <a:p>
            <a:pPr indent="-228600" lvl="0" marL="228600" marR="0" rtl="0" algn="l">
              <a:lnSpc>
                <a:spcPct val="80000"/>
              </a:lnSpc>
              <a:spcBef>
                <a:spcPts val="1000"/>
              </a:spcBef>
              <a:spcAft>
                <a:spcPts val="0"/>
              </a:spcAft>
              <a:buClr>
                <a:schemeClr val="dk1"/>
              </a:buClr>
              <a:buSzPts val="1850"/>
              <a:buFont typeface="Arial"/>
              <a:buChar char="•"/>
            </a:pPr>
            <a:r>
              <a:rPr lang="de-DE" sz="1850">
                <a:solidFill>
                  <a:schemeClr val="dk1"/>
                </a:solidFill>
                <a:latin typeface="Calibri"/>
                <a:ea typeface="Calibri"/>
                <a:cs typeface="Calibri"/>
                <a:sym typeface="Calibri"/>
              </a:rPr>
              <a:t>technical solutions</a:t>
            </a:r>
            <a:endParaRPr/>
          </a:p>
          <a:p>
            <a:pPr indent="-228600" lvl="0" marL="228600" marR="0" rtl="0" algn="l">
              <a:lnSpc>
                <a:spcPct val="80000"/>
              </a:lnSpc>
              <a:spcBef>
                <a:spcPts val="1000"/>
              </a:spcBef>
              <a:spcAft>
                <a:spcPts val="0"/>
              </a:spcAft>
              <a:buClr>
                <a:schemeClr val="dk1"/>
              </a:buClr>
              <a:buSzPts val="1850"/>
              <a:buFont typeface="Arial"/>
              <a:buChar char="•"/>
            </a:pPr>
            <a:r>
              <a:rPr lang="de-DE" sz="1850">
                <a:solidFill>
                  <a:schemeClr val="dk1"/>
                </a:solidFill>
                <a:latin typeface="Calibri"/>
                <a:ea typeface="Calibri"/>
                <a:cs typeface="Calibri"/>
                <a:sym typeface="Calibri"/>
              </a:rPr>
              <a:t>trainings for technical skills </a:t>
            </a:r>
            <a:endParaRPr/>
          </a:p>
          <a:p>
            <a:pPr indent="-228600" lvl="0" marL="228600" marR="0" rtl="0" algn="l">
              <a:lnSpc>
                <a:spcPct val="80000"/>
              </a:lnSpc>
              <a:spcBef>
                <a:spcPts val="1000"/>
              </a:spcBef>
              <a:spcAft>
                <a:spcPts val="0"/>
              </a:spcAft>
              <a:buClr>
                <a:schemeClr val="dk1"/>
              </a:buClr>
              <a:buSzPts val="1850"/>
              <a:buFont typeface="Arial"/>
              <a:buChar char="•"/>
            </a:pPr>
            <a:r>
              <a:rPr lang="de-DE" sz="1850">
                <a:solidFill>
                  <a:schemeClr val="dk1"/>
                </a:solidFill>
                <a:latin typeface="Calibri"/>
                <a:ea typeface="Calibri"/>
                <a:cs typeface="Calibri"/>
                <a:sym typeface="Calibri"/>
              </a:rPr>
              <a:t>awareness for barriers in your own/specific school</a:t>
            </a:r>
            <a:endParaRPr/>
          </a:p>
        </p:txBody>
      </p:sp>
      <p:pic>
        <p:nvPicPr>
          <p:cNvPr descr="Drei leere Werbetafeln" id="206" name="Google Shape;206;p5"/>
          <p:cNvPicPr preferRelativeResize="0"/>
          <p:nvPr/>
        </p:nvPicPr>
        <p:blipFill rotWithShape="1">
          <a:blip r:embed="rId4">
            <a:alphaModFix/>
          </a:blip>
          <a:srcRect b="0" l="0" r="0" t="0"/>
          <a:stretch/>
        </p:blipFill>
        <p:spPr>
          <a:xfrm>
            <a:off x="7891785" y="2843909"/>
            <a:ext cx="4130049" cy="274261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6"/>
          <p:cNvSpPr txBox="1"/>
          <p:nvPr>
            <p:ph type="ctrTitle"/>
          </p:nvPr>
        </p:nvSpPr>
        <p:spPr>
          <a:xfrm>
            <a:off x="1816100" y="1778000"/>
            <a:ext cx="9144000" cy="2387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de-DE"/>
              <a:t>Thank you for your attention!</a:t>
            </a:r>
            <a:br>
              <a:rPr lang="de-DE"/>
            </a:br>
            <a:br>
              <a:rPr lang="de-DE"/>
            </a:br>
            <a:r>
              <a:rPr lang="de-DE"/>
              <a:t>Are there any further questions?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7"/>
          <p:cNvSpPr txBox="1"/>
          <p:nvPr>
            <p:ph type="ctrTitle"/>
          </p:nvPr>
        </p:nvSpPr>
        <p:spPr>
          <a:xfrm>
            <a:off x="692150" y="1642208"/>
            <a:ext cx="7124700" cy="3210179"/>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000"/>
              <a:buFont typeface="Calibri"/>
              <a:buNone/>
            </a:pPr>
            <a:r>
              <a:rPr lang="de-DE" sz="2000"/>
              <a:t>Prof. Dr. Marc Beutner und</a:t>
            </a:r>
            <a:br>
              <a:rPr lang="de-DE" sz="2000"/>
            </a:br>
            <a:r>
              <a:rPr lang="de-DE" sz="2000"/>
              <a:t>Saskia Happ</a:t>
            </a:r>
            <a:br>
              <a:rPr lang="de-DE" sz="2000"/>
            </a:br>
            <a:r>
              <a:rPr lang="de-DE" sz="2000"/>
              <a:t>Wirtschaftspädagogik und Evaluationsforschung</a:t>
            </a:r>
            <a:br>
              <a:rPr lang="de-DE" sz="2000"/>
            </a:br>
            <a:br>
              <a:rPr lang="de-DE" sz="2000"/>
            </a:br>
            <a:br>
              <a:rPr lang="de-DE" sz="2000"/>
            </a:br>
            <a:r>
              <a:rPr lang="de-DE" sz="2000"/>
              <a:t>Universität Paderborn</a:t>
            </a:r>
            <a:br>
              <a:rPr lang="de-DE" sz="2000"/>
            </a:br>
            <a:r>
              <a:rPr lang="de-DE" sz="2000"/>
              <a:t>Warburger Str. 100</a:t>
            </a:r>
            <a:br>
              <a:rPr lang="de-DE" sz="2000"/>
            </a:br>
            <a:r>
              <a:rPr lang="de-DE" sz="2000"/>
              <a:t>33098 Paderborn</a:t>
            </a:r>
            <a:endParaRPr/>
          </a:p>
        </p:txBody>
      </p:sp>
      <p:sp>
        <p:nvSpPr>
          <p:cNvPr id="217" name="Google Shape;217;p7"/>
          <p:cNvSpPr txBox="1"/>
          <p:nvPr>
            <p:ph idx="2" type="body"/>
          </p:nvPr>
        </p:nvSpPr>
        <p:spPr>
          <a:xfrm>
            <a:off x="9476849" y="3794379"/>
            <a:ext cx="2715151" cy="141360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8"/>
          <p:cNvSpPr txBox="1"/>
          <p:nvPr>
            <p:ph type="title"/>
          </p:nvPr>
        </p:nvSpPr>
        <p:spPr>
          <a:xfrm>
            <a:off x="1892300" y="865585"/>
            <a:ext cx="1879600" cy="52943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de-DE" sz="3200"/>
              <a:t>Literature</a:t>
            </a:r>
            <a:endParaRPr/>
          </a:p>
        </p:txBody>
      </p:sp>
      <p:sp>
        <p:nvSpPr>
          <p:cNvPr id="223" name="Google Shape;223;p8"/>
          <p:cNvSpPr txBox="1"/>
          <p:nvPr>
            <p:ph idx="1" type="body"/>
          </p:nvPr>
        </p:nvSpPr>
        <p:spPr>
          <a:xfrm>
            <a:off x="1978269" y="1406739"/>
            <a:ext cx="8775700" cy="462677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chemeClr val="dk1"/>
              </a:buClr>
              <a:buSzPts val="1400"/>
              <a:buNone/>
            </a:pPr>
            <a:r>
              <a:rPr lang="de-DE" sz="1400">
                <a:latin typeface="Calibri"/>
                <a:ea typeface="Calibri"/>
                <a:cs typeface="Calibri"/>
                <a:sym typeface="Calibri"/>
              </a:rPr>
              <a:t>Biewer, G. (2022): </a:t>
            </a:r>
            <a:r>
              <a:rPr i="1" lang="de-DE" sz="1400">
                <a:latin typeface="Calibri"/>
                <a:ea typeface="Calibri"/>
                <a:cs typeface="Calibri"/>
                <a:sym typeface="Calibri"/>
              </a:rPr>
              <a:t>Universal Design for Learning (UDL) als Entwicklungsperspektive für einen inklusiven Unterricht</a:t>
            </a:r>
            <a:r>
              <a:rPr lang="de-DE" sz="1400">
                <a:latin typeface="Calibri"/>
                <a:ea typeface="Calibri"/>
                <a:cs typeface="Calibri"/>
                <a:sym typeface="Calibri"/>
              </a:rPr>
              <a:t>, Frohn, J. [Hrsg.]; Bengel, A. [Hrsg.]; Piezunka, A. [Hrsg.]; Simon, T. [Hrsg.]; Dietze, T. [Hrsg.]: Inklusionsorientierte Schulentwicklung. Interdisziplinäre Rückblicke, Einblicke und Ausblicke. Bad Heilbrunn : Verlag Julius Klinkhardt 2022, S. 221-230, </a:t>
            </a:r>
            <a:r>
              <a:rPr lang="de-DE" sz="1400" u="sng">
                <a:solidFill>
                  <a:schemeClr val="hlink"/>
                </a:solidFill>
                <a:latin typeface="Calibri"/>
                <a:ea typeface="Calibri"/>
                <a:cs typeface="Calibri"/>
                <a:sym typeface="Calibri"/>
                <a:hlinkClick r:id="rId3"/>
              </a:rPr>
              <a:t>https://www.pedocs.de/volltexte/2023/26229/pdf/Biewer_2022_Universal_Design_for_Learning.pdf</a:t>
            </a:r>
            <a:r>
              <a:rPr lang="de-DE" sz="1400">
                <a:latin typeface="Calibri"/>
                <a:ea typeface="Calibri"/>
                <a:cs typeface="Calibri"/>
                <a:sym typeface="Calibri"/>
              </a:rPr>
              <a:t>, last access: Nov 18, 2024</a:t>
            </a:r>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Gay, G. (2018): </a:t>
            </a:r>
            <a:r>
              <a:rPr i="1" lang="de-DE" sz="1400">
                <a:latin typeface="Calibri"/>
                <a:ea typeface="Calibri"/>
                <a:cs typeface="Calibri"/>
                <a:sym typeface="Calibri"/>
              </a:rPr>
              <a:t>Culturally Responsive Teaching, Theory, Research, and Practice</a:t>
            </a:r>
            <a:r>
              <a:rPr lang="de-DE" sz="1400">
                <a:latin typeface="Calibri"/>
                <a:ea typeface="Calibri"/>
                <a:cs typeface="Calibri"/>
                <a:sym typeface="Calibri"/>
              </a:rPr>
              <a:t>, Multicultural Education Series, 3rd Editon, Teachers College Press, New York</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Guo, P. et al. (2020): A review of project-based earning in higher education: Student outcomes and measures, In: International Journal of Educational Research 102, 101586, https://www.sciencedirect.com/science/article/pii/S0883035519325704ast access: Nov 18, 2024</a:t>
            </a:r>
            <a:endParaRPr sz="1400">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Muuß-Merholz, Jöran (2019): </a:t>
            </a:r>
            <a:r>
              <a:rPr i="1" lang="de-DE" sz="1400">
                <a:latin typeface="Calibri"/>
                <a:ea typeface="Calibri"/>
                <a:cs typeface="Calibri"/>
                <a:sym typeface="Calibri"/>
              </a:rPr>
              <a:t>Sitzsäcke sind das neue Sprachlabor. Digitale Geräte, K.I. und bunte Möbelmachen noch keine moderne Schule,</a:t>
            </a:r>
            <a:r>
              <a:rPr lang="de-DE" sz="1400">
                <a:latin typeface="Calibri"/>
                <a:ea typeface="Calibri"/>
                <a:cs typeface="Calibri"/>
                <a:sym typeface="Calibri"/>
              </a:rPr>
              <a:t> In: Krommer, A., Lindner, M., Mihajlovic, D., Muuß-Merholz, J. und Wampfler, P. (Hg.): Routen Planer, #DIGITALEBILDUNG. Auf dem Weg zu zeitgemäßem Lernen. Eine Orientierungshilfe im digitalen Wandel. Hamburg: ZLL21 e.V., S. 227–232, last access: May 30, 2024</a:t>
            </a:r>
            <a:endParaRPr/>
          </a:p>
          <a:p>
            <a:pPr indent="0" lvl="0" marL="0" rtl="0" algn="just">
              <a:lnSpc>
                <a:spcPct val="90000"/>
              </a:lnSpc>
              <a:spcBef>
                <a:spcPts val="1000"/>
              </a:spcBef>
              <a:spcAft>
                <a:spcPts val="0"/>
              </a:spcAft>
              <a:buClr>
                <a:srgbClr val="222222"/>
              </a:buClr>
              <a:buSzPts val="1400"/>
              <a:buNone/>
            </a:pPr>
            <a:r>
              <a:rPr i="0" lang="de-DE" sz="1400">
                <a:solidFill>
                  <a:srgbClr val="222222"/>
                </a:solidFill>
                <a:latin typeface="Calibri"/>
                <a:ea typeface="Calibri"/>
                <a:cs typeface="Calibri"/>
                <a:sym typeface="Calibri"/>
              </a:rPr>
              <a:t>Nah, F.FH., Zeng, Q., Telaprolu, V.R., Ayyappa, A.P., Eschenbrenner, B. (2014): </a:t>
            </a:r>
            <a:r>
              <a:rPr i="1" lang="de-DE" sz="1400">
                <a:solidFill>
                  <a:srgbClr val="222222"/>
                </a:solidFill>
                <a:latin typeface="Calibri"/>
                <a:ea typeface="Calibri"/>
                <a:cs typeface="Calibri"/>
                <a:sym typeface="Calibri"/>
              </a:rPr>
              <a:t>Gamification of Education: A Review of Literature</a:t>
            </a:r>
            <a:r>
              <a:rPr i="0" lang="de-DE" sz="1400">
                <a:solidFill>
                  <a:srgbClr val="222222"/>
                </a:solidFill>
                <a:latin typeface="Calibri"/>
                <a:ea typeface="Calibri"/>
                <a:cs typeface="Calibri"/>
                <a:sym typeface="Calibri"/>
              </a:rPr>
              <a:t>, In: Nah, F.FH. (eds) HCI in Business. HCIB 2014, Lecture Notes in Computer Science, vol 8527, Springer, 	Cham. https://doi.org/10.1007/978-3-319-07293-7_39, last access: Nov 18, 2024</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Kumar, A. et al. (2021): </a:t>
            </a:r>
            <a:r>
              <a:rPr b="0" i="1" lang="de-DE" sz="1400">
                <a:solidFill>
                  <a:srgbClr val="222222"/>
                </a:solidFill>
                <a:latin typeface="Calibri"/>
                <a:ea typeface="Calibri"/>
                <a:cs typeface="Calibri"/>
                <a:sym typeface="Calibri"/>
              </a:rPr>
              <a:t>Blended Learning Tools and Practices: A Comprehensive Analysis</a:t>
            </a:r>
            <a:r>
              <a:rPr b="0" i="0" lang="de-DE" sz="1400">
                <a:solidFill>
                  <a:srgbClr val="222222"/>
                </a:solidFill>
                <a:latin typeface="Calibri"/>
                <a:ea typeface="Calibri"/>
                <a:cs typeface="Calibri"/>
                <a:sym typeface="Calibri"/>
              </a:rPr>
              <a:t>, In: IEEE Access, vol. 9, pp. 85151-85197, 2021, doi: 10.1109/ACCESS.2021.3085844, last access: Nov 18, 2024</a:t>
            </a:r>
            <a:endParaRPr i="0" sz="1400">
              <a:solidFill>
                <a:srgbClr val="222222"/>
              </a:solidFill>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t/>
            </a:r>
            <a:endParaRPr sz="140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9"/>
          <p:cNvSpPr txBox="1"/>
          <p:nvPr>
            <p:ph type="title"/>
          </p:nvPr>
        </p:nvSpPr>
        <p:spPr>
          <a:xfrm>
            <a:off x="1892300" y="865585"/>
            <a:ext cx="1879600" cy="52943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de-DE" sz="3200"/>
              <a:t>Literature</a:t>
            </a:r>
            <a:endParaRPr/>
          </a:p>
        </p:txBody>
      </p:sp>
      <p:sp>
        <p:nvSpPr>
          <p:cNvPr id="229" name="Google Shape;229;p9"/>
          <p:cNvSpPr txBox="1"/>
          <p:nvPr>
            <p:ph idx="1" type="body"/>
          </p:nvPr>
        </p:nvSpPr>
        <p:spPr>
          <a:xfrm>
            <a:off x="1986085" y="1394986"/>
            <a:ext cx="8801100" cy="462677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chemeClr val="dk1"/>
              </a:buClr>
              <a:buSzPts val="1400"/>
              <a:buNone/>
            </a:pPr>
            <a:r>
              <a:rPr lang="de-DE" sz="1400">
                <a:latin typeface="Calibri"/>
                <a:ea typeface="Calibri"/>
                <a:cs typeface="Calibri"/>
                <a:sym typeface="Calibri"/>
              </a:rPr>
              <a:t>Schonert-Reichl, K. A. (2017): </a:t>
            </a:r>
            <a:r>
              <a:rPr i="1" lang="de-DE" sz="1400">
                <a:latin typeface="Calibri"/>
                <a:ea typeface="Calibri"/>
                <a:cs typeface="Calibri"/>
                <a:sym typeface="Calibri"/>
              </a:rPr>
              <a:t>Social and Emotional Learning and Teachers,</a:t>
            </a:r>
            <a:r>
              <a:rPr i="0" lang="de-DE" sz="1400">
                <a:latin typeface="Calibri"/>
                <a:ea typeface="Calibri"/>
                <a:cs typeface="Calibri"/>
                <a:sym typeface="Calibri"/>
              </a:rPr>
              <a:t> The Future of Children</a:t>
            </a:r>
            <a:r>
              <a:rPr lang="de-DE" sz="1400">
                <a:latin typeface="Calibri"/>
                <a:ea typeface="Calibri"/>
                <a:cs typeface="Calibri"/>
                <a:sym typeface="Calibri"/>
              </a:rPr>
              <a:t>, </a:t>
            </a:r>
            <a:r>
              <a:rPr i="1" lang="de-DE" sz="1400">
                <a:latin typeface="Calibri"/>
                <a:ea typeface="Calibri"/>
                <a:cs typeface="Calibri"/>
                <a:sym typeface="Calibri"/>
              </a:rPr>
              <a:t>27</a:t>
            </a:r>
            <a:r>
              <a:rPr lang="de-DE" sz="1400">
                <a:latin typeface="Calibri"/>
                <a:ea typeface="Calibri"/>
                <a:cs typeface="Calibri"/>
                <a:sym typeface="Calibri"/>
              </a:rPr>
              <a:t>(1), 137–155. http://www.jstor.org/stable/44219025, last access: Nov 18, 2024</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Shemshack, A., Spector, J.M. (2020): </a:t>
            </a:r>
            <a:r>
              <a:rPr b="0" i="1" lang="de-DE" sz="1400">
                <a:solidFill>
                  <a:srgbClr val="222222"/>
                </a:solidFill>
                <a:latin typeface="Calibri"/>
                <a:ea typeface="Calibri"/>
                <a:cs typeface="Calibri"/>
                <a:sym typeface="Calibri"/>
              </a:rPr>
              <a:t>A systematic literature review of personalized learning terms</a:t>
            </a:r>
            <a:r>
              <a:rPr b="0" i="0" lang="de-DE" sz="1400">
                <a:solidFill>
                  <a:srgbClr val="222222"/>
                </a:solidFill>
                <a:latin typeface="Calibri"/>
                <a:ea typeface="Calibri"/>
                <a:cs typeface="Calibri"/>
                <a:sym typeface="Calibri"/>
              </a:rPr>
              <a:t>. </a:t>
            </a:r>
            <a:r>
              <a:rPr b="0" lang="de-DE" sz="1400">
                <a:solidFill>
                  <a:srgbClr val="222222"/>
                </a:solidFill>
                <a:latin typeface="Calibri"/>
                <a:ea typeface="Calibri"/>
                <a:cs typeface="Calibri"/>
                <a:sym typeface="Calibri"/>
              </a:rPr>
              <a:t>Smart Learn. Environ</a:t>
            </a:r>
            <a:r>
              <a:rPr b="0" i="1" lang="de-DE" sz="1400">
                <a:solidFill>
                  <a:srgbClr val="222222"/>
                </a:solidFill>
                <a:latin typeface="Calibri"/>
                <a:ea typeface="Calibri"/>
                <a:cs typeface="Calibri"/>
                <a:sym typeface="Calibri"/>
              </a:rPr>
              <a:t>.</a:t>
            </a:r>
            <a:r>
              <a:rPr b="0" i="0" lang="de-DE" sz="1400">
                <a:solidFill>
                  <a:srgbClr val="222222"/>
                </a:solidFill>
                <a:latin typeface="Calibri"/>
                <a:ea typeface="Calibri"/>
                <a:cs typeface="Calibri"/>
                <a:sym typeface="Calibri"/>
              </a:rPr>
              <a:t> </a:t>
            </a:r>
            <a:r>
              <a:rPr i="0" lang="de-DE" sz="1400">
                <a:solidFill>
                  <a:srgbClr val="222222"/>
                </a:solidFill>
                <a:latin typeface="Calibri"/>
                <a:ea typeface="Calibri"/>
                <a:cs typeface="Calibri"/>
                <a:sym typeface="Calibri"/>
              </a:rPr>
              <a:t>7</a:t>
            </a:r>
            <a:r>
              <a:rPr b="0" i="0" lang="de-DE" sz="1400">
                <a:solidFill>
                  <a:srgbClr val="222222"/>
                </a:solidFill>
                <a:latin typeface="Calibri"/>
                <a:ea typeface="Calibri"/>
                <a:cs typeface="Calibri"/>
                <a:sym typeface="Calibri"/>
              </a:rPr>
              <a:t>, 33; https://doi.org/10.1186/s40561-020-00140-9, last access: Nov 18, 2024</a:t>
            </a:r>
            <a:endParaRPr i="0" sz="1400">
              <a:solidFill>
                <a:srgbClr val="222222"/>
              </a:solidFill>
              <a:latin typeface="Calibri"/>
              <a:ea typeface="Calibri"/>
              <a:cs typeface="Calibri"/>
              <a:sym typeface="Calibri"/>
            </a:endParaRPr>
          </a:p>
          <a:p>
            <a:pPr indent="0" lvl="0" marL="0" rtl="0" algn="just">
              <a:lnSpc>
                <a:spcPct val="90000"/>
              </a:lnSpc>
              <a:spcBef>
                <a:spcPts val="1000"/>
              </a:spcBef>
              <a:spcAft>
                <a:spcPts val="0"/>
              </a:spcAft>
              <a:buClr>
                <a:srgbClr val="333333"/>
              </a:buClr>
              <a:buSzPts val="1400"/>
              <a:buNone/>
            </a:pPr>
            <a:r>
              <a:rPr i="0" lang="de-DE" sz="1400">
                <a:solidFill>
                  <a:srgbClr val="333333"/>
                </a:solidFill>
                <a:latin typeface="Calibri"/>
                <a:ea typeface="Calibri"/>
                <a:cs typeface="Calibri"/>
                <a:sym typeface="Calibri"/>
              </a:rPr>
              <a:t>Stockkamp, M., &amp; Godshalk, V. M. (2022): </a:t>
            </a:r>
            <a:r>
              <a:rPr i="1" lang="de-DE" sz="1400">
                <a:solidFill>
                  <a:srgbClr val="333333"/>
                </a:solidFill>
                <a:latin typeface="Calibri"/>
                <a:ea typeface="Calibri"/>
                <a:cs typeface="Calibri"/>
                <a:sym typeface="Calibri"/>
              </a:rPr>
              <a:t>Mutual learning in peer mentoring: effects on mentors and protégés, Mentoring &amp; Tutoring: Partnership in Learning</a:t>
            </a:r>
            <a:r>
              <a:rPr i="0" lang="de-DE" sz="1400">
                <a:solidFill>
                  <a:srgbClr val="333333"/>
                </a:solidFill>
                <a:latin typeface="Calibri"/>
                <a:ea typeface="Calibri"/>
                <a:cs typeface="Calibri"/>
                <a:sym typeface="Calibri"/>
              </a:rPr>
              <a:t>, 30(2), 164–183. https://doi.org/10.1080/13611267.2022.2057100, last 	access: Nov 18, 2024</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Tamirat Gibon, ., Xiaoduan, C. (2020): Teacher Educatars’ Perspectives and Experiences towards Differentiated Instructions, In: International Journal of Instructions, https://eric.ed.gov/?id=EJ1270682, last access: Nov 18, 2024</a:t>
            </a:r>
            <a:endParaRPr sz="1400">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Torres, Rossana C. (2021): </a:t>
            </a:r>
            <a:r>
              <a:rPr i="1" lang="de-DE" sz="1400">
                <a:latin typeface="Calibri"/>
                <a:ea typeface="Calibri"/>
                <a:cs typeface="Calibri"/>
                <a:sym typeface="Calibri"/>
              </a:rPr>
              <a:t>Addressing the learning gaps in the distance learning modalities</a:t>
            </a:r>
            <a:r>
              <a:rPr lang="de-DE" sz="1400">
                <a:latin typeface="Calibri"/>
                <a:ea typeface="Calibri"/>
                <a:cs typeface="Calibri"/>
                <a:sym typeface="Calibri"/>
              </a:rPr>
              <a:t>, </a:t>
            </a:r>
            <a:r>
              <a:rPr i="0" lang="de-DE" sz="1400">
                <a:latin typeface="Calibri"/>
                <a:ea typeface="Calibri"/>
                <a:cs typeface="Calibri"/>
                <a:sym typeface="Calibri"/>
              </a:rPr>
              <a:t>Int. J. Acad. Appl. Res 5</a:t>
            </a:r>
            <a:r>
              <a:rPr lang="de-DE" sz="1400">
                <a:latin typeface="Calibri"/>
                <a:ea typeface="Calibri"/>
                <a:cs typeface="Calibri"/>
                <a:sym typeface="Calibri"/>
              </a:rPr>
              <a:t>: 76-79, https://www.researchgate.net/profile/Rossana-Torres/publication/352551820_Addressing_the_Learning_Gaps_in_the_Distance_Learning_Modalities/links/60cf2c1b458515dc1795c534/Addressing-the-Learning-Gaps-in-the-Distance-Learning-Modalities.pdf, last access: November 18, 2024</a:t>
            </a:r>
            <a:endParaRPr sz="1400">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Vavrus, M. (2008): </a:t>
            </a:r>
            <a:r>
              <a:rPr i="1" lang="de-DE" sz="1400">
                <a:latin typeface="Calibri"/>
                <a:ea typeface="Calibri"/>
                <a:cs typeface="Calibri"/>
                <a:sym typeface="Calibri"/>
              </a:rPr>
              <a:t>Culturally Responsive Teaching</a:t>
            </a:r>
            <a:r>
              <a:rPr lang="de-DE" sz="1400">
                <a:latin typeface="Calibri"/>
                <a:ea typeface="Calibri"/>
                <a:cs typeface="Calibri"/>
                <a:sym typeface="Calibri"/>
              </a:rPr>
              <a:t>, Evergreen State College, 21st century education: A reference handbook, 2.49-57, https://www.michaelvavrus.com/wp-content/uploads/2022/06/Culturally-Responsive-Teaching.pdf, last access: Nov 18, 2024</a:t>
            </a:r>
            <a:endParaRPr/>
          </a:p>
          <a:p>
            <a:pPr indent="0" lvl="0" marL="0" rtl="0" algn="just">
              <a:lnSpc>
                <a:spcPct val="90000"/>
              </a:lnSpc>
              <a:spcBef>
                <a:spcPts val="1000"/>
              </a:spcBef>
              <a:spcAft>
                <a:spcPts val="0"/>
              </a:spcAft>
              <a:buClr>
                <a:schemeClr val="dk1"/>
              </a:buClr>
              <a:buSzPts val="1400"/>
              <a:buNone/>
            </a:pPr>
            <a:r>
              <a:t/>
            </a:r>
            <a:endParaRPr sz="14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