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iiaIHD3k5RWUt1lLmfu71u2xr8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SEL: </a:t>
            </a:r>
            <a:endParaRPr/>
          </a:p>
          <a:p>
            <a:pPr indent="0" lvl="0" marL="0" rtl="0" algn="l">
              <a:spcBef>
                <a:spcPts val="0"/>
              </a:spcBef>
              <a:spcAft>
                <a:spcPts val="0"/>
              </a:spcAft>
              <a:buNone/>
            </a:pPr>
            <a:r>
              <a:rPr lang="de-DE"/>
              <a:t>Schonert-Reichl, K. A. (2017): Social and Emotional Learning and Teachers</a:t>
            </a:r>
            <a:r>
              <a:rPr i="0" lang="de-DE"/>
              <a:t>. The Future of Children</a:t>
            </a:r>
            <a:r>
              <a:rPr lang="de-DE"/>
              <a:t>, </a:t>
            </a:r>
            <a:r>
              <a:rPr i="1" lang="de-DE"/>
              <a:t>27</a:t>
            </a:r>
            <a:r>
              <a:rPr lang="de-DE"/>
              <a:t>(1), 137–155. http://www.jstor.org/stable/44219025, last access: Nov 18, 2024</a:t>
            </a:r>
            <a:endParaRPr/>
          </a:p>
          <a:p>
            <a:pPr indent="0" lvl="0" marL="0" rtl="0" algn="l">
              <a:spcBef>
                <a:spcPts val="0"/>
              </a:spcBef>
              <a:spcAft>
                <a:spcPts val="0"/>
              </a:spcAft>
              <a:buNone/>
            </a:pPr>
            <a:r>
              <a:t/>
            </a:r>
            <a:endParaRPr/>
          </a:p>
        </p:txBody>
      </p:sp>
      <p:sp>
        <p:nvSpPr>
          <p:cNvPr id="182" name="Google Shape;18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6" name="Shape 46"/>
        <p:cNvGrpSpPr/>
        <p:nvPr/>
      </p:nvGrpSpPr>
      <p:grpSpPr>
        <a:xfrm>
          <a:off x="0" y="0"/>
          <a:ext cx="0" cy="0"/>
          <a:chOff x="0" y="0"/>
          <a:chExt cx="0" cy="0"/>
        </a:xfrm>
      </p:grpSpPr>
      <p:sp>
        <p:nvSpPr>
          <p:cNvPr id="47" name="Google Shape;47;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 name="Google Shape;50;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3" name="Google Shape;53;p1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500" u="none" cap="none" strike="noStrike">
                <a:solidFill>
                  <a:schemeClr val="lt1"/>
                </a:solidFill>
                <a:latin typeface="Calibri"/>
                <a:ea typeface="Calibri"/>
                <a:cs typeface="Calibri"/>
                <a:sym typeface="Calibri"/>
              </a:rPr>
              <a:t>-</a:t>
            </a:r>
            <a:fld id="{00000000-1234-1234-1234-123412341234}" type="slidenum">
              <a:rPr b="0" i="0" lang="de-DE" sz="1500" u="none" cap="none" strike="noStrike">
                <a:solidFill>
                  <a:schemeClr val="lt1"/>
                </a:solidFill>
                <a:latin typeface="Calibri"/>
                <a:ea typeface="Calibri"/>
                <a:cs typeface="Calibri"/>
                <a:sym typeface="Calibri"/>
              </a:rPr>
              <a:t>‹#›</a:t>
            </a:fld>
            <a:r>
              <a:rPr b="0" i="0" lang="de-DE"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5" name="Shape 55"/>
        <p:cNvGrpSpPr/>
        <p:nvPr/>
      </p:nvGrpSpPr>
      <p:grpSpPr>
        <a:xfrm>
          <a:off x="0" y="0"/>
          <a:ext cx="0" cy="0"/>
          <a:chOff x="0" y="0"/>
          <a:chExt cx="0" cy="0"/>
        </a:xfrm>
      </p:grpSpPr>
      <p:sp>
        <p:nvSpPr>
          <p:cNvPr id="56" name="Google Shape;5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1" name="Google Shape;61;p1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63" name="Shape 63"/>
        <p:cNvGrpSpPr/>
        <p:nvPr/>
      </p:nvGrpSpPr>
      <p:grpSpPr>
        <a:xfrm>
          <a:off x="0" y="0"/>
          <a:ext cx="0" cy="0"/>
          <a:chOff x="0" y="0"/>
          <a:chExt cx="0" cy="0"/>
        </a:xfrm>
      </p:grpSpPr>
      <p:sp>
        <p:nvSpPr>
          <p:cNvPr id="64" name="Google Shape;64;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1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0" name="Google Shape;70;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72" name="Shape 72"/>
        <p:cNvGrpSpPr/>
        <p:nvPr/>
      </p:nvGrpSpPr>
      <p:grpSpPr>
        <a:xfrm>
          <a:off x="0" y="0"/>
          <a:ext cx="0" cy="0"/>
          <a:chOff x="0" y="0"/>
          <a:chExt cx="0" cy="0"/>
        </a:xfrm>
      </p:grpSpPr>
      <p:sp>
        <p:nvSpPr>
          <p:cNvPr id="73" name="Google Shape;73;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5" name="Google Shape;7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8" name="Google Shape;78;p1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0" name="Shape 80"/>
        <p:cNvGrpSpPr/>
        <p:nvPr/>
      </p:nvGrpSpPr>
      <p:grpSpPr>
        <a:xfrm>
          <a:off x="0" y="0"/>
          <a:ext cx="0" cy="0"/>
          <a:chOff x="0" y="0"/>
          <a:chExt cx="0" cy="0"/>
        </a:xfrm>
      </p:grpSpPr>
      <p:sp>
        <p:nvSpPr>
          <p:cNvPr id="81" name="Google Shape;81;p15"/>
          <p:cNvSpPr/>
          <p:nvPr/>
        </p:nvSpPr>
        <p:spPr>
          <a:xfrm>
            <a:off x="9448800" y="15604"/>
            <a:ext cx="2743200" cy="6842395"/>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15"/>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5"/>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4" name="Google Shape;84;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87" name="Google Shape;87;p15"/>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de-DE" sz="3600">
                <a:solidFill>
                  <a:schemeClr val="dk1"/>
                </a:solidFill>
                <a:latin typeface="Calibri"/>
                <a:ea typeface="Calibri"/>
                <a:cs typeface="Calibri"/>
                <a:sym typeface="Calibri"/>
              </a:rPr>
              <a:t>STEM</a:t>
            </a:r>
            <a:br>
              <a:rPr b="1" lang="de-DE" sz="3600">
                <a:solidFill>
                  <a:schemeClr val="dk1"/>
                </a:solidFill>
                <a:latin typeface="Calibri"/>
                <a:ea typeface="Calibri"/>
                <a:cs typeface="Calibri"/>
                <a:sym typeface="Calibri"/>
              </a:rPr>
            </a:br>
            <a:r>
              <a:rPr b="1" lang="de-DE" sz="3600">
                <a:solidFill>
                  <a:schemeClr val="dk1"/>
                </a:solidFill>
                <a:latin typeface="Calibri"/>
                <a:ea typeface="Calibri"/>
                <a:cs typeface="Calibri"/>
                <a:sym typeface="Calibri"/>
              </a:rPr>
              <a:t>for inclusive schools</a:t>
            </a:r>
            <a:endParaRPr/>
          </a:p>
        </p:txBody>
      </p:sp>
      <p:sp>
        <p:nvSpPr>
          <p:cNvPr id="88" name="Google Shape;88;p15"/>
          <p:cNvSpPr txBox="1"/>
          <p:nvPr>
            <p:ph idx="2" type="body"/>
          </p:nvPr>
        </p:nvSpPr>
        <p:spPr>
          <a:xfrm>
            <a:off x="9476849" y="3794378"/>
            <a:ext cx="3200400" cy="190912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15"/>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pic>
        <p:nvPicPr>
          <p:cNvPr id="90" name="Google Shape;90;p15"/>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1" name="Shape 91"/>
        <p:cNvGrpSpPr/>
        <p:nvPr/>
      </p:nvGrpSpPr>
      <p:grpSpPr>
        <a:xfrm>
          <a:off x="0" y="0"/>
          <a:ext cx="0" cy="0"/>
          <a:chOff x="0" y="0"/>
          <a:chExt cx="0" cy="0"/>
        </a:xfrm>
      </p:grpSpPr>
      <p:sp>
        <p:nvSpPr>
          <p:cNvPr id="92" name="Google Shape;92;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4" name="Google Shape;9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7" name="Google Shape;97;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9" name="Shape 99"/>
        <p:cNvGrpSpPr/>
        <p:nvPr/>
      </p:nvGrpSpPr>
      <p:grpSpPr>
        <a:xfrm>
          <a:off x="0" y="0"/>
          <a:ext cx="0" cy="0"/>
          <a:chOff x="0" y="0"/>
          <a:chExt cx="0" cy="0"/>
        </a:xfrm>
      </p:grpSpPr>
      <p:sp>
        <p:nvSpPr>
          <p:cNvPr id="100" name="Google Shape;100;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2" name="Google Shape;10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05" name="Google Shape;105;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07" name="Shape 107"/>
        <p:cNvGrpSpPr/>
        <p:nvPr/>
      </p:nvGrpSpPr>
      <p:grpSpPr>
        <a:xfrm>
          <a:off x="0" y="0"/>
          <a:ext cx="0" cy="0"/>
          <a:chOff x="0" y="0"/>
          <a:chExt cx="0" cy="0"/>
        </a:xfrm>
      </p:grpSpPr>
      <p:sp>
        <p:nvSpPr>
          <p:cNvPr id="108" name="Google Shape;108;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0" name="Google Shape;110;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2" name="Google Shape;112;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6" name="Google Shape;116;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18" name="Shape 118"/>
        <p:cNvGrpSpPr/>
        <p:nvPr/>
      </p:nvGrpSpPr>
      <p:grpSpPr>
        <a:xfrm>
          <a:off x="0" y="0"/>
          <a:ext cx="0" cy="0"/>
          <a:chOff x="0" y="0"/>
          <a:chExt cx="0" cy="0"/>
        </a:xfrm>
      </p:grpSpPr>
      <p:sp>
        <p:nvSpPr>
          <p:cNvPr id="119" name="Google Shape;119;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3" name="Google Shape;123;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9" name="Google Shape;129;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1" name="Shape 131"/>
        <p:cNvGrpSpPr/>
        <p:nvPr/>
      </p:nvGrpSpPr>
      <p:grpSpPr>
        <a:xfrm>
          <a:off x="0" y="0"/>
          <a:ext cx="0" cy="0"/>
          <a:chOff x="0" y="0"/>
          <a:chExt cx="0" cy="0"/>
        </a:xfrm>
      </p:grpSpPr>
      <p:sp>
        <p:nvSpPr>
          <p:cNvPr id="132" name="Google Shape;132;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21"/>
          <p:cNvSpPr/>
          <p:nvPr>
            <p:ph idx="2" type="pic"/>
          </p:nvPr>
        </p:nvSpPr>
        <p:spPr>
          <a:xfrm>
            <a:off x="5183188" y="987425"/>
            <a:ext cx="6172200" cy="4873625"/>
          </a:xfrm>
          <a:prstGeom prst="rect">
            <a:avLst/>
          </a:prstGeom>
          <a:noFill/>
          <a:ln>
            <a:noFill/>
          </a:ln>
        </p:spPr>
      </p:sp>
      <p:sp>
        <p:nvSpPr>
          <p:cNvPr id="134" name="Google Shape;134;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8" name="Google Shape;138;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0" name="Shape 140"/>
        <p:cNvGrpSpPr/>
        <p:nvPr/>
      </p:nvGrpSpPr>
      <p:grpSpPr>
        <a:xfrm>
          <a:off x="0" y="0"/>
          <a:ext cx="0" cy="0"/>
          <a:chOff x="0" y="0"/>
          <a:chExt cx="0" cy="0"/>
        </a:xfrm>
      </p:grpSpPr>
      <p:sp>
        <p:nvSpPr>
          <p:cNvPr id="141" name="Google Shape;14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46" name="Google Shape;146;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8" name="Shape 148"/>
        <p:cNvGrpSpPr/>
        <p:nvPr/>
      </p:nvGrpSpPr>
      <p:grpSpPr>
        <a:xfrm>
          <a:off x="0" y="0"/>
          <a:ext cx="0" cy="0"/>
          <a:chOff x="0" y="0"/>
          <a:chExt cx="0" cy="0"/>
        </a:xfrm>
      </p:grpSpPr>
      <p:sp>
        <p:nvSpPr>
          <p:cNvPr id="149" name="Google Shape;149;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4" name="Google Shape;154;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1.jp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theme" Target="../theme/theme1.xml"/><Relationship Id="rId16" Type="http://schemas.openxmlformats.org/officeDocument/2006/relationships/slideLayout" Target="../slideLayouts/slideLayout13.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15" name="Google Shape;15;p10"/>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 name="Google Shape;16;p10"/>
          <p:cNvPicPr preferRelativeResize="0"/>
          <p:nvPr/>
        </p:nvPicPr>
        <p:blipFill rotWithShape="1">
          <a:blip r:embed="rId1">
            <a:alphaModFix/>
          </a:blip>
          <a:srcRect b="0" l="0" r="0" t="0"/>
          <a:stretch/>
        </p:blipFill>
        <p:spPr>
          <a:xfrm>
            <a:off x="797862" y="6342376"/>
            <a:ext cx="963510" cy="363429"/>
          </a:xfrm>
          <a:prstGeom prst="rect">
            <a:avLst/>
          </a:prstGeom>
          <a:noFill/>
          <a:ln>
            <a:noFill/>
          </a:ln>
        </p:spPr>
      </p:pic>
      <p:sp>
        <p:nvSpPr>
          <p:cNvPr id="17" name="Google Shape;17;p10"/>
          <p:cNvSpPr txBox="1"/>
          <p:nvPr/>
        </p:nvSpPr>
        <p:spPr>
          <a:xfrm>
            <a:off x="3931331" y="6266445"/>
            <a:ext cx="4329338" cy="610312"/>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800"/>
              <a:buFont typeface="Noto Sans Symbols"/>
              <a:buNone/>
            </a:pPr>
            <a:r>
              <a:rPr b="0" i="0" lang="de-DE" sz="8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1800" u="none" cap="none" strike="noStrike">
              <a:solidFill>
                <a:srgbClr val="1F497D"/>
              </a:solidFill>
              <a:latin typeface="Calibri"/>
              <a:ea typeface="Calibri"/>
              <a:cs typeface="Calibri"/>
              <a:sym typeface="Calibri"/>
            </a:endParaRPr>
          </a:p>
        </p:txBody>
      </p:sp>
      <p:pic>
        <p:nvPicPr>
          <p:cNvPr id="18" name="Google Shape;18;p10"/>
          <p:cNvPicPr preferRelativeResize="0"/>
          <p:nvPr/>
        </p:nvPicPr>
        <p:blipFill rotWithShape="1">
          <a:blip r:embed="rId2">
            <a:alphaModFix/>
          </a:blip>
          <a:srcRect b="0" l="0" r="0" t="0"/>
          <a:stretch/>
        </p:blipFill>
        <p:spPr>
          <a:xfrm>
            <a:off x="10710917" y="94130"/>
            <a:ext cx="1453861" cy="1284947"/>
          </a:xfrm>
          <a:prstGeom prst="rect">
            <a:avLst/>
          </a:prstGeom>
          <a:noFill/>
          <a:ln>
            <a:noFill/>
          </a:ln>
        </p:spPr>
      </p:pic>
      <p:grpSp>
        <p:nvGrpSpPr>
          <p:cNvPr id="19" name="Google Shape;19;p10"/>
          <p:cNvGrpSpPr/>
          <p:nvPr/>
        </p:nvGrpSpPr>
        <p:grpSpPr>
          <a:xfrm>
            <a:off x="1" y="228600"/>
            <a:ext cx="1996775" cy="6638628"/>
            <a:chOff x="2487613" y="285750"/>
            <a:chExt cx="2428875" cy="5654676"/>
          </a:xfrm>
        </p:grpSpPr>
        <p:sp>
          <p:nvSpPr>
            <p:cNvPr id="20" name="Google Shape;20;p10"/>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0"/>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0"/>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0"/>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0"/>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0"/>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0"/>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0"/>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0"/>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0"/>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0"/>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0"/>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 name="Google Shape;32;p10"/>
          <p:cNvGrpSpPr/>
          <p:nvPr/>
        </p:nvGrpSpPr>
        <p:grpSpPr>
          <a:xfrm>
            <a:off x="27222" y="-786"/>
            <a:ext cx="1539072" cy="6854039"/>
            <a:chOff x="6627813" y="194833"/>
            <a:chExt cx="1952625" cy="5678918"/>
          </a:xfrm>
        </p:grpSpPr>
        <p:sp>
          <p:nvSpPr>
            <p:cNvPr id="33" name="Google Shape;33;p10"/>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0"/>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0"/>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0"/>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0"/>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0"/>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0"/>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0"/>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0"/>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0"/>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0"/>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0"/>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5" name="Google Shape;45;p10"/>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pedocs.de/volltexte/2023/26229/pdf/Biewer_2022_Universal_Design_for_Learning.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de-DE"/>
              <a:t>Reference Number:</a:t>
            </a:r>
            <a:br>
              <a:rPr b="1" i="1" lang="de-DE"/>
            </a:br>
            <a:r>
              <a:rPr lang="de-DE"/>
              <a:t>2023-1-DE03-KA220-SCH-000151162</a:t>
            </a:r>
            <a:endParaRPr/>
          </a:p>
          <a:p>
            <a:pPr indent="0" lvl="0" marL="0" rtl="0" algn="l">
              <a:lnSpc>
                <a:spcPct val="90000"/>
              </a:lnSpc>
              <a:spcBef>
                <a:spcPts val="1000"/>
              </a:spcBef>
              <a:spcAft>
                <a:spcPts val="0"/>
              </a:spcAft>
              <a:buClr>
                <a:schemeClr val="dk1"/>
              </a:buClr>
              <a:buSzPts val="1600"/>
              <a:buNone/>
            </a:pPr>
            <a:r>
              <a:rPr b="1" lang="de-DE"/>
              <a:t>Duration: </a:t>
            </a:r>
            <a:br>
              <a:rPr b="1" lang="de-DE"/>
            </a:br>
            <a:r>
              <a:rPr b="1" lang="de-DE"/>
              <a:t>03.09.2023 to 02.03.2026</a:t>
            </a:r>
            <a:br>
              <a:rPr b="1" lang="de-DE"/>
            </a:br>
            <a:r>
              <a:rPr b="1" lang="de-DE"/>
              <a:t>(30 months) </a:t>
            </a:r>
            <a:endParaRPr/>
          </a:p>
        </p:txBody>
      </p:sp>
      <p:sp>
        <p:nvSpPr>
          <p:cNvPr id="161" name="Google Shape;16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de-DE" sz="4000">
                <a:solidFill>
                  <a:srgbClr val="6B4C2C"/>
                </a:solidFill>
              </a:rPr>
              <a:t>STEM for</a:t>
            </a:r>
            <a:br>
              <a:rPr b="1" lang="de-DE" sz="4000">
                <a:solidFill>
                  <a:srgbClr val="6B4C2C"/>
                </a:solidFill>
              </a:rPr>
            </a:br>
            <a:r>
              <a:rPr b="1" lang="de-DE" sz="4000">
                <a:solidFill>
                  <a:srgbClr val="6B4C2C"/>
                </a:solidFill>
              </a:rPr>
              <a:t>inclusive schools</a:t>
            </a:r>
            <a:br>
              <a:rPr lang="de-DE"/>
            </a:br>
            <a:br>
              <a:rPr lang="de-DE" sz="1700"/>
            </a:br>
            <a:r>
              <a:rPr lang="de-DE" sz="1800"/>
              <a:t>School Education</a:t>
            </a:r>
            <a:br>
              <a:rPr lang="de-DE" sz="1800"/>
            </a:br>
            <a:r>
              <a:rPr lang="de-DE" sz="1800"/>
              <a:t>ERASMUS+</a:t>
            </a:r>
            <a:br>
              <a:rPr lang="de-DE" sz="1800"/>
            </a:br>
            <a:br>
              <a:rPr lang="de-DE" sz="1800"/>
            </a:br>
            <a:r>
              <a:rPr lang="de-DE" sz="1800"/>
              <a:t>KA220-NW-23-30-151162</a:t>
            </a:r>
            <a:br>
              <a:rPr lang="de-DE" sz="1800"/>
            </a:br>
            <a:r>
              <a:rPr lang="de-DE" sz="1800"/>
              <a:t>Cooperation partnerships in</a:t>
            </a:r>
            <a:br>
              <a:rPr lang="de-DE" sz="1800"/>
            </a:br>
            <a:r>
              <a:rPr lang="de-DE" sz="1800"/>
              <a:t>school education</a:t>
            </a:r>
            <a:endParaRPr/>
          </a:p>
        </p:txBody>
      </p:sp>
      <p:sp>
        <p:nvSpPr>
          <p:cNvPr id="162" name="Google Shape;16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de-DE"/>
              <a:t> </a:t>
            </a:r>
            <a:br>
              <a:rPr lang="de-DE"/>
            </a:br>
            <a:endParaRPr/>
          </a:p>
        </p:txBody>
      </p:sp>
      <p:sp>
        <p:nvSpPr>
          <p:cNvPr id="163" name="Google Shape;16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de-DE" sz="1800">
                <a:solidFill>
                  <a:srgbClr val="595959"/>
                </a:solidFill>
                <a:latin typeface="Calibri"/>
                <a:ea typeface="Calibri"/>
                <a:cs typeface="Calibri"/>
                <a:sym typeface="Calibri"/>
              </a:rPr>
              <a:t>Chair of Business and Human Resource Education II</a:t>
            </a:r>
            <a:br>
              <a:rPr lang="de-DE" sz="1800">
                <a:solidFill>
                  <a:srgbClr val="595959"/>
                </a:solidFill>
                <a:latin typeface="Calibri"/>
                <a:ea typeface="Calibri"/>
                <a:cs typeface="Calibri"/>
                <a:sym typeface="Calibri"/>
              </a:rPr>
            </a:br>
            <a:r>
              <a:rPr lang="de-DE" sz="1800">
                <a:solidFill>
                  <a:srgbClr val="595959"/>
                </a:solidFill>
                <a:latin typeface="Calibri"/>
                <a:ea typeface="Calibri"/>
                <a:cs typeface="Calibri"/>
                <a:sym typeface="Calibri"/>
              </a:rPr>
              <a:t>Prof. Dr. Marc Beutner / Saskia Happ </a:t>
            </a:r>
            <a:endParaRPr/>
          </a:p>
        </p:txBody>
      </p:sp>
      <p:sp>
        <p:nvSpPr>
          <p:cNvPr id="164" name="Google Shape;16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lnSpcReduction="20000"/>
          </a:bodyPr>
          <a:lstStyle/>
          <a:p>
            <a:pPr indent="0" lvl="0" marL="0" marR="0" rtl="0" algn="l">
              <a:spcBef>
                <a:spcPts val="0"/>
              </a:spcBef>
              <a:spcAft>
                <a:spcPts val="0"/>
              </a:spcAft>
              <a:buClr>
                <a:schemeClr val="accent1"/>
              </a:buClr>
              <a:buSzPts val="3200"/>
              <a:buFont typeface="Noto Sans Symbols"/>
              <a:buNone/>
            </a:pPr>
            <a:r>
              <a:rPr b="1" lang="de-DE" sz="3200">
                <a:solidFill>
                  <a:srgbClr val="6B4C2C"/>
                </a:solidFill>
                <a:latin typeface="Calibri"/>
                <a:ea typeface="Calibri"/>
                <a:cs typeface="Calibri"/>
                <a:sym typeface="Calibri"/>
              </a:rPr>
              <a:t>STEM for</a:t>
            </a:r>
            <a:br>
              <a:rPr b="1" lang="de-DE" sz="3200">
                <a:solidFill>
                  <a:srgbClr val="6B4C2C"/>
                </a:solidFill>
                <a:latin typeface="Calibri"/>
                <a:ea typeface="Calibri"/>
                <a:cs typeface="Calibri"/>
                <a:sym typeface="Calibri"/>
              </a:rPr>
            </a:br>
            <a:r>
              <a:rPr b="1" lang="de-DE" sz="3200">
                <a:solidFill>
                  <a:srgbClr val="6B4C2C"/>
                </a:solidFill>
                <a:latin typeface="Calibri"/>
                <a:ea typeface="Calibri"/>
                <a:cs typeface="Calibri"/>
                <a:sym typeface="Calibri"/>
              </a:rPr>
              <a:t>inclusive schools</a:t>
            </a:r>
            <a:br>
              <a:rPr b="1" lang="de-DE"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800"/>
              <a:buFont typeface="Noto Sans Symbols"/>
              <a:buNone/>
            </a:pPr>
            <a:r>
              <a:rPr b="1" lang="de-DE" sz="2800">
                <a:solidFill>
                  <a:srgbClr val="595959"/>
                </a:solidFill>
                <a:latin typeface="Calibri"/>
                <a:ea typeface="Calibri"/>
                <a:cs typeface="Calibri"/>
                <a:sym typeface="Calibri"/>
              </a:rPr>
              <a:t>Methods and Techniques for Measuring and Evaluating Transversal Skills and Learning Outcomes - LTTA 2 – Galati Romania</a:t>
            </a:r>
            <a:br>
              <a:rPr b="1" lang="de-DE" sz="2800">
                <a:solidFill>
                  <a:srgbClr val="595959"/>
                </a:solidFill>
                <a:latin typeface="Calibri"/>
                <a:ea typeface="Calibri"/>
                <a:cs typeface="Calibri"/>
                <a:sym typeface="Calibri"/>
              </a:rPr>
            </a:br>
            <a:r>
              <a:rPr b="1" lang="de-DE" sz="1900">
                <a:solidFill>
                  <a:srgbClr val="595959"/>
                </a:solidFill>
                <a:latin typeface="Calibri"/>
                <a:ea typeface="Calibri"/>
                <a:cs typeface="Calibri"/>
                <a:sym typeface="Calibri"/>
              </a:rPr>
              <a:t>25</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to the 29</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of November 2024</a:t>
            </a:r>
            <a:br>
              <a:rPr b="1" lang="de-DE"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400"/>
              <a:buFont typeface="Noto Sans Symbols"/>
              <a:buNone/>
            </a:pPr>
            <a:r>
              <a:rPr lang="de-DE" sz="2400">
                <a:solidFill>
                  <a:srgbClr val="595959"/>
                </a:solidFill>
                <a:latin typeface="Calibri"/>
                <a:ea typeface="Calibri"/>
                <a:cs typeface="Calibri"/>
                <a:sym typeface="Calibri"/>
              </a:rPr>
              <a:t>Future Directions in Pedagogy</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Thursday, 28th of November 2024</a:t>
            </a:r>
            <a:endParaRPr/>
          </a:p>
          <a:p>
            <a:pPr indent="0" lvl="0" marL="0" marR="0" rtl="0" algn="l">
              <a:spcBef>
                <a:spcPts val="1000"/>
              </a:spcBef>
              <a:spcAft>
                <a:spcPts val="0"/>
              </a:spcAft>
              <a:buClr>
                <a:schemeClr val="accent1"/>
              </a:buClr>
              <a:buSzPts val="6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000"/>
              <a:buFont typeface="Noto Sans Symbols"/>
              <a:buNone/>
            </a:pPr>
            <a:r>
              <a:rPr b="1" lang="de-DE" sz="2000">
                <a:solidFill>
                  <a:srgbClr val="595959"/>
                </a:solidFill>
                <a:latin typeface="Calibri"/>
                <a:ea typeface="Calibri"/>
                <a:cs typeface="Calibri"/>
                <a:sym typeface="Calibri"/>
              </a:rPr>
              <a:t>Presentation of the partner:</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65" name="Google Shape;16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
          <p:cNvSpPr txBox="1"/>
          <p:nvPr>
            <p:ph type="title"/>
          </p:nvPr>
        </p:nvSpPr>
        <p:spPr>
          <a:xfrm>
            <a:off x="471711" y="202457"/>
            <a:ext cx="731196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Agenda</a:t>
            </a:r>
            <a:br>
              <a:rPr lang="de-DE"/>
            </a:br>
            <a:endParaRPr/>
          </a:p>
        </p:txBody>
      </p:sp>
      <p:grpSp>
        <p:nvGrpSpPr>
          <p:cNvPr id="171" name="Google Shape;171;p2"/>
          <p:cNvGrpSpPr/>
          <p:nvPr/>
        </p:nvGrpSpPr>
        <p:grpSpPr>
          <a:xfrm>
            <a:off x="-4880912" y="-896117"/>
            <a:ext cx="15466223" cy="8552805"/>
            <a:chOff x="-7129222" y="-1098573"/>
            <a:chExt cx="15466223" cy="8552805"/>
          </a:xfrm>
        </p:grpSpPr>
        <p:sp>
          <p:nvSpPr>
            <p:cNvPr id="172" name="Google Shape;172;p2"/>
            <p:cNvSpPr/>
            <p:nvPr/>
          </p:nvSpPr>
          <p:spPr>
            <a:xfrm>
              <a:off x="-7129222" y="-1098573"/>
              <a:ext cx="8552805" cy="8552805"/>
            </a:xfrm>
            <a:prstGeom prst="blockArc">
              <a:avLst>
                <a:gd fmla="val 18900000" name="adj1"/>
                <a:gd fmla="val 2700000" name="adj2"/>
                <a:gd fmla="val 253" name="adj3"/>
              </a:avLst>
            </a:prstGeom>
            <a:noFill/>
            <a:ln cap="flat" cmpd="sng" w="19050">
              <a:solidFill>
                <a:srgbClr val="BE7F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1168329" y="907969"/>
              <a:ext cx="7168672" cy="181568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txBox="1"/>
            <p:nvPr/>
          </p:nvSpPr>
          <p:spPr>
            <a:xfrm>
              <a:off x="1168329" y="907969"/>
              <a:ext cx="7168672" cy="1815684"/>
            </a:xfrm>
            <a:prstGeom prst="rect">
              <a:avLst/>
            </a:prstGeom>
            <a:noFill/>
            <a:ln>
              <a:noFill/>
            </a:ln>
          </p:spPr>
          <p:txBody>
            <a:bodyPr anchorCtr="0" anchor="ctr" bIns="50800" lIns="1441200"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Future directions in pedagogy</a:t>
              </a:r>
              <a:endParaRPr/>
            </a:p>
          </p:txBody>
        </p:sp>
        <p:sp>
          <p:nvSpPr>
            <p:cNvPr id="175" name="Google Shape;175;p2"/>
            <p:cNvSpPr/>
            <p:nvPr/>
          </p:nvSpPr>
          <p:spPr>
            <a:xfrm>
              <a:off x="33526" y="681008"/>
              <a:ext cx="2269605" cy="2269605"/>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1168329" y="3632004"/>
              <a:ext cx="7168672" cy="181568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txBox="1"/>
            <p:nvPr/>
          </p:nvSpPr>
          <p:spPr>
            <a:xfrm>
              <a:off x="1168329" y="3632004"/>
              <a:ext cx="7168672" cy="1815684"/>
            </a:xfrm>
            <a:prstGeom prst="rect">
              <a:avLst/>
            </a:prstGeom>
            <a:noFill/>
            <a:ln>
              <a:noFill/>
            </a:ln>
          </p:spPr>
          <p:txBody>
            <a:bodyPr anchorCtr="0" anchor="ctr" bIns="50800" lIns="1441200"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Q&amp;A</a:t>
              </a:r>
              <a:endParaRPr/>
            </a:p>
          </p:txBody>
        </p:sp>
        <p:sp>
          <p:nvSpPr>
            <p:cNvPr id="178" name="Google Shape;178;p2"/>
            <p:cNvSpPr/>
            <p:nvPr/>
          </p:nvSpPr>
          <p:spPr>
            <a:xfrm>
              <a:off x="33526" y="3405044"/>
              <a:ext cx="2269605" cy="2269605"/>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
          <p:cNvSpPr txBox="1"/>
          <p:nvPr>
            <p:ph type="title"/>
          </p:nvPr>
        </p:nvSpPr>
        <p:spPr>
          <a:xfrm>
            <a:off x="1993900" y="500062"/>
            <a:ext cx="74930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Future Directions in Pedagogy</a:t>
            </a:r>
            <a:endParaRPr/>
          </a:p>
        </p:txBody>
      </p:sp>
      <p:pic>
        <p:nvPicPr>
          <p:cNvPr id="185" name="Google Shape;185;p3"/>
          <p:cNvPicPr preferRelativeResize="0"/>
          <p:nvPr/>
        </p:nvPicPr>
        <p:blipFill rotWithShape="1">
          <a:blip r:embed="rId3">
            <a:alphaModFix/>
          </a:blip>
          <a:srcRect b="0" l="0" r="0" t="0"/>
          <a:stretch/>
        </p:blipFill>
        <p:spPr>
          <a:xfrm>
            <a:off x="994482" y="617938"/>
            <a:ext cx="888105" cy="888103"/>
          </a:xfrm>
          <a:prstGeom prst="rect">
            <a:avLst/>
          </a:prstGeom>
          <a:noFill/>
          <a:ln>
            <a:noFill/>
          </a:ln>
        </p:spPr>
      </p:pic>
      <p:sp>
        <p:nvSpPr>
          <p:cNvPr id="186" name="Google Shape;186;p3"/>
          <p:cNvSpPr/>
          <p:nvPr/>
        </p:nvSpPr>
        <p:spPr>
          <a:xfrm>
            <a:off x="1541211" y="1596183"/>
            <a:ext cx="5341173" cy="1070811"/>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lt1"/>
                </a:solidFill>
                <a:latin typeface="Calibri"/>
                <a:ea typeface="Calibri"/>
                <a:cs typeface="Calibri"/>
                <a:sym typeface="Calibri"/>
              </a:rPr>
              <a:t>AI and Adaptive Learning</a:t>
            </a:r>
            <a:endParaRPr/>
          </a:p>
        </p:txBody>
      </p:sp>
      <p:sp>
        <p:nvSpPr>
          <p:cNvPr id="187" name="Google Shape;187;p3"/>
          <p:cNvSpPr/>
          <p:nvPr/>
        </p:nvSpPr>
        <p:spPr>
          <a:xfrm>
            <a:off x="2815275" y="2778874"/>
            <a:ext cx="5341173" cy="1070811"/>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lt1"/>
                </a:solidFill>
                <a:latin typeface="Calibri"/>
                <a:ea typeface="Calibri"/>
                <a:cs typeface="Calibri"/>
                <a:sym typeface="Calibri"/>
              </a:rPr>
              <a:t>Remote Learning and Hybrid Educational Models</a:t>
            </a:r>
            <a:endParaRPr/>
          </a:p>
        </p:txBody>
      </p:sp>
      <p:sp>
        <p:nvSpPr>
          <p:cNvPr id="188" name="Google Shape;188;p3"/>
          <p:cNvSpPr/>
          <p:nvPr/>
        </p:nvSpPr>
        <p:spPr>
          <a:xfrm>
            <a:off x="4174683" y="3961565"/>
            <a:ext cx="5341173" cy="1070811"/>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lt1"/>
                </a:solidFill>
                <a:latin typeface="Calibri"/>
                <a:ea typeface="Calibri"/>
                <a:cs typeface="Calibri"/>
                <a:sym typeface="Calibri"/>
              </a:rPr>
              <a:t>Social-Emotional Learning (SEL)</a:t>
            </a:r>
            <a:endParaRPr/>
          </a:p>
        </p:txBody>
      </p:sp>
      <p:sp>
        <p:nvSpPr>
          <p:cNvPr id="189" name="Google Shape;189;p3"/>
          <p:cNvSpPr/>
          <p:nvPr/>
        </p:nvSpPr>
        <p:spPr>
          <a:xfrm>
            <a:off x="5436555" y="5144256"/>
            <a:ext cx="5341173" cy="1070811"/>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lt1"/>
                </a:solidFill>
                <a:latin typeface="Calibri"/>
                <a:ea typeface="Calibri"/>
                <a:cs typeface="Calibri"/>
                <a:sym typeface="Calibri"/>
              </a:rPr>
              <a:t>Global Collaboration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
          <p:cNvSpPr txBox="1"/>
          <p:nvPr>
            <p:ph type="title"/>
          </p:nvPr>
        </p:nvSpPr>
        <p:spPr>
          <a:xfrm>
            <a:off x="2044700" y="901700"/>
            <a:ext cx="8102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Technologies Shaping the Future of Education</a:t>
            </a:r>
            <a:endParaRPr/>
          </a:p>
        </p:txBody>
      </p:sp>
      <p:sp>
        <p:nvSpPr>
          <p:cNvPr id="196" name="Google Shape;196;p4"/>
          <p:cNvSpPr txBox="1"/>
          <p:nvPr>
            <p:ph idx="1" type="body"/>
          </p:nvPr>
        </p:nvSpPr>
        <p:spPr>
          <a:xfrm>
            <a:off x="2044700" y="2701925"/>
            <a:ext cx="4508500" cy="325437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de-DE"/>
              <a:t>Virtual Reality (VR)</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de-DE"/>
              <a:t>Augmented Reality (AR)</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de-DE"/>
              <a:t>AI-Tutors and Chatbots</a:t>
            </a:r>
            <a:br>
              <a:rPr lang="de-DE"/>
            </a:br>
            <a:r>
              <a:rPr lang="de-DE"/>
              <a:t>- Generative AI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97" name="Google Shape;197;p4"/>
          <p:cNvPicPr preferRelativeResize="0"/>
          <p:nvPr/>
        </p:nvPicPr>
        <p:blipFill rotWithShape="1">
          <a:blip r:embed="rId3">
            <a:alphaModFix/>
          </a:blip>
          <a:srcRect b="0" l="0" r="0" t="0"/>
          <a:stretch/>
        </p:blipFill>
        <p:spPr>
          <a:xfrm>
            <a:off x="1027778" y="769755"/>
            <a:ext cx="1016922" cy="1016920"/>
          </a:xfrm>
          <a:prstGeom prst="rect">
            <a:avLst/>
          </a:prstGeom>
          <a:noFill/>
          <a:ln>
            <a:noFill/>
          </a:ln>
        </p:spPr>
      </p:pic>
      <p:pic>
        <p:nvPicPr>
          <p:cNvPr descr="Person, die eine Mixed-Reality-Smartbrille trägt und einen transparenten Bildschirm berührt" id="198" name="Google Shape;198;p4"/>
          <p:cNvPicPr preferRelativeResize="0"/>
          <p:nvPr/>
        </p:nvPicPr>
        <p:blipFill rotWithShape="1">
          <a:blip r:embed="rId4">
            <a:alphaModFix/>
          </a:blip>
          <a:srcRect b="0" l="0" r="0" t="0"/>
          <a:stretch/>
        </p:blipFill>
        <p:spPr>
          <a:xfrm>
            <a:off x="7552764" y="2581835"/>
            <a:ext cx="4639236" cy="3092824"/>
          </a:xfrm>
          <a:prstGeom prst="rect">
            <a:avLst/>
          </a:prstGeom>
          <a:noFill/>
          <a:ln>
            <a:noFill/>
          </a:ln>
        </p:spPr>
      </p:pic>
      <p:sp>
        <p:nvSpPr>
          <p:cNvPr id="199" name="Google Shape;199;p4"/>
          <p:cNvSpPr txBox="1"/>
          <p:nvPr/>
        </p:nvSpPr>
        <p:spPr>
          <a:xfrm>
            <a:off x="10147300" y="5674659"/>
            <a:ext cx="1411846" cy="171348"/>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90000"/>
              </a:lnSpc>
              <a:spcBef>
                <a:spcPts val="0"/>
              </a:spcBef>
              <a:spcAft>
                <a:spcPts val="0"/>
              </a:spcAft>
              <a:buClr>
                <a:schemeClr val="dk1"/>
              </a:buClr>
              <a:buSzPct val="100000"/>
              <a:buFont typeface="Arial"/>
              <a:buNone/>
            </a:pPr>
            <a:r>
              <a:rPr lang="de-DE" sz="800">
                <a:solidFill>
                  <a:schemeClr val="dk1"/>
                </a:solidFill>
                <a:latin typeface="Calibri"/>
                <a:ea typeface="Calibri"/>
                <a:cs typeface="Calibri"/>
                <a:sym typeface="Calibri"/>
              </a:rPr>
              <a:t>Picture: PowerPoint Archives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5"/>
          <p:cNvSpPr txBox="1"/>
          <p:nvPr>
            <p:ph type="title"/>
          </p:nvPr>
        </p:nvSpPr>
        <p:spPr>
          <a:xfrm>
            <a:off x="1460500" y="220662"/>
            <a:ext cx="70993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Conclusion: Bridging the Gap</a:t>
            </a:r>
            <a:endParaRPr/>
          </a:p>
        </p:txBody>
      </p:sp>
      <p:sp>
        <p:nvSpPr>
          <p:cNvPr id="205" name="Google Shape;205;p5"/>
          <p:cNvSpPr txBox="1"/>
          <p:nvPr>
            <p:ph idx="1" type="body"/>
          </p:nvPr>
        </p:nvSpPr>
        <p:spPr>
          <a:xfrm>
            <a:off x="1676400" y="1428750"/>
            <a:ext cx="61722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lang="de-DE"/>
              <a:t>Key Takeaways:</a:t>
            </a:r>
            <a:endParaRPr/>
          </a:p>
          <a:p>
            <a:pPr indent="-228600" lvl="1" marL="685800" rtl="0" algn="l">
              <a:lnSpc>
                <a:spcPct val="90000"/>
              </a:lnSpc>
              <a:spcBef>
                <a:spcPts val="500"/>
              </a:spcBef>
              <a:spcAft>
                <a:spcPts val="0"/>
              </a:spcAft>
              <a:buClr>
                <a:schemeClr val="dk1"/>
              </a:buClr>
              <a:buSzPts val="2400"/>
              <a:buChar char="•"/>
            </a:pPr>
            <a:r>
              <a:rPr lang="de-DE"/>
              <a:t>Learning Gaps are complex, but innovative pedagogical approaches are helping bridge them.</a:t>
            </a:r>
            <a:endParaRPr/>
          </a:p>
          <a:p>
            <a:pPr indent="-228600" lvl="1" marL="685800" rtl="0" algn="l">
              <a:lnSpc>
                <a:spcPct val="90000"/>
              </a:lnSpc>
              <a:spcBef>
                <a:spcPts val="500"/>
              </a:spcBef>
              <a:spcAft>
                <a:spcPts val="0"/>
              </a:spcAft>
              <a:buClr>
                <a:schemeClr val="dk1"/>
              </a:buClr>
              <a:buSzPts val="2400"/>
              <a:buChar char="•"/>
            </a:pPr>
            <a:r>
              <a:rPr lang="de-DE"/>
              <a:t>Collaboration among teachers, schools, and communities is essential for success.</a:t>
            </a:r>
            <a:endParaRPr/>
          </a:p>
          <a:p>
            <a:pPr indent="-228600" lvl="1" marL="685800" rtl="0" algn="l">
              <a:lnSpc>
                <a:spcPct val="90000"/>
              </a:lnSpc>
              <a:spcBef>
                <a:spcPts val="500"/>
              </a:spcBef>
              <a:spcAft>
                <a:spcPts val="0"/>
              </a:spcAft>
              <a:buClr>
                <a:schemeClr val="dk1"/>
              </a:buClr>
              <a:buSzPts val="2400"/>
              <a:buChar char="•"/>
            </a:pPr>
            <a:r>
              <a:rPr lang="de-DE"/>
              <a:t>Technology and personalised learning can transform education and provide equal opportunities for all students.</a:t>
            </a:r>
            <a:endParaRPr/>
          </a:p>
          <a:p>
            <a:pPr indent="0" lvl="1" marL="457200" rtl="0" algn="l">
              <a:lnSpc>
                <a:spcPct val="90000"/>
              </a:lnSpc>
              <a:spcBef>
                <a:spcPts val="500"/>
              </a:spcBef>
              <a:spcAft>
                <a:spcPts val="0"/>
              </a:spcAft>
              <a:buClr>
                <a:schemeClr val="dk1"/>
              </a:buClr>
              <a:buSzPts val="2400"/>
              <a:buNone/>
            </a:pPr>
            <a:r>
              <a:t/>
            </a:r>
            <a:endParaRPr/>
          </a:p>
        </p:txBody>
      </p:sp>
      <p:sp>
        <p:nvSpPr>
          <p:cNvPr id="206" name="Google Shape;206;p5"/>
          <p:cNvSpPr txBox="1"/>
          <p:nvPr>
            <p:ph idx="2" type="body"/>
          </p:nvPr>
        </p:nvSpPr>
        <p:spPr>
          <a:xfrm>
            <a:off x="8077200" y="3257550"/>
            <a:ext cx="4140200" cy="305117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de-DE"/>
              <a:t>Call for Action:</a:t>
            </a:r>
            <a:endParaRPr/>
          </a:p>
          <a:p>
            <a:pPr indent="0" lvl="0" marL="0" rtl="0" algn="l">
              <a:lnSpc>
                <a:spcPct val="90000"/>
              </a:lnSpc>
              <a:spcBef>
                <a:spcPts val="1000"/>
              </a:spcBef>
              <a:spcAft>
                <a:spcPts val="0"/>
              </a:spcAft>
              <a:buClr>
                <a:schemeClr val="dk1"/>
              </a:buClr>
              <a:buSzPts val="2800"/>
              <a:buNone/>
            </a:pPr>
            <a:r>
              <a:rPr lang="de-DE"/>
              <a:t>Encourage continuous exploration and sharing of best practices to improve inclusive education in your country!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6"/>
          <p:cNvSpPr txBox="1"/>
          <p:nvPr>
            <p:ph type="ctrTitle"/>
          </p:nvPr>
        </p:nvSpPr>
        <p:spPr>
          <a:xfrm>
            <a:off x="1816100" y="1778000"/>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de-DE"/>
              <a:t>Thank you for your attention!</a:t>
            </a:r>
            <a:br>
              <a:rPr lang="de-DE"/>
            </a:br>
            <a:br>
              <a:rPr lang="de-DE"/>
            </a:br>
            <a:r>
              <a:rPr lang="de-DE"/>
              <a:t>Are there any further questions?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7"/>
          <p:cNvSpPr txBox="1"/>
          <p:nvPr>
            <p:ph type="ctrTitle"/>
          </p:nvPr>
        </p:nvSpPr>
        <p:spPr>
          <a:xfrm>
            <a:off x="692150" y="1642208"/>
            <a:ext cx="7124700" cy="321017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Calibri"/>
              <a:buNone/>
            </a:pPr>
            <a:r>
              <a:rPr lang="de-DE" sz="2000"/>
              <a:t>Prof. Dr. Marc Beutner und</a:t>
            </a:r>
            <a:br>
              <a:rPr lang="de-DE" sz="2000"/>
            </a:br>
            <a:r>
              <a:rPr lang="de-DE" sz="2000"/>
              <a:t>Saskia Happ</a:t>
            </a:r>
            <a:br>
              <a:rPr lang="de-DE" sz="2000"/>
            </a:br>
            <a:r>
              <a:rPr lang="de-DE" sz="2000"/>
              <a:t>Wirtschaftspädagogik und Evaluationsforschung</a:t>
            </a:r>
            <a:br>
              <a:rPr lang="de-DE" sz="2000"/>
            </a:br>
            <a:br>
              <a:rPr lang="de-DE" sz="2000"/>
            </a:br>
            <a:br>
              <a:rPr lang="de-DE" sz="2000"/>
            </a:br>
            <a:r>
              <a:rPr lang="de-DE" sz="2000"/>
              <a:t>Universität Paderborn</a:t>
            </a:r>
            <a:br>
              <a:rPr lang="de-DE" sz="2000"/>
            </a:br>
            <a:r>
              <a:rPr lang="de-DE" sz="2000"/>
              <a:t>Warburger Str. 100</a:t>
            </a:r>
            <a:br>
              <a:rPr lang="de-DE" sz="2000"/>
            </a:br>
            <a:r>
              <a:rPr lang="de-DE" sz="2000"/>
              <a:t>33098 Paderborn</a:t>
            </a:r>
            <a:endParaRPr/>
          </a:p>
        </p:txBody>
      </p:sp>
      <p:sp>
        <p:nvSpPr>
          <p:cNvPr id="217" name="Google Shape;217;p7"/>
          <p:cNvSpPr txBox="1"/>
          <p:nvPr>
            <p:ph idx="2" type="body"/>
          </p:nvPr>
        </p:nvSpPr>
        <p:spPr>
          <a:xfrm>
            <a:off x="9476849" y="3794379"/>
            <a:ext cx="2715151" cy="141360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8"/>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223" name="Google Shape;223;p8"/>
          <p:cNvSpPr txBox="1"/>
          <p:nvPr>
            <p:ph idx="1" type="body"/>
          </p:nvPr>
        </p:nvSpPr>
        <p:spPr>
          <a:xfrm>
            <a:off x="1978269" y="1406739"/>
            <a:ext cx="87757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Biewer, G. (2022): </a:t>
            </a:r>
            <a:r>
              <a:rPr i="1" lang="de-DE" sz="1400">
                <a:latin typeface="Calibri"/>
                <a:ea typeface="Calibri"/>
                <a:cs typeface="Calibri"/>
                <a:sym typeface="Calibri"/>
              </a:rPr>
              <a:t>Universal Design for Learning (UDL) als Entwicklungsperspektive für einen inklusiven Unterricht</a:t>
            </a:r>
            <a:r>
              <a:rPr lang="de-DE" sz="1400">
                <a:latin typeface="Calibri"/>
                <a:ea typeface="Calibri"/>
                <a:cs typeface="Calibri"/>
                <a:sym typeface="Calibri"/>
              </a:rPr>
              <a:t>, Frohn, J. [Hrsg.]; Bengel, A. [Hrsg.]; Piezunka, A. [Hrsg.]; Simon, T. [Hrsg.]; Dietze, T. [Hrsg.]: Inklusionsorientierte Schulentwicklung. Interdisziplinäre Rückblicke, Einblicke und Ausblicke. Bad Heilbrunn : Verlag Julius Klinkhardt 2022, S. 221-230, </a:t>
            </a:r>
            <a:r>
              <a:rPr lang="de-DE" sz="1400" u="sng">
                <a:solidFill>
                  <a:schemeClr val="hlink"/>
                </a:solidFill>
                <a:latin typeface="Calibri"/>
                <a:ea typeface="Calibri"/>
                <a:cs typeface="Calibri"/>
                <a:sym typeface="Calibri"/>
                <a:hlinkClick r:id="rId3"/>
              </a:rPr>
              <a:t>https://www.pedocs.de/volltexte/2023/26229/pdf/Biewer_2022_Universal_Design_for_Learning.pdf</a:t>
            </a:r>
            <a:r>
              <a:rPr lang="de-DE" sz="1400">
                <a:latin typeface="Calibri"/>
                <a:ea typeface="Calibri"/>
                <a:cs typeface="Calibri"/>
                <a:sym typeface="Calibri"/>
              </a:rPr>
              <a:t>, last access: Nov 18, 2024</a:t>
            </a:r>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Gay, G. (2018): </a:t>
            </a:r>
            <a:r>
              <a:rPr i="1" lang="de-DE" sz="1400">
                <a:latin typeface="Calibri"/>
                <a:ea typeface="Calibri"/>
                <a:cs typeface="Calibri"/>
                <a:sym typeface="Calibri"/>
              </a:rPr>
              <a:t>Culturally Responsive Teaching, Theory, Research, and Practice</a:t>
            </a:r>
            <a:r>
              <a:rPr lang="de-DE" sz="1400">
                <a:latin typeface="Calibri"/>
                <a:ea typeface="Calibri"/>
                <a:cs typeface="Calibri"/>
                <a:sym typeface="Calibri"/>
              </a:rPr>
              <a:t>, Multicultural Education Series, 3rd Editon, Teachers College Press, New York</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Guo, P. et al. (2020): A review of project-based earning in higher education: Student outcomes and measures, In: International Journal of Educational Research 102, 101586, https://www.sciencedirect.com/science/article/pii/S0883035519325704ast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Muuß-Merholz, Jöran (2019): </a:t>
            </a:r>
            <a:r>
              <a:rPr i="1" lang="de-DE" sz="1400">
                <a:latin typeface="Calibri"/>
                <a:ea typeface="Calibri"/>
                <a:cs typeface="Calibri"/>
                <a:sym typeface="Calibri"/>
              </a:rPr>
              <a:t>Sitzsäcke sind das neue Sprachlabor. Digitale Geräte, K.I. und bunte Möbelmachen noch keine moderne Schule,</a:t>
            </a:r>
            <a:r>
              <a:rPr lang="de-DE" sz="1400">
                <a:latin typeface="Calibri"/>
                <a:ea typeface="Calibri"/>
                <a:cs typeface="Calibri"/>
                <a:sym typeface="Calibri"/>
              </a:rPr>
              <a:t> In: Krommer, A., Lindner, M., Mihajlovic, D., Muuß-Merholz, J. und Wampfler, P. (Hg.): Routen Planer, #DIGITALEBILDUNG. Auf dem Weg zu zeitgemäßem Lernen. Eine Orientierungshilfe im digitalen Wandel. Hamburg: ZLL21 e.V., S. 227–232, last access: May 30, 2024</a:t>
            </a:r>
            <a:endParaRPr/>
          </a:p>
          <a:p>
            <a:pPr indent="0" lvl="0" marL="0" rtl="0" algn="just">
              <a:lnSpc>
                <a:spcPct val="90000"/>
              </a:lnSpc>
              <a:spcBef>
                <a:spcPts val="1000"/>
              </a:spcBef>
              <a:spcAft>
                <a:spcPts val="0"/>
              </a:spcAft>
              <a:buClr>
                <a:srgbClr val="222222"/>
              </a:buClr>
              <a:buSzPts val="1400"/>
              <a:buNone/>
            </a:pPr>
            <a:r>
              <a:rPr i="0" lang="de-DE" sz="1400">
                <a:solidFill>
                  <a:srgbClr val="222222"/>
                </a:solidFill>
                <a:latin typeface="Calibri"/>
                <a:ea typeface="Calibri"/>
                <a:cs typeface="Calibri"/>
                <a:sym typeface="Calibri"/>
              </a:rPr>
              <a:t>Nah, F.FH., Zeng, Q., Telaprolu, V.R., Ayyappa, A.P., Eschenbrenner, B. (2014): </a:t>
            </a:r>
            <a:r>
              <a:rPr i="1" lang="de-DE" sz="1400">
                <a:solidFill>
                  <a:srgbClr val="222222"/>
                </a:solidFill>
                <a:latin typeface="Calibri"/>
                <a:ea typeface="Calibri"/>
                <a:cs typeface="Calibri"/>
                <a:sym typeface="Calibri"/>
              </a:rPr>
              <a:t>Gamification of Education: A Review of Literature</a:t>
            </a:r>
            <a:r>
              <a:rPr i="0" lang="de-DE" sz="1400">
                <a:solidFill>
                  <a:srgbClr val="222222"/>
                </a:solidFill>
                <a:latin typeface="Calibri"/>
                <a:ea typeface="Calibri"/>
                <a:cs typeface="Calibri"/>
                <a:sym typeface="Calibri"/>
              </a:rPr>
              <a:t>, In: Nah, F.FH. (eds) HCI in Business. HCIB 2014, Lecture Notes in Computer Science, vol 8527, Springer, 	Cham. https://doi.org/10.1007/978-3-319-07293-7_39,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Kumar, A. et al. (2021): </a:t>
            </a:r>
            <a:r>
              <a:rPr b="0" i="1" lang="de-DE" sz="1400">
                <a:solidFill>
                  <a:srgbClr val="222222"/>
                </a:solidFill>
                <a:latin typeface="Calibri"/>
                <a:ea typeface="Calibri"/>
                <a:cs typeface="Calibri"/>
                <a:sym typeface="Calibri"/>
              </a:rPr>
              <a:t>Blended Learning Tools and Practices: A Comprehensive Analysis</a:t>
            </a:r>
            <a:r>
              <a:rPr b="0" i="0" lang="de-DE" sz="1400">
                <a:solidFill>
                  <a:srgbClr val="222222"/>
                </a:solidFill>
                <a:latin typeface="Calibri"/>
                <a:ea typeface="Calibri"/>
                <a:cs typeface="Calibri"/>
                <a:sym typeface="Calibri"/>
              </a:rPr>
              <a:t>, In: IEEE Access, vol. 9, pp. 85151-85197, 2021, doi: 10.1109/ACCESS.2021.3085844,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9"/>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229" name="Google Shape;229;p9"/>
          <p:cNvSpPr txBox="1"/>
          <p:nvPr>
            <p:ph idx="1" type="body"/>
          </p:nvPr>
        </p:nvSpPr>
        <p:spPr>
          <a:xfrm>
            <a:off x="1986085" y="1394986"/>
            <a:ext cx="88011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Schonert-Reichl, K. A. (2017): </a:t>
            </a:r>
            <a:r>
              <a:rPr i="1" lang="de-DE" sz="1400">
                <a:latin typeface="Calibri"/>
                <a:ea typeface="Calibri"/>
                <a:cs typeface="Calibri"/>
                <a:sym typeface="Calibri"/>
              </a:rPr>
              <a:t>Social and Emotional Learning and Teachers,</a:t>
            </a:r>
            <a:r>
              <a:rPr i="0" lang="de-DE" sz="1400">
                <a:latin typeface="Calibri"/>
                <a:ea typeface="Calibri"/>
                <a:cs typeface="Calibri"/>
                <a:sym typeface="Calibri"/>
              </a:rPr>
              <a:t> The Future of Children</a:t>
            </a:r>
            <a:r>
              <a:rPr lang="de-DE" sz="1400">
                <a:latin typeface="Calibri"/>
                <a:ea typeface="Calibri"/>
                <a:cs typeface="Calibri"/>
                <a:sym typeface="Calibri"/>
              </a:rPr>
              <a:t>, </a:t>
            </a:r>
            <a:r>
              <a:rPr i="1" lang="de-DE" sz="1400">
                <a:latin typeface="Calibri"/>
                <a:ea typeface="Calibri"/>
                <a:cs typeface="Calibri"/>
                <a:sym typeface="Calibri"/>
              </a:rPr>
              <a:t>27</a:t>
            </a:r>
            <a:r>
              <a:rPr lang="de-DE" sz="1400">
                <a:latin typeface="Calibri"/>
                <a:ea typeface="Calibri"/>
                <a:cs typeface="Calibri"/>
                <a:sym typeface="Calibri"/>
              </a:rPr>
              <a:t>(1), 137–155. http://www.jstor.org/stable/44219025,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Shemshack, A., Spector, J.M. (2020): </a:t>
            </a:r>
            <a:r>
              <a:rPr b="0" i="1" lang="de-DE" sz="1400">
                <a:solidFill>
                  <a:srgbClr val="222222"/>
                </a:solidFill>
                <a:latin typeface="Calibri"/>
                <a:ea typeface="Calibri"/>
                <a:cs typeface="Calibri"/>
                <a:sym typeface="Calibri"/>
              </a:rPr>
              <a:t>A systematic literature review of personalized learning terms</a:t>
            </a:r>
            <a:r>
              <a:rPr b="0" i="0" lang="de-DE" sz="1400">
                <a:solidFill>
                  <a:srgbClr val="222222"/>
                </a:solidFill>
                <a:latin typeface="Calibri"/>
                <a:ea typeface="Calibri"/>
                <a:cs typeface="Calibri"/>
                <a:sym typeface="Calibri"/>
              </a:rPr>
              <a:t>. </a:t>
            </a:r>
            <a:r>
              <a:rPr b="0" lang="de-DE" sz="1400">
                <a:solidFill>
                  <a:srgbClr val="222222"/>
                </a:solidFill>
                <a:latin typeface="Calibri"/>
                <a:ea typeface="Calibri"/>
                <a:cs typeface="Calibri"/>
                <a:sym typeface="Calibri"/>
              </a:rPr>
              <a:t>Smart Learn. Environ</a:t>
            </a:r>
            <a:r>
              <a:rPr b="0" i="1" lang="de-DE" sz="1400">
                <a:solidFill>
                  <a:srgbClr val="222222"/>
                </a:solidFill>
                <a:latin typeface="Calibri"/>
                <a:ea typeface="Calibri"/>
                <a:cs typeface="Calibri"/>
                <a:sym typeface="Calibri"/>
              </a:rPr>
              <a:t>.</a:t>
            </a:r>
            <a:r>
              <a:rPr b="0" i="0" lang="de-DE" sz="1400">
                <a:solidFill>
                  <a:srgbClr val="222222"/>
                </a:solidFill>
                <a:latin typeface="Calibri"/>
                <a:ea typeface="Calibri"/>
                <a:cs typeface="Calibri"/>
                <a:sym typeface="Calibri"/>
              </a:rPr>
              <a:t> </a:t>
            </a:r>
            <a:r>
              <a:rPr i="0" lang="de-DE" sz="1400">
                <a:solidFill>
                  <a:srgbClr val="222222"/>
                </a:solidFill>
                <a:latin typeface="Calibri"/>
                <a:ea typeface="Calibri"/>
                <a:cs typeface="Calibri"/>
                <a:sym typeface="Calibri"/>
              </a:rPr>
              <a:t>7</a:t>
            </a:r>
            <a:r>
              <a:rPr b="0" i="0" lang="de-DE" sz="1400">
                <a:solidFill>
                  <a:srgbClr val="222222"/>
                </a:solidFill>
                <a:latin typeface="Calibri"/>
                <a:ea typeface="Calibri"/>
                <a:cs typeface="Calibri"/>
                <a:sym typeface="Calibri"/>
              </a:rPr>
              <a:t>, 33; https://doi.org/10.1186/s40561-020-00140-9,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rgbClr val="333333"/>
              </a:buClr>
              <a:buSzPts val="1400"/>
              <a:buNone/>
            </a:pPr>
            <a:r>
              <a:rPr i="0" lang="de-DE" sz="1400">
                <a:solidFill>
                  <a:srgbClr val="333333"/>
                </a:solidFill>
                <a:latin typeface="Calibri"/>
                <a:ea typeface="Calibri"/>
                <a:cs typeface="Calibri"/>
                <a:sym typeface="Calibri"/>
              </a:rPr>
              <a:t>Stockkamp, M., &amp; Godshalk, V. M. (2022): </a:t>
            </a:r>
            <a:r>
              <a:rPr i="1" lang="de-DE" sz="1400">
                <a:solidFill>
                  <a:srgbClr val="333333"/>
                </a:solidFill>
                <a:latin typeface="Calibri"/>
                <a:ea typeface="Calibri"/>
                <a:cs typeface="Calibri"/>
                <a:sym typeface="Calibri"/>
              </a:rPr>
              <a:t>Mutual learning in peer mentoring: effects on mentors and protégés, Mentoring &amp; Tutoring: Partnership in Learning</a:t>
            </a:r>
            <a:r>
              <a:rPr i="0" lang="de-DE" sz="1400">
                <a:solidFill>
                  <a:srgbClr val="333333"/>
                </a:solidFill>
                <a:latin typeface="Calibri"/>
                <a:ea typeface="Calibri"/>
                <a:cs typeface="Calibri"/>
                <a:sym typeface="Calibri"/>
              </a:rPr>
              <a:t>, 30(2), 164–183. https://doi.org/10.1080/13611267.2022.2057100,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Tamirat Gibon, ., Xiaoduan, C. (2020): Teacher Educatars’ Perspectives and Experiences towards Differentiated Instructions, In: International Journal of Instructions, https://eric.ed.gov/?id=EJ1270682, last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Torres, Rossana C. (2021): </a:t>
            </a:r>
            <a:r>
              <a:rPr i="1" lang="de-DE" sz="1400">
                <a:latin typeface="Calibri"/>
                <a:ea typeface="Calibri"/>
                <a:cs typeface="Calibri"/>
                <a:sym typeface="Calibri"/>
              </a:rPr>
              <a:t>Addressing the learning gaps in the distance learning modalities</a:t>
            </a:r>
            <a:r>
              <a:rPr lang="de-DE" sz="1400">
                <a:latin typeface="Calibri"/>
                <a:ea typeface="Calibri"/>
                <a:cs typeface="Calibri"/>
                <a:sym typeface="Calibri"/>
              </a:rPr>
              <a:t>, </a:t>
            </a:r>
            <a:r>
              <a:rPr i="0" lang="de-DE" sz="1400">
                <a:latin typeface="Calibri"/>
                <a:ea typeface="Calibri"/>
                <a:cs typeface="Calibri"/>
                <a:sym typeface="Calibri"/>
              </a:rPr>
              <a:t>Int. J. Acad. Appl. Res 5</a:t>
            </a:r>
            <a:r>
              <a:rPr lang="de-DE" sz="1400">
                <a:latin typeface="Calibri"/>
                <a:ea typeface="Calibri"/>
                <a:cs typeface="Calibri"/>
                <a:sym typeface="Calibri"/>
              </a:rPr>
              <a:t>: 76-79, https://www.researchgate.net/profile/Rossana-Torres/publication/352551820_Addressing_the_Learning_Gaps_in_the_Distance_Learning_Modalities/links/60cf2c1b458515dc1795c534/Addressing-the-Learning-Gaps-in-the-Distance-Learning-Modalities.pdf, last access: November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Vavrus, M. (2008): </a:t>
            </a:r>
            <a:r>
              <a:rPr i="1" lang="de-DE" sz="1400">
                <a:latin typeface="Calibri"/>
                <a:ea typeface="Calibri"/>
                <a:cs typeface="Calibri"/>
                <a:sym typeface="Calibri"/>
              </a:rPr>
              <a:t>Culturally Responsive Teaching</a:t>
            </a:r>
            <a:r>
              <a:rPr lang="de-DE" sz="1400">
                <a:latin typeface="Calibri"/>
                <a:ea typeface="Calibri"/>
                <a:cs typeface="Calibri"/>
                <a:sym typeface="Calibri"/>
              </a:rPr>
              <a:t>, Evergreen State College, 21st century education: A reference handbook, 2.49-57, https://www.michaelvavrus.com/wp-content/uploads/2022/06/Culturally-Responsive-Teaching.pdf, last access: Nov 18, 2024</a:t>
            </a:r>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