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91" r:id="rId23"/>
  </p:sldIdLst>
  <p:sldSz cx="12192000" cy="6858000"/>
  <p:notesSz cx="6858000" cy="9144000"/>
  <p:embeddedFontLst>
    <p:embeddedFont>
      <p:font typeface="Montserrat" panose="000005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j4fkU27r1dWe+dZinqtBAx83Xc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5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49"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 name="Google Shape;1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16a15e4ab9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1" name="Google Shape;231;g316a15e4ab9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16a15e4ab9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g316a15e4ab9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16a15e4ab9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g316a15e4ab9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16a15e4ab9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g316a15e4ab9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16a15e4ab9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g316a15e4ab9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16a15e4ab9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g316a15e4ab9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16a15e4ab9_0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g316a15e4ab9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16a15e4ab9_0_1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g316a15e4ab9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16a15e4ab9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7" name="Google Shape;287;g316a15e4ab9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16a15e4ab9_0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g316a15e4ab9_0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16a15e4ab9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316a15e4ab9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16a15e4ab9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316a15e4ab9_0_1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16b89e8fc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316b89e8fc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16b89e8fc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316b89e8fcf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16b89e8fcf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g316b89e8fcf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47"/>
        <p:cNvGrpSpPr/>
        <p:nvPr/>
      </p:nvGrpSpPr>
      <p:grpSpPr>
        <a:xfrm>
          <a:off x="0" y="0"/>
          <a:ext cx="0" cy="0"/>
          <a:chOff x="0" y="0"/>
          <a:chExt cx="0" cy="0"/>
        </a:xfrm>
      </p:grpSpPr>
      <p:sp>
        <p:nvSpPr>
          <p:cNvPr id="48" name="Google Shape;48;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0" name="Google Shape;50;p5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1" name="Google Shape;51;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54" name="Google Shape;54;p5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5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56"/>
        <p:cNvGrpSpPr/>
        <p:nvPr/>
      </p:nvGrpSpPr>
      <p:grpSpPr>
        <a:xfrm>
          <a:off x="0" y="0"/>
          <a:ext cx="0" cy="0"/>
          <a:chOff x="0" y="0"/>
          <a:chExt cx="0" cy="0"/>
        </a:xfrm>
      </p:grpSpPr>
      <p:sp>
        <p:nvSpPr>
          <p:cNvPr id="57" name="Google Shape;5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62" name="Google Shape;62;p5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5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64"/>
        <p:cNvGrpSpPr/>
        <p:nvPr/>
      </p:nvGrpSpPr>
      <p:grpSpPr>
        <a:xfrm>
          <a:off x="0" y="0"/>
          <a:ext cx="0" cy="0"/>
          <a:chOff x="0" y="0"/>
          <a:chExt cx="0" cy="0"/>
        </a:xfrm>
      </p:grpSpPr>
      <p:sp>
        <p:nvSpPr>
          <p:cNvPr id="65" name="Google Shape;6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68" name="Google Shape;68;p5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5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70"/>
        <p:cNvGrpSpPr/>
        <p:nvPr/>
      </p:nvGrpSpPr>
      <p:grpSpPr>
        <a:xfrm>
          <a:off x="0" y="0"/>
          <a:ext cx="0" cy="0"/>
          <a:chOff x="0" y="0"/>
          <a:chExt cx="0" cy="0"/>
        </a:xfrm>
      </p:grpSpPr>
      <p:sp>
        <p:nvSpPr>
          <p:cNvPr id="71" name="Google Shape;71;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75" name="Google Shape;75;p5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5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77"/>
        <p:cNvGrpSpPr/>
        <p:nvPr/>
      </p:nvGrpSpPr>
      <p:grpSpPr>
        <a:xfrm>
          <a:off x="0" y="0"/>
          <a:ext cx="0" cy="0"/>
          <a:chOff x="0" y="0"/>
          <a:chExt cx="0" cy="0"/>
        </a:xfrm>
      </p:grpSpPr>
      <p:sp>
        <p:nvSpPr>
          <p:cNvPr id="78" name="Google Shape;78;p5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5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0" name="Google Shape;8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83" name="Google Shape;83;p5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5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85"/>
        <p:cNvGrpSpPr/>
        <p:nvPr/>
      </p:nvGrpSpPr>
      <p:grpSpPr>
        <a:xfrm>
          <a:off x="0" y="0"/>
          <a:ext cx="0" cy="0"/>
          <a:chOff x="0" y="0"/>
          <a:chExt cx="0" cy="0"/>
        </a:xfrm>
      </p:grpSpPr>
      <p:sp>
        <p:nvSpPr>
          <p:cNvPr id="86" name="Google Shape;86;p5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5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8" name="Google Shape;88;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91" name="Google Shape;91;p5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93"/>
        <p:cNvGrpSpPr/>
        <p:nvPr/>
      </p:nvGrpSpPr>
      <p:grpSpPr>
        <a:xfrm>
          <a:off x="0" y="0"/>
          <a:ext cx="0" cy="0"/>
          <a:chOff x="0" y="0"/>
          <a:chExt cx="0" cy="0"/>
        </a:xfrm>
      </p:grpSpPr>
      <p:sp>
        <p:nvSpPr>
          <p:cNvPr id="94" name="Google Shape;94;p5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5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6" name="Google Shape;9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99" name="Google Shape;99;p5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5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elfolie mit Bild">
  <p:cSld name="Titelfolie mit Bild">
    <p:spTree>
      <p:nvGrpSpPr>
        <p:cNvPr id="1" name="Shape 101"/>
        <p:cNvGrpSpPr/>
        <p:nvPr/>
      </p:nvGrpSpPr>
      <p:grpSpPr>
        <a:xfrm>
          <a:off x="0" y="0"/>
          <a:ext cx="0" cy="0"/>
          <a:chOff x="0" y="0"/>
          <a:chExt cx="0" cy="0"/>
        </a:xfrm>
      </p:grpSpPr>
      <p:sp>
        <p:nvSpPr>
          <p:cNvPr id="102" name="Google Shape;102;p59"/>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59"/>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4" name="Google Shape;104;p59"/>
          <p:cNvPicPr preferRelativeResize="0"/>
          <p:nvPr/>
        </p:nvPicPr>
        <p:blipFill rotWithShape="1">
          <a:blip r:embed="rId2">
            <a:alphaModFix/>
          </a:blip>
          <a:srcRect/>
          <a:stretch/>
        </p:blipFill>
        <p:spPr>
          <a:xfrm>
            <a:off x="104945" y="6281603"/>
            <a:ext cx="1061484" cy="400384"/>
          </a:xfrm>
          <a:prstGeom prst="rect">
            <a:avLst/>
          </a:prstGeom>
          <a:noFill/>
          <a:ln>
            <a:noFill/>
          </a:ln>
        </p:spPr>
      </p:pic>
      <p:sp>
        <p:nvSpPr>
          <p:cNvPr id="105" name="Google Shape;105;p59"/>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Calibri"/>
              <a:buNone/>
              <a:defRPr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59"/>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7" name="Google Shape;107;p59"/>
          <p:cNvSpPr>
            <a:spLocks noGrp="1"/>
          </p:cNvSpPr>
          <p:nvPr>
            <p:ph type="pic" idx="2"/>
          </p:nvPr>
        </p:nvSpPr>
        <p:spPr>
          <a:xfrm>
            <a:off x="6981063" y="1310656"/>
            <a:ext cx="5210937" cy="4208604"/>
          </a:xfrm>
          <a:prstGeom prst="rect">
            <a:avLst/>
          </a:prstGeom>
          <a:solidFill>
            <a:srgbClr val="CCCCCC"/>
          </a:solidFill>
          <a:ln>
            <a:noFill/>
          </a:ln>
        </p:spPr>
      </p:sp>
      <p:pic>
        <p:nvPicPr>
          <p:cNvPr id="108" name="Google Shape;108;p59"/>
          <p:cNvPicPr preferRelativeResize="0"/>
          <p:nvPr/>
        </p:nvPicPr>
        <p:blipFill rotWithShape="1">
          <a:blip r:embed="rId3">
            <a:alphaModFix/>
          </a:blip>
          <a:srcRect/>
          <a:stretch/>
        </p:blipFill>
        <p:spPr>
          <a:xfrm>
            <a:off x="10099505" y="6266872"/>
            <a:ext cx="1987550" cy="567690"/>
          </a:xfrm>
          <a:prstGeom prst="rect">
            <a:avLst/>
          </a:prstGeom>
          <a:noFill/>
          <a:ln>
            <a:noFill/>
          </a:ln>
        </p:spPr>
      </p:pic>
      <p:sp>
        <p:nvSpPr>
          <p:cNvPr id="109" name="Google Shape;109;p59"/>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chemeClr val="lt1"/>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chemeClr val="lt1"/>
              </a:solidFill>
              <a:latin typeface="Calibri"/>
              <a:ea typeface="Calibri"/>
              <a:cs typeface="Calibri"/>
              <a:sym typeface="Calibri"/>
            </a:endParaRPr>
          </a:p>
        </p:txBody>
      </p:sp>
      <p:pic>
        <p:nvPicPr>
          <p:cNvPr id="110" name="Google Shape;110;p59"/>
          <p:cNvPicPr preferRelativeResize="0"/>
          <p:nvPr/>
        </p:nvPicPr>
        <p:blipFill rotWithShape="1">
          <a:blip r:embed="rId4">
            <a:alphaModFix/>
          </a:blip>
          <a:srcRect/>
          <a:stretch/>
        </p:blipFill>
        <p:spPr>
          <a:xfrm>
            <a:off x="10710917" y="94130"/>
            <a:ext cx="1453861" cy="128494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111"/>
        <p:cNvGrpSpPr/>
        <p:nvPr/>
      </p:nvGrpSpPr>
      <p:grpSpPr>
        <a:xfrm>
          <a:off x="0" y="0"/>
          <a:ext cx="0" cy="0"/>
          <a:chOff x="0" y="0"/>
          <a:chExt cx="0" cy="0"/>
        </a:xfrm>
      </p:grpSpPr>
      <p:sp>
        <p:nvSpPr>
          <p:cNvPr id="112" name="Google Shape;112;p60"/>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p60"/>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60"/>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5" name="Google Shape;115;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18" name="Google Shape;118;p60"/>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de-DE" sz="3600" b="1" i="0" u="none" strike="noStrike" cap="none">
                <a:solidFill>
                  <a:schemeClr val="dk1"/>
                </a:solidFill>
                <a:latin typeface="Calibri"/>
                <a:ea typeface="Calibri"/>
                <a:cs typeface="Calibri"/>
                <a:sym typeface="Calibri"/>
              </a:rPr>
              <a:t>STEM</a:t>
            </a:r>
            <a:br>
              <a:rPr lang="de-DE" sz="3600" b="1" i="0" u="none" strike="noStrike" cap="none">
                <a:solidFill>
                  <a:schemeClr val="dk1"/>
                </a:solidFill>
                <a:latin typeface="Calibri"/>
                <a:ea typeface="Calibri"/>
                <a:cs typeface="Calibri"/>
                <a:sym typeface="Calibri"/>
              </a:rPr>
            </a:br>
            <a:r>
              <a:rPr lang="de-DE" sz="3600" b="1" i="0" u="none" strike="noStrike" cap="none">
                <a:solidFill>
                  <a:schemeClr val="dk1"/>
                </a:solidFill>
                <a:latin typeface="Calibri"/>
                <a:ea typeface="Calibri"/>
                <a:cs typeface="Calibri"/>
                <a:sym typeface="Calibri"/>
              </a:rPr>
              <a:t>for inclusive schools</a:t>
            </a:r>
            <a:endParaRPr sz="1400" b="0" i="0" u="none" strike="noStrike" cap="none">
              <a:solidFill>
                <a:srgbClr val="000000"/>
              </a:solidFill>
              <a:latin typeface="Arial"/>
              <a:ea typeface="Arial"/>
              <a:cs typeface="Arial"/>
              <a:sym typeface="Arial"/>
            </a:endParaRPr>
          </a:p>
        </p:txBody>
      </p:sp>
      <p:sp>
        <p:nvSpPr>
          <p:cNvPr id="119" name="Google Shape;119;p60"/>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0" name="Google Shape;120;p60"/>
          <p:cNvPicPr preferRelativeResize="0"/>
          <p:nvPr/>
        </p:nvPicPr>
        <p:blipFill rotWithShape="1">
          <a:blip r:embed="rId2">
            <a:alphaModFix/>
          </a:blip>
          <a:srcRect/>
          <a:stretch/>
        </p:blipFill>
        <p:spPr>
          <a:xfrm>
            <a:off x="10093469" y="148745"/>
            <a:ext cx="1453861" cy="12849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21"/>
        <p:cNvGrpSpPr/>
        <p:nvPr/>
      </p:nvGrpSpPr>
      <p:grpSpPr>
        <a:xfrm>
          <a:off x="0" y="0"/>
          <a:ext cx="0" cy="0"/>
          <a:chOff x="0" y="0"/>
          <a:chExt cx="0" cy="0"/>
        </a:xfrm>
      </p:grpSpPr>
      <p:sp>
        <p:nvSpPr>
          <p:cNvPr id="122" name="Google Shape;122;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6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28" name="Google Shape;128;p6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6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30"/>
        <p:cNvGrpSpPr/>
        <p:nvPr/>
      </p:nvGrpSpPr>
      <p:grpSpPr>
        <a:xfrm>
          <a:off x="0" y="0"/>
          <a:ext cx="0" cy="0"/>
          <a:chOff x="0" y="0"/>
          <a:chExt cx="0" cy="0"/>
        </a:xfrm>
      </p:grpSpPr>
      <p:sp>
        <p:nvSpPr>
          <p:cNvPr id="131" name="Google Shape;131;p6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6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3" name="Google Shape;133;p6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6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5" name="Google Shape;135;p6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39" name="Google Shape;139;p6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6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41"/>
        <p:cNvGrpSpPr/>
        <p:nvPr/>
      </p:nvGrpSpPr>
      <p:grpSpPr>
        <a:xfrm>
          <a:off x="0" y="0"/>
          <a:ext cx="0" cy="0"/>
          <a:chOff x="0" y="0"/>
          <a:chExt cx="0" cy="0"/>
        </a:xfrm>
      </p:grpSpPr>
      <p:sp>
        <p:nvSpPr>
          <p:cNvPr id="142" name="Google Shape;142;p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63"/>
          <p:cNvSpPr>
            <a:spLocks noGrp="1"/>
          </p:cNvSpPr>
          <p:nvPr>
            <p:ph type="pic" idx="2"/>
          </p:nvPr>
        </p:nvSpPr>
        <p:spPr>
          <a:xfrm>
            <a:off x="5183188" y="987425"/>
            <a:ext cx="6172200" cy="4873625"/>
          </a:xfrm>
          <a:prstGeom prst="rect">
            <a:avLst/>
          </a:prstGeom>
          <a:noFill/>
          <a:ln>
            <a:noFill/>
          </a:ln>
        </p:spPr>
      </p:sp>
      <p:sp>
        <p:nvSpPr>
          <p:cNvPr id="144" name="Google Shape;144;p6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5" name="Google Shape;145;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48" name="Google Shape;148;p6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6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50"/>
        <p:cNvGrpSpPr/>
        <p:nvPr/>
      </p:nvGrpSpPr>
      <p:grpSpPr>
        <a:xfrm>
          <a:off x="0" y="0"/>
          <a:ext cx="0" cy="0"/>
          <a:chOff x="0" y="0"/>
          <a:chExt cx="0" cy="0"/>
        </a:xfrm>
      </p:grpSpPr>
      <p:sp>
        <p:nvSpPr>
          <p:cNvPr id="151" name="Google Shape;151;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6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56" name="Google Shape;156;p6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6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58"/>
        <p:cNvGrpSpPr/>
        <p:nvPr/>
      </p:nvGrpSpPr>
      <p:grpSpPr>
        <a:xfrm>
          <a:off x="0" y="0"/>
          <a:ext cx="0" cy="0"/>
          <a:chOff x="0" y="0"/>
          <a:chExt cx="0" cy="0"/>
        </a:xfrm>
      </p:grpSpPr>
      <p:sp>
        <p:nvSpPr>
          <p:cNvPr id="159" name="Google Shape;159;p6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6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
        <p:nvSpPr>
          <p:cNvPr id="164" name="Google Shape;164;p6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6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de-DE" sz="1500" b="0" i="0" u="none" strike="noStrike" cap="none">
                <a:solidFill>
                  <a:schemeClr val="lt1"/>
                </a:solidFill>
                <a:latin typeface="Calibri"/>
                <a:ea typeface="Calibri"/>
                <a:cs typeface="Calibri"/>
                <a:sym typeface="Calibri"/>
              </a:rPr>
              <a:t>-</a:t>
            </a:r>
            <a:fld id="{00000000-1234-1234-1234-123412341234}" type="slidenum">
              <a:rPr lang="de-DE" sz="1500" b="0" i="0" u="none" strike="noStrike" cap="none">
                <a:solidFill>
                  <a:schemeClr val="lt1"/>
                </a:solidFill>
                <a:latin typeface="Calibri"/>
                <a:ea typeface="Calibri"/>
                <a:cs typeface="Calibri"/>
                <a:sym typeface="Calibri"/>
              </a:rPr>
              <a:t>‹Nr.›</a:t>
            </a:fld>
            <a:r>
              <a:rPr lang="de-DE"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411"/>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grpSp>
        <p:nvGrpSpPr>
          <p:cNvPr id="15" name="Google Shape;15;p51"/>
          <p:cNvGrpSpPr/>
          <p:nvPr/>
        </p:nvGrpSpPr>
        <p:grpSpPr>
          <a:xfrm>
            <a:off x="1" y="228600"/>
            <a:ext cx="1996775" cy="6638628"/>
            <a:chOff x="2487613" y="285750"/>
            <a:chExt cx="2428875" cy="5654676"/>
          </a:xfrm>
        </p:grpSpPr>
        <p:sp>
          <p:nvSpPr>
            <p:cNvPr id="16" name="Google Shape;16;p5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5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5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5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5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5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5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5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5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5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5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5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 name="Google Shape;28;p51"/>
          <p:cNvGrpSpPr/>
          <p:nvPr/>
        </p:nvGrpSpPr>
        <p:grpSpPr>
          <a:xfrm>
            <a:off x="27222" y="-786"/>
            <a:ext cx="1539072" cy="6854039"/>
            <a:chOff x="6627813" y="194833"/>
            <a:chExt cx="1952625" cy="5678918"/>
          </a:xfrm>
        </p:grpSpPr>
        <p:sp>
          <p:nvSpPr>
            <p:cNvPr id="29" name="Google Shape;29;p5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5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5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5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5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5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5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5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5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5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5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5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 name="Google Shape;41;p5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 name="Google Shape;42;p51"/>
          <p:cNvPicPr preferRelativeResize="0"/>
          <p:nvPr/>
        </p:nvPicPr>
        <p:blipFill rotWithShape="1">
          <a:blip r:embed="rId16">
            <a:alphaModFix/>
          </a:blip>
          <a:srcRect/>
          <a:stretch/>
        </p:blipFill>
        <p:spPr>
          <a:xfrm>
            <a:off x="253355" y="5295298"/>
            <a:ext cx="2509612" cy="1673074"/>
          </a:xfrm>
          <a:prstGeom prst="rect">
            <a:avLst/>
          </a:prstGeom>
          <a:noFill/>
          <a:ln>
            <a:noFill/>
          </a:ln>
        </p:spPr>
      </p:pic>
      <p:pic>
        <p:nvPicPr>
          <p:cNvPr id="43" name="Google Shape;43;p51"/>
          <p:cNvPicPr preferRelativeResize="0"/>
          <p:nvPr/>
        </p:nvPicPr>
        <p:blipFill rotWithShape="1">
          <a:blip r:embed="rId17">
            <a:alphaModFix/>
          </a:blip>
          <a:srcRect/>
          <a:stretch/>
        </p:blipFill>
        <p:spPr>
          <a:xfrm>
            <a:off x="2769343" y="6371409"/>
            <a:ext cx="1061484" cy="400384"/>
          </a:xfrm>
          <a:prstGeom prst="rect">
            <a:avLst/>
          </a:prstGeom>
          <a:noFill/>
          <a:ln>
            <a:noFill/>
          </a:ln>
        </p:spPr>
      </p:pic>
      <p:sp>
        <p:nvSpPr>
          <p:cNvPr id="44" name="Google Shape;44;p5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de-DE"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51"/>
          <p:cNvPicPr preferRelativeResize="0"/>
          <p:nvPr/>
        </p:nvPicPr>
        <p:blipFill rotWithShape="1">
          <a:blip r:embed="rId18">
            <a:alphaModFix/>
          </a:blip>
          <a:srcRect/>
          <a:stretch/>
        </p:blipFill>
        <p:spPr>
          <a:xfrm>
            <a:off x="9585046" y="6244739"/>
            <a:ext cx="1987550" cy="567690"/>
          </a:xfrm>
          <a:prstGeom prst="rect">
            <a:avLst/>
          </a:prstGeom>
          <a:noFill/>
          <a:ln>
            <a:noFill/>
          </a:ln>
        </p:spPr>
      </p:pic>
      <p:pic>
        <p:nvPicPr>
          <p:cNvPr id="46" name="Google Shape;46;p51"/>
          <p:cNvPicPr preferRelativeResize="0"/>
          <p:nvPr/>
        </p:nvPicPr>
        <p:blipFill rotWithShape="1">
          <a:blip r:embed="rId19">
            <a:alphaModFix/>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0.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mailto:marc.beutner@uni-paderborn.de"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endParaRPr b="1" i="1"/>
          </a:p>
          <a:p>
            <a:pPr marL="0" lvl="0" indent="0" algn="l" rtl="0">
              <a:lnSpc>
                <a:spcPct val="90000"/>
              </a:lnSpc>
              <a:spcBef>
                <a:spcPts val="1000"/>
              </a:spcBef>
              <a:spcAft>
                <a:spcPts val="0"/>
              </a:spcAft>
              <a:buClr>
                <a:schemeClr val="dk1"/>
              </a:buClr>
              <a:buSzPts val="1600"/>
              <a:buNone/>
            </a:pPr>
            <a:r>
              <a:rPr lang="de-DE" b="1" i="1"/>
              <a:t>Reference Number:</a:t>
            </a:r>
            <a:br>
              <a:rPr lang="de-DE" b="1" i="1"/>
            </a:br>
            <a:r>
              <a:rPr lang="de-DE"/>
              <a:t>2023-1-DE03-KA220-SCH-000151162</a:t>
            </a:r>
            <a:endParaRPr/>
          </a:p>
          <a:p>
            <a:pPr marL="0" lvl="0" indent="0" algn="l" rtl="0">
              <a:lnSpc>
                <a:spcPct val="90000"/>
              </a:lnSpc>
              <a:spcBef>
                <a:spcPts val="1000"/>
              </a:spcBef>
              <a:spcAft>
                <a:spcPts val="0"/>
              </a:spcAft>
              <a:buClr>
                <a:schemeClr val="dk1"/>
              </a:buClr>
              <a:buSzPts val="1600"/>
              <a:buNone/>
            </a:pPr>
            <a:r>
              <a:rPr lang="de-DE" b="1"/>
              <a:t>Duration: </a:t>
            </a:r>
            <a:br>
              <a:rPr lang="de-DE" b="1"/>
            </a:br>
            <a:r>
              <a:rPr lang="de-DE" b="1"/>
              <a:t>03.09.2023 to 02.03.2026</a:t>
            </a:r>
            <a:br>
              <a:rPr lang="de-DE" b="1"/>
            </a:br>
            <a:r>
              <a:rPr lang="de-DE"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6B4C2C"/>
              </a:buClr>
              <a:buSzPct val="100000"/>
              <a:buFont typeface="Calibri"/>
              <a:buNone/>
            </a:pPr>
            <a:r>
              <a:rPr lang="de-DE" sz="4000" b="1" dirty="0">
                <a:solidFill>
                  <a:srgbClr val="6B4C2C"/>
                </a:solidFill>
              </a:rPr>
              <a:t>STEM </a:t>
            </a:r>
            <a:r>
              <a:rPr lang="de-DE" sz="4000" b="1" dirty="0" err="1">
                <a:solidFill>
                  <a:srgbClr val="6B4C2C"/>
                </a:solidFill>
              </a:rPr>
              <a:t>for</a:t>
            </a:r>
            <a:br>
              <a:rPr lang="de-DE" sz="4000" b="1" dirty="0">
                <a:solidFill>
                  <a:srgbClr val="6B4C2C"/>
                </a:solidFill>
              </a:rPr>
            </a:br>
            <a:r>
              <a:rPr lang="de-DE" sz="4000" b="1" dirty="0">
                <a:solidFill>
                  <a:srgbClr val="6B4C2C"/>
                </a:solidFill>
              </a:rPr>
              <a:t>inclusive </a:t>
            </a:r>
            <a:r>
              <a:rPr lang="de-DE" sz="4000" b="1" dirty="0" err="1">
                <a:solidFill>
                  <a:srgbClr val="6B4C2C"/>
                </a:solidFill>
              </a:rPr>
              <a:t>schools</a:t>
            </a:r>
            <a:br>
              <a:rPr lang="de-DE" dirty="0"/>
            </a:br>
            <a:br>
              <a:rPr lang="de-DE" sz="1700" dirty="0"/>
            </a:br>
            <a:r>
              <a:rPr lang="de-DE" sz="1800" dirty="0"/>
              <a:t>School Education</a:t>
            </a:r>
            <a:br>
              <a:rPr lang="de-DE" sz="1800" dirty="0"/>
            </a:br>
            <a:r>
              <a:rPr lang="de-DE" sz="1800" dirty="0"/>
              <a:t>ERASMUS+</a:t>
            </a:r>
            <a:br>
              <a:rPr lang="de-DE" sz="1800" dirty="0"/>
            </a:br>
            <a:br>
              <a:rPr lang="de-DE" sz="1800" dirty="0"/>
            </a:br>
            <a:r>
              <a:rPr lang="de-DE" sz="1800" dirty="0"/>
              <a:t>KA220-NW-23-30-151162</a:t>
            </a:r>
            <a:br>
              <a:rPr lang="de-DE" sz="1800" dirty="0"/>
            </a:br>
            <a:r>
              <a:rPr lang="de-DE" sz="1800" dirty="0" err="1"/>
              <a:t>Cooperation</a:t>
            </a:r>
            <a:r>
              <a:rPr lang="de-DE" sz="1800" dirty="0"/>
              <a:t> </a:t>
            </a:r>
            <a:r>
              <a:rPr lang="de-DE" sz="1800" dirty="0" err="1"/>
              <a:t>partnerships</a:t>
            </a:r>
            <a:r>
              <a:rPr lang="de-DE" sz="1800" dirty="0"/>
              <a:t> in</a:t>
            </a:r>
            <a:br>
              <a:rPr lang="de-DE" sz="1800" dirty="0"/>
            </a:br>
            <a:r>
              <a:rPr lang="de-DE" sz="1800" dirty="0" err="1"/>
              <a:t>school</a:t>
            </a:r>
            <a:r>
              <a:rPr lang="de-DE" sz="1800" dirty="0"/>
              <a:t> </a:t>
            </a:r>
            <a:r>
              <a:rPr lang="de-DE" sz="1800" dirty="0" err="1"/>
              <a:t>education</a:t>
            </a:r>
            <a:endParaRPr dirty="0"/>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de-DE"/>
              <a:t> </a:t>
            </a:r>
            <a:br>
              <a:rPr lang="de-DE"/>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1800"/>
              <a:buFont typeface="Noto Sans Symbols"/>
              <a:buNone/>
            </a:pPr>
            <a:r>
              <a:rPr lang="de-DE" sz="1800" b="0" i="0" u="none" strike="noStrike" cap="none" dirty="0">
                <a:solidFill>
                  <a:srgbClr val="595959"/>
                </a:solidFill>
                <a:latin typeface="Calibri"/>
                <a:ea typeface="Calibri"/>
                <a:cs typeface="Calibri"/>
                <a:sym typeface="Calibri"/>
              </a:rPr>
              <a:t>Chair </a:t>
            </a:r>
            <a:r>
              <a:rPr lang="de-DE" sz="1800" b="0" i="0" u="none" strike="noStrike" cap="none" dirty="0" err="1">
                <a:solidFill>
                  <a:srgbClr val="595959"/>
                </a:solidFill>
                <a:latin typeface="Calibri"/>
                <a:ea typeface="Calibri"/>
                <a:cs typeface="Calibri"/>
                <a:sym typeface="Calibri"/>
              </a:rPr>
              <a:t>of</a:t>
            </a:r>
            <a:r>
              <a:rPr lang="de-DE" sz="1800" b="0" i="0" u="none" strike="noStrike" cap="none" dirty="0">
                <a:solidFill>
                  <a:srgbClr val="595959"/>
                </a:solidFill>
                <a:latin typeface="Calibri"/>
                <a:ea typeface="Calibri"/>
                <a:cs typeface="Calibri"/>
                <a:sym typeface="Calibri"/>
              </a:rPr>
              <a:t> Business and Human </a:t>
            </a:r>
            <a:r>
              <a:rPr lang="de-DE" sz="1800" b="0" i="0" u="none" strike="noStrike" cap="none" dirty="0" err="1">
                <a:solidFill>
                  <a:srgbClr val="595959"/>
                </a:solidFill>
                <a:latin typeface="Calibri"/>
                <a:ea typeface="Calibri"/>
                <a:cs typeface="Calibri"/>
                <a:sym typeface="Calibri"/>
              </a:rPr>
              <a:t>Resource</a:t>
            </a:r>
            <a:r>
              <a:rPr lang="de-DE" sz="1800" b="0" i="0" u="none" strike="noStrike" cap="none" dirty="0">
                <a:solidFill>
                  <a:srgbClr val="595959"/>
                </a:solidFill>
                <a:latin typeface="Calibri"/>
                <a:ea typeface="Calibri"/>
                <a:cs typeface="Calibri"/>
                <a:sym typeface="Calibri"/>
              </a:rPr>
              <a:t> Education II</a:t>
            </a:r>
            <a:br>
              <a:rPr lang="de-DE" sz="1800" b="0" i="0" u="none" strike="noStrike" cap="none" dirty="0">
                <a:solidFill>
                  <a:srgbClr val="595959"/>
                </a:solidFill>
                <a:latin typeface="Calibri"/>
                <a:ea typeface="Calibri"/>
                <a:cs typeface="Calibri"/>
                <a:sym typeface="Calibri"/>
              </a:rPr>
            </a:br>
            <a:r>
              <a:rPr lang="de-DE" sz="1800" b="0" i="0" u="none" strike="noStrike" cap="none" dirty="0">
                <a:solidFill>
                  <a:srgbClr val="595959"/>
                </a:solidFill>
                <a:latin typeface="Calibri"/>
                <a:ea typeface="Calibri"/>
                <a:cs typeface="Calibri"/>
                <a:sym typeface="Calibri"/>
              </a:rPr>
              <a:t>Prof. Dr. Marc Beutner</a:t>
            </a:r>
            <a:endParaRPr sz="1400" b="0" i="0" u="none" strike="noStrike" cap="none" dirty="0">
              <a:solidFill>
                <a:srgbClr val="000000"/>
              </a:solidFill>
              <a:latin typeface="Arial"/>
              <a:ea typeface="Arial"/>
              <a:cs typeface="Arial"/>
              <a:sym typeface="Arial"/>
            </a:endParaRPr>
          </a:p>
        </p:txBody>
      </p:sp>
      <p:sp>
        <p:nvSpPr>
          <p:cNvPr id="174" name="Google Shape;174;p1"/>
          <p:cNvSpPr txBox="1"/>
          <p:nvPr/>
        </p:nvSpPr>
        <p:spPr>
          <a:xfrm>
            <a:off x="4220679" y="360358"/>
            <a:ext cx="7834472" cy="4455292"/>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3200"/>
              <a:buFont typeface="Noto Sans Symbols"/>
              <a:buNone/>
            </a:pPr>
            <a:r>
              <a:rPr lang="de-DE" sz="3200" b="1" i="0" u="none" strike="noStrike" cap="none" dirty="0">
                <a:solidFill>
                  <a:srgbClr val="6B4C2C"/>
                </a:solidFill>
                <a:latin typeface="Calibri"/>
                <a:ea typeface="Calibri"/>
                <a:cs typeface="Calibri"/>
                <a:sym typeface="Calibri"/>
              </a:rPr>
              <a:t>STEM </a:t>
            </a:r>
            <a:r>
              <a:rPr lang="de-DE" sz="3200" b="1" i="0" u="none" strike="noStrike" cap="none" dirty="0" err="1">
                <a:solidFill>
                  <a:srgbClr val="6B4C2C"/>
                </a:solidFill>
                <a:latin typeface="Calibri"/>
                <a:ea typeface="Calibri"/>
                <a:cs typeface="Calibri"/>
                <a:sym typeface="Calibri"/>
              </a:rPr>
              <a:t>for</a:t>
            </a:r>
            <a:br>
              <a:rPr lang="de-DE" sz="3200" b="1" i="0" u="none" strike="noStrike" cap="none" dirty="0">
                <a:solidFill>
                  <a:srgbClr val="6B4C2C"/>
                </a:solidFill>
                <a:latin typeface="Calibri"/>
                <a:ea typeface="Calibri"/>
                <a:cs typeface="Calibri"/>
                <a:sym typeface="Calibri"/>
              </a:rPr>
            </a:br>
            <a:r>
              <a:rPr lang="de-DE" sz="3200" b="1" i="0" u="none" strike="noStrike" cap="none" dirty="0">
                <a:solidFill>
                  <a:srgbClr val="6B4C2C"/>
                </a:solidFill>
                <a:latin typeface="Calibri"/>
                <a:ea typeface="Calibri"/>
                <a:cs typeface="Calibri"/>
                <a:sym typeface="Calibri"/>
              </a:rPr>
              <a:t>inclusive </a:t>
            </a:r>
            <a:r>
              <a:rPr lang="de-DE" sz="3200" b="1" i="0" u="none" strike="noStrike" cap="none" dirty="0" err="1">
                <a:solidFill>
                  <a:srgbClr val="6B4C2C"/>
                </a:solidFill>
                <a:latin typeface="Calibri"/>
                <a:ea typeface="Calibri"/>
                <a:cs typeface="Calibri"/>
                <a:sym typeface="Calibri"/>
              </a:rPr>
              <a:t>schools</a:t>
            </a:r>
            <a:br>
              <a:rPr lang="de-DE" sz="3000" b="1" i="0" u="none" strike="noStrike" cap="none" dirty="0">
                <a:solidFill>
                  <a:srgbClr val="595959"/>
                </a:solidFill>
                <a:latin typeface="Calibri"/>
                <a:ea typeface="Calibri"/>
                <a:cs typeface="Calibri"/>
                <a:sym typeface="Calibri"/>
              </a:rPr>
            </a:br>
            <a:endParaRPr sz="1100" b="1" i="0" u="none" strike="noStrike" cap="none" dirty="0">
              <a:solidFill>
                <a:srgbClr val="595959"/>
              </a:solidFill>
              <a:latin typeface="Calibri"/>
              <a:ea typeface="Calibri"/>
              <a:cs typeface="Calibri"/>
              <a:sym typeface="Calibri"/>
            </a:endParaRPr>
          </a:p>
          <a:p>
            <a:pPr marL="0" marR="0" lvl="0" indent="0" algn="l" rtl="0">
              <a:lnSpc>
                <a:spcPct val="100000"/>
              </a:lnSpc>
              <a:spcBef>
                <a:spcPts val="1000"/>
              </a:spcBef>
              <a:spcAft>
                <a:spcPts val="0"/>
              </a:spcAft>
              <a:buClr>
                <a:schemeClr val="accent1"/>
              </a:buClr>
              <a:buSzPts val="2800"/>
              <a:buFont typeface="Noto Sans Symbols"/>
              <a:buNone/>
            </a:pPr>
            <a:r>
              <a:rPr lang="de-DE" sz="2800" b="1" i="0" u="none" strike="noStrike" cap="none" dirty="0">
                <a:solidFill>
                  <a:srgbClr val="595959"/>
                </a:solidFill>
                <a:latin typeface="Calibri"/>
                <a:ea typeface="Calibri"/>
                <a:cs typeface="Calibri"/>
                <a:sym typeface="Calibri"/>
              </a:rPr>
              <a:t>Learning Teaching Training </a:t>
            </a:r>
            <a:r>
              <a:rPr lang="de-DE" sz="2800" b="1" i="0" u="none" strike="noStrike" cap="none" dirty="0" err="1">
                <a:solidFill>
                  <a:srgbClr val="595959"/>
                </a:solidFill>
                <a:latin typeface="Calibri"/>
                <a:ea typeface="Calibri"/>
                <a:cs typeface="Calibri"/>
                <a:sym typeface="Calibri"/>
              </a:rPr>
              <a:t>Activity</a:t>
            </a:r>
            <a:r>
              <a:rPr lang="de-DE" sz="2800" b="1" i="0" u="none" strike="noStrike" cap="none" dirty="0">
                <a:solidFill>
                  <a:srgbClr val="595959"/>
                </a:solidFill>
                <a:latin typeface="Calibri"/>
                <a:ea typeface="Calibri"/>
                <a:cs typeface="Calibri"/>
                <a:sym typeface="Calibri"/>
              </a:rPr>
              <a:t>- LTTA</a:t>
            </a:r>
            <a:br>
              <a:rPr lang="de-DE" sz="2800" b="1" i="0" u="none" strike="noStrike" cap="none" dirty="0">
                <a:solidFill>
                  <a:srgbClr val="595959"/>
                </a:solidFill>
                <a:latin typeface="Calibri"/>
                <a:ea typeface="Calibri"/>
                <a:cs typeface="Calibri"/>
                <a:sym typeface="Calibri"/>
              </a:rPr>
            </a:br>
            <a:r>
              <a:rPr lang="de-DE" sz="2800" b="1" i="0" u="none" strike="noStrike" cap="none" dirty="0" err="1">
                <a:solidFill>
                  <a:srgbClr val="595959"/>
                </a:solidFill>
                <a:latin typeface="Calibri"/>
                <a:ea typeface="Calibri"/>
                <a:cs typeface="Calibri"/>
                <a:sym typeface="Calibri"/>
              </a:rPr>
              <a:t>Pedagogical</a:t>
            </a:r>
            <a:r>
              <a:rPr lang="de-DE" sz="2800" b="1" i="0" u="none" strike="noStrike" cap="none" dirty="0">
                <a:solidFill>
                  <a:srgbClr val="595959"/>
                </a:solidFill>
                <a:latin typeface="Calibri"/>
                <a:ea typeface="Calibri"/>
                <a:cs typeface="Calibri"/>
                <a:sym typeface="Calibri"/>
              </a:rPr>
              <a:t> Conference – Galati – Romania</a:t>
            </a:r>
            <a:br>
              <a:rPr lang="de-DE" sz="2800" b="1" i="0" u="none" strike="noStrike" cap="none" dirty="0">
                <a:solidFill>
                  <a:srgbClr val="595959"/>
                </a:solidFill>
                <a:latin typeface="Calibri"/>
                <a:ea typeface="Calibri"/>
                <a:cs typeface="Calibri"/>
                <a:sym typeface="Calibri"/>
              </a:rPr>
            </a:br>
            <a:r>
              <a:rPr lang="de-DE" sz="1600" b="1" i="0" u="none" strike="noStrike" cap="none" dirty="0">
                <a:solidFill>
                  <a:srgbClr val="595959"/>
                </a:solidFill>
                <a:latin typeface="Calibri"/>
                <a:ea typeface="Calibri"/>
                <a:cs typeface="Calibri"/>
                <a:sym typeface="Calibri"/>
              </a:rPr>
              <a:t>25</a:t>
            </a:r>
            <a:r>
              <a:rPr lang="de-DE" sz="1600" b="1" i="0" u="none" strike="noStrike" cap="none" baseline="30000" dirty="0">
                <a:solidFill>
                  <a:srgbClr val="595959"/>
                </a:solidFill>
                <a:latin typeface="Calibri"/>
                <a:ea typeface="Calibri"/>
                <a:cs typeface="Calibri"/>
                <a:sym typeface="Calibri"/>
              </a:rPr>
              <a:t>th</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to</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the</a:t>
            </a:r>
            <a:r>
              <a:rPr lang="de-DE" sz="1600" b="1" i="0" u="none" strike="noStrike" cap="none" dirty="0">
                <a:solidFill>
                  <a:srgbClr val="595959"/>
                </a:solidFill>
                <a:latin typeface="Calibri"/>
                <a:ea typeface="Calibri"/>
                <a:cs typeface="Calibri"/>
                <a:sym typeface="Calibri"/>
              </a:rPr>
              <a:t> 29</a:t>
            </a:r>
            <a:r>
              <a:rPr lang="de-DE" sz="1600" b="1" i="0" u="none" strike="noStrike" cap="none" baseline="30000" dirty="0">
                <a:solidFill>
                  <a:srgbClr val="595959"/>
                </a:solidFill>
                <a:latin typeface="Calibri"/>
                <a:ea typeface="Calibri"/>
                <a:cs typeface="Calibri"/>
                <a:sym typeface="Calibri"/>
              </a:rPr>
              <a:t>th</a:t>
            </a:r>
            <a:r>
              <a:rPr lang="de-DE" sz="1600" b="1" i="0" u="none" strike="noStrike" cap="none" dirty="0">
                <a:solidFill>
                  <a:srgbClr val="595959"/>
                </a:solidFill>
                <a:latin typeface="Calibri"/>
                <a:ea typeface="Calibri"/>
                <a:cs typeface="Calibri"/>
                <a:sym typeface="Calibri"/>
              </a:rPr>
              <a:t> </a:t>
            </a:r>
            <a:r>
              <a:rPr lang="de-DE" sz="1600" b="1" i="0" u="none" strike="noStrike" cap="none" dirty="0" err="1">
                <a:solidFill>
                  <a:srgbClr val="595959"/>
                </a:solidFill>
                <a:latin typeface="Calibri"/>
                <a:ea typeface="Calibri"/>
                <a:cs typeface="Calibri"/>
                <a:sym typeface="Calibri"/>
              </a:rPr>
              <a:t>of</a:t>
            </a:r>
            <a:r>
              <a:rPr lang="de-DE" sz="1600" b="1" i="0" u="none" strike="noStrike" cap="none" dirty="0">
                <a:solidFill>
                  <a:srgbClr val="595959"/>
                </a:solidFill>
                <a:latin typeface="Calibri"/>
                <a:ea typeface="Calibri"/>
                <a:cs typeface="Calibri"/>
                <a:sym typeface="Calibri"/>
              </a:rPr>
              <a:t> November 2024</a:t>
            </a:r>
            <a:br>
              <a:rPr lang="de-DE" sz="2000" b="1" i="0" u="none" strike="noStrike" cap="none" dirty="0">
                <a:solidFill>
                  <a:srgbClr val="595959"/>
                </a:solidFill>
                <a:latin typeface="Calibri"/>
                <a:ea typeface="Calibri"/>
                <a:cs typeface="Calibri"/>
                <a:sym typeface="Calibri"/>
              </a:rPr>
            </a:br>
            <a:endParaRPr sz="2800" b="1" i="0" u="none" strike="noStrike" cap="none" dirty="0">
              <a:solidFill>
                <a:srgbClr val="595959"/>
              </a:solidFill>
              <a:latin typeface="Calibri"/>
              <a:ea typeface="Calibri"/>
              <a:cs typeface="Calibri"/>
              <a:sym typeface="Calibri"/>
            </a:endParaRPr>
          </a:p>
          <a:p>
            <a:pPr marL="0" marR="0" lvl="0" indent="0" algn="l" rtl="0">
              <a:lnSpc>
                <a:spcPct val="100000"/>
              </a:lnSpc>
              <a:spcBef>
                <a:spcPts val="1000"/>
              </a:spcBef>
              <a:spcAft>
                <a:spcPts val="0"/>
              </a:spcAft>
              <a:buClr>
                <a:schemeClr val="accent1"/>
              </a:buClr>
              <a:buSzPts val="2400"/>
              <a:buFont typeface="Noto Sans Symbols"/>
              <a:buNone/>
            </a:pPr>
            <a:r>
              <a:rPr lang="de-DE" sz="2400" b="1" i="0" u="none" strike="noStrike" cap="none" dirty="0">
                <a:solidFill>
                  <a:srgbClr val="595959"/>
                </a:solidFill>
                <a:latin typeface="Calibri"/>
                <a:ea typeface="Calibri"/>
                <a:cs typeface="Calibri"/>
                <a:sym typeface="Calibri"/>
              </a:rPr>
              <a:t>Module Critical and Innovative </a:t>
            </a:r>
            <a:r>
              <a:rPr lang="de-DE" sz="2400" b="1" i="0" u="none" strike="noStrike" cap="none" dirty="0" err="1">
                <a:solidFill>
                  <a:srgbClr val="595959"/>
                </a:solidFill>
                <a:latin typeface="Calibri"/>
                <a:ea typeface="Calibri"/>
                <a:cs typeface="Calibri"/>
                <a:sym typeface="Calibri"/>
              </a:rPr>
              <a:t>Thinking</a:t>
            </a:r>
            <a:r>
              <a:rPr lang="de-DE" sz="2400" b="1" i="0" u="none" strike="noStrike" cap="none" dirty="0">
                <a:solidFill>
                  <a:srgbClr val="595959"/>
                </a:solidFill>
                <a:latin typeface="Calibri"/>
                <a:ea typeface="Calibri"/>
                <a:cs typeface="Calibri"/>
                <a:sym typeface="Calibri"/>
              </a:rPr>
              <a:t> (Grades 5-6)</a:t>
            </a:r>
            <a:br>
              <a:rPr lang="de-DE" sz="2400" b="1" i="0" u="none" strike="noStrike" cap="none" dirty="0">
                <a:solidFill>
                  <a:srgbClr val="595959"/>
                </a:solidFill>
                <a:latin typeface="Calibri"/>
                <a:ea typeface="Calibri"/>
                <a:cs typeface="Calibri"/>
                <a:sym typeface="Calibri"/>
              </a:rPr>
            </a:br>
            <a:r>
              <a:rPr lang="de-DE" sz="2000" b="1" i="0" u="none" strike="noStrike" cap="none" dirty="0" err="1">
                <a:solidFill>
                  <a:srgbClr val="595959"/>
                </a:solidFill>
                <a:latin typeface="Calibri"/>
                <a:ea typeface="Calibri"/>
                <a:cs typeface="Calibri"/>
                <a:sym typeface="Calibri"/>
              </a:rPr>
              <a:t>Presentation</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of</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the</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leading</a:t>
            </a:r>
            <a:r>
              <a:rPr lang="de-DE" sz="2000" b="1" i="0" u="none" strike="noStrike" cap="none" dirty="0">
                <a:solidFill>
                  <a:srgbClr val="595959"/>
                </a:solidFill>
                <a:latin typeface="Calibri"/>
                <a:ea typeface="Calibri"/>
                <a:cs typeface="Calibri"/>
                <a:sym typeface="Calibri"/>
              </a:rPr>
              <a:t> </a:t>
            </a:r>
            <a:r>
              <a:rPr lang="de-DE" sz="2000" b="1" i="0" u="none" strike="noStrike" cap="none" dirty="0" err="1">
                <a:solidFill>
                  <a:srgbClr val="595959"/>
                </a:solidFill>
                <a:latin typeface="Calibri"/>
                <a:ea typeface="Calibri"/>
                <a:cs typeface="Calibri"/>
                <a:sym typeface="Calibri"/>
              </a:rPr>
              <a:t>partner</a:t>
            </a:r>
            <a:r>
              <a:rPr lang="de-DE" sz="2000" b="1" i="0" u="none" strike="noStrike" cap="none" dirty="0">
                <a:solidFill>
                  <a:srgbClr val="595959"/>
                </a:solidFill>
                <a:latin typeface="Calibri"/>
                <a:ea typeface="Calibri"/>
                <a:cs typeface="Calibri"/>
                <a:sym typeface="Calibri"/>
              </a:rPr>
              <a:t>:</a:t>
            </a:r>
            <a:br>
              <a:rPr lang="de-DE" sz="2000" b="1" i="0" u="none" strike="noStrike" cap="none" dirty="0">
                <a:solidFill>
                  <a:srgbClr val="595959"/>
                </a:solidFill>
                <a:latin typeface="Calibri"/>
                <a:ea typeface="Calibri"/>
                <a:cs typeface="Calibri"/>
                <a:sym typeface="Calibri"/>
              </a:rPr>
            </a:br>
            <a:r>
              <a:rPr lang="de-DE" sz="2000" b="1" i="0" u="none" strike="noStrike" cap="none" dirty="0">
                <a:solidFill>
                  <a:srgbClr val="595959"/>
                </a:solidFill>
                <a:latin typeface="Calibri"/>
                <a:ea typeface="Calibri"/>
                <a:cs typeface="Calibri"/>
                <a:sym typeface="Calibri"/>
              </a:rPr>
              <a:t>University </a:t>
            </a:r>
            <a:r>
              <a:rPr lang="de-DE" sz="2000" b="1" i="0" u="none" strike="noStrike" cap="none" dirty="0" err="1">
                <a:solidFill>
                  <a:srgbClr val="595959"/>
                </a:solidFill>
                <a:latin typeface="Calibri"/>
                <a:ea typeface="Calibri"/>
                <a:cs typeface="Calibri"/>
                <a:sym typeface="Calibri"/>
              </a:rPr>
              <a:t>of</a:t>
            </a:r>
            <a:r>
              <a:rPr lang="de-DE" sz="2000" b="1" i="0" u="none" strike="noStrike" cap="none" dirty="0">
                <a:solidFill>
                  <a:srgbClr val="595959"/>
                </a:solidFill>
                <a:latin typeface="Calibri"/>
                <a:ea typeface="Calibri"/>
                <a:cs typeface="Calibri"/>
                <a:sym typeface="Calibri"/>
              </a:rPr>
              <a:t> Paderborn</a:t>
            </a:r>
            <a:endParaRPr sz="2000" b="0" i="0" u="none" strike="noStrike" cap="none" dirty="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de-DE" dirty="0" err="1"/>
              <a:t>Example</a:t>
            </a:r>
            <a:r>
              <a:rPr lang="de-DE" dirty="0"/>
              <a:t> </a:t>
            </a:r>
            <a:r>
              <a:rPr lang="de-DE" dirty="0" err="1"/>
              <a:t>of</a:t>
            </a:r>
            <a:r>
              <a:rPr lang="de-DE" dirty="0"/>
              <a:t> a </a:t>
            </a:r>
            <a:r>
              <a:rPr lang="de-DE" dirty="0" err="1"/>
              <a:t>module</a:t>
            </a:r>
            <a:r>
              <a:rPr lang="de-DE" dirty="0"/>
              <a:t>:</a:t>
            </a:r>
            <a:br>
              <a:rPr lang="de-DE" dirty="0"/>
            </a:br>
            <a:r>
              <a:rPr lang="de-DE" dirty="0"/>
              <a:t>Critical and Innovative </a:t>
            </a:r>
            <a:r>
              <a:rPr lang="de-DE" dirty="0" err="1"/>
              <a:t>Thinking</a:t>
            </a:r>
            <a:r>
              <a:rPr lang="de-DE" dirty="0"/>
              <a:t> [Grades 5-6]</a:t>
            </a:r>
            <a:endParaRPr dirty="0"/>
          </a:p>
        </p:txBody>
      </p:sp>
      <p:sp>
        <p:nvSpPr>
          <p:cNvPr id="212" name="Google Shape;212;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de-DE" dirty="0"/>
              <a:t>STEM4inclusive </a:t>
            </a:r>
            <a:r>
              <a:rPr lang="de-DE" dirty="0" err="1"/>
              <a:t>schools</a:t>
            </a:r>
            <a:endParaRPr dirty="0"/>
          </a:p>
        </p:txBody>
      </p:sp>
      <p:sp>
        <p:nvSpPr>
          <p:cNvPr id="213" name="Google Shape;213;p15"/>
          <p:cNvSpPr txBox="1"/>
          <p:nvPr/>
        </p:nvSpPr>
        <p:spPr>
          <a:xfrm>
            <a:off x="3110476" y="5353336"/>
            <a:ext cx="6400800"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1800"/>
              <a:buFont typeface="Noto Sans Symbols"/>
              <a:buNone/>
            </a:pPr>
            <a:r>
              <a:rPr lang="de-DE" sz="1800" b="0" i="0" u="none" strike="noStrike" cap="none">
                <a:solidFill>
                  <a:srgbClr val="595959"/>
                </a:solidFill>
                <a:latin typeface="Calibri"/>
                <a:ea typeface="Calibri"/>
                <a:cs typeface="Calibri"/>
                <a:sym typeface="Calibri"/>
              </a:rPr>
              <a:t>Chair of Business and Human Resource Education II</a:t>
            </a:r>
            <a:br>
              <a:rPr lang="de-DE" sz="1800" b="0" i="0" u="none" strike="noStrike" cap="none">
                <a:solidFill>
                  <a:srgbClr val="595959"/>
                </a:solidFill>
                <a:latin typeface="Calibri"/>
                <a:ea typeface="Calibri"/>
                <a:cs typeface="Calibri"/>
                <a:sym typeface="Calibri"/>
              </a:rPr>
            </a:br>
            <a:r>
              <a:rPr lang="de-DE" sz="1800" b="0" i="0" u="none" strike="noStrike" cap="none">
                <a:solidFill>
                  <a:srgbClr val="595959"/>
                </a:solidFill>
                <a:latin typeface="Calibri"/>
                <a:ea typeface="Calibri"/>
                <a:cs typeface="Calibri"/>
                <a:sym typeface="Calibri"/>
              </a:rPr>
              <a:t>Prof. Dr. Marc Beutner</a:t>
            </a:r>
            <a:endParaRPr sz="1400" b="0" i="0" u="none" strike="noStrike" cap="none">
              <a:solidFill>
                <a:srgbClr val="000000"/>
              </a:solidFill>
              <a:latin typeface="Arial"/>
              <a:ea typeface="Arial"/>
              <a:cs typeface="Arial"/>
              <a:sym typeface="Arial"/>
            </a:endParaRPr>
          </a:p>
        </p:txBody>
      </p:sp>
      <p:pic>
        <p:nvPicPr>
          <p:cNvPr id="214" name="Google Shape;214;p15"/>
          <p:cNvPicPr preferRelativeResize="0"/>
          <p:nvPr/>
        </p:nvPicPr>
        <p:blipFill rotWithShape="1">
          <a:blip r:embed="rId3">
            <a:alphaModFix/>
          </a:blip>
          <a:srcRect/>
          <a:stretch/>
        </p:blipFill>
        <p:spPr>
          <a:xfrm>
            <a:off x="5196779" y="4441068"/>
            <a:ext cx="2228194" cy="9122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de-DE" dirty="0" err="1"/>
              <a:t>Structure</a:t>
            </a:r>
            <a:r>
              <a:rPr lang="de-DE" dirty="0"/>
              <a:t> </a:t>
            </a:r>
            <a:r>
              <a:rPr lang="de-DE" dirty="0" err="1"/>
              <a:t>of</a:t>
            </a:r>
            <a:r>
              <a:rPr lang="de-DE" dirty="0"/>
              <a:t> </a:t>
            </a:r>
            <a:r>
              <a:rPr lang="de-DE" dirty="0" err="1"/>
              <a:t>the</a:t>
            </a:r>
            <a:r>
              <a:rPr lang="de-DE" dirty="0"/>
              <a:t> </a:t>
            </a:r>
            <a:r>
              <a:rPr lang="de-DE" dirty="0" err="1"/>
              <a:t>module</a:t>
            </a:r>
            <a:endParaRPr dirty="0"/>
          </a:p>
        </p:txBody>
      </p:sp>
      <p:sp>
        <p:nvSpPr>
          <p:cNvPr id="220" name="Google Shape;220;p16"/>
          <p:cNvSpPr txBox="1"/>
          <p:nvPr/>
        </p:nvSpPr>
        <p:spPr>
          <a:xfrm>
            <a:off x="3079516" y="2796758"/>
            <a:ext cx="2164505" cy="4215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chemeClr val="lt1"/>
              </a:buClr>
              <a:buSzPts val="1400"/>
              <a:buFont typeface="Montserrat"/>
              <a:buNone/>
            </a:pPr>
            <a:r>
              <a:rPr lang="de-DE" sz="1800" b="1" i="0" u="none" strike="noStrike" cap="none" dirty="0" err="1">
                <a:solidFill>
                  <a:schemeClr val="dk1"/>
                </a:solidFill>
                <a:latin typeface="Montserrat"/>
                <a:ea typeface="Montserrat"/>
                <a:cs typeface="Montserrat"/>
                <a:sym typeface="Montserrat"/>
              </a:rPr>
              <a:t>Introduction</a:t>
            </a:r>
            <a:endParaRPr sz="1800" b="1" i="0" u="none" strike="noStrike" cap="none" dirty="0">
              <a:solidFill>
                <a:schemeClr val="dk1"/>
              </a:solidFill>
              <a:latin typeface="Montserrat"/>
              <a:ea typeface="Montserrat"/>
              <a:cs typeface="Montserrat"/>
              <a:sym typeface="Montserrat"/>
            </a:endParaRPr>
          </a:p>
        </p:txBody>
      </p:sp>
      <p:sp>
        <p:nvSpPr>
          <p:cNvPr id="221" name="Google Shape;221;p16"/>
          <p:cNvSpPr txBox="1"/>
          <p:nvPr/>
        </p:nvSpPr>
        <p:spPr>
          <a:xfrm>
            <a:off x="6550669" y="2964811"/>
            <a:ext cx="3824972" cy="41466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lt1"/>
              </a:buClr>
              <a:buSzPts val="1400"/>
              <a:buFont typeface="Montserrat"/>
              <a:buNone/>
            </a:pPr>
            <a:r>
              <a:rPr lang="de-DE" b="1" dirty="0" err="1">
                <a:solidFill>
                  <a:schemeClr val="dk1"/>
                </a:solidFill>
                <a:latin typeface="Calibri"/>
                <a:ea typeface="Calibri"/>
                <a:cs typeface="Calibri"/>
                <a:sym typeface="Calibri"/>
              </a:rPr>
              <a:t>Meet</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the</a:t>
            </a:r>
            <a:r>
              <a:rPr lang="de-DE" b="1" dirty="0">
                <a:solidFill>
                  <a:schemeClr val="dk1"/>
                </a:solidFill>
                <a:latin typeface="Calibri"/>
                <a:ea typeface="Calibri"/>
                <a:cs typeface="Calibri"/>
                <a:sym typeface="Calibri"/>
              </a:rPr>
              <a:t> Crew:</a:t>
            </a:r>
            <a:br>
              <a:rPr lang="de-DE" sz="1400" b="1" i="0" u="none" strike="noStrike" cap="none" dirty="0">
                <a:solidFill>
                  <a:schemeClr val="dk1"/>
                </a:solidFill>
                <a:latin typeface="Calibri"/>
                <a:ea typeface="Calibri"/>
                <a:cs typeface="Calibri"/>
                <a:sym typeface="Calibri"/>
              </a:rPr>
            </a:br>
            <a:r>
              <a:rPr lang="de-DE" dirty="0" err="1">
                <a:solidFill>
                  <a:schemeClr val="dk1"/>
                </a:solidFill>
                <a:latin typeface="Calibri"/>
                <a:ea typeface="Calibri"/>
                <a:cs typeface="Calibri"/>
                <a:sym typeface="Calibri"/>
              </a:rPr>
              <a:t>You</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get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to</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know</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individual </a:t>
            </a:r>
            <a:r>
              <a:rPr lang="de-DE" dirty="0" err="1">
                <a:solidFill>
                  <a:schemeClr val="dk1"/>
                </a:solidFill>
                <a:latin typeface="Calibri"/>
                <a:ea typeface="Calibri"/>
                <a:cs typeface="Calibri"/>
                <a:sym typeface="Calibri"/>
              </a:rPr>
              <a:t>crew</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members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better</a:t>
            </a:r>
            <a:r>
              <a:rPr lang="de-DE" dirty="0">
                <a:solidFill>
                  <a:schemeClr val="dk1"/>
                </a:solidFill>
                <a:latin typeface="Calibri"/>
                <a:ea typeface="Calibri"/>
                <a:cs typeface="Calibri"/>
                <a:sym typeface="Calibri"/>
              </a:rPr>
              <a:t>.</a:t>
            </a:r>
            <a:r>
              <a:rPr lang="de-DE" sz="1400" i="0" u="none" strike="noStrike" cap="none" dirty="0">
                <a:solidFill>
                  <a:schemeClr val="dk1"/>
                </a:solidFill>
                <a:latin typeface="Calibri"/>
                <a:ea typeface="Calibri"/>
                <a:cs typeface="Calibri"/>
                <a:sym typeface="Calibri"/>
              </a:rPr>
              <a:t> </a:t>
            </a:r>
            <a:br>
              <a:rPr lang="de-DE" sz="1400" b="1" i="0" u="none" strike="noStrike" cap="none" dirty="0">
                <a:solidFill>
                  <a:schemeClr val="dk1"/>
                </a:solidFill>
                <a:latin typeface="Montserrat"/>
                <a:ea typeface="Montserrat"/>
                <a:cs typeface="Montserrat"/>
                <a:sym typeface="Montserrat"/>
              </a:rPr>
            </a:br>
            <a:endParaRPr sz="1400" b="1" i="0" u="none" strike="noStrike" cap="none" dirty="0">
              <a:solidFill>
                <a:schemeClr val="dk1"/>
              </a:solidFill>
              <a:latin typeface="Montserrat"/>
              <a:ea typeface="Montserrat"/>
              <a:cs typeface="Montserrat"/>
              <a:sym typeface="Montserrat"/>
            </a:endParaRPr>
          </a:p>
        </p:txBody>
      </p:sp>
      <p:sp>
        <p:nvSpPr>
          <p:cNvPr id="222" name="Google Shape;222;p16"/>
          <p:cNvSpPr txBox="1"/>
          <p:nvPr/>
        </p:nvSpPr>
        <p:spPr>
          <a:xfrm>
            <a:off x="2908674" y="2617744"/>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A</a:t>
            </a:r>
            <a:endParaRPr sz="2400" b="1" i="0" u="none" strike="noStrike" cap="none">
              <a:solidFill>
                <a:schemeClr val="dk1"/>
              </a:solidFill>
              <a:latin typeface="Montserrat"/>
              <a:ea typeface="Montserrat"/>
              <a:cs typeface="Montserrat"/>
              <a:sym typeface="Montserrat"/>
            </a:endParaRPr>
          </a:p>
        </p:txBody>
      </p:sp>
      <p:cxnSp>
        <p:nvCxnSpPr>
          <p:cNvPr id="223" name="Google Shape;223;p16"/>
          <p:cNvCxnSpPr/>
          <p:nvPr/>
        </p:nvCxnSpPr>
        <p:spPr>
          <a:xfrm rot="10800000">
            <a:off x="2911070" y="4100754"/>
            <a:ext cx="1635900" cy="0"/>
          </a:xfrm>
          <a:prstGeom prst="straightConnector1">
            <a:avLst/>
          </a:prstGeom>
          <a:noFill/>
          <a:ln w="76200" cap="flat" cmpd="sng">
            <a:solidFill>
              <a:schemeClr val="accent2"/>
            </a:solidFill>
            <a:prstDash val="solid"/>
            <a:round/>
            <a:headEnd type="none" w="sm" len="sm"/>
            <a:tailEnd type="none" w="sm" len="sm"/>
          </a:ln>
        </p:spPr>
      </p:cxnSp>
      <p:cxnSp>
        <p:nvCxnSpPr>
          <p:cNvPr id="224" name="Google Shape;224;p16"/>
          <p:cNvCxnSpPr/>
          <p:nvPr/>
        </p:nvCxnSpPr>
        <p:spPr>
          <a:xfrm rot="10800000">
            <a:off x="2911070" y="3295192"/>
            <a:ext cx="1635900" cy="0"/>
          </a:xfrm>
          <a:prstGeom prst="straightConnector1">
            <a:avLst/>
          </a:prstGeom>
          <a:noFill/>
          <a:ln w="76200" cap="flat" cmpd="sng">
            <a:solidFill>
              <a:schemeClr val="accent2"/>
            </a:solidFill>
            <a:prstDash val="solid"/>
            <a:round/>
            <a:headEnd type="none" w="sm" len="sm"/>
            <a:tailEnd type="none" w="sm" len="sm"/>
          </a:ln>
        </p:spPr>
      </p:cxnSp>
      <p:sp>
        <p:nvSpPr>
          <p:cNvPr id="225" name="Google Shape;225;p16"/>
          <p:cNvSpPr txBox="1"/>
          <p:nvPr/>
        </p:nvSpPr>
        <p:spPr>
          <a:xfrm>
            <a:off x="3729019" y="3618534"/>
            <a:ext cx="2187378" cy="421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de-DE" sz="1800" b="1">
                <a:solidFill>
                  <a:schemeClr val="dk1"/>
                </a:solidFill>
                <a:latin typeface="Montserrat"/>
                <a:ea typeface="Montserrat"/>
                <a:cs typeface="Montserrat"/>
                <a:sym typeface="Montserrat"/>
              </a:rPr>
              <a:t>Module</a:t>
            </a:r>
            <a:endParaRPr sz="1400" b="0" i="0" u="none" strike="noStrike" cap="none">
              <a:solidFill>
                <a:srgbClr val="000000"/>
              </a:solidFill>
              <a:latin typeface="Arial"/>
              <a:ea typeface="Arial"/>
              <a:cs typeface="Arial"/>
              <a:sym typeface="Arial"/>
            </a:endParaRPr>
          </a:p>
        </p:txBody>
      </p:sp>
      <p:sp>
        <p:nvSpPr>
          <p:cNvPr id="226" name="Google Shape;226;p16"/>
          <p:cNvSpPr txBox="1"/>
          <p:nvPr/>
        </p:nvSpPr>
        <p:spPr>
          <a:xfrm>
            <a:off x="6564224" y="3825590"/>
            <a:ext cx="3811500" cy="414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de-DE" b="1">
                <a:solidFill>
                  <a:schemeClr val="dk1"/>
                </a:solidFill>
                <a:latin typeface="Calibri"/>
                <a:ea typeface="Calibri"/>
                <a:cs typeface="Calibri"/>
                <a:sym typeface="Calibri"/>
              </a:rPr>
              <a:t>Critical and innovative thinking</a:t>
            </a: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de-DE">
                <a:solidFill>
                  <a:schemeClr val="dk1"/>
                </a:solidFill>
                <a:latin typeface="Calibri"/>
                <a:ea typeface="Calibri"/>
                <a:cs typeface="Calibri"/>
                <a:sym typeface="Calibri"/>
              </a:rPr>
              <a:t>Discover critical and innovative thinking with the crew.</a:t>
            </a:r>
            <a:endParaRPr sz="140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a:ea typeface="Montserrat"/>
              <a:cs typeface="Montserrat"/>
              <a:sym typeface="Montserrat"/>
            </a:endParaRPr>
          </a:p>
        </p:txBody>
      </p:sp>
      <p:sp>
        <p:nvSpPr>
          <p:cNvPr id="227" name="Google Shape;227;p16"/>
          <p:cNvSpPr txBox="1"/>
          <p:nvPr/>
        </p:nvSpPr>
        <p:spPr>
          <a:xfrm>
            <a:off x="2908674" y="3433957"/>
            <a:ext cx="1028700" cy="5544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400"/>
              <a:buFont typeface="Montserrat"/>
              <a:buNone/>
            </a:pPr>
            <a:r>
              <a:rPr lang="de-DE" sz="2400" b="1" i="0" u="none" strike="noStrike" cap="none">
                <a:solidFill>
                  <a:schemeClr val="dk1"/>
                </a:solidFill>
                <a:latin typeface="Montserrat"/>
                <a:ea typeface="Montserrat"/>
                <a:cs typeface="Montserrat"/>
                <a:sym typeface="Montserrat"/>
              </a:rPr>
              <a:t>B</a:t>
            </a:r>
            <a:endParaRPr sz="2400" b="1" i="0" u="none" strike="noStrike" cap="none">
              <a:solidFill>
                <a:schemeClr val="dk1"/>
              </a:solidFill>
              <a:latin typeface="Montserrat"/>
              <a:ea typeface="Montserrat"/>
              <a:cs typeface="Montserrat"/>
              <a:sym typeface="Montserrat"/>
            </a:endParaRPr>
          </a:p>
        </p:txBody>
      </p:sp>
      <p:cxnSp>
        <p:nvCxnSpPr>
          <p:cNvPr id="228" name="Google Shape;228;p16"/>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316a15e4ab9_0_3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de-DE" dirty="0"/>
              <a:t>Crew </a:t>
            </a:r>
            <a:r>
              <a:rPr lang="de-DE" i="1" dirty="0"/>
              <a:t>The </a:t>
            </a:r>
            <a:r>
              <a:rPr lang="de-DE" i="1" dirty="0" err="1"/>
              <a:t>Lifelong</a:t>
            </a:r>
            <a:r>
              <a:rPr lang="de-DE" i="1" dirty="0"/>
              <a:t> </a:t>
            </a:r>
            <a:r>
              <a:rPr lang="de-DE" i="1" dirty="0" err="1"/>
              <a:t>Learners</a:t>
            </a:r>
            <a:endParaRPr i="1" dirty="0"/>
          </a:p>
        </p:txBody>
      </p:sp>
      <p:sp>
        <p:nvSpPr>
          <p:cNvPr id="234" name="Google Shape;234;g316a15e4ab9_0_39"/>
          <p:cNvSpPr txBox="1"/>
          <p:nvPr/>
        </p:nvSpPr>
        <p:spPr>
          <a:xfrm>
            <a:off x="1713325" y="1725000"/>
            <a:ext cx="6399300" cy="1152300"/>
          </a:xfrm>
          <a:prstGeom prst="rect">
            <a:avLst/>
          </a:prstGeom>
          <a:noFill/>
          <a:ln>
            <a:noFill/>
          </a:ln>
        </p:spPr>
        <p:txBody>
          <a:bodyPr spcFirstLastPara="1" wrap="square" lIns="91425" tIns="45700" rIns="91425" bIns="45700" anchor="t" anchorCtr="0">
            <a:spAutoFit/>
          </a:bodyPr>
          <a:lstStyle/>
          <a:p>
            <a:pPr marL="457200" lvl="0" indent="0" algn="l" rtl="0">
              <a:lnSpc>
                <a:spcPct val="115000"/>
              </a:lnSpc>
              <a:spcBef>
                <a:spcPts val="1200"/>
              </a:spcBef>
              <a:spcAft>
                <a:spcPts val="0"/>
              </a:spcAft>
              <a:buNone/>
            </a:pPr>
            <a:endParaRPr sz="1200">
              <a:solidFill>
                <a:schemeClr val="dk1"/>
              </a:solidFill>
            </a:endParaRPr>
          </a:p>
          <a:p>
            <a:pPr marL="0" marR="0" lvl="0" indent="0" algn="l" rtl="0">
              <a:lnSpc>
                <a:spcPct val="107000"/>
              </a:lnSpc>
              <a:spcBef>
                <a:spcPts val="1200"/>
              </a:spcBef>
              <a:spcAft>
                <a:spcPts val="0"/>
              </a:spcAft>
              <a:buClr>
                <a:srgbClr val="000000"/>
              </a:buClr>
              <a:buSzPts val="2000"/>
              <a:buFont typeface="Arial"/>
              <a:buNone/>
            </a:pPr>
            <a:endParaRPr sz="200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endParaRPr sz="1700" b="0" i="0" u="none" strike="noStrike" cap="none">
              <a:solidFill>
                <a:schemeClr val="dk1"/>
              </a:solidFill>
              <a:latin typeface="Calibri"/>
              <a:ea typeface="Calibri"/>
              <a:cs typeface="Calibri"/>
              <a:sym typeface="Calibri"/>
            </a:endParaRPr>
          </a:p>
        </p:txBody>
      </p:sp>
      <p:pic>
        <p:nvPicPr>
          <p:cNvPr id="235" name="Google Shape;235;g316a15e4ab9_0_39"/>
          <p:cNvPicPr preferRelativeResize="0"/>
          <p:nvPr/>
        </p:nvPicPr>
        <p:blipFill>
          <a:blip r:embed="rId3">
            <a:alphaModFix/>
          </a:blip>
          <a:stretch>
            <a:fillRect/>
          </a:stretch>
        </p:blipFill>
        <p:spPr>
          <a:xfrm>
            <a:off x="1949975" y="1489475"/>
            <a:ext cx="7235026" cy="39698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316a15e4ab9_0_56"/>
          <p:cNvSpPr txBox="1">
            <a:spLocks noGrp="1"/>
          </p:cNvSpPr>
          <p:nvPr>
            <p:ph type="title"/>
          </p:nvPr>
        </p:nvSpPr>
        <p:spPr>
          <a:xfrm>
            <a:off x="2394261" y="238666"/>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Captain </a:t>
            </a:r>
            <a:r>
              <a:rPr lang="de-DE" dirty="0" err="1"/>
              <a:t>Krita</a:t>
            </a:r>
            <a:r>
              <a:rPr lang="de-DE" dirty="0"/>
              <a:t> – The </a:t>
            </a:r>
            <a:r>
              <a:rPr lang="de-DE" dirty="0" err="1"/>
              <a:t>visionary</a:t>
            </a:r>
            <a:endParaRPr dirty="0"/>
          </a:p>
        </p:txBody>
      </p:sp>
      <p:sp>
        <p:nvSpPr>
          <p:cNvPr id="241" name="Google Shape;241;g316a15e4ab9_0_56"/>
          <p:cNvSpPr txBox="1"/>
          <p:nvPr/>
        </p:nvSpPr>
        <p:spPr>
          <a:xfrm>
            <a:off x="2394261" y="1723938"/>
            <a:ext cx="5485143" cy="3410124"/>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Leads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ship</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b="1" dirty="0">
                <a:solidFill>
                  <a:schemeClr val="dk1"/>
                </a:solidFill>
                <a:latin typeface="Calibri"/>
                <a:ea typeface="Calibri"/>
                <a:cs typeface="Calibri"/>
                <a:sym typeface="Calibri"/>
              </a:rPr>
              <a:t>‘The </a:t>
            </a:r>
            <a:r>
              <a:rPr lang="de-DE" sz="1600" b="1" dirty="0" err="1">
                <a:solidFill>
                  <a:schemeClr val="dk1"/>
                </a:solidFill>
                <a:latin typeface="Calibri"/>
                <a:ea typeface="Calibri"/>
                <a:cs typeface="Calibri"/>
                <a:sym typeface="Calibri"/>
              </a:rPr>
              <a:t>Lifelong</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Learners</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ensures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direction</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vision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journey</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Determined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forward-looking</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motivating</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Lays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foundation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vision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lifelong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Captain </a:t>
            </a:r>
            <a:r>
              <a:rPr lang="de-DE" sz="1600" dirty="0" err="1">
                <a:solidFill>
                  <a:schemeClr val="dk1"/>
                </a:solidFill>
                <a:latin typeface="Calibri"/>
                <a:ea typeface="Calibri"/>
                <a:cs typeface="Calibri"/>
                <a:sym typeface="Calibri"/>
              </a:rPr>
              <a:t>Krita</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is</a:t>
            </a:r>
            <a:r>
              <a:rPr lang="de-DE" sz="1600" dirty="0">
                <a:solidFill>
                  <a:schemeClr val="dk1"/>
                </a:solidFill>
                <a:latin typeface="Calibri"/>
                <a:ea typeface="Calibri"/>
                <a:cs typeface="Calibri"/>
                <a:sym typeface="Calibri"/>
              </a:rPr>
              <a:t> on a </a:t>
            </a:r>
            <a:r>
              <a:rPr lang="de-DE" sz="1600" dirty="0" err="1">
                <a:solidFill>
                  <a:schemeClr val="dk1"/>
                </a:solidFill>
                <a:latin typeface="Calibri"/>
                <a:ea typeface="Calibri"/>
                <a:cs typeface="Calibri"/>
                <a:sym typeface="Calibri"/>
              </a:rPr>
              <a:t>mission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establish</a:t>
            </a:r>
            <a:r>
              <a:rPr lang="de-DE" sz="1600" dirty="0">
                <a:solidFill>
                  <a:schemeClr val="dk1"/>
                </a:solidFill>
                <a:latin typeface="Calibri"/>
                <a:ea typeface="Calibri"/>
                <a:cs typeface="Calibri"/>
                <a:sym typeface="Calibri"/>
              </a:rPr>
              <a:t> a </a:t>
            </a:r>
            <a:r>
              <a:rPr lang="de-DE" sz="1600" dirty="0" err="1">
                <a:solidFill>
                  <a:schemeClr val="dk1"/>
                </a:solidFill>
                <a:latin typeface="Calibri"/>
                <a:ea typeface="Calibri"/>
                <a:cs typeface="Calibri"/>
                <a:sym typeface="Calibri"/>
              </a:rPr>
              <a:t>movement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continuous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promote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concept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lifelong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as</a:t>
            </a:r>
            <a:r>
              <a:rPr lang="de-DE" sz="1600" dirty="0">
                <a:solidFill>
                  <a:schemeClr val="dk1"/>
                </a:solidFill>
                <a:latin typeface="Calibri"/>
                <a:ea typeface="Calibri"/>
                <a:cs typeface="Calibri"/>
                <a:sym typeface="Calibri"/>
              </a:rPr>
              <a:t> a </a:t>
            </a:r>
            <a:r>
              <a:rPr lang="de-DE" sz="1600" dirty="0" err="1">
                <a:solidFill>
                  <a:schemeClr val="dk1"/>
                </a:solidFill>
                <a:latin typeface="Calibri"/>
                <a:ea typeface="Calibri"/>
                <a:cs typeface="Calibri"/>
                <a:sym typeface="Calibri"/>
              </a:rPr>
              <a:t>central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part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education</a:t>
            </a:r>
            <a:r>
              <a:rPr lang="de-DE" sz="1600" dirty="0">
                <a:solidFill>
                  <a:schemeClr val="dk1"/>
                </a:solidFill>
                <a:latin typeface="Calibri"/>
                <a:ea typeface="Calibri"/>
                <a:cs typeface="Calibri"/>
                <a:sym typeface="Calibri"/>
              </a:rPr>
              <a:t>.</a:t>
            </a:r>
            <a:endParaRPr sz="2400" b="0" i="0" u="none" strike="noStrike" cap="none" dirty="0">
              <a:solidFill>
                <a:schemeClr val="dk1"/>
              </a:solidFill>
              <a:latin typeface="Calibri"/>
              <a:ea typeface="Calibri"/>
              <a:cs typeface="Calibri"/>
              <a:sym typeface="Calibri"/>
            </a:endParaRPr>
          </a:p>
        </p:txBody>
      </p:sp>
      <p:pic>
        <p:nvPicPr>
          <p:cNvPr id="242" name="Google Shape;242;g316a15e4ab9_0_56"/>
          <p:cNvPicPr preferRelativeResize="0"/>
          <p:nvPr/>
        </p:nvPicPr>
        <p:blipFill>
          <a:blip r:embed="rId3">
            <a:alphaModFix/>
          </a:blip>
          <a:stretch>
            <a:fillRect/>
          </a:stretch>
        </p:blipFill>
        <p:spPr>
          <a:xfrm>
            <a:off x="8387035" y="1809750"/>
            <a:ext cx="3238500" cy="3238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316a15e4ab9_0_46"/>
          <p:cNvSpPr txBox="1">
            <a:spLocks noGrp="1"/>
          </p:cNvSpPr>
          <p:nvPr>
            <p:ph type="title"/>
          </p:nvPr>
        </p:nvSpPr>
        <p:spPr>
          <a:xfrm>
            <a:off x="2151434" y="160844"/>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Emmi – The </a:t>
            </a:r>
            <a:r>
              <a:rPr lang="de-DE" dirty="0" err="1"/>
              <a:t>communication</a:t>
            </a:r>
            <a:r>
              <a:rPr lang="de-DE" dirty="0"/>
              <a:t> expert</a:t>
            </a:r>
            <a:endParaRPr dirty="0"/>
          </a:p>
        </p:txBody>
      </p:sp>
      <p:sp>
        <p:nvSpPr>
          <p:cNvPr id="248" name="Google Shape;248;g316a15e4ab9_0_46"/>
          <p:cNvSpPr txBox="1"/>
          <p:nvPr/>
        </p:nvSpPr>
        <p:spPr>
          <a:xfrm>
            <a:off x="2151434" y="1551904"/>
            <a:ext cx="5017851" cy="3976433"/>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Responsible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clear</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inviting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communication</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Empathetic</a:t>
            </a:r>
            <a:r>
              <a:rPr lang="de-DE" sz="1600" dirty="0">
                <a:solidFill>
                  <a:schemeClr val="dk1"/>
                </a:solidFill>
                <a:latin typeface="Calibri"/>
                <a:ea typeface="Calibri"/>
                <a:cs typeface="Calibri"/>
                <a:sym typeface="Calibri"/>
              </a:rPr>
              <a:t>, persuasive and </a:t>
            </a:r>
            <a:r>
              <a:rPr lang="de-DE" sz="1600" dirty="0" err="1">
                <a:solidFill>
                  <a:schemeClr val="dk1"/>
                </a:solidFill>
                <a:latin typeface="Calibri"/>
                <a:ea typeface="Calibri"/>
                <a:cs typeface="Calibri"/>
                <a:sym typeface="Calibri"/>
              </a:rPr>
              <a:t>creative</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Finds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new</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ways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convey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content</a:t>
            </a:r>
            <a:r>
              <a:rPr lang="de-DE" sz="1600" dirty="0">
                <a:solidFill>
                  <a:schemeClr val="dk1"/>
                </a:solidFill>
                <a:latin typeface="Calibri"/>
                <a:ea typeface="Calibri"/>
                <a:cs typeface="Calibri"/>
                <a:sym typeface="Calibri"/>
              </a:rPr>
              <a:t> in an </a:t>
            </a:r>
            <a:r>
              <a:rPr lang="de-DE" sz="1600" dirty="0" err="1">
                <a:solidFill>
                  <a:schemeClr val="dk1"/>
                </a:solidFill>
                <a:latin typeface="Calibri"/>
                <a:ea typeface="Calibri"/>
                <a:cs typeface="Calibri"/>
                <a:sym typeface="Calibri"/>
              </a:rPr>
              <a:t>understandable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way</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Emmi </a:t>
            </a:r>
            <a:r>
              <a:rPr lang="de-DE" sz="1600" dirty="0" err="1">
                <a:solidFill>
                  <a:schemeClr val="dk1"/>
                </a:solidFill>
                <a:latin typeface="Calibri"/>
                <a:ea typeface="Calibri"/>
                <a:cs typeface="Calibri"/>
                <a:sym typeface="Calibri"/>
              </a:rPr>
              <a:t>wants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redesign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language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encourage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people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share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knowledge</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strengthens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communication</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exchange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ideas</a:t>
            </a:r>
            <a:r>
              <a:rPr lang="de-DE" sz="1600" dirty="0">
                <a:solidFill>
                  <a:schemeClr val="dk1"/>
                </a:solidFill>
                <a:latin typeface="Calibri"/>
                <a:ea typeface="Calibri"/>
                <a:cs typeface="Calibri"/>
                <a:sym typeface="Calibri"/>
              </a:rPr>
              <a:t> in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educational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journey</a:t>
            </a:r>
            <a:r>
              <a:rPr lang="de-DE" sz="1600" dirty="0">
                <a:solidFill>
                  <a:schemeClr val="dk1"/>
                </a:solidFill>
                <a:latin typeface="Calibri"/>
                <a:ea typeface="Calibri"/>
                <a:cs typeface="Calibri"/>
                <a:sym typeface="Calibri"/>
              </a:rPr>
              <a:t>.</a:t>
            </a:r>
            <a:endParaRPr sz="1600" i="0" u="none" strike="noStrike" cap="none" dirty="0">
              <a:solidFill>
                <a:schemeClr val="dk1"/>
              </a:solidFill>
              <a:latin typeface="Calibri"/>
              <a:ea typeface="Calibri"/>
              <a:cs typeface="Calibri"/>
              <a:sym typeface="Calibri"/>
            </a:endParaRPr>
          </a:p>
        </p:txBody>
      </p:sp>
      <p:pic>
        <p:nvPicPr>
          <p:cNvPr id="249" name="Google Shape;249;g316a15e4ab9_0_46"/>
          <p:cNvPicPr preferRelativeResize="0"/>
          <p:nvPr/>
        </p:nvPicPr>
        <p:blipFill>
          <a:blip r:embed="rId3">
            <a:alphaModFix/>
          </a:blip>
          <a:stretch>
            <a:fillRect/>
          </a:stretch>
        </p:blipFill>
        <p:spPr>
          <a:xfrm>
            <a:off x="8348125" y="1920870"/>
            <a:ext cx="3238500" cy="3238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316a15e4ab9_0_63"/>
          <p:cNvSpPr txBox="1">
            <a:spLocks noGrp="1"/>
          </p:cNvSpPr>
          <p:nvPr>
            <p:ph type="title"/>
          </p:nvPr>
        </p:nvSpPr>
        <p:spPr>
          <a:xfrm>
            <a:off x="468548" y="121934"/>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Dr. </a:t>
            </a:r>
            <a:r>
              <a:rPr lang="de-DE" dirty="0" err="1"/>
              <a:t>Reflexio</a:t>
            </a:r>
            <a:r>
              <a:rPr lang="de-DE" dirty="0"/>
              <a:t> – The </a:t>
            </a:r>
            <a:r>
              <a:rPr lang="de-DE" dirty="0" err="1"/>
              <a:t>master</a:t>
            </a:r>
            <a:r>
              <a:rPr lang="de-DE" dirty="0"/>
              <a:t> </a:t>
            </a:r>
            <a:r>
              <a:rPr lang="de-DE" dirty="0" err="1"/>
              <a:t>of</a:t>
            </a:r>
            <a:r>
              <a:rPr lang="de-DE" dirty="0"/>
              <a:t> </a:t>
            </a:r>
            <a:r>
              <a:rPr lang="de-DE" dirty="0" err="1"/>
              <a:t>self-knowledge</a:t>
            </a:r>
            <a:endParaRPr dirty="0"/>
          </a:p>
        </p:txBody>
      </p:sp>
      <p:sp>
        <p:nvSpPr>
          <p:cNvPr id="255" name="Google Shape;255;g316a15e4ab9_0_63"/>
          <p:cNvSpPr txBox="1"/>
          <p:nvPr/>
        </p:nvSpPr>
        <p:spPr>
          <a:xfrm>
            <a:off x="2345623" y="1462525"/>
            <a:ext cx="4784751" cy="3976433"/>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Focused</a:t>
            </a:r>
            <a:r>
              <a:rPr lang="de-DE" sz="1600" dirty="0">
                <a:solidFill>
                  <a:schemeClr val="dk1"/>
                </a:solidFill>
                <a:latin typeface="Calibri"/>
                <a:ea typeface="Calibri"/>
                <a:cs typeface="Calibri"/>
                <a:sym typeface="Calibri"/>
              </a:rPr>
              <a:t> on </a:t>
            </a:r>
            <a:r>
              <a:rPr lang="de-DE" sz="1600" dirty="0" err="1">
                <a:solidFill>
                  <a:schemeClr val="dk1"/>
                </a:solidFill>
                <a:latin typeface="Calibri"/>
                <a:ea typeface="Calibri"/>
                <a:cs typeface="Calibri"/>
                <a:sym typeface="Calibri"/>
              </a:rPr>
              <a:t>reflecting</a:t>
            </a:r>
            <a:r>
              <a:rPr lang="de-DE" sz="1600" dirty="0">
                <a:solidFill>
                  <a:schemeClr val="dk1"/>
                </a:solidFill>
                <a:latin typeface="Calibri"/>
                <a:ea typeface="Calibri"/>
                <a:cs typeface="Calibri"/>
                <a:sym typeface="Calibri"/>
              </a:rPr>
              <a:t> on </a:t>
            </a:r>
            <a:r>
              <a:rPr lang="de-DE" sz="1600" dirty="0" err="1">
                <a:solidFill>
                  <a:schemeClr val="dk1"/>
                </a:solidFill>
                <a:latin typeface="Calibri"/>
                <a:ea typeface="Calibri"/>
                <a:cs typeface="Calibri"/>
                <a:sym typeface="Calibri"/>
              </a:rPr>
              <a:t>one's</a:t>
            </a:r>
            <a:r>
              <a:rPr lang="de-DE" sz="1600" dirty="0">
                <a:solidFill>
                  <a:schemeClr val="dk1"/>
                </a:solidFill>
                <a:latin typeface="Calibri"/>
                <a:ea typeface="Calibri"/>
                <a:cs typeface="Calibri"/>
                <a:sym typeface="Calibri"/>
              </a:rPr>
              <a:t> own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 and personal </a:t>
            </a:r>
            <a:r>
              <a:rPr lang="de-DE" sz="1600" dirty="0" err="1">
                <a:solidFill>
                  <a:schemeClr val="dk1"/>
                </a:solidFill>
                <a:latin typeface="Calibri"/>
                <a:ea typeface="Calibri"/>
                <a:cs typeface="Calibri"/>
                <a:sym typeface="Calibri"/>
              </a:rPr>
              <a:t>development</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Profound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thoughtful</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introspective</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self-reflection</a:t>
            </a:r>
            <a:r>
              <a:rPr lang="de-DE" sz="1600" dirty="0">
                <a:solidFill>
                  <a:schemeClr val="dk1"/>
                </a:solidFill>
                <a:latin typeface="Calibri"/>
                <a:ea typeface="Calibri"/>
                <a:cs typeface="Calibri"/>
                <a:sym typeface="Calibri"/>
              </a:rPr>
              <a:t> and personal </a:t>
            </a:r>
            <a:r>
              <a:rPr lang="de-DE" sz="1600" dirty="0" err="1">
                <a:solidFill>
                  <a:schemeClr val="dk1"/>
                </a:solidFill>
                <a:latin typeface="Calibri"/>
                <a:ea typeface="Calibri"/>
                <a:cs typeface="Calibri"/>
                <a:sym typeface="Calibri"/>
              </a:rPr>
              <a:t>growth</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Dr. </a:t>
            </a:r>
            <a:r>
              <a:rPr lang="de-DE" sz="1600" dirty="0" err="1">
                <a:solidFill>
                  <a:schemeClr val="dk1"/>
                </a:solidFill>
                <a:latin typeface="Calibri"/>
                <a:ea typeface="Calibri"/>
                <a:cs typeface="Calibri"/>
                <a:sym typeface="Calibri"/>
              </a:rPr>
              <a:t>Reflexio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wants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help</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discover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themselves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consciously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shape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their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processes</a:t>
            </a:r>
            <a:r>
              <a:rPr lang="de-DE" sz="1600" dirty="0">
                <a:solidFill>
                  <a:schemeClr val="dk1"/>
                </a:solidFill>
                <a:latin typeface="Calibri"/>
                <a:ea typeface="Calibri"/>
                <a:cs typeface="Calibri"/>
                <a:sym typeface="Calibri"/>
              </a:rPr>
              <a:t>. Through </a:t>
            </a:r>
            <a:r>
              <a:rPr lang="de-DE" sz="1600" dirty="0" err="1">
                <a:solidFill>
                  <a:schemeClr val="dk1"/>
                </a:solidFill>
                <a:latin typeface="Calibri"/>
                <a:ea typeface="Calibri"/>
                <a:cs typeface="Calibri"/>
                <a:sym typeface="Calibri"/>
              </a:rPr>
              <a:t>self-knowledge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becomes</a:t>
            </a:r>
            <a:r>
              <a:rPr lang="de-DE" sz="1600" dirty="0">
                <a:solidFill>
                  <a:schemeClr val="dk1"/>
                </a:solidFill>
                <a:latin typeface="Calibri"/>
                <a:ea typeface="Calibri"/>
                <a:cs typeface="Calibri"/>
                <a:sym typeface="Calibri"/>
              </a:rPr>
              <a:t> individual and </a:t>
            </a:r>
            <a:r>
              <a:rPr lang="de-DE" sz="1600" dirty="0" err="1">
                <a:solidFill>
                  <a:schemeClr val="dk1"/>
                </a:solidFill>
                <a:latin typeface="Calibri"/>
                <a:ea typeface="Calibri"/>
                <a:cs typeface="Calibri"/>
                <a:sym typeface="Calibri"/>
              </a:rPr>
              <a:t>sustainable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everyone</a:t>
            </a:r>
            <a:r>
              <a:rPr lang="de-DE" sz="1600" dirty="0">
                <a:solidFill>
                  <a:schemeClr val="dk1"/>
                </a:solidFill>
                <a:latin typeface="Calibri"/>
                <a:ea typeface="Calibri"/>
                <a:cs typeface="Calibri"/>
                <a:sym typeface="Calibri"/>
              </a:rPr>
              <a:t>.</a:t>
            </a:r>
            <a:endParaRPr sz="1600" i="0" u="none" strike="noStrike" cap="none" dirty="0">
              <a:solidFill>
                <a:schemeClr val="dk1"/>
              </a:solidFill>
              <a:latin typeface="Calibri"/>
              <a:ea typeface="Calibri"/>
              <a:cs typeface="Calibri"/>
              <a:sym typeface="Calibri"/>
            </a:endParaRPr>
          </a:p>
        </p:txBody>
      </p:sp>
      <p:pic>
        <p:nvPicPr>
          <p:cNvPr id="256" name="Google Shape;256;g316a15e4ab9_0_63"/>
          <p:cNvPicPr preferRelativeResize="0"/>
          <p:nvPr/>
        </p:nvPicPr>
        <p:blipFill>
          <a:blip r:embed="rId3">
            <a:alphaModFix/>
          </a:blip>
          <a:stretch>
            <a:fillRect/>
          </a:stretch>
        </p:blipFill>
        <p:spPr>
          <a:xfrm>
            <a:off x="8265025" y="1843225"/>
            <a:ext cx="3238500" cy="3238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316a15e4ab9_0_7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Niko – The </a:t>
            </a:r>
            <a:r>
              <a:rPr lang="de-DE" dirty="0" err="1"/>
              <a:t>technologist</a:t>
            </a:r>
            <a:r>
              <a:rPr lang="de-DE" dirty="0"/>
              <a:t> </a:t>
            </a:r>
            <a:r>
              <a:rPr lang="de-DE" dirty="0" err="1"/>
              <a:t>of</a:t>
            </a:r>
            <a:r>
              <a:rPr lang="de-DE" dirty="0"/>
              <a:t> </a:t>
            </a:r>
            <a:r>
              <a:rPr lang="de-DE" dirty="0" err="1"/>
              <a:t>the</a:t>
            </a:r>
            <a:r>
              <a:rPr lang="de-DE" dirty="0"/>
              <a:t> </a:t>
            </a:r>
            <a:r>
              <a:rPr lang="de-DE" dirty="0" err="1"/>
              <a:t>future</a:t>
            </a:r>
            <a:endParaRPr dirty="0"/>
          </a:p>
        </p:txBody>
      </p:sp>
      <p:sp>
        <p:nvSpPr>
          <p:cNvPr id="262" name="Google Shape;262;g316a15e4ab9_0_73"/>
          <p:cNvSpPr txBox="1"/>
          <p:nvPr/>
        </p:nvSpPr>
        <p:spPr>
          <a:xfrm>
            <a:off x="3007104" y="1408723"/>
            <a:ext cx="4567500" cy="4625649"/>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Responsible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use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digital </a:t>
            </a:r>
            <a:r>
              <a:rPr lang="de-DE" sz="1600" dirty="0" err="1">
                <a:solidFill>
                  <a:schemeClr val="dk1"/>
                </a:solidFill>
                <a:latin typeface="Calibri"/>
                <a:ea typeface="Calibri"/>
                <a:cs typeface="Calibri"/>
                <a:sym typeface="Calibri"/>
              </a:rPr>
              <a:t>technologies</a:t>
            </a:r>
            <a:r>
              <a:rPr lang="de-DE" sz="1600" dirty="0">
                <a:solidFill>
                  <a:schemeClr val="dk1"/>
                </a:solidFill>
                <a:latin typeface="Calibri"/>
                <a:ea typeface="Calibri"/>
                <a:cs typeface="Calibri"/>
                <a:sym typeface="Calibri"/>
              </a:rPr>
              <a:t> in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Innovative, </a:t>
            </a:r>
            <a:r>
              <a:rPr lang="de-DE" sz="1600" dirty="0" err="1">
                <a:solidFill>
                  <a:schemeClr val="dk1"/>
                </a:solidFill>
                <a:latin typeface="Calibri"/>
                <a:ea typeface="Calibri"/>
                <a:cs typeface="Calibri"/>
                <a:sym typeface="Calibri"/>
              </a:rPr>
              <a:t>solution-oriented</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technology-savvy</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Creates</a:t>
            </a:r>
            <a:r>
              <a:rPr lang="de-DE" sz="1600" dirty="0">
                <a:solidFill>
                  <a:schemeClr val="dk1"/>
                </a:solidFill>
                <a:latin typeface="Calibri"/>
                <a:ea typeface="Calibri"/>
                <a:cs typeface="Calibri"/>
                <a:sym typeface="Calibri"/>
              </a:rPr>
              <a:t> digital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spaces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use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new</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technologies</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Niko </a:t>
            </a:r>
            <a:r>
              <a:rPr lang="de-DE" sz="1600" dirty="0" err="1">
                <a:solidFill>
                  <a:schemeClr val="dk1"/>
                </a:solidFill>
                <a:latin typeface="Calibri"/>
                <a:ea typeface="Calibri"/>
                <a:cs typeface="Calibri"/>
                <a:sym typeface="Calibri"/>
              </a:rPr>
              <a:t>uses</a:t>
            </a:r>
            <a:r>
              <a:rPr lang="de-DE" sz="1600" dirty="0">
                <a:solidFill>
                  <a:schemeClr val="dk1"/>
                </a:solidFill>
                <a:latin typeface="Calibri"/>
                <a:ea typeface="Calibri"/>
                <a:cs typeface="Calibri"/>
                <a:sym typeface="Calibri"/>
              </a:rPr>
              <a:t> digital </a:t>
            </a:r>
            <a:r>
              <a:rPr lang="de-DE" sz="1600" dirty="0" err="1">
                <a:solidFill>
                  <a:schemeClr val="dk1"/>
                </a:solidFill>
                <a:latin typeface="Calibri"/>
                <a:ea typeface="Calibri"/>
                <a:cs typeface="Calibri"/>
                <a:sym typeface="Calibri"/>
              </a:rPr>
              <a:t>tools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make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more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accessible</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create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new</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opportunities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ensures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use</a:t>
            </a:r>
            <a:r>
              <a:rPr lang="de-DE" sz="1600" dirty="0">
                <a:solidFill>
                  <a:schemeClr val="dk1"/>
                </a:solidFill>
                <a:latin typeface="Calibri"/>
                <a:ea typeface="Calibri"/>
                <a:cs typeface="Calibri"/>
                <a:sym typeface="Calibri"/>
              </a:rPr>
              <a:t> modern </a:t>
            </a:r>
            <a:r>
              <a:rPr lang="de-DE" sz="1600" dirty="0" err="1">
                <a:solidFill>
                  <a:schemeClr val="dk1"/>
                </a:solidFill>
                <a:latin typeface="Calibri"/>
                <a:ea typeface="Calibri"/>
                <a:cs typeface="Calibri"/>
                <a:sym typeface="Calibri"/>
              </a:rPr>
              <a:t>technology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expand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their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abilities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endParaRPr sz="1600" i="0" u="none" strike="noStrike" cap="none" dirty="0">
              <a:solidFill>
                <a:schemeClr val="dk1"/>
              </a:solidFill>
              <a:latin typeface="Calibri"/>
              <a:ea typeface="Calibri"/>
              <a:cs typeface="Calibri"/>
              <a:sym typeface="Calibri"/>
            </a:endParaRPr>
          </a:p>
        </p:txBody>
      </p:sp>
      <p:pic>
        <p:nvPicPr>
          <p:cNvPr id="263" name="Google Shape;263;g316a15e4ab9_0_73"/>
          <p:cNvPicPr preferRelativeResize="0"/>
          <p:nvPr/>
        </p:nvPicPr>
        <p:blipFill>
          <a:blip r:embed="rId3">
            <a:alphaModFix/>
          </a:blip>
          <a:stretch>
            <a:fillRect/>
          </a:stretch>
        </p:blipFill>
        <p:spPr>
          <a:xfrm>
            <a:off x="8381756" y="2102297"/>
            <a:ext cx="3238500" cy="3238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316a15e4ab9_0_83"/>
          <p:cNvSpPr txBox="1">
            <a:spLocks noGrp="1"/>
          </p:cNvSpPr>
          <p:nvPr>
            <p:ph type="title"/>
          </p:nvPr>
        </p:nvSpPr>
        <p:spPr>
          <a:xfrm>
            <a:off x="2287622" y="190027"/>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Globus – The Globetrotter</a:t>
            </a:r>
            <a:endParaRPr dirty="0"/>
          </a:p>
        </p:txBody>
      </p:sp>
      <p:sp>
        <p:nvSpPr>
          <p:cNvPr id="269" name="Google Shape;269;g316a15e4ab9_0_83"/>
          <p:cNvSpPr txBox="1"/>
          <p:nvPr/>
        </p:nvSpPr>
        <p:spPr>
          <a:xfrm>
            <a:off x="2287622" y="1515727"/>
            <a:ext cx="4794114" cy="3976433"/>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Brings global </a:t>
            </a:r>
            <a:r>
              <a:rPr lang="de-DE" sz="1600" dirty="0" err="1">
                <a:solidFill>
                  <a:schemeClr val="dk1"/>
                </a:solidFill>
                <a:latin typeface="Calibri"/>
                <a:ea typeface="Calibri"/>
                <a:cs typeface="Calibri"/>
                <a:sym typeface="Calibri"/>
              </a:rPr>
              <a:t>perspectives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intercultural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skills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Adventurous</a:t>
            </a:r>
            <a:r>
              <a:rPr lang="de-DE" sz="1600" dirty="0">
                <a:solidFill>
                  <a:schemeClr val="dk1"/>
                </a:solidFill>
                <a:latin typeface="Calibri"/>
                <a:ea typeface="Calibri"/>
                <a:cs typeface="Calibri"/>
                <a:sym typeface="Calibri"/>
              </a:rPr>
              <a:t>, open and </a:t>
            </a:r>
            <a:r>
              <a:rPr lang="de-DE" sz="1600" dirty="0" err="1">
                <a:solidFill>
                  <a:schemeClr val="dk1"/>
                </a:solidFill>
                <a:latin typeface="Calibri"/>
                <a:ea typeface="Calibri"/>
                <a:cs typeface="Calibri"/>
                <a:sym typeface="Calibri"/>
              </a:rPr>
              <a:t>curious</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intercultural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exchange</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understanding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global </a:t>
            </a:r>
            <a:r>
              <a:rPr lang="de-DE" sz="1600" dirty="0" err="1">
                <a:solidFill>
                  <a:schemeClr val="dk1"/>
                </a:solidFill>
                <a:latin typeface="Calibri"/>
                <a:ea typeface="Calibri"/>
                <a:cs typeface="Calibri"/>
                <a:sym typeface="Calibri"/>
              </a:rPr>
              <a:t>issues</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Globus </a:t>
            </a:r>
            <a:r>
              <a:rPr lang="de-DE" sz="1600" dirty="0" err="1">
                <a:solidFill>
                  <a:schemeClr val="dk1"/>
                </a:solidFill>
                <a:latin typeface="Calibri"/>
                <a:ea typeface="Calibri"/>
                <a:cs typeface="Calibri"/>
                <a:sym typeface="Calibri"/>
              </a:rPr>
              <a:t>wants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help</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broaden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their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perspectives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appreciate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diversity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world</a:t>
            </a:r>
            <a:r>
              <a:rPr lang="de-DE" sz="1600" dirty="0">
                <a:solidFill>
                  <a:schemeClr val="dk1"/>
                </a:solidFill>
                <a:latin typeface="Calibri"/>
                <a:ea typeface="Calibri"/>
                <a:cs typeface="Calibri"/>
                <a:sym typeface="Calibri"/>
              </a:rPr>
              <a:t>. He </a:t>
            </a:r>
            <a:r>
              <a:rPr lang="de-DE" sz="1600" dirty="0" err="1">
                <a:solidFill>
                  <a:schemeClr val="dk1"/>
                </a:solidFill>
                <a:latin typeface="Calibri"/>
                <a:ea typeface="Calibri"/>
                <a:cs typeface="Calibri"/>
                <a:sym typeface="Calibri"/>
              </a:rPr>
              <a:t>highlights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importance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integrating</a:t>
            </a:r>
            <a:r>
              <a:rPr lang="de-DE" sz="1600" dirty="0">
                <a:solidFill>
                  <a:schemeClr val="dk1"/>
                </a:solidFill>
                <a:latin typeface="Calibri"/>
                <a:ea typeface="Calibri"/>
                <a:cs typeface="Calibri"/>
                <a:sym typeface="Calibri"/>
              </a:rPr>
              <a:t> global </a:t>
            </a:r>
            <a:r>
              <a:rPr lang="de-DE" sz="1600" dirty="0" err="1">
                <a:solidFill>
                  <a:schemeClr val="dk1"/>
                </a:solidFill>
                <a:latin typeface="Calibri"/>
                <a:ea typeface="Calibri"/>
                <a:cs typeface="Calibri"/>
                <a:sym typeface="Calibri"/>
              </a:rPr>
              <a:t>connections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a:t>
            </a:r>
            <a:endParaRPr sz="1600" i="0" u="none" strike="noStrike" cap="none" dirty="0">
              <a:solidFill>
                <a:schemeClr val="dk1"/>
              </a:solidFill>
              <a:latin typeface="Calibri"/>
              <a:ea typeface="Calibri"/>
              <a:cs typeface="Calibri"/>
              <a:sym typeface="Calibri"/>
            </a:endParaRPr>
          </a:p>
        </p:txBody>
      </p:sp>
      <p:pic>
        <p:nvPicPr>
          <p:cNvPr id="270" name="Google Shape;270;g316a15e4ab9_0_83"/>
          <p:cNvPicPr preferRelativeResize="0"/>
          <p:nvPr/>
        </p:nvPicPr>
        <p:blipFill>
          <a:blip r:embed="rId3">
            <a:alphaModFix/>
          </a:blip>
          <a:stretch>
            <a:fillRect/>
          </a:stretch>
        </p:blipFill>
        <p:spPr>
          <a:xfrm>
            <a:off x="8285128" y="1884693"/>
            <a:ext cx="3238500" cy="3238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316a15e4ab9_0_93"/>
          <p:cNvSpPr txBox="1">
            <a:spLocks noGrp="1"/>
          </p:cNvSpPr>
          <p:nvPr>
            <p:ph type="title"/>
          </p:nvPr>
        </p:nvSpPr>
        <p:spPr>
          <a:xfrm>
            <a:off x="2657272" y="258120"/>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Vita – The </a:t>
            </a:r>
            <a:r>
              <a:rPr lang="de-DE" dirty="0" err="1"/>
              <a:t>mindfulness</a:t>
            </a:r>
            <a:r>
              <a:rPr lang="de-DE" dirty="0"/>
              <a:t> expert</a:t>
            </a:r>
            <a:endParaRPr dirty="0"/>
          </a:p>
        </p:txBody>
      </p:sp>
      <p:sp>
        <p:nvSpPr>
          <p:cNvPr id="276" name="Google Shape;276;g316a15e4ab9_0_93"/>
          <p:cNvSpPr txBox="1"/>
          <p:nvPr/>
        </p:nvSpPr>
        <p:spPr>
          <a:xfrm>
            <a:off x="2657272" y="1686089"/>
            <a:ext cx="4881664" cy="4342495"/>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Responsible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well-</a:t>
            </a:r>
            <a:r>
              <a:rPr lang="de-DE" sz="1600" dirty="0" err="1">
                <a:solidFill>
                  <a:schemeClr val="dk1"/>
                </a:solidFill>
                <a:latin typeface="Calibri"/>
                <a:ea typeface="Calibri"/>
                <a:cs typeface="Calibri"/>
                <a:sym typeface="Calibri"/>
              </a:rPr>
              <a:t>being</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balance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Mindful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calm</a:t>
            </a:r>
            <a:r>
              <a:rPr lang="de-DE" sz="1600" dirty="0">
                <a:solidFill>
                  <a:schemeClr val="dk1"/>
                </a:solidFill>
                <a:latin typeface="Calibri"/>
                <a:ea typeface="Calibri"/>
                <a:cs typeface="Calibri"/>
                <a:sym typeface="Calibri"/>
              </a:rPr>
              <a:t> and supportive</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holistic</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integrates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body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mind</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soul</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Vita </a:t>
            </a:r>
            <a:r>
              <a:rPr lang="de-DE" sz="1600" dirty="0" err="1">
                <a:solidFill>
                  <a:schemeClr val="dk1"/>
                </a:solidFill>
                <a:latin typeface="Calibri"/>
                <a:ea typeface="Calibri"/>
                <a:cs typeface="Calibri"/>
                <a:sym typeface="Calibri"/>
              </a:rPr>
              <a:t>wants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create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awareness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for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physical</a:t>
            </a:r>
            <a:r>
              <a:rPr lang="de-DE" sz="1600" dirty="0">
                <a:solidFill>
                  <a:schemeClr val="dk1"/>
                </a:solidFill>
                <a:latin typeface="Calibri"/>
                <a:ea typeface="Calibri"/>
                <a:cs typeface="Calibri"/>
                <a:sym typeface="Calibri"/>
              </a:rPr>
              <a:t> and mental </a:t>
            </a:r>
            <a:r>
              <a:rPr lang="de-DE" sz="1600" dirty="0" err="1">
                <a:solidFill>
                  <a:schemeClr val="dk1"/>
                </a:solidFill>
                <a:latin typeface="Calibri"/>
                <a:ea typeface="Calibri"/>
                <a:cs typeface="Calibri"/>
                <a:sym typeface="Calibri"/>
              </a:rPr>
              <a:t>health</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emphasises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mindfulness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self</a:t>
            </a:r>
            <a:r>
              <a:rPr lang="de-DE" sz="1600" dirty="0">
                <a:solidFill>
                  <a:schemeClr val="dk1"/>
                </a:solidFill>
                <a:latin typeface="Calibri"/>
                <a:ea typeface="Calibri"/>
                <a:cs typeface="Calibri"/>
                <a:sym typeface="Calibri"/>
              </a:rPr>
              <a:t>-care </a:t>
            </a:r>
            <a:r>
              <a:rPr lang="de-DE" sz="1600" dirty="0" err="1">
                <a:solidFill>
                  <a:schemeClr val="dk1"/>
                </a:solidFill>
                <a:latin typeface="Calibri"/>
                <a:ea typeface="Calibri"/>
                <a:cs typeface="Calibri"/>
                <a:sym typeface="Calibri"/>
              </a:rPr>
              <a:t>are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central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elements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successful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endParaRPr sz="1600" i="0" u="none" strike="noStrike" cap="none" dirty="0">
              <a:solidFill>
                <a:schemeClr val="dk1"/>
              </a:solidFill>
              <a:latin typeface="Calibri"/>
              <a:ea typeface="Calibri"/>
              <a:cs typeface="Calibri"/>
              <a:sym typeface="Calibri"/>
            </a:endParaRPr>
          </a:p>
        </p:txBody>
      </p:sp>
      <p:pic>
        <p:nvPicPr>
          <p:cNvPr id="277" name="Google Shape;277;g316a15e4ab9_0_93"/>
          <p:cNvPicPr preferRelativeResize="0"/>
          <p:nvPr/>
        </p:nvPicPr>
        <p:blipFill>
          <a:blip r:embed="rId3">
            <a:alphaModFix/>
          </a:blip>
          <a:stretch>
            <a:fillRect/>
          </a:stretch>
        </p:blipFill>
        <p:spPr>
          <a:xfrm>
            <a:off x="8265025" y="2238086"/>
            <a:ext cx="3238500" cy="3238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316a15e4ab9_0_113"/>
          <p:cNvSpPr txBox="1">
            <a:spLocks noGrp="1"/>
          </p:cNvSpPr>
          <p:nvPr>
            <p:ph type="title"/>
          </p:nvPr>
        </p:nvSpPr>
        <p:spPr>
          <a:xfrm>
            <a:off x="2705911" y="399300"/>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err="1"/>
              <a:t>Harmo</a:t>
            </a:r>
            <a:r>
              <a:rPr lang="de-DE" dirty="0"/>
              <a:t> – The </a:t>
            </a:r>
            <a:r>
              <a:rPr lang="de-DE" dirty="0" err="1"/>
              <a:t>team</a:t>
            </a:r>
            <a:r>
              <a:rPr lang="de-DE" dirty="0"/>
              <a:t> expert</a:t>
            </a:r>
            <a:endParaRPr dirty="0"/>
          </a:p>
        </p:txBody>
      </p:sp>
      <p:sp>
        <p:nvSpPr>
          <p:cNvPr id="283" name="Google Shape;283;g316a15e4ab9_0_113"/>
          <p:cNvSpPr txBox="1"/>
          <p:nvPr/>
        </p:nvSpPr>
        <p:spPr>
          <a:xfrm>
            <a:off x="2705911" y="1725000"/>
            <a:ext cx="4531468" cy="4625649"/>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cooperation</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teamwork</a:t>
            </a:r>
            <a:r>
              <a:rPr lang="de-DE" sz="1600" dirty="0">
                <a:solidFill>
                  <a:schemeClr val="dk1"/>
                </a:solidFill>
                <a:latin typeface="Calibri"/>
                <a:ea typeface="Calibri"/>
                <a:cs typeface="Calibri"/>
                <a:sym typeface="Calibri"/>
              </a:rPr>
              <a:t> in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Team-</a:t>
            </a:r>
            <a:r>
              <a:rPr lang="de-DE" sz="1600" dirty="0" err="1">
                <a:solidFill>
                  <a:schemeClr val="dk1"/>
                </a:solidFill>
                <a:latin typeface="Calibri"/>
                <a:ea typeface="Calibri"/>
                <a:cs typeface="Calibri"/>
                <a:sym typeface="Calibri"/>
              </a:rPr>
              <a:t>oriented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harmonious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solution-focused</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Ensures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integration</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cooperation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within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group</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Harmo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places</a:t>
            </a:r>
            <a:r>
              <a:rPr lang="de-DE" sz="1600" dirty="0">
                <a:solidFill>
                  <a:schemeClr val="dk1"/>
                </a:solidFill>
                <a:latin typeface="Calibri"/>
                <a:ea typeface="Calibri"/>
                <a:cs typeface="Calibri"/>
                <a:sym typeface="Calibri"/>
              </a:rPr>
              <a:t> a strong </a:t>
            </a:r>
            <a:r>
              <a:rPr lang="de-DE" sz="1600" dirty="0" err="1">
                <a:solidFill>
                  <a:schemeClr val="dk1"/>
                </a:solidFill>
                <a:latin typeface="Calibri"/>
                <a:ea typeface="Calibri"/>
                <a:cs typeface="Calibri"/>
                <a:sym typeface="Calibri"/>
              </a:rPr>
              <a:t>emphasis</a:t>
            </a:r>
            <a:r>
              <a:rPr lang="de-DE" sz="1600" dirty="0">
                <a:solidFill>
                  <a:schemeClr val="dk1"/>
                </a:solidFill>
                <a:latin typeface="Calibri"/>
                <a:ea typeface="Calibri"/>
                <a:cs typeface="Calibri"/>
                <a:sym typeface="Calibri"/>
              </a:rPr>
              <a:t> on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social </a:t>
            </a:r>
            <a:r>
              <a:rPr lang="de-DE" sz="1600" dirty="0" err="1">
                <a:solidFill>
                  <a:schemeClr val="dk1"/>
                </a:solidFill>
                <a:latin typeface="Calibri"/>
                <a:ea typeface="Calibri"/>
                <a:cs typeface="Calibri"/>
                <a:sym typeface="Calibri"/>
              </a:rPr>
              <a:t>aspect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helps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create</a:t>
            </a:r>
            <a:r>
              <a:rPr lang="de-DE" sz="1600" dirty="0">
                <a:solidFill>
                  <a:schemeClr val="dk1"/>
                </a:solidFill>
                <a:latin typeface="Calibri"/>
                <a:ea typeface="Calibri"/>
                <a:cs typeface="Calibri"/>
                <a:sym typeface="Calibri"/>
              </a:rPr>
              <a:t> a positive and supportive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environment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based</a:t>
            </a:r>
            <a:r>
              <a:rPr lang="de-DE" sz="1600" dirty="0">
                <a:solidFill>
                  <a:schemeClr val="dk1"/>
                </a:solidFill>
                <a:latin typeface="Calibri"/>
                <a:ea typeface="Calibri"/>
                <a:cs typeface="Calibri"/>
                <a:sym typeface="Calibri"/>
              </a:rPr>
              <a:t> on </a:t>
            </a:r>
            <a:r>
              <a:rPr lang="de-DE" sz="1600" dirty="0" err="1">
                <a:solidFill>
                  <a:schemeClr val="dk1"/>
                </a:solidFill>
                <a:latin typeface="Calibri"/>
                <a:ea typeface="Calibri"/>
                <a:cs typeface="Calibri"/>
                <a:sym typeface="Calibri"/>
              </a:rPr>
              <a:t>cooperation</a:t>
            </a:r>
            <a:r>
              <a:rPr lang="de-DE" sz="1600" dirty="0">
                <a:solidFill>
                  <a:schemeClr val="dk1"/>
                </a:solidFill>
                <a:latin typeface="Calibri"/>
                <a:ea typeface="Calibri"/>
                <a:cs typeface="Calibri"/>
                <a:sym typeface="Calibri"/>
              </a:rPr>
              <a:t> and mutual </a:t>
            </a:r>
            <a:r>
              <a:rPr lang="de-DE" sz="1600" dirty="0" err="1">
                <a:solidFill>
                  <a:schemeClr val="dk1"/>
                </a:solidFill>
                <a:latin typeface="Calibri"/>
                <a:ea typeface="Calibri"/>
                <a:cs typeface="Calibri"/>
                <a:sym typeface="Calibri"/>
              </a:rPr>
              <a:t>respect</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endParaRPr sz="1600" i="0" u="none" strike="noStrike" cap="none" dirty="0">
              <a:solidFill>
                <a:schemeClr val="dk1"/>
              </a:solidFill>
              <a:latin typeface="Calibri"/>
              <a:ea typeface="Calibri"/>
              <a:cs typeface="Calibri"/>
              <a:sym typeface="Calibri"/>
            </a:endParaRPr>
          </a:p>
        </p:txBody>
      </p:sp>
      <p:pic>
        <p:nvPicPr>
          <p:cNvPr id="284" name="Google Shape;284;g316a15e4ab9_0_113"/>
          <p:cNvPicPr preferRelativeResize="0"/>
          <p:nvPr/>
        </p:nvPicPr>
        <p:blipFill>
          <a:blip r:embed="rId3">
            <a:alphaModFix/>
          </a:blip>
          <a:stretch>
            <a:fillRect/>
          </a:stretch>
        </p:blipFill>
        <p:spPr>
          <a:xfrm>
            <a:off x="8274752" y="2418574"/>
            <a:ext cx="3238500" cy="3238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316a15e4ab9_0_103"/>
          <p:cNvSpPr txBox="1">
            <a:spLocks noGrp="1"/>
          </p:cNvSpPr>
          <p:nvPr>
            <p:ph type="title"/>
          </p:nvPr>
        </p:nvSpPr>
        <p:spPr>
          <a:xfrm>
            <a:off x="2725366" y="190028"/>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Klara – The </a:t>
            </a:r>
            <a:r>
              <a:rPr lang="de-DE" dirty="0" err="1"/>
              <a:t>problem</a:t>
            </a:r>
            <a:r>
              <a:rPr lang="de-DE" dirty="0"/>
              <a:t> </a:t>
            </a:r>
            <a:r>
              <a:rPr lang="de-DE" dirty="0" err="1"/>
              <a:t>analyst</a:t>
            </a:r>
            <a:endParaRPr dirty="0"/>
          </a:p>
        </p:txBody>
      </p:sp>
      <p:sp>
        <p:nvSpPr>
          <p:cNvPr id="290" name="Google Shape;290;g316a15e4ab9_0_103"/>
          <p:cNvSpPr txBox="1"/>
          <p:nvPr/>
        </p:nvSpPr>
        <p:spPr>
          <a:xfrm>
            <a:off x="2725366" y="1515728"/>
            <a:ext cx="4628745" cy="4259587"/>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Solves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complex</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problems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supports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group</a:t>
            </a:r>
            <a:r>
              <a:rPr lang="de-DE" sz="1600" dirty="0">
                <a:solidFill>
                  <a:schemeClr val="dk1"/>
                </a:solidFill>
                <a:latin typeface="Calibri"/>
                <a:ea typeface="Calibri"/>
                <a:cs typeface="Calibri"/>
                <a:sym typeface="Calibri"/>
              </a:rPr>
              <a:t> in </a:t>
            </a:r>
            <a:r>
              <a:rPr lang="de-DE" sz="1600" dirty="0" err="1">
                <a:solidFill>
                  <a:schemeClr val="dk1"/>
                </a:solidFill>
                <a:latin typeface="Calibri"/>
                <a:ea typeface="Calibri"/>
                <a:cs typeface="Calibri"/>
                <a:sym typeface="Calibri"/>
              </a:rPr>
              <a:t>structuring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challenges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Analytical, </a:t>
            </a:r>
            <a:r>
              <a:rPr lang="de-DE" sz="1600" dirty="0" err="1">
                <a:solidFill>
                  <a:schemeClr val="dk1"/>
                </a:solidFill>
                <a:latin typeface="Calibri"/>
                <a:ea typeface="Calibri"/>
                <a:cs typeface="Calibri"/>
                <a:sym typeface="Calibri"/>
              </a:rPr>
              <a:t>precise</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structured</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critical</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thinking</a:t>
            </a:r>
            <a:r>
              <a:rPr lang="de-DE" sz="1600" dirty="0">
                <a:solidFill>
                  <a:schemeClr val="dk1"/>
                </a:solidFill>
                <a:latin typeface="Calibri"/>
                <a:ea typeface="Calibri"/>
                <a:cs typeface="Calibri"/>
                <a:sym typeface="Calibri"/>
              </a:rPr>
              <a:t> and problem-</a:t>
            </a:r>
            <a:r>
              <a:rPr lang="de-DE" sz="1600" dirty="0" err="1">
                <a:solidFill>
                  <a:schemeClr val="dk1"/>
                </a:solidFill>
                <a:latin typeface="Calibri"/>
                <a:ea typeface="Calibri"/>
                <a:cs typeface="Calibri"/>
                <a:sym typeface="Calibri"/>
              </a:rPr>
              <a:t>solving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skills</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Klara </a:t>
            </a:r>
            <a:r>
              <a:rPr lang="de-DE" sz="1600" dirty="0" err="1">
                <a:solidFill>
                  <a:schemeClr val="dk1"/>
                </a:solidFill>
                <a:latin typeface="Calibri"/>
                <a:ea typeface="Calibri"/>
                <a:cs typeface="Calibri"/>
                <a:sym typeface="Calibri"/>
              </a:rPr>
              <a:t>helps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create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clarity</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overcome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challenges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through</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structured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thought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ensures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that</a:t>
            </a:r>
            <a:r>
              <a:rPr lang="de-DE" sz="1600" dirty="0">
                <a:solidFill>
                  <a:schemeClr val="dk1"/>
                </a:solidFill>
                <a:latin typeface="Calibri"/>
                <a:ea typeface="Calibri"/>
                <a:cs typeface="Calibri"/>
                <a:sym typeface="Calibri"/>
              </a:rPr>
              <a:t> all </a:t>
            </a:r>
            <a:r>
              <a:rPr lang="de-DE" sz="1600" dirty="0" err="1">
                <a:solidFill>
                  <a:schemeClr val="dk1"/>
                </a:solidFill>
                <a:latin typeface="Calibri"/>
                <a:ea typeface="Calibri"/>
                <a:cs typeface="Calibri"/>
                <a:sym typeface="Calibri"/>
              </a:rPr>
              <a:t>perspectives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taken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into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account</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solutions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are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developed</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effectively</a:t>
            </a:r>
            <a:r>
              <a:rPr lang="de-DE" sz="1600" dirty="0">
                <a:solidFill>
                  <a:schemeClr val="dk1"/>
                </a:solidFill>
                <a:latin typeface="Calibri"/>
                <a:ea typeface="Calibri"/>
                <a:cs typeface="Calibri"/>
                <a:sym typeface="Calibri"/>
              </a:rPr>
              <a:t>.</a:t>
            </a:r>
            <a:endParaRPr sz="1600" i="0" u="none" strike="noStrike" cap="none" dirty="0">
              <a:solidFill>
                <a:schemeClr val="dk1"/>
              </a:solidFill>
              <a:latin typeface="Calibri"/>
              <a:ea typeface="Calibri"/>
              <a:cs typeface="Calibri"/>
              <a:sym typeface="Calibri"/>
            </a:endParaRPr>
          </a:p>
        </p:txBody>
      </p:sp>
      <p:pic>
        <p:nvPicPr>
          <p:cNvPr id="291" name="Google Shape;291;g316a15e4ab9_0_103"/>
          <p:cNvPicPr preferRelativeResize="0"/>
          <p:nvPr/>
        </p:nvPicPr>
        <p:blipFill>
          <a:blip r:embed="rId3">
            <a:alphaModFix/>
          </a:blip>
          <a:stretch>
            <a:fillRect/>
          </a:stretch>
        </p:blipFill>
        <p:spPr>
          <a:xfrm>
            <a:off x="8265025" y="2026271"/>
            <a:ext cx="3238500" cy="3238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g316a15e4ab9_0_123"/>
          <p:cNvSpPr txBox="1">
            <a:spLocks noGrp="1"/>
          </p:cNvSpPr>
          <p:nvPr>
            <p:ph type="title"/>
          </p:nvPr>
        </p:nvSpPr>
        <p:spPr>
          <a:xfrm>
            <a:off x="2608634" y="170572"/>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dirty="0"/>
              <a:t>Surge – The </a:t>
            </a:r>
            <a:r>
              <a:rPr lang="de-DE" dirty="0" err="1"/>
              <a:t>resilience</a:t>
            </a:r>
            <a:r>
              <a:rPr lang="de-DE" dirty="0"/>
              <a:t> expert</a:t>
            </a:r>
            <a:endParaRPr dirty="0"/>
          </a:p>
        </p:txBody>
      </p:sp>
      <p:sp>
        <p:nvSpPr>
          <p:cNvPr id="297" name="Google Shape;297;g316a15e4ab9_0_123"/>
          <p:cNvSpPr txBox="1"/>
          <p:nvPr/>
        </p:nvSpPr>
        <p:spPr>
          <a:xfrm>
            <a:off x="2608634" y="1695817"/>
            <a:ext cx="4978940" cy="4059341"/>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Role</a:t>
            </a:r>
            <a:r>
              <a:rPr lang="de-DE" sz="1600" b="1" dirty="0">
                <a:solidFill>
                  <a:schemeClr val="dk1"/>
                </a:solidFill>
                <a:latin typeface="Calibri"/>
                <a:ea typeface="Calibri"/>
                <a:cs typeface="Calibri"/>
                <a:sym typeface="Calibri"/>
              </a:rPr>
              <a: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Promotes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mental </a:t>
            </a:r>
            <a:r>
              <a:rPr lang="de-DE" sz="1600" dirty="0" err="1">
                <a:solidFill>
                  <a:schemeClr val="dk1"/>
                </a:solidFill>
                <a:latin typeface="Calibri"/>
                <a:ea typeface="Calibri"/>
                <a:cs typeface="Calibri"/>
                <a:sym typeface="Calibri"/>
              </a:rPr>
              <a:t>strength</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resilience</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Characteristics</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914400" lvl="1"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Motivational, strong and positive</a:t>
            </a:r>
            <a:endParaRPr sz="1600" dirty="0">
              <a:solidFill>
                <a:schemeClr val="dk1"/>
              </a:solidFill>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de-DE" sz="1600" dirty="0" err="1">
                <a:solidFill>
                  <a:schemeClr val="dk1"/>
                </a:solidFill>
                <a:latin typeface="Calibri"/>
                <a:ea typeface="Calibri"/>
                <a:cs typeface="Calibri"/>
                <a:sym typeface="Calibri"/>
              </a:rPr>
              <a:t>Helps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get</a:t>
            </a:r>
            <a:r>
              <a:rPr lang="de-DE" sz="1600" dirty="0">
                <a:solidFill>
                  <a:schemeClr val="dk1"/>
                </a:solidFill>
                <a:latin typeface="Calibri"/>
                <a:ea typeface="Calibri"/>
                <a:cs typeface="Calibri"/>
                <a:sym typeface="Calibri"/>
              </a:rPr>
              <a:t> back </a:t>
            </a:r>
            <a:r>
              <a:rPr lang="de-DE" sz="1600" dirty="0" err="1">
                <a:solidFill>
                  <a:schemeClr val="dk1"/>
                </a:solidFill>
                <a:latin typeface="Calibri"/>
                <a:ea typeface="Calibri"/>
                <a:cs typeface="Calibri"/>
                <a:sym typeface="Calibri"/>
              </a:rPr>
              <a:t>up</a:t>
            </a:r>
            <a:r>
              <a:rPr lang="de-DE" sz="1600" dirty="0">
                <a:solidFill>
                  <a:schemeClr val="dk1"/>
                </a:solidFill>
                <a:latin typeface="Calibri"/>
                <a:ea typeface="Calibri"/>
                <a:cs typeface="Calibri"/>
                <a:sym typeface="Calibri"/>
              </a:rPr>
              <a:t> and carry on after </a:t>
            </a:r>
            <a:r>
              <a:rPr lang="de-DE" sz="1600" dirty="0" err="1">
                <a:solidFill>
                  <a:schemeClr val="dk1"/>
                </a:solidFill>
                <a:latin typeface="Calibri"/>
                <a:ea typeface="Calibri"/>
                <a:cs typeface="Calibri"/>
                <a:sym typeface="Calibri"/>
              </a:rPr>
              <a:t>setbacks</a:t>
            </a:r>
            <a:endParaRPr sz="16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e-DE" sz="1600" b="1" dirty="0" err="1">
                <a:solidFill>
                  <a:schemeClr val="dk1"/>
                </a:solidFill>
                <a:latin typeface="Calibri"/>
                <a:ea typeface="Calibri"/>
                <a:cs typeface="Calibri"/>
                <a:sym typeface="Calibri"/>
              </a:rPr>
              <a:t>Aim</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600" dirty="0">
                <a:solidFill>
                  <a:schemeClr val="dk1"/>
                </a:solidFill>
                <a:latin typeface="Calibri"/>
                <a:ea typeface="Calibri"/>
                <a:cs typeface="Calibri"/>
                <a:sym typeface="Calibri"/>
              </a:rPr>
              <a:t>Surge </a:t>
            </a:r>
            <a:r>
              <a:rPr lang="de-DE" sz="1600" dirty="0" err="1">
                <a:solidFill>
                  <a:schemeClr val="dk1"/>
                </a:solidFill>
                <a:latin typeface="Calibri"/>
                <a:ea typeface="Calibri"/>
                <a:cs typeface="Calibri"/>
                <a:sym typeface="Calibri"/>
              </a:rPr>
              <a:t>aims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strengthen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learners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resilience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by</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helping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them</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to</a:t>
            </a:r>
            <a:r>
              <a:rPr lang="de-DE" sz="1600" dirty="0">
                <a:solidFill>
                  <a:schemeClr val="dk1"/>
                </a:solidFill>
                <a:latin typeface="Calibri"/>
                <a:ea typeface="Calibri"/>
                <a:cs typeface="Calibri"/>
                <a:sym typeface="Calibri"/>
              </a:rPr>
              <a:t> deal </a:t>
            </a:r>
            <a:r>
              <a:rPr lang="de-DE" sz="1600" dirty="0" err="1">
                <a:solidFill>
                  <a:schemeClr val="dk1"/>
                </a:solidFill>
                <a:latin typeface="Calibri"/>
                <a:ea typeface="Calibri"/>
                <a:cs typeface="Calibri"/>
                <a:sym typeface="Calibri"/>
              </a:rPr>
              <a:t>with</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challenges</a:t>
            </a:r>
            <a:r>
              <a:rPr lang="de-DE" sz="1600" dirty="0">
                <a:solidFill>
                  <a:schemeClr val="dk1"/>
                </a:solidFill>
                <a:latin typeface="Calibri"/>
                <a:ea typeface="Calibri"/>
                <a:cs typeface="Calibri"/>
                <a:sym typeface="Calibri"/>
              </a:rPr>
              <a:t> and </a:t>
            </a:r>
            <a:r>
              <a:rPr lang="de-DE" sz="1600" dirty="0" err="1">
                <a:solidFill>
                  <a:schemeClr val="dk1"/>
                </a:solidFill>
                <a:latin typeface="Calibri"/>
                <a:ea typeface="Calibri"/>
                <a:cs typeface="Calibri"/>
                <a:sym typeface="Calibri"/>
              </a:rPr>
              <a:t>learn</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from</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failures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Their</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message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Failure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is</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part</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of</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the</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learning</a:t>
            </a:r>
            <a:r>
              <a:rPr lang="de-DE" sz="1600" dirty="0">
                <a:solidFill>
                  <a:schemeClr val="dk1"/>
                </a:solidFill>
                <a:latin typeface="Calibri"/>
                <a:ea typeface="Calibri"/>
                <a:cs typeface="Calibri"/>
                <a:sym typeface="Calibri"/>
              </a:rPr>
              <a:t> </a:t>
            </a:r>
            <a:r>
              <a:rPr lang="de-DE" sz="1600" dirty="0" err="1">
                <a:solidFill>
                  <a:schemeClr val="dk1"/>
                </a:solidFill>
                <a:latin typeface="Calibri"/>
                <a:ea typeface="Calibri"/>
                <a:cs typeface="Calibri"/>
                <a:sym typeface="Calibri"/>
              </a:rPr>
              <a:t>process</a:t>
            </a:r>
            <a:r>
              <a:rPr lang="de-DE" sz="1600" dirty="0">
                <a:solidFill>
                  <a:schemeClr val="dk1"/>
                </a:solidFill>
                <a:latin typeface="Calibri"/>
                <a:ea typeface="Calibri"/>
                <a:cs typeface="Calibri"/>
                <a:sym typeface="Calibri"/>
              </a:rPr>
              <a:t>.</a:t>
            </a:r>
            <a:endParaRPr sz="16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endParaRPr sz="1600" i="0" u="none" strike="noStrike" cap="none" dirty="0">
              <a:solidFill>
                <a:schemeClr val="dk1"/>
              </a:solidFill>
              <a:latin typeface="Calibri"/>
              <a:ea typeface="Calibri"/>
              <a:cs typeface="Calibri"/>
              <a:sym typeface="Calibri"/>
            </a:endParaRPr>
          </a:p>
        </p:txBody>
      </p:sp>
      <p:pic>
        <p:nvPicPr>
          <p:cNvPr id="298" name="Google Shape;298;g316a15e4ab9_0_123"/>
          <p:cNvPicPr preferRelativeResize="0"/>
          <p:nvPr/>
        </p:nvPicPr>
        <p:blipFill>
          <a:blip r:embed="rId3">
            <a:alphaModFix/>
          </a:blip>
          <a:stretch>
            <a:fillRect/>
          </a:stretch>
        </p:blipFill>
        <p:spPr>
          <a:xfrm>
            <a:off x="8265025" y="2106237"/>
            <a:ext cx="3238500" cy="3238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7"/>
          <p:cNvSpPr txBox="1">
            <a:spLocks noGrp="1"/>
          </p:cNvSpPr>
          <p:nvPr>
            <p:ph type="ctrTitle"/>
          </p:nvPr>
        </p:nvSpPr>
        <p:spPr>
          <a:xfrm>
            <a:off x="2042808" y="1410511"/>
            <a:ext cx="9074369" cy="3827389"/>
          </a:xfrm>
          <a:prstGeom prst="roundRect">
            <a:avLst/>
          </a:prstGeom>
          <a:ln/>
        </p:spPr>
        <p:style>
          <a:lnRef idx="3">
            <a:schemeClr val="lt1"/>
          </a:lnRef>
          <a:fillRef idx="1">
            <a:schemeClr val="accent3"/>
          </a:fillRef>
          <a:effectRef idx="1">
            <a:schemeClr val="accent3"/>
          </a:effectRef>
          <a:fontRef idx="minor">
            <a:schemeClr val="lt1"/>
          </a:fontRef>
        </p:style>
        <p:txBody>
          <a:bodyPr spcFirstLastPara="1" wrap="square" lIns="121900" tIns="121900" rIns="121900" bIns="121900" anchor="b" anchorCtr="0">
            <a:noAutofit/>
          </a:bodyPr>
          <a:lstStyle/>
          <a:p>
            <a:pPr marL="0" lvl="0" indent="0" algn="ctr" rtl="0">
              <a:lnSpc>
                <a:spcPct val="90000"/>
              </a:lnSpc>
              <a:spcBef>
                <a:spcPts val="0"/>
              </a:spcBef>
              <a:spcAft>
                <a:spcPts val="0"/>
              </a:spcAft>
              <a:buClr>
                <a:schemeClr val="dk1"/>
              </a:buClr>
              <a:buSzPts val="6000"/>
              <a:buFont typeface="Calibri"/>
              <a:buNone/>
            </a:pPr>
            <a:r>
              <a:rPr lang="de-DE" dirty="0"/>
              <a:t>A: About </a:t>
            </a:r>
            <a:r>
              <a:rPr lang="de-DE" dirty="0" err="1"/>
              <a:t>the</a:t>
            </a:r>
            <a:r>
              <a:rPr lang="de-DE" dirty="0"/>
              <a:t> </a:t>
            </a:r>
            <a:r>
              <a:rPr lang="de-DE" dirty="0" err="1"/>
              <a:t>topic</a:t>
            </a:r>
            <a:br>
              <a:rPr lang="de-DE" dirty="0"/>
            </a:br>
            <a:br>
              <a:rPr lang="de-DE" dirty="0"/>
            </a:br>
            <a:r>
              <a:rPr lang="de-DE" b="1" dirty="0" err="1"/>
              <a:t>What</a:t>
            </a:r>
            <a:r>
              <a:rPr lang="de-DE" b="1" dirty="0"/>
              <a:t> </a:t>
            </a:r>
            <a:r>
              <a:rPr lang="de-DE" b="1" dirty="0" err="1"/>
              <a:t>is</a:t>
            </a:r>
            <a:r>
              <a:rPr lang="de-DE" b="1" dirty="0"/>
              <a:t> </a:t>
            </a:r>
            <a:r>
              <a:rPr lang="de-DE" b="1" dirty="0" err="1"/>
              <a:t>critical</a:t>
            </a:r>
            <a:r>
              <a:rPr lang="de-DE" b="1" dirty="0"/>
              <a:t> and innovative </a:t>
            </a:r>
            <a:r>
              <a:rPr lang="de-DE" b="1" dirty="0" err="1"/>
              <a:t>thinking</a:t>
            </a:r>
            <a:r>
              <a:rPr lang="de-DE" b="1" dirty="0"/>
              <a:t>?</a:t>
            </a:r>
            <a:endParaRPr b="1" dirty="0">
              <a:solidFill>
                <a:srgbClr val="FFFF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8"/>
          <p:cNvSpPr txBox="1">
            <a:spLocks noGrp="1"/>
          </p:cNvSpPr>
          <p:nvPr>
            <p:ph type="subTitle" idx="4294967295"/>
          </p:nvPr>
        </p:nvSpPr>
        <p:spPr>
          <a:xfrm>
            <a:off x="1712481" y="1544920"/>
            <a:ext cx="9501098" cy="314580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1000"/>
              </a:spcBef>
              <a:spcAft>
                <a:spcPts val="0"/>
              </a:spcAft>
              <a:buClr>
                <a:schemeClr val="dk1"/>
              </a:buClr>
              <a:buSzPts val="2400"/>
              <a:buFont typeface="Arial"/>
              <a:buNone/>
            </a:pPr>
            <a:r>
              <a:rPr lang="de-DE" sz="3600" b="1" i="0" u="none" strike="noStrike" cap="none" dirty="0" err="1">
                <a:solidFill>
                  <a:schemeClr val="dk1"/>
                </a:solidFill>
              </a:rPr>
              <a:t>What</a:t>
            </a:r>
            <a:r>
              <a:rPr lang="de-DE" sz="3600" b="1" i="0" u="none" strike="noStrike" cap="none" dirty="0">
                <a:solidFill>
                  <a:schemeClr val="dk1"/>
                </a:solidFill>
              </a:rPr>
              <a:t> </a:t>
            </a:r>
            <a:r>
              <a:rPr lang="de-DE" sz="3600" b="1" i="0" u="none" strike="noStrike" cap="none" dirty="0" err="1">
                <a:solidFill>
                  <a:schemeClr val="dk1"/>
                </a:solidFill>
              </a:rPr>
              <a:t>is</a:t>
            </a:r>
            <a:r>
              <a:rPr lang="de-DE" sz="3600" b="1" dirty="0"/>
              <a:t> </a:t>
            </a:r>
            <a:r>
              <a:rPr lang="de-DE" sz="3600" b="1" dirty="0" err="1"/>
              <a:t>critical</a:t>
            </a:r>
            <a:r>
              <a:rPr lang="de-DE" sz="3600" b="1" dirty="0"/>
              <a:t> and innovative </a:t>
            </a:r>
            <a:r>
              <a:rPr lang="de-DE" sz="3600" b="1" dirty="0" err="1"/>
              <a:t>thinking</a:t>
            </a:r>
            <a:r>
              <a:rPr lang="de-DE" sz="3600" b="1" dirty="0"/>
              <a:t>?</a:t>
            </a:r>
            <a:endParaRPr sz="3600" b="1" i="0" u="none" strike="noStrike" cap="none"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e-DE" sz="1600" b="1" dirty="0"/>
              <a:t>Critical and innovative </a:t>
            </a:r>
            <a:r>
              <a:rPr lang="de-DE" sz="1600" b="1" dirty="0" err="1"/>
              <a:t>thinking</a:t>
            </a:r>
            <a:r>
              <a:rPr lang="de-DE" sz="1600" dirty="0"/>
              <a:t> </a:t>
            </a:r>
            <a:r>
              <a:rPr lang="de-DE" sz="1600" dirty="0" err="1"/>
              <a:t>means</a:t>
            </a:r>
            <a:r>
              <a:rPr lang="de-DE" sz="1600" dirty="0"/>
              <a:t> </a:t>
            </a:r>
            <a:r>
              <a:rPr lang="de-DE" sz="1600" dirty="0" err="1"/>
              <a:t>that</a:t>
            </a:r>
            <a:r>
              <a:rPr lang="de-DE" sz="1600" dirty="0"/>
              <a:t> </a:t>
            </a:r>
            <a:r>
              <a:rPr lang="de-DE" sz="1600" dirty="0" err="1"/>
              <a:t>we</a:t>
            </a:r>
            <a:r>
              <a:rPr lang="de-DE" sz="1600" dirty="0"/>
              <a:t> </a:t>
            </a:r>
            <a:r>
              <a:rPr lang="de-DE" sz="1600" dirty="0" err="1"/>
              <a:t>question</a:t>
            </a:r>
            <a:r>
              <a:rPr lang="de-DE" sz="1600" dirty="0"/>
              <a:t> </a:t>
            </a:r>
            <a:r>
              <a:rPr lang="de-DE" sz="1600" b="1" dirty="0" err="1"/>
              <a:t>our</a:t>
            </a:r>
            <a:r>
              <a:rPr lang="de-DE" sz="1600" b="1" dirty="0"/>
              <a:t> own </a:t>
            </a:r>
            <a:r>
              <a:rPr lang="de-DE" sz="1600" b="1" dirty="0" err="1"/>
              <a:t>thoughts</a:t>
            </a:r>
            <a:r>
              <a:rPr lang="de-DE" sz="1600" b="1" dirty="0"/>
              <a:t> and </a:t>
            </a:r>
            <a:r>
              <a:rPr lang="de-DE" sz="1600" b="1" dirty="0" err="1"/>
              <a:t>ideas</a:t>
            </a:r>
            <a:r>
              <a:rPr lang="de-DE" sz="1600" dirty="0"/>
              <a:t> and </a:t>
            </a:r>
            <a:r>
              <a:rPr lang="de-DE" sz="1600" dirty="0" err="1"/>
              <a:t>consider</a:t>
            </a:r>
            <a:r>
              <a:rPr lang="de-DE" sz="1600" dirty="0"/>
              <a:t> </a:t>
            </a:r>
            <a:r>
              <a:rPr lang="de-DE" sz="1600" b="1" dirty="0" err="1"/>
              <a:t>the</a:t>
            </a:r>
            <a:r>
              <a:rPr lang="de-DE" sz="1600" b="1" dirty="0"/>
              <a:t> </a:t>
            </a:r>
            <a:r>
              <a:rPr lang="de-DE" sz="1600" b="1" dirty="0" err="1"/>
              <a:t>ideas</a:t>
            </a:r>
            <a:r>
              <a:rPr lang="de-DE" sz="1600" b="1" dirty="0"/>
              <a:t> </a:t>
            </a:r>
            <a:r>
              <a:rPr lang="de-DE" sz="1600" b="1" dirty="0" err="1"/>
              <a:t>of</a:t>
            </a:r>
            <a:r>
              <a:rPr lang="de-DE" sz="1600" b="1" dirty="0"/>
              <a:t> </a:t>
            </a:r>
            <a:r>
              <a:rPr lang="de-DE" sz="1600" b="1" dirty="0" err="1"/>
              <a:t>others</a:t>
            </a:r>
            <a:r>
              <a:rPr lang="de-DE" sz="1600" b="1" dirty="0"/>
              <a:t> </a:t>
            </a:r>
            <a:r>
              <a:rPr lang="de-DE" sz="1600" b="1" dirty="0" err="1"/>
              <a:t>respectfully</a:t>
            </a:r>
            <a:r>
              <a:rPr lang="de-DE" sz="1600" dirty="0"/>
              <a:t>. </a:t>
            </a:r>
            <a:r>
              <a:rPr lang="de-DE" sz="1600" dirty="0" err="1"/>
              <a:t>It</a:t>
            </a:r>
            <a:r>
              <a:rPr lang="de-DE" sz="1600" dirty="0"/>
              <a:t> </a:t>
            </a:r>
            <a:r>
              <a:rPr lang="de-DE" sz="1600" dirty="0" err="1"/>
              <a:t>is</a:t>
            </a:r>
            <a:r>
              <a:rPr lang="de-DE" sz="1600" dirty="0"/>
              <a:t> </a:t>
            </a:r>
            <a:r>
              <a:rPr lang="de-DE" sz="1600" dirty="0" err="1"/>
              <a:t>about</a:t>
            </a:r>
            <a:r>
              <a:rPr lang="de-DE" sz="1600" dirty="0"/>
              <a:t> </a:t>
            </a:r>
            <a:r>
              <a:rPr lang="de-DE" sz="1600" b="1" dirty="0" err="1"/>
              <a:t>asking</a:t>
            </a:r>
            <a:r>
              <a:rPr lang="de-DE" sz="1600" b="1" dirty="0"/>
              <a:t> </a:t>
            </a:r>
            <a:r>
              <a:rPr lang="de-DE" sz="1600" b="1" dirty="0" err="1"/>
              <a:t>questions</a:t>
            </a:r>
            <a:r>
              <a:rPr lang="de-DE" sz="1600" dirty="0"/>
              <a:t>, </a:t>
            </a:r>
            <a:r>
              <a:rPr lang="de-DE" sz="1600" b="1" dirty="0" err="1"/>
              <a:t>hearing</a:t>
            </a:r>
            <a:r>
              <a:rPr lang="de-DE" sz="1600" b="1" dirty="0"/>
              <a:t> different </a:t>
            </a:r>
            <a:r>
              <a:rPr lang="de-DE" sz="1600" b="1" dirty="0" err="1"/>
              <a:t>perspectives</a:t>
            </a:r>
            <a:r>
              <a:rPr lang="de-DE" sz="1600" dirty="0"/>
              <a:t> and </a:t>
            </a:r>
            <a:r>
              <a:rPr lang="de-DE" sz="1600" b="1" dirty="0" err="1"/>
              <a:t>working</a:t>
            </a:r>
            <a:r>
              <a:rPr lang="de-DE" sz="1600" b="1" dirty="0"/>
              <a:t> </a:t>
            </a:r>
            <a:r>
              <a:rPr lang="de-DE" sz="1600" b="1" dirty="0" err="1"/>
              <a:t>together</a:t>
            </a:r>
            <a:r>
              <a:rPr lang="de-DE" sz="1600" b="1" dirty="0"/>
              <a:t> </a:t>
            </a:r>
            <a:r>
              <a:rPr lang="de-DE" sz="1600" b="1" dirty="0" err="1"/>
              <a:t>to</a:t>
            </a:r>
            <a:r>
              <a:rPr lang="de-DE" sz="1600" b="1" dirty="0"/>
              <a:t> find </a:t>
            </a:r>
            <a:r>
              <a:rPr lang="de-DE" sz="1600" b="1" dirty="0" err="1"/>
              <a:t>solutions</a:t>
            </a:r>
            <a:r>
              <a:rPr lang="de-DE" sz="1600" dirty="0"/>
              <a:t> </a:t>
            </a:r>
            <a:r>
              <a:rPr lang="de-DE" sz="1600" dirty="0" err="1"/>
              <a:t>that</a:t>
            </a:r>
            <a:r>
              <a:rPr lang="de-DE" sz="1600" dirty="0"/>
              <a:t> </a:t>
            </a:r>
            <a:r>
              <a:rPr lang="de-DE" sz="1600" dirty="0" err="1"/>
              <a:t>work</a:t>
            </a:r>
            <a:r>
              <a:rPr lang="de-DE" sz="1600" dirty="0"/>
              <a:t> </a:t>
            </a:r>
            <a:r>
              <a:rPr lang="de-DE" sz="1600" dirty="0" err="1"/>
              <a:t>for</a:t>
            </a:r>
            <a:r>
              <a:rPr lang="de-DE" sz="1600" dirty="0"/>
              <a:t> </a:t>
            </a:r>
            <a:r>
              <a:rPr lang="de-DE" sz="1600" dirty="0" err="1"/>
              <a:t>everyone</a:t>
            </a:r>
            <a:r>
              <a:rPr lang="de-DE" sz="1600" dirty="0"/>
              <a:t>. </a:t>
            </a:r>
            <a:r>
              <a:rPr lang="de-DE" sz="1600" dirty="0" err="1"/>
              <a:t>Everyone</a:t>
            </a:r>
            <a:r>
              <a:rPr lang="de-DE" sz="1600" dirty="0"/>
              <a:t> </a:t>
            </a:r>
            <a:r>
              <a:rPr lang="de-DE" sz="1600" dirty="0" err="1"/>
              <a:t>can</a:t>
            </a:r>
            <a:r>
              <a:rPr lang="de-DE" sz="1600" dirty="0"/>
              <a:t> </a:t>
            </a:r>
            <a:r>
              <a:rPr lang="de-DE" sz="1600" dirty="0" err="1"/>
              <a:t>think</a:t>
            </a:r>
            <a:r>
              <a:rPr lang="de-DE" sz="1600" dirty="0"/>
              <a:t> </a:t>
            </a:r>
            <a:r>
              <a:rPr lang="de-DE" sz="1600" dirty="0" err="1"/>
              <a:t>creatively</a:t>
            </a:r>
            <a:r>
              <a:rPr lang="de-DE" sz="1600" dirty="0"/>
              <a:t> and </a:t>
            </a:r>
            <a:r>
              <a:rPr lang="de-DE" sz="1600" dirty="0" err="1"/>
              <a:t>critically</a:t>
            </a:r>
            <a:r>
              <a:rPr lang="de-DE" sz="1600" dirty="0"/>
              <a:t> in </a:t>
            </a:r>
            <a:r>
              <a:rPr lang="de-DE" sz="1600" dirty="0" err="1"/>
              <a:t>their</a:t>
            </a:r>
            <a:r>
              <a:rPr lang="de-DE" sz="1600" dirty="0"/>
              <a:t> own </a:t>
            </a:r>
            <a:r>
              <a:rPr lang="de-DE" sz="1600" dirty="0" err="1"/>
              <a:t>way</a:t>
            </a:r>
            <a:r>
              <a:rPr lang="de-DE" sz="1600" dirty="0"/>
              <a:t>, </a:t>
            </a:r>
            <a:r>
              <a:rPr lang="de-DE" sz="1600" dirty="0" err="1"/>
              <a:t>no</a:t>
            </a:r>
            <a:r>
              <a:rPr lang="de-DE" sz="1600" dirty="0"/>
              <a:t> matter </a:t>
            </a:r>
            <a:r>
              <a:rPr lang="de-DE" sz="1600" dirty="0" err="1"/>
              <a:t>how</a:t>
            </a:r>
            <a:r>
              <a:rPr lang="de-DE" sz="1600" dirty="0"/>
              <a:t> </a:t>
            </a:r>
            <a:r>
              <a:rPr lang="de-DE" sz="1600" dirty="0" err="1"/>
              <a:t>they</a:t>
            </a:r>
            <a:r>
              <a:rPr lang="de-DE" sz="1600" dirty="0"/>
              <a:t> </a:t>
            </a:r>
            <a:r>
              <a:rPr lang="de-DE" sz="1600" dirty="0" err="1"/>
              <a:t>learn</a:t>
            </a:r>
            <a:r>
              <a:rPr lang="de-DE" sz="1600" dirty="0"/>
              <a:t> </a:t>
            </a:r>
            <a:r>
              <a:rPr lang="de-DE" sz="1600" dirty="0" err="1"/>
              <a:t>or</a:t>
            </a:r>
            <a:r>
              <a:rPr lang="de-DE" sz="1600" dirty="0"/>
              <a:t> </a:t>
            </a:r>
            <a:r>
              <a:rPr lang="de-DE" sz="1600" dirty="0" err="1"/>
              <a:t>think</a:t>
            </a:r>
            <a:r>
              <a:rPr lang="de-DE" sz="1600" dirty="0"/>
              <a:t>.</a:t>
            </a:r>
            <a:endParaRPr sz="1600" dirty="0"/>
          </a:p>
          <a:p>
            <a:pPr marL="457200" lvl="0" indent="-298450" algn="l" rtl="0">
              <a:lnSpc>
                <a:spcPct val="115000"/>
              </a:lnSpc>
              <a:spcBef>
                <a:spcPts val="1200"/>
              </a:spcBef>
              <a:spcAft>
                <a:spcPts val="0"/>
              </a:spcAft>
              <a:buSzPts val="1100"/>
              <a:buChar char="●"/>
            </a:pPr>
            <a:r>
              <a:rPr lang="de-DE" sz="1600" b="1" dirty="0"/>
              <a:t>Critical </a:t>
            </a:r>
            <a:r>
              <a:rPr lang="de-DE" sz="1600" b="1" dirty="0" err="1"/>
              <a:t>thinking</a:t>
            </a:r>
            <a:r>
              <a:rPr lang="de-DE" sz="1600" dirty="0"/>
              <a:t> </a:t>
            </a:r>
            <a:r>
              <a:rPr lang="de-DE" sz="1600" dirty="0" err="1"/>
              <a:t>means</a:t>
            </a:r>
            <a:r>
              <a:rPr lang="de-DE" sz="1600" dirty="0"/>
              <a:t> </a:t>
            </a:r>
            <a:r>
              <a:rPr lang="de-DE" sz="1600" dirty="0" err="1"/>
              <a:t>that</a:t>
            </a:r>
            <a:r>
              <a:rPr lang="de-DE" sz="1600" dirty="0"/>
              <a:t> </a:t>
            </a:r>
            <a:r>
              <a:rPr lang="de-DE" sz="1600" dirty="0" err="1"/>
              <a:t>we</a:t>
            </a:r>
            <a:r>
              <a:rPr lang="de-DE" sz="1600" dirty="0"/>
              <a:t> </a:t>
            </a:r>
            <a:r>
              <a:rPr lang="de-DE" sz="1600" b="1" dirty="0"/>
              <a:t>do not just </a:t>
            </a:r>
            <a:r>
              <a:rPr lang="de-DE" sz="1600" b="1" dirty="0" err="1"/>
              <a:t>accept</a:t>
            </a:r>
            <a:r>
              <a:rPr lang="de-DE" sz="1600" b="1" dirty="0"/>
              <a:t> </a:t>
            </a:r>
            <a:r>
              <a:rPr lang="de-DE" sz="1600" b="1" dirty="0" err="1"/>
              <a:t>what</a:t>
            </a:r>
            <a:r>
              <a:rPr lang="de-DE" sz="1600" b="1" dirty="0"/>
              <a:t> </a:t>
            </a:r>
            <a:r>
              <a:rPr lang="de-DE" sz="1600" b="1" dirty="0" err="1"/>
              <a:t>we</a:t>
            </a:r>
            <a:r>
              <a:rPr lang="de-DE" sz="1600" b="1" dirty="0"/>
              <a:t> </a:t>
            </a:r>
            <a:r>
              <a:rPr lang="de-DE" sz="1600" b="1" dirty="0" err="1"/>
              <a:t>are</a:t>
            </a:r>
            <a:r>
              <a:rPr lang="de-DE" sz="1600" b="1" dirty="0"/>
              <a:t> </a:t>
            </a:r>
            <a:r>
              <a:rPr lang="de-DE" sz="1600" b="1" dirty="0" err="1"/>
              <a:t>told</a:t>
            </a:r>
            <a:r>
              <a:rPr lang="de-DE" sz="1600" dirty="0"/>
              <a:t>, but also </a:t>
            </a:r>
            <a:r>
              <a:rPr lang="de-DE" sz="1600" b="1" dirty="0" err="1"/>
              <a:t>think</a:t>
            </a:r>
            <a:r>
              <a:rPr lang="de-DE" sz="1600" b="1" dirty="0"/>
              <a:t> </a:t>
            </a:r>
            <a:r>
              <a:rPr lang="de-DE" sz="1600" b="1" dirty="0" err="1"/>
              <a:t>about</a:t>
            </a:r>
            <a:r>
              <a:rPr lang="de-DE" sz="1600" dirty="0"/>
              <a:t> </a:t>
            </a:r>
            <a:r>
              <a:rPr lang="de-DE" sz="1600" dirty="0" err="1"/>
              <a:t>whether</a:t>
            </a:r>
            <a:r>
              <a:rPr lang="de-DE" sz="1600" dirty="0"/>
              <a:t> </a:t>
            </a:r>
            <a:r>
              <a:rPr lang="de-DE" sz="1600" dirty="0" err="1"/>
              <a:t>it</a:t>
            </a:r>
            <a:r>
              <a:rPr lang="de-DE" sz="1600" dirty="0"/>
              <a:t> </a:t>
            </a:r>
            <a:r>
              <a:rPr lang="de-DE" sz="1600" dirty="0" err="1"/>
              <a:t>makes</a:t>
            </a:r>
            <a:r>
              <a:rPr lang="de-DE" sz="1600" dirty="0"/>
              <a:t> sense and </a:t>
            </a:r>
            <a:r>
              <a:rPr lang="de-DE" sz="1600" dirty="0" err="1"/>
              <a:t>what</a:t>
            </a:r>
            <a:r>
              <a:rPr lang="de-DE" sz="1600" dirty="0"/>
              <a:t> </a:t>
            </a:r>
            <a:r>
              <a:rPr lang="de-DE" sz="1600" dirty="0" err="1"/>
              <a:t>other</a:t>
            </a:r>
            <a:r>
              <a:rPr lang="de-DE" sz="1600" dirty="0"/>
              <a:t> </a:t>
            </a:r>
            <a:r>
              <a:rPr lang="de-DE" sz="1600" dirty="0" err="1"/>
              <a:t>possibilities</a:t>
            </a:r>
            <a:r>
              <a:rPr lang="de-DE" sz="1600" dirty="0"/>
              <a:t> </a:t>
            </a:r>
            <a:r>
              <a:rPr lang="de-DE" sz="1600" dirty="0" err="1"/>
              <a:t>there</a:t>
            </a:r>
            <a:r>
              <a:rPr lang="de-DE" sz="1600" dirty="0"/>
              <a:t> </a:t>
            </a:r>
            <a:r>
              <a:rPr lang="de-DE" sz="1600" dirty="0" err="1"/>
              <a:t>are</a:t>
            </a:r>
            <a:r>
              <a:rPr lang="de-DE" sz="1600" dirty="0"/>
              <a:t> </a:t>
            </a:r>
            <a:r>
              <a:rPr lang="de-DE" sz="1600" dirty="0" err="1"/>
              <a:t>to</a:t>
            </a:r>
            <a:r>
              <a:rPr lang="de-DE" sz="1600" dirty="0"/>
              <a:t> </a:t>
            </a:r>
            <a:r>
              <a:rPr lang="de-DE" sz="1600" dirty="0" err="1"/>
              <a:t>understand</a:t>
            </a:r>
            <a:r>
              <a:rPr lang="de-DE" sz="1600" dirty="0"/>
              <a:t> </a:t>
            </a:r>
            <a:r>
              <a:rPr lang="de-DE" sz="1600" dirty="0" err="1"/>
              <a:t>something</a:t>
            </a:r>
            <a:r>
              <a:rPr lang="de-DE" sz="1600" dirty="0"/>
              <a:t>. In </a:t>
            </a:r>
            <a:r>
              <a:rPr lang="de-DE" sz="1600" dirty="0" err="1"/>
              <a:t>doing</a:t>
            </a:r>
            <a:r>
              <a:rPr lang="de-DE" sz="1600" dirty="0"/>
              <a:t> so, </a:t>
            </a:r>
            <a:r>
              <a:rPr lang="de-DE" sz="1600" dirty="0" err="1"/>
              <a:t>we</a:t>
            </a:r>
            <a:r>
              <a:rPr lang="de-DE" sz="1600" dirty="0"/>
              <a:t> </a:t>
            </a:r>
            <a:r>
              <a:rPr lang="de-DE" sz="1600" b="1" dirty="0" err="1"/>
              <a:t>respect</a:t>
            </a:r>
            <a:r>
              <a:rPr lang="de-DE" sz="1600" b="1" dirty="0"/>
              <a:t> </a:t>
            </a:r>
            <a:r>
              <a:rPr lang="de-DE" sz="1600" b="1" dirty="0" err="1"/>
              <a:t>the</a:t>
            </a:r>
            <a:r>
              <a:rPr lang="de-DE" sz="1600" b="1" dirty="0"/>
              <a:t> different </a:t>
            </a:r>
            <a:r>
              <a:rPr lang="de-DE" sz="1600" b="1" dirty="0" err="1"/>
              <a:t>thoughts</a:t>
            </a:r>
            <a:r>
              <a:rPr lang="de-DE" sz="1600" b="1" dirty="0"/>
              <a:t> and </a:t>
            </a:r>
            <a:r>
              <a:rPr lang="de-DE" sz="1600" b="1" dirty="0" err="1"/>
              <a:t>experiences</a:t>
            </a:r>
            <a:r>
              <a:rPr lang="de-DE" sz="1600" dirty="0"/>
              <a:t> </a:t>
            </a:r>
            <a:r>
              <a:rPr lang="de-DE" sz="1600" dirty="0" err="1"/>
              <a:t>of</a:t>
            </a:r>
            <a:r>
              <a:rPr lang="de-DE" sz="1600" dirty="0"/>
              <a:t> </a:t>
            </a:r>
            <a:r>
              <a:rPr lang="de-DE" sz="1600" dirty="0" err="1"/>
              <a:t>others</a:t>
            </a:r>
            <a:r>
              <a:rPr lang="de-DE" sz="1600" dirty="0"/>
              <a:t>.</a:t>
            </a:r>
            <a:endParaRPr sz="1600" dirty="0"/>
          </a:p>
          <a:p>
            <a:pPr marL="457200" lvl="0" indent="-298450" algn="l" rtl="0">
              <a:lnSpc>
                <a:spcPct val="115000"/>
              </a:lnSpc>
              <a:spcBef>
                <a:spcPts val="0"/>
              </a:spcBef>
              <a:spcAft>
                <a:spcPts val="0"/>
              </a:spcAft>
              <a:buSzPts val="1100"/>
              <a:buChar char="●"/>
            </a:pPr>
            <a:r>
              <a:rPr lang="de-DE" sz="1600" b="1" dirty="0"/>
              <a:t>Innovative </a:t>
            </a:r>
            <a:r>
              <a:rPr lang="de-DE" sz="1600" b="1" dirty="0" err="1"/>
              <a:t>thinking</a:t>
            </a:r>
            <a:r>
              <a:rPr lang="de-DE" sz="1600" dirty="0"/>
              <a:t> </a:t>
            </a:r>
            <a:r>
              <a:rPr lang="de-DE" sz="1600" dirty="0" err="1"/>
              <a:t>means</a:t>
            </a:r>
            <a:r>
              <a:rPr lang="de-DE" sz="1600" dirty="0"/>
              <a:t> </a:t>
            </a:r>
            <a:r>
              <a:rPr lang="de-DE" sz="1600" dirty="0" err="1"/>
              <a:t>that</a:t>
            </a:r>
            <a:r>
              <a:rPr lang="de-DE" sz="1600" dirty="0"/>
              <a:t> </a:t>
            </a:r>
            <a:r>
              <a:rPr lang="de-DE" sz="1600" dirty="0" err="1"/>
              <a:t>we</a:t>
            </a:r>
            <a:r>
              <a:rPr lang="de-DE" sz="1600" dirty="0"/>
              <a:t> </a:t>
            </a:r>
            <a:r>
              <a:rPr lang="de-DE" sz="1600" b="1" dirty="0" err="1"/>
              <a:t>develop</a:t>
            </a:r>
            <a:r>
              <a:rPr lang="de-DE" sz="1600" b="1" dirty="0"/>
              <a:t> </a:t>
            </a:r>
            <a:r>
              <a:rPr lang="de-DE" sz="1600" b="1" dirty="0" err="1"/>
              <a:t>new</a:t>
            </a:r>
            <a:r>
              <a:rPr lang="de-DE" sz="1600" b="1" dirty="0"/>
              <a:t> </a:t>
            </a:r>
            <a:r>
              <a:rPr lang="de-DE" sz="1600" b="1" dirty="0" err="1"/>
              <a:t>ideas</a:t>
            </a:r>
            <a:r>
              <a:rPr lang="de-DE" sz="1600" dirty="0"/>
              <a:t> </a:t>
            </a:r>
            <a:r>
              <a:rPr lang="de-DE" sz="1600" dirty="0" err="1"/>
              <a:t>to</a:t>
            </a:r>
            <a:r>
              <a:rPr lang="de-DE" sz="1600" dirty="0"/>
              <a:t> </a:t>
            </a:r>
            <a:r>
              <a:rPr lang="de-DE" sz="1600" dirty="0" err="1"/>
              <a:t>solve</a:t>
            </a:r>
            <a:r>
              <a:rPr lang="de-DE" sz="1600" dirty="0"/>
              <a:t> </a:t>
            </a:r>
            <a:r>
              <a:rPr lang="de-DE" sz="1600" dirty="0" err="1"/>
              <a:t>problems</a:t>
            </a:r>
            <a:r>
              <a:rPr lang="de-DE" sz="1600" dirty="0"/>
              <a:t> – </a:t>
            </a:r>
            <a:r>
              <a:rPr lang="de-DE" sz="1600" dirty="0" err="1"/>
              <a:t>ideas</a:t>
            </a:r>
            <a:r>
              <a:rPr lang="de-DE" sz="1600" dirty="0"/>
              <a:t> </a:t>
            </a:r>
            <a:r>
              <a:rPr lang="de-DE" sz="1600" dirty="0" err="1"/>
              <a:t>from</a:t>
            </a:r>
            <a:r>
              <a:rPr lang="de-DE" sz="1600" dirty="0"/>
              <a:t> </a:t>
            </a:r>
            <a:r>
              <a:rPr lang="de-DE" sz="1600" dirty="0" err="1"/>
              <a:t>others</a:t>
            </a:r>
            <a:r>
              <a:rPr lang="de-DE" sz="1600" dirty="0"/>
              <a:t> </a:t>
            </a:r>
            <a:r>
              <a:rPr lang="de-DE" sz="1600" dirty="0" err="1"/>
              <a:t>can</a:t>
            </a:r>
            <a:r>
              <a:rPr lang="de-DE" sz="1600" dirty="0"/>
              <a:t> also </a:t>
            </a:r>
            <a:r>
              <a:rPr lang="de-DE" sz="1600" dirty="0" err="1"/>
              <a:t>be</a:t>
            </a:r>
            <a:r>
              <a:rPr lang="de-DE" sz="1600" dirty="0"/>
              <a:t> </a:t>
            </a:r>
            <a:r>
              <a:rPr lang="de-DE" sz="1600" dirty="0" err="1"/>
              <a:t>helpful</a:t>
            </a:r>
            <a:r>
              <a:rPr lang="de-DE" sz="1600" dirty="0"/>
              <a:t> </a:t>
            </a:r>
            <a:r>
              <a:rPr lang="de-DE" sz="1600" dirty="0" err="1"/>
              <a:t>here</a:t>
            </a:r>
            <a:r>
              <a:rPr lang="de-DE" sz="1600" dirty="0"/>
              <a:t>. </a:t>
            </a:r>
            <a:r>
              <a:rPr lang="de-DE" sz="1600" dirty="0" err="1"/>
              <a:t>Sometimes</a:t>
            </a:r>
            <a:r>
              <a:rPr lang="de-DE" sz="1600" dirty="0"/>
              <a:t> </a:t>
            </a:r>
            <a:r>
              <a:rPr lang="de-DE" sz="1600" dirty="0" err="1"/>
              <a:t>you</a:t>
            </a:r>
            <a:r>
              <a:rPr lang="de-DE" sz="1600" dirty="0"/>
              <a:t> also </a:t>
            </a:r>
            <a:r>
              <a:rPr lang="de-DE" sz="1600" dirty="0" err="1"/>
              <a:t>have</a:t>
            </a:r>
            <a:r>
              <a:rPr lang="de-DE" sz="1600" dirty="0"/>
              <a:t> </a:t>
            </a:r>
            <a:r>
              <a:rPr lang="de-DE" sz="1600" dirty="0" err="1"/>
              <a:t>to</a:t>
            </a:r>
            <a:r>
              <a:rPr lang="de-DE" sz="1600" dirty="0"/>
              <a:t> </a:t>
            </a:r>
            <a:r>
              <a:rPr lang="de-DE" sz="1600" b="1" dirty="0" err="1"/>
              <a:t>try</a:t>
            </a:r>
            <a:r>
              <a:rPr lang="de-DE" sz="1600" b="1" dirty="0"/>
              <a:t> different </a:t>
            </a:r>
            <a:r>
              <a:rPr lang="de-DE" sz="1600" b="1" dirty="0" err="1"/>
              <a:t>approaches</a:t>
            </a:r>
            <a:r>
              <a:rPr lang="de-DE" sz="1600" dirty="0"/>
              <a:t> </a:t>
            </a:r>
            <a:r>
              <a:rPr lang="de-DE" sz="1600" dirty="0" err="1"/>
              <a:t>to</a:t>
            </a:r>
            <a:r>
              <a:rPr lang="de-DE" sz="1600" dirty="0"/>
              <a:t> find out </a:t>
            </a:r>
            <a:r>
              <a:rPr lang="de-DE" sz="1600" dirty="0" err="1"/>
              <a:t>what</a:t>
            </a:r>
            <a:r>
              <a:rPr lang="de-DE" sz="1600" dirty="0"/>
              <a:t> </a:t>
            </a:r>
            <a:r>
              <a:rPr lang="de-DE" sz="1600" dirty="0" err="1"/>
              <a:t>works</a:t>
            </a:r>
            <a:r>
              <a:rPr lang="de-DE" sz="1600" dirty="0"/>
              <a:t> </a:t>
            </a:r>
            <a:r>
              <a:rPr lang="de-DE" sz="1600" dirty="0" err="1"/>
              <a:t>best</a:t>
            </a:r>
            <a:r>
              <a:rPr lang="de-DE" sz="1600" dirty="0"/>
              <a:t>, and </a:t>
            </a:r>
            <a:r>
              <a:rPr lang="de-DE" sz="1600" dirty="0" err="1"/>
              <a:t>always</a:t>
            </a:r>
            <a:r>
              <a:rPr lang="de-DE" sz="1600" dirty="0"/>
              <a:t> </a:t>
            </a:r>
            <a:r>
              <a:rPr lang="de-DE" sz="1600" dirty="0" err="1"/>
              <a:t>think</a:t>
            </a:r>
            <a:r>
              <a:rPr lang="de-DE" sz="1600" dirty="0"/>
              <a:t> </a:t>
            </a:r>
            <a:r>
              <a:rPr lang="de-DE" sz="1600" dirty="0" err="1"/>
              <a:t>about</a:t>
            </a:r>
            <a:r>
              <a:rPr lang="de-DE" sz="1600" dirty="0"/>
              <a:t> </a:t>
            </a:r>
            <a:r>
              <a:rPr lang="de-DE" sz="1600" dirty="0" err="1"/>
              <a:t>everyone</a:t>
            </a:r>
            <a:r>
              <a:rPr lang="de-DE" sz="1600" dirty="0"/>
              <a:t>.</a:t>
            </a:r>
            <a:endParaRPr sz="3600" dirty="0"/>
          </a:p>
        </p:txBody>
      </p:sp>
      <p:sp>
        <p:nvSpPr>
          <p:cNvPr id="309" name="Google Shape;309;p18"/>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0" name="Google Shape;310;p18"/>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311" name="Google Shape;311;p18"/>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cxnSp>
        <p:nvCxnSpPr>
          <p:cNvPr id="312" name="Google Shape;312;p18"/>
          <p:cNvCxnSpPr/>
          <p:nvPr/>
        </p:nvCxnSpPr>
        <p:spPr>
          <a:xfrm rot="10800000">
            <a:off x="1518444" y="1733740"/>
            <a:ext cx="0" cy="1979700"/>
          </a:xfrm>
          <a:prstGeom prst="straightConnector1">
            <a:avLst/>
          </a:prstGeom>
          <a:noFill/>
          <a:ln w="76200" cap="flat" cmpd="sng">
            <a:solidFill>
              <a:schemeClr val="accent2"/>
            </a:solidFill>
            <a:prstDash val="solid"/>
            <a:round/>
            <a:headEnd type="none" w="sm" len="sm"/>
            <a:tailEnd type="none" w="sm" len="sm"/>
          </a:ln>
        </p:spPr>
      </p:cxnSp>
      <p:sp>
        <p:nvSpPr>
          <p:cNvPr id="313" name="Google Shape;313;p18"/>
          <p:cNvSpPr/>
          <p:nvPr/>
        </p:nvSpPr>
        <p:spPr>
          <a:xfrm>
            <a:off x="6783355" y="130629"/>
            <a:ext cx="3685592" cy="1511559"/>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de-DE" sz="3200" b="1" i="0" u="none" strike="noStrike" cap="none">
                <a:solidFill>
                  <a:schemeClr val="lt1"/>
                </a:solidFill>
                <a:latin typeface="Calibri"/>
                <a:ea typeface="Calibri"/>
                <a:cs typeface="Calibri"/>
                <a:sym typeface="Calibri"/>
              </a:rPr>
              <a:t>Definition!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316a15e4ab9_0_134"/>
          <p:cNvSpPr txBox="1">
            <a:spLocks noGrp="1"/>
          </p:cNvSpPr>
          <p:nvPr>
            <p:ph type="subTitle" idx="4294967295"/>
          </p:nvPr>
        </p:nvSpPr>
        <p:spPr>
          <a:xfrm>
            <a:off x="2191495" y="1440783"/>
            <a:ext cx="8869800" cy="855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de-DE" sz="1400" b="1" dirty="0" err="1"/>
              <a:t>Skill</a:t>
            </a:r>
            <a:r>
              <a:rPr lang="de-DE" sz="1400" b="1" dirty="0"/>
              <a:t>: </a:t>
            </a:r>
            <a:r>
              <a:rPr lang="de-DE" sz="1400" b="1" dirty="0" err="1"/>
              <a:t>Questioning</a:t>
            </a:r>
            <a:r>
              <a:rPr lang="de-DE" sz="1400" b="1" dirty="0"/>
              <a:t> </a:t>
            </a:r>
            <a:r>
              <a:rPr lang="de-DE" sz="1400" b="1" dirty="0" err="1"/>
              <a:t>information</a:t>
            </a:r>
            <a:r>
              <a:rPr lang="de-DE" sz="1400" b="1" dirty="0"/>
              <a:t> and </a:t>
            </a:r>
            <a:r>
              <a:rPr lang="de-DE" sz="1400" b="1" dirty="0" err="1"/>
              <a:t>considering</a:t>
            </a:r>
            <a:r>
              <a:rPr lang="de-DE" sz="1400" b="1" dirty="0"/>
              <a:t> different </a:t>
            </a:r>
            <a:r>
              <a:rPr lang="de-DE" sz="1400" b="1" dirty="0" err="1"/>
              <a:t>perspectives</a:t>
            </a:r>
            <a:r>
              <a:rPr lang="de-DE" sz="1400" b="1" dirty="0"/>
              <a:t>.</a:t>
            </a:r>
            <a:endParaRPr sz="1400" b="1" dirty="0"/>
          </a:p>
          <a:p>
            <a:pPr marL="0" lvl="0" indent="0" algn="l" rtl="0">
              <a:lnSpc>
                <a:spcPct val="115000"/>
              </a:lnSpc>
              <a:spcBef>
                <a:spcPts val="1200"/>
              </a:spcBef>
              <a:spcAft>
                <a:spcPts val="0"/>
              </a:spcAft>
              <a:buNone/>
            </a:pPr>
            <a:r>
              <a:rPr lang="de-DE" sz="1400" b="1" dirty="0"/>
              <a:t>Task 1: </a:t>
            </a:r>
            <a:r>
              <a:rPr lang="de-DE" sz="1400" b="1" dirty="0" err="1"/>
              <a:t>Choose</a:t>
            </a:r>
            <a:r>
              <a:rPr lang="de-DE" sz="1400" b="1" dirty="0"/>
              <a:t> an </a:t>
            </a:r>
            <a:r>
              <a:rPr lang="de-DE" sz="1400" b="1" dirty="0" err="1"/>
              <a:t>everyday</a:t>
            </a:r>
            <a:r>
              <a:rPr lang="de-DE" sz="1400" b="1" dirty="0"/>
              <a:t> </a:t>
            </a:r>
            <a:r>
              <a:rPr lang="de-DE" sz="1400" b="1" dirty="0" err="1"/>
              <a:t>problem</a:t>
            </a:r>
            <a:r>
              <a:rPr lang="de-DE" sz="1400" b="1" dirty="0"/>
              <a:t> (e.g. </a:t>
            </a:r>
            <a:r>
              <a:rPr lang="de-DE" sz="1400" b="1" dirty="0" err="1"/>
              <a:t>organising</a:t>
            </a:r>
            <a:r>
              <a:rPr lang="de-DE" sz="1400" b="1" dirty="0"/>
              <a:t> a </a:t>
            </a:r>
            <a:r>
              <a:rPr lang="de-DE" sz="1400" b="1" dirty="0" err="1"/>
              <a:t>class</a:t>
            </a:r>
            <a:r>
              <a:rPr lang="de-DE" sz="1400" b="1" dirty="0"/>
              <a:t> </a:t>
            </a:r>
            <a:r>
              <a:rPr lang="de-DE" sz="1400" b="1" dirty="0" err="1"/>
              <a:t>project</a:t>
            </a:r>
            <a:r>
              <a:rPr lang="de-DE" sz="1400" b="1" dirty="0"/>
              <a:t>). Think </a:t>
            </a:r>
            <a:r>
              <a:rPr lang="de-DE" sz="1400" b="1" dirty="0" err="1"/>
              <a:t>about</a:t>
            </a:r>
            <a:r>
              <a:rPr lang="de-DE" sz="1400" b="1" dirty="0"/>
              <a:t> </a:t>
            </a:r>
            <a:r>
              <a:rPr lang="de-DE" sz="1400" b="1" dirty="0" err="1"/>
              <a:t>missing</a:t>
            </a:r>
            <a:r>
              <a:rPr lang="de-DE" sz="1400" b="1" dirty="0"/>
              <a:t> </a:t>
            </a:r>
            <a:r>
              <a:rPr lang="de-DE" sz="1400" b="1" dirty="0" err="1"/>
              <a:t>information</a:t>
            </a:r>
            <a:r>
              <a:rPr lang="de-DE" sz="1400" b="1" dirty="0"/>
              <a:t> and </a:t>
            </a:r>
            <a:r>
              <a:rPr lang="de-DE" sz="1400" b="1" dirty="0" err="1"/>
              <a:t>consider</a:t>
            </a:r>
            <a:r>
              <a:rPr lang="de-DE" sz="1400" b="1" dirty="0"/>
              <a:t> </a:t>
            </a:r>
            <a:r>
              <a:rPr lang="de-DE" sz="1400" b="1" dirty="0" err="1"/>
              <a:t>the</a:t>
            </a:r>
            <a:r>
              <a:rPr lang="de-DE" sz="1400" b="1" dirty="0"/>
              <a:t> </a:t>
            </a:r>
            <a:r>
              <a:rPr lang="de-DE" sz="1400" b="1" dirty="0" err="1"/>
              <a:t>problem</a:t>
            </a:r>
            <a:r>
              <a:rPr lang="de-DE" sz="1400" b="1" dirty="0"/>
              <a:t> </a:t>
            </a:r>
            <a:r>
              <a:rPr lang="de-DE" sz="1400" b="1" dirty="0" err="1"/>
              <a:t>from</a:t>
            </a:r>
            <a:r>
              <a:rPr lang="de-DE" sz="1400" b="1" dirty="0"/>
              <a:t> different </a:t>
            </a:r>
            <a:r>
              <a:rPr lang="de-DE" sz="1400" b="1" dirty="0" err="1"/>
              <a:t>perspectives</a:t>
            </a:r>
            <a:r>
              <a:rPr lang="de-DE" sz="1400" b="1" dirty="0"/>
              <a:t>.</a:t>
            </a:r>
            <a:endParaRPr sz="1400" b="1" dirty="0"/>
          </a:p>
          <a:p>
            <a:pPr marL="0" lvl="0" indent="0" algn="l" rtl="0">
              <a:lnSpc>
                <a:spcPct val="115000"/>
              </a:lnSpc>
              <a:spcBef>
                <a:spcPts val="1200"/>
              </a:spcBef>
              <a:spcAft>
                <a:spcPts val="0"/>
              </a:spcAft>
              <a:buNone/>
            </a:pPr>
            <a:endParaRPr sz="1400" b="1" dirty="0"/>
          </a:p>
          <a:p>
            <a:pPr marL="0" lvl="0" indent="0" algn="l" rtl="0">
              <a:lnSpc>
                <a:spcPct val="115000"/>
              </a:lnSpc>
              <a:spcBef>
                <a:spcPts val="1200"/>
              </a:spcBef>
              <a:spcAft>
                <a:spcPts val="0"/>
              </a:spcAft>
              <a:buNone/>
            </a:pPr>
            <a:endParaRPr sz="3200" b="1" dirty="0"/>
          </a:p>
          <a:p>
            <a:pPr marL="0" marR="0" lvl="0" indent="0" algn="just" rtl="0">
              <a:lnSpc>
                <a:spcPct val="90000"/>
              </a:lnSpc>
              <a:spcBef>
                <a:spcPts val="1200"/>
              </a:spcBef>
              <a:spcAft>
                <a:spcPts val="0"/>
              </a:spcAft>
              <a:buClr>
                <a:schemeClr val="dk1"/>
              </a:buClr>
              <a:buSzPts val="2400"/>
              <a:buFont typeface="Arial"/>
              <a:buNone/>
            </a:pPr>
            <a:endParaRPr sz="3200" b="1" dirty="0"/>
          </a:p>
        </p:txBody>
      </p:sp>
      <p:cxnSp>
        <p:nvCxnSpPr>
          <p:cNvPr id="319" name="Google Shape;319;g316a15e4ab9_0_134"/>
          <p:cNvCxnSpPr/>
          <p:nvPr/>
        </p:nvCxnSpPr>
        <p:spPr>
          <a:xfrm rot="10800000">
            <a:off x="1518444" y="1733740"/>
            <a:ext cx="0" cy="1979700"/>
          </a:xfrm>
          <a:prstGeom prst="straightConnector1">
            <a:avLst/>
          </a:prstGeom>
          <a:noFill/>
          <a:ln w="76200" cap="flat" cmpd="sng">
            <a:solidFill>
              <a:schemeClr val="accent2"/>
            </a:solidFill>
            <a:prstDash val="solid"/>
            <a:round/>
            <a:headEnd type="none" w="sm" len="sm"/>
            <a:tailEnd type="none" w="sm" len="sm"/>
          </a:ln>
        </p:spPr>
      </p:cxnSp>
      <p:sp>
        <p:nvSpPr>
          <p:cNvPr id="320" name="Google Shape;320;g316a15e4ab9_0_134"/>
          <p:cNvSpPr/>
          <p:nvPr/>
        </p:nvSpPr>
        <p:spPr>
          <a:xfrm>
            <a:off x="6783355" y="130629"/>
            <a:ext cx="3685608" cy="1511568"/>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Critical thinking</a:t>
            </a:r>
            <a:endParaRPr sz="1400" b="0" i="0" u="none" strike="noStrike" cap="none">
              <a:solidFill>
                <a:srgbClr val="000000"/>
              </a:solidFill>
              <a:latin typeface="Arial"/>
              <a:ea typeface="Arial"/>
              <a:cs typeface="Arial"/>
              <a:sym typeface="Arial"/>
            </a:endParaRPr>
          </a:p>
        </p:txBody>
      </p:sp>
      <p:grpSp>
        <p:nvGrpSpPr>
          <p:cNvPr id="321" name="Google Shape;321;g316a15e4ab9_0_134"/>
          <p:cNvGrpSpPr/>
          <p:nvPr/>
        </p:nvGrpSpPr>
        <p:grpSpPr>
          <a:xfrm>
            <a:off x="5353239" y="4968900"/>
            <a:ext cx="819715" cy="621595"/>
            <a:chOff x="8949861" y="1501645"/>
            <a:chExt cx="1236000" cy="811800"/>
          </a:xfrm>
        </p:grpSpPr>
        <p:sp>
          <p:nvSpPr>
            <p:cNvPr id="322" name="Google Shape;322;g316a15e4ab9_0_134"/>
            <p:cNvSpPr/>
            <p:nvPr/>
          </p:nvSpPr>
          <p:spPr>
            <a:xfrm>
              <a:off x="8949861" y="1501645"/>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3" name="Google Shape;323;g316a15e4ab9_0_134" descr="Bleistift"/>
            <p:cNvPicPr preferRelativeResize="0"/>
            <p:nvPr/>
          </p:nvPicPr>
          <p:blipFill rotWithShape="1">
            <a:blip r:embed="rId3">
              <a:alphaModFix/>
            </a:blip>
            <a:srcRect/>
            <a:stretch/>
          </p:blipFill>
          <p:spPr>
            <a:xfrm>
              <a:off x="9221749" y="1595248"/>
              <a:ext cx="763908" cy="562187"/>
            </a:xfrm>
            <a:prstGeom prst="rect">
              <a:avLst/>
            </a:prstGeom>
            <a:noFill/>
            <a:ln>
              <a:noFill/>
            </a:ln>
          </p:spPr>
        </p:pic>
      </p:grpSp>
      <p:grpSp>
        <p:nvGrpSpPr>
          <p:cNvPr id="324" name="Google Shape;324;g316a15e4ab9_0_134"/>
          <p:cNvGrpSpPr/>
          <p:nvPr/>
        </p:nvGrpSpPr>
        <p:grpSpPr>
          <a:xfrm>
            <a:off x="5353239" y="2820495"/>
            <a:ext cx="819715" cy="572414"/>
            <a:chOff x="7847298" y="4725268"/>
            <a:chExt cx="1236000" cy="914400"/>
          </a:xfrm>
        </p:grpSpPr>
        <p:sp>
          <p:nvSpPr>
            <p:cNvPr id="325" name="Google Shape;325;g316a15e4ab9_0_134"/>
            <p:cNvSpPr/>
            <p:nvPr/>
          </p:nvSpPr>
          <p:spPr>
            <a:xfrm>
              <a:off x="7847298" y="4757020"/>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6" name="Google Shape;326;g316a15e4ab9_0_134" descr="Benutzer Silhouette"/>
            <p:cNvPicPr preferRelativeResize="0"/>
            <p:nvPr/>
          </p:nvPicPr>
          <p:blipFill rotWithShape="1">
            <a:blip r:embed="rId4">
              <a:alphaModFix/>
            </a:blip>
            <a:srcRect/>
            <a:stretch/>
          </p:blipFill>
          <p:spPr>
            <a:xfrm>
              <a:off x="7958469" y="4725268"/>
              <a:ext cx="914400" cy="914400"/>
            </a:xfrm>
            <a:prstGeom prst="rect">
              <a:avLst/>
            </a:prstGeom>
            <a:noFill/>
            <a:ln>
              <a:noFill/>
            </a:ln>
          </p:spPr>
        </p:pic>
      </p:grpSp>
      <p:sp>
        <p:nvSpPr>
          <p:cNvPr id="327" name="Google Shape;327;g316a15e4ab9_0_134"/>
          <p:cNvSpPr txBox="1"/>
          <p:nvPr/>
        </p:nvSpPr>
        <p:spPr>
          <a:xfrm>
            <a:off x="2281675" y="3192300"/>
            <a:ext cx="2922621" cy="1081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20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If</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people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with</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special</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needs</a:t>
            </a:r>
            <a:r>
              <a:rPr lang="de-DE" sz="1200" b="1" dirty="0">
                <a:solidFill>
                  <a:schemeClr val="dk1"/>
                </a:solidFill>
                <a:latin typeface="Calibri"/>
                <a:ea typeface="Calibri"/>
                <a:cs typeface="Calibri"/>
                <a:sym typeface="Calibri"/>
              </a:rPr>
              <a:t> in </a:t>
            </a:r>
            <a:r>
              <a:rPr lang="de-DE" sz="1200" b="1" dirty="0" err="1">
                <a:solidFill>
                  <a:schemeClr val="dk1"/>
                </a:solidFill>
                <a:latin typeface="Calibri"/>
                <a:ea typeface="Calibri"/>
                <a:cs typeface="Calibri"/>
                <a:sym typeface="Calibri"/>
              </a:rPr>
              <a:t>your</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group</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will </a:t>
            </a:r>
            <a:r>
              <a:rPr lang="de-DE" sz="1200" b="1" dirty="0" err="1">
                <a:solidFill>
                  <a:schemeClr val="dk1"/>
                </a:solidFill>
                <a:latin typeface="Calibri"/>
                <a:ea typeface="Calibri"/>
                <a:cs typeface="Calibri"/>
                <a:sym typeface="Calibri"/>
              </a:rPr>
              <a:t>get</a:t>
            </a:r>
            <a:r>
              <a:rPr lang="de-DE" sz="1200" b="1" dirty="0">
                <a:solidFill>
                  <a:schemeClr val="dk1"/>
                </a:solidFill>
                <a:latin typeface="Calibri"/>
                <a:ea typeface="Calibri"/>
                <a:cs typeface="Calibri"/>
                <a:sym typeface="Calibri"/>
              </a:rPr>
              <a:t> additional 10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while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other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groups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to</a:t>
            </a:r>
            <a:r>
              <a:rPr lang="de-DE" sz="1200" b="1" dirty="0">
                <a:solidFill>
                  <a:schemeClr val="dk1"/>
                </a:solidFill>
                <a:latin typeface="Calibri"/>
                <a:ea typeface="Calibri"/>
                <a:cs typeface="Calibri"/>
                <a:sym typeface="Calibri"/>
              </a:rPr>
              <a:t> check</a:t>
            </a:r>
            <a:br>
              <a:rPr lang="de-DE" sz="1200" b="1" dirty="0">
                <a:solidFill>
                  <a:schemeClr val="dk1"/>
                </a:solidFill>
                <a:latin typeface="Calibri"/>
                <a:ea typeface="Calibri"/>
                <a:cs typeface="Calibri"/>
                <a:sym typeface="Calibri"/>
              </a:rPr>
            </a:br>
            <a:r>
              <a:rPr lang="de-DE" sz="1200" b="1" dirty="0">
                <a:solidFill>
                  <a:schemeClr val="dk1"/>
                </a:solidFill>
                <a:latin typeface="Calibri"/>
                <a:ea typeface="Calibri"/>
                <a:cs typeface="Calibri"/>
                <a:sym typeface="Calibri"/>
              </a:rPr>
              <a:t>and </a:t>
            </a:r>
            <a:r>
              <a:rPr lang="de-DE" sz="1200" b="1" dirty="0" err="1">
                <a:solidFill>
                  <a:schemeClr val="dk1"/>
                </a:solidFill>
                <a:latin typeface="Calibri"/>
                <a:ea typeface="Calibri"/>
                <a:cs typeface="Calibri"/>
                <a:sym typeface="Calibri"/>
              </a:rPr>
              <a:t>improve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their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solutions</a:t>
            </a:r>
            <a:endParaRPr sz="1200" b="1" dirty="0">
              <a:solidFill>
                <a:schemeClr val="dk1"/>
              </a:solidFill>
              <a:latin typeface="Calibri"/>
              <a:ea typeface="Calibri"/>
              <a:cs typeface="Calibri"/>
              <a:sym typeface="Calibri"/>
            </a:endParaRPr>
          </a:p>
        </p:txBody>
      </p:sp>
      <p:sp>
        <p:nvSpPr>
          <p:cNvPr id="328" name="Google Shape;328;g316a15e4ab9_0_134"/>
          <p:cNvSpPr/>
          <p:nvPr/>
        </p:nvSpPr>
        <p:spPr>
          <a:xfrm>
            <a:off x="5353354" y="3609925"/>
            <a:ext cx="819600" cy="6891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9" name="Google Shape;329;g316a15e4ab9_0_134" descr="Stoppuhr"/>
          <p:cNvPicPr preferRelativeResize="0"/>
          <p:nvPr/>
        </p:nvPicPr>
        <p:blipFill rotWithShape="1">
          <a:blip r:embed="rId5">
            <a:alphaModFix/>
          </a:blip>
          <a:srcRect/>
          <a:stretch/>
        </p:blipFill>
        <p:spPr>
          <a:xfrm>
            <a:off x="5353239" y="3633477"/>
            <a:ext cx="819725" cy="621600"/>
          </a:xfrm>
          <a:prstGeom prst="rect">
            <a:avLst/>
          </a:prstGeom>
          <a:noFill/>
          <a:ln>
            <a:noFill/>
          </a:ln>
        </p:spPr>
      </p:pic>
      <p:sp>
        <p:nvSpPr>
          <p:cNvPr id="330" name="Google Shape;330;g316a15e4ab9_0_134"/>
          <p:cNvSpPr txBox="1"/>
          <p:nvPr/>
        </p:nvSpPr>
        <p:spPr>
          <a:xfrm>
            <a:off x="2281271" y="2811439"/>
            <a:ext cx="36855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dirty="0">
                <a:solidFill>
                  <a:schemeClr val="dk1"/>
                </a:solidFill>
                <a:latin typeface="Calibri"/>
                <a:ea typeface="Calibri"/>
                <a:cs typeface="Calibri"/>
                <a:sym typeface="Calibri"/>
              </a:rPr>
              <a:t>Form </a:t>
            </a:r>
            <a:r>
              <a:rPr lang="de-DE" b="1" dirty="0" err="1">
                <a:solidFill>
                  <a:schemeClr val="dk1"/>
                </a:solidFill>
                <a:latin typeface="Calibri"/>
                <a:ea typeface="Calibri"/>
                <a:cs typeface="Calibri"/>
                <a:sym typeface="Calibri"/>
              </a:rPr>
              <a:t>small</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teams</a:t>
            </a:r>
            <a:endParaRPr b="1" dirty="0">
              <a:solidFill>
                <a:schemeClr val="dk1"/>
              </a:solidFill>
              <a:latin typeface="Calibri"/>
              <a:ea typeface="Calibri"/>
              <a:cs typeface="Calibri"/>
              <a:sym typeface="Calibri"/>
            </a:endParaRPr>
          </a:p>
        </p:txBody>
      </p:sp>
      <p:sp>
        <p:nvSpPr>
          <p:cNvPr id="331" name="Google Shape;331;g316a15e4ab9_0_134"/>
          <p:cNvSpPr txBox="1"/>
          <p:nvPr/>
        </p:nvSpPr>
        <p:spPr>
          <a:xfrm>
            <a:off x="2281675" y="4912685"/>
            <a:ext cx="30966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dirty="0">
                <a:solidFill>
                  <a:schemeClr val="dk1"/>
                </a:solidFill>
                <a:latin typeface="Calibri"/>
                <a:ea typeface="Calibri"/>
                <a:cs typeface="Calibri"/>
                <a:sym typeface="Calibri"/>
              </a:rPr>
              <a:t>Note down: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Important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questions</a:t>
            </a:r>
            <a:r>
              <a:rPr lang="de-DE" dirty="0">
                <a:solidFill>
                  <a:schemeClr val="dk1"/>
                </a:solidFill>
                <a:latin typeface="Calibri"/>
                <a:ea typeface="Calibri"/>
                <a:cs typeface="Calibri"/>
                <a:sym typeface="Calibri"/>
              </a:rPr>
              <a:t> and </a:t>
            </a:r>
            <a:r>
              <a:rPr lang="de-DE" dirty="0" err="1">
                <a:solidFill>
                  <a:schemeClr val="dk1"/>
                </a:solidFill>
                <a:latin typeface="Calibri"/>
                <a:ea typeface="Calibri"/>
                <a:cs typeface="Calibri"/>
                <a:sym typeface="Calibri"/>
              </a:rPr>
              <a:t>perspectives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that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look</a:t>
            </a:r>
            <a:r>
              <a:rPr lang="de-DE" dirty="0">
                <a:solidFill>
                  <a:schemeClr val="dk1"/>
                </a:solidFill>
                <a:latin typeface="Calibri"/>
                <a:ea typeface="Calibri"/>
                <a:cs typeface="Calibri"/>
                <a:sym typeface="Calibri"/>
              </a:rPr>
              <a:t>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problem</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from</a:t>
            </a:r>
            <a:r>
              <a:rPr lang="de-DE" dirty="0">
                <a:solidFill>
                  <a:schemeClr val="dk1"/>
                </a:solidFill>
                <a:latin typeface="Calibri"/>
                <a:ea typeface="Calibri"/>
                <a:cs typeface="Calibri"/>
                <a:sym typeface="Calibri"/>
              </a:rPr>
              <a:t> different </a:t>
            </a:r>
            <a:r>
              <a:rPr lang="de-DE" dirty="0" err="1">
                <a:solidFill>
                  <a:schemeClr val="dk1"/>
                </a:solidFill>
                <a:latin typeface="Calibri"/>
                <a:ea typeface="Calibri"/>
                <a:cs typeface="Calibri"/>
                <a:sym typeface="Calibri"/>
              </a:rPr>
              <a:t>angles</a:t>
            </a:r>
            <a:endParaRPr dirty="0">
              <a:solidFill>
                <a:schemeClr val="dk1"/>
              </a:solidFill>
              <a:latin typeface="Calibri"/>
              <a:ea typeface="Calibri"/>
              <a:cs typeface="Calibri"/>
              <a:sym typeface="Calibri"/>
            </a:endParaRPr>
          </a:p>
        </p:txBody>
      </p:sp>
      <p:sp>
        <p:nvSpPr>
          <p:cNvPr id="332" name="Google Shape;332;g316a15e4ab9_0_134"/>
          <p:cNvSpPr txBox="1"/>
          <p:nvPr/>
        </p:nvSpPr>
        <p:spPr>
          <a:xfrm>
            <a:off x="9331494" y="2578501"/>
            <a:ext cx="2507700" cy="19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dirty="0" err="1">
                <a:solidFill>
                  <a:schemeClr val="dk1"/>
                </a:solidFill>
                <a:latin typeface="Calibri"/>
                <a:ea typeface="Calibri"/>
                <a:cs typeface="Calibri"/>
                <a:sym typeface="Calibri"/>
              </a:rPr>
              <a:t>Helpful</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questions</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from</a:t>
            </a:r>
            <a:r>
              <a:rPr lang="de-DE" b="1" dirty="0">
                <a:solidFill>
                  <a:schemeClr val="dk1"/>
                </a:solidFill>
                <a:latin typeface="Calibri"/>
                <a:ea typeface="Calibri"/>
                <a:cs typeface="Calibri"/>
                <a:sym typeface="Calibri"/>
              </a:rPr>
              <a:t> Captain </a:t>
            </a:r>
            <a:r>
              <a:rPr lang="de-DE" b="1" dirty="0" err="1">
                <a:solidFill>
                  <a:schemeClr val="dk1"/>
                </a:solidFill>
                <a:latin typeface="Calibri"/>
                <a:ea typeface="Calibri"/>
                <a:cs typeface="Calibri"/>
                <a:sym typeface="Calibri"/>
              </a:rPr>
              <a:t>Krita</a:t>
            </a:r>
            <a:r>
              <a:rPr lang="de-DE" b="1" dirty="0">
                <a:solidFill>
                  <a:schemeClr val="dk1"/>
                </a:solidFill>
                <a:latin typeface="Calibri"/>
                <a:ea typeface="Calibri"/>
                <a:cs typeface="Calibri"/>
                <a:sym typeface="Calibri"/>
              </a:rPr>
              <a:t>:</a:t>
            </a:r>
            <a:endParaRPr b="1"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dirty="0">
                <a:solidFill>
                  <a:schemeClr val="dk1"/>
                </a:solidFill>
                <a:latin typeface="Calibri"/>
                <a:ea typeface="Calibri"/>
                <a:cs typeface="Calibri"/>
                <a:sym typeface="Calibri"/>
              </a:rPr>
              <a:t>‘</a:t>
            </a:r>
            <a:r>
              <a:rPr lang="de-DE" dirty="0" err="1">
                <a:solidFill>
                  <a:schemeClr val="dk1"/>
                </a:solidFill>
                <a:latin typeface="Calibri"/>
                <a:ea typeface="Calibri"/>
                <a:cs typeface="Calibri"/>
                <a:sym typeface="Calibri"/>
              </a:rPr>
              <a:t>What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main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problem</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dirty="0">
                <a:solidFill>
                  <a:schemeClr val="dk1"/>
                </a:solidFill>
                <a:latin typeface="Calibri"/>
                <a:ea typeface="Calibri"/>
                <a:cs typeface="Calibri"/>
                <a:sym typeface="Calibri"/>
              </a:rPr>
              <a:t>‘</a:t>
            </a:r>
            <a:r>
              <a:rPr lang="de-DE" dirty="0" err="1">
                <a:solidFill>
                  <a:schemeClr val="dk1"/>
                </a:solidFill>
                <a:latin typeface="Calibri"/>
                <a:ea typeface="Calibri"/>
                <a:cs typeface="Calibri"/>
                <a:sym typeface="Calibri"/>
              </a:rPr>
              <a:t>What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information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are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we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missing</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dirty="0">
                <a:solidFill>
                  <a:schemeClr val="dk1"/>
                </a:solidFill>
                <a:latin typeface="Calibri"/>
                <a:ea typeface="Calibri"/>
                <a:cs typeface="Calibri"/>
                <a:sym typeface="Calibri"/>
              </a:rPr>
              <a:t>‘</a:t>
            </a:r>
            <a:r>
              <a:rPr lang="de-DE" dirty="0" err="1">
                <a:solidFill>
                  <a:schemeClr val="dk1"/>
                </a:solidFill>
                <a:latin typeface="Calibri"/>
                <a:ea typeface="Calibri"/>
                <a:cs typeface="Calibri"/>
                <a:sym typeface="Calibri"/>
              </a:rPr>
              <a:t>Why</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problem</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important</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dirty="0">
                <a:solidFill>
                  <a:schemeClr val="dk1"/>
                </a:solidFill>
                <a:latin typeface="Calibri"/>
                <a:ea typeface="Calibri"/>
                <a:cs typeface="Calibri"/>
                <a:sym typeface="Calibri"/>
              </a:rPr>
              <a:t>‘</a:t>
            </a:r>
            <a:r>
              <a:rPr lang="de-DE" dirty="0" err="1">
                <a:solidFill>
                  <a:schemeClr val="dk1"/>
                </a:solidFill>
                <a:latin typeface="Calibri"/>
                <a:ea typeface="Calibri"/>
                <a:cs typeface="Calibri"/>
                <a:sym typeface="Calibri"/>
              </a:rPr>
              <a:t>How</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can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you</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look</a:t>
            </a:r>
            <a:r>
              <a:rPr lang="de-DE" dirty="0">
                <a:solidFill>
                  <a:schemeClr val="dk1"/>
                </a:solidFill>
                <a:latin typeface="Calibri"/>
                <a:ea typeface="Calibri"/>
                <a:cs typeface="Calibri"/>
                <a:sym typeface="Calibri"/>
              </a:rPr>
              <a:t>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problem</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differently</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l" rtl="0">
              <a:spcBef>
                <a:spcPts val="1200"/>
              </a:spcBef>
              <a:spcAft>
                <a:spcPts val="0"/>
              </a:spcAft>
              <a:buNone/>
            </a:pPr>
            <a:endParaRPr dirty="0">
              <a:solidFill>
                <a:schemeClr val="dk1"/>
              </a:solidFill>
              <a:latin typeface="Calibri"/>
              <a:ea typeface="Calibri"/>
              <a:cs typeface="Calibri"/>
              <a:sym typeface="Calibri"/>
            </a:endParaRPr>
          </a:p>
        </p:txBody>
      </p:sp>
      <p:pic>
        <p:nvPicPr>
          <p:cNvPr id="333" name="Google Shape;333;g316a15e4ab9_0_134"/>
          <p:cNvPicPr preferRelativeResize="0"/>
          <p:nvPr/>
        </p:nvPicPr>
        <p:blipFill>
          <a:blip r:embed="rId6">
            <a:alphaModFix/>
          </a:blip>
          <a:stretch>
            <a:fillRect/>
          </a:stretch>
        </p:blipFill>
        <p:spPr>
          <a:xfrm>
            <a:off x="6729011" y="2950307"/>
            <a:ext cx="2046425" cy="2046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16a15e4ab9_0_161"/>
          <p:cNvSpPr txBox="1">
            <a:spLocks noGrp="1"/>
          </p:cNvSpPr>
          <p:nvPr>
            <p:ph type="subTitle" idx="4294967295"/>
          </p:nvPr>
        </p:nvSpPr>
        <p:spPr>
          <a:xfrm>
            <a:off x="2161375" y="1417424"/>
            <a:ext cx="8869800" cy="855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de-DE" sz="1400" b="1" dirty="0" err="1"/>
              <a:t>Skill</a:t>
            </a:r>
            <a:r>
              <a:rPr lang="de-DE" sz="1400" b="1" dirty="0"/>
              <a:t>: </a:t>
            </a:r>
            <a:r>
              <a:rPr lang="de-DE" sz="1400" b="1" dirty="0" err="1"/>
              <a:t>Analysing</a:t>
            </a:r>
            <a:r>
              <a:rPr lang="de-DE" sz="1400" b="1" dirty="0"/>
              <a:t> </a:t>
            </a:r>
            <a:r>
              <a:rPr lang="de-DE" sz="1400" b="1" dirty="0" err="1"/>
              <a:t>problems</a:t>
            </a:r>
            <a:r>
              <a:rPr lang="de-DE" sz="1400" b="1" dirty="0"/>
              <a:t> and </a:t>
            </a:r>
            <a:r>
              <a:rPr lang="de-DE" sz="1400" b="1" dirty="0" err="1"/>
              <a:t>developing</a:t>
            </a:r>
            <a:r>
              <a:rPr lang="de-DE" sz="1400" b="1" dirty="0"/>
              <a:t> </a:t>
            </a:r>
            <a:r>
              <a:rPr lang="de-DE" sz="1400" b="1" dirty="0" err="1"/>
              <a:t>solutions</a:t>
            </a:r>
            <a:r>
              <a:rPr lang="de-DE" sz="1400" b="1" dirty="0"/>
              <a:t>.</a:t>
            </a:r>
            <a:endParaRPr sz="1400" b="1" dirty="0"/>
          </a:p>
          <a:p>
            <a:pPr marL="0" lvl="0" indent="0" algn="l" rtl="0">
              <a:lnSpc>
                <a:spcPct val="115000"/>
              </a:lnSpc>
              <a:spcBef>
                <a:spcPts val="1200"/>
              </a:spcBef>
              <a:spcAft>
                <a:spcPts val="0"/>
              </a:spcAft>
              <a:buNone/>
            </a:pPr>
            <a:r>
              <a:rPr lang="de-DE" sz="1400" b="1" dirty="0"/>
              <a:t>Task 2: </a:t>
            </a:r>
            <a:r>
              <a:rPr lang="de-DE" sz="1400" b="1" dirty="0" err="1"/>
              <a:t>Choose</a:t>
            </a:r>
            <a:r>
              <a:rPr lang="de-DE" sz="1400" b="1" dirty="0"/>
              <a:t> an </a:t>
            </a:r>
            <a:r>
              <a:rPr lang="de-DE" sz="1400" b="1" dirty="0" err="1"/>
              <a:t>everyday</a:t>
            </a:r>
            <a:r>
              <a:rPr lang="de-DE" sz="1400" b="1" dirty="0"/>
              <a:t> </a:t>
            </a:r>
            <a:r>
              <a:rPr lang="de-DE" sz="1400" b="1" dirty="0" err="1"/>
              <a:t>problem</a:t>
            </a:r>
            <a:r>
              <a:rPr lang="de-DE" sz="1400" b="1" dirty="0"/>
              <a:t> (e.g. </a:t>
            </a:r>
            <a:r>
              <a:rPr lang="de-DE" sz="1400" b="1" dirty="0" err="1"/>
              <a:t>organising</a:t>
            </a:r>
            <a:r>
              <a:rPr lang="de-DE" sz="1400" b="1" dirty="0"/>
              <a:t> a </a:t>
            </a:r>
            <a:r>
              <a:rPr lang="de-DE" sz="1400" b="1" dirty="0" err="1"/>
              <a:t>class</a:t>
            </a:r>
            <a:r>
              <a:rPr lang="de-DE" sz="1400" b="1" dirty="0"/>
              <a:t> </a:t>
            </a:r>
            <a:r>
              <a:rPr lang="de-DE" sz="1400" b="1" dirty="0" err="1"/>
              <a:t>project</a:t>
            </a:r>
            <a:r>
              <a:rPr lang="de-DE" sz="1400" b="1" dirty="0"/>
              <a:t>). Think </a:t>
            </a:r>
            <a:r>
              <a:rPr lang="de-DE" sz="1400" b="1" dirty="0" err="1"/>
              <a:t>about</a:t>
            </a:r>
            <a:r>
              <a:rPr lang="de-DE" sz="1400" b="1" dirty="0"/>
              <a:t> </a:t>
            </a:r>
            <a:r>
              <a:rPr lang="de-DE" sz="1400" b="1" dirty="0" err="1"/>
              <a:t>missing</a:t>
            </a:r>
            <a:r>
              <a:rPr lang="de-DE" sz="1400" b="1" dirty="0"/>
              <a:t> </a:t>
            </a:r>
            <a:r>
              <a:rPr lang="de-DE" sz="1400" b="1" dirty="0" err="1"/>
              <a:t>information</a:t>
            </a:r>
            <a:r>
              <a:rPr lang="de-DE" sz="1400" b="1" dirty="0"/>
              <a:t> and </a:t>
            </a:r>
            <a:r>
              <a:rPr lang="de-DE" sz="1400" b="1" dirty="0" err="1"/>
              <a:t>consider</a:t>
            </a:r>
            <a:r>
              <a:rPr lang="de-DE" sz="1400" b="1" dirty="0"/>
              <a:t> </a:t>
            </a:r>
            <a:r>
              <a:rPr lang="de-DE" sz="1400" b="1" dirty="0" err="1"/>
              <a:t>the</a:t>
            </a:r>
            <a:r>
              <a:rPr lang="de-DE" sz="1400" b="1" dirty="0"/>
              <a:t> </a:t>
            </a:r>
            <a:r>
              <a:rPr lang="de-DE" sz="1400" b="1" dirty="0" err="1"/>
              <a:t>problem</a:t>
            </a:r>
            <a:r>
              <a:rPr lang="de-DE" sz="1400" b="1" dirty="0"/>
              <a:t> </a:t>
            </a:r>
            <a:r>
              <a:rPr lang="de-DE" sz="1400" b="1" dirty="0" err="1"/>
              <a:t>from</a:t>
            </a:r>
            <a:r>
              <a:rPr lang="de-DE" sz="1400" b="1" dirty="0"/>
              <a:t> different </a:t>
            </a:r>
            <a:r>
              <a:rPr lang="de-DE" sz="1400" b="1" dirty="0" err="1"/>
              <a:t>perspectives</a:t>
            </a:r>
            <a:r>
              <a:rPr lang="de-DE" sz="1400" b="1" dirty="0"/>
              <a:t>.</a:t>
            </a:r>
            <a:endParaRPr sz="1400" b="1" dirty="0"/>
          </a:p>
          <a:p>
            <a:pPr marL="0" lvl="0" indent="0" algn="l" rtl="0">
              <a:lnSpc>
                <a:spcPct val="115000"/>
              </a:lnSpc>
              <a:spcBef>
                <a:spcPts val="1200"/>
              </a:spcBef>
              <a:spcAft>
                <a:spcPts val="0"/>
              </a:spcAft>
              <a:buNone/>
            </a:pPr>
            <a:endParaRPr sz="1400" b="1" dirty="0"/>
          </a:p>
          <a:p>
            <a:pPr marL="0" lvl="0" indent="0" algn="l" rtl="0">
              <a:lnSpc>
                <a:spcPct val="115000"/>
              </a:lnSpc>
              <a:spcBef>
                <a:spcPts val="1200"/>
              </a:spcBef>
              <a:spcAft>
                <a:spcPts val="0"/>
              </a:spcAft>
              <a:buNone/>
            </a:pPr>
            <a:endParaRPr sz="3200" b="1" dirty="0"/>
          </a:p>
          <a:p>
            <a:pPr marL="0" marR="0" lvl="0" indent="0" algn="just" rtl="0">
              <a:lnSpc>
                <a:spcPct val="90000"/>
              </a:lnSpc>
              <a:spcBef>
                <a:spcPts val="1200"/>
              </a:spcBef>
              <a:spcAft>
                <a:spcPts val="0"/>
              </a:spcAft>
              <a:buClr>
                <a:schemeClr val="dk1"/>
              </a:buClr>
              <a:buSzPts val="2400"/>
              <a:buFont typeface="Arial"/>
              <a:buNone/>
            </a:pPr>
            <a:endParaRPr sz="3200" dirty="0"/>
          </a:p>
        </p:txBody>
      </p:sp>
      <p:cxnSp>
        <p:nvCxnSpPr>
          <p:cNvPr id="339" name="Google Shape;339;g316a15e4ab9_0_161"/>
          <p:cNvCxnSpPr/>
          <p:nvPr/>
        </p:nvCxnSpPr>
        <p:spPr>
          <a:xfrm rot="10800000">
            <a:off x="1518444" y="1733740"/>
            <a:ext cx="0" cy="1979700"/>
          </a:xfrm>
          <a:prstGeom prst="straightConnector1">
            <a:avLst/>
          </a:prstGeom>
          <a:noFill/>
          <a:ln w="76200" cap="flat" cmpd="sng">
            <a:solidFill>
              <a:schemeClr val="accent2"/>
            </a:solidFill>
            <a:prstDash val="solid"/>
            <a:round/>
            <a:headEnd type="none" w="sm" len="sm"/>
            <a:tailEnd type="none" w="sm" len="sm"/>
          </a:ln>
        </p:spPr>
      </p:cxnSp>
      <p:sp>
        <p:nvSpPr>
          <p:cNvPr id="340" name="Google Shape;340;g316a15e4ab9_0_161"/>
          <p:cNvSpPr/>
          <p:nvPr/>
        </p:nvSpPr>
        <p:spPr>
          <a:xfrm>
            <a:off x="6783355" y="130629"/>
            <a:ext cx="3685608" cy="1511568"/>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Problem-</a:t>
            </a:r>
            <a:endParaRPr sz="32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solving skills</a:t>
            </a:r>
            <a:endParaRPr sz="1400" b="0" i="0" u="none" strike="noStrike" cap="none">
              <a:solidFill>
                <a:srgbClr val="000000"/>
              </a:solidFill>
              <a:latin typeface="Arial"/>
              <a:ea typeface="Arial"/>
              <a:cs typeface="Arial"/>
              <a:sym typeface="Arial"/>
            </a:endParaRPr>
          </a:p>
        </p:txBody>
      </p:sp>
      <p:grpSp>
        <p:nvGrpSpPr>
          <p:cNvPr id="341" name="Google Shape;341;g316a15e4ab9_0_161"/>
          <p:cNvGrpSpPr/>
          <p:nvPr/>
        </p:nvGrpSpPr>
        <p:grpSpPr>
          <a:xfrm>
            <a:off x="5593841" y="5014703"/>
            <a:ext cx="819715" cy="621595"/>
            <a:chOff x="8949861" y="1501645"/>
            <a:chExt cx="1236000" cy="811800"/>
          </a:xfrm>
        </p:grpSpPr>
        <p:sp>
          <p:nvSpPr>
            <p:cNvPr id="342" name="Google Shape;342;g316a15e4ab9_0_161"/>
            <p:cNvSpPr/>
            <p:nvPr/>
          </p:nvSpPr>
          <p:spPr>
            <a:xfrm>
              <a:off x="8949861" y="1501645"/>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43" name="Google Shape;343;g316a15e4ab9_0_161" descr="Bleistift"/>
            <p:cNvPicPr preferRelativeResize="0"/>
            <p:nvPr/>
          </p:nvPicPr>
          <p:blipFill rotWithShape="1">
            <a:blip r:embed="rId3">
              <a:alphaModFix/>
            </a:blip>
            <a:srcRect/>
            <a:stretch/>
          </p:blipFill>
          <p:spPr>
            <a:xfrm>
              <a:off x="9221749" y="1595248"/>
              <a:ext cx="763908" cy="562187"/>
            </a:xfrm>
            <a:prstGeom prst="rect">
              <a:avLst/>
            </a:prstGeom>
            <a:noFill/>
            <a:ln>
              <a:noFill/>
            </a:ln>
          </p:spPr>
        </p:pic>
      </p:grpSp>
      <p:grpSp>
        <p:nvGrpSpPr>
          <p:cNvPr id="344" name="Google Shape;344;g316a15e4ab9_0_161"/>
          <p:cNvGrpSpPr/>
          <p:nvPr/>
        </p:nvGrpSpPr>
        <p:grpSpPr>
          <a:xfrm>
            <a:off x="5557977" y="2771414"/>
            <a:ext cx="819715" cy="572414"/>
            <a:chOff x="7847298" y="4725268"/>
            <a:chExt cx="1236000" cy="914400"/>
          </a:xfrm>
        </p:grpSpPr>
        <p:sp>
          <p:nvSpPr>
            <p:cNvPr id="345" name="Google Shape;345;g316a15e4ab9_0_161"/>
            <p:cNvSpPr/>
            <p:nvPr/>
          </p:nvSpPr>
          <p:spPr>
            <a:xfrm>
              <a:off x="7847298" y="4757020"/>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46" name="Google Shape;346;g316a15e4ab9_0_161" descr="Benutzer Silhouette"/>
            <p:cNvPicPr preferRelativeResize="0"/>
            <p:nvPr/>
          </p:nvPicPr>
          <p:blipFill rotWithShape="1">
            <a:blip r:embed="rId4">
              <a:alphaModFix/>
            </a:blip>
            <a:srcRect/>
            <a:stretch/>
          </p:blipFill>
          <p:spPr>
            <a:xfrm>
              <a:off x="7958469" y="4725268"/>
              <a:ext cx="914400" cy="914400"/>
            </a:xfrm>
            <a:prstGeom prst="rect">
              <a:avLst/>
            </a:prstGeom>
            <a:noFill/>
            <a:ln>
              <a:noFill/>
            </a:ln>
          </p:spPr>
        </p:pic>
      </p:grpSp>
      <p:sp>
        <p:nvSpPr>
          <p:cNvPr id="347" name="Google Shape;347;g316a15e4ab9_0_161"/>
          <p:cNvSpPr txBox="1"/>
          <p:nvPr/>
        </p:nvSpPr>
        <p:spPr>
          <a:xfrm>
            <a:off x="2173415" y="3616340"/>
            <a:ext cx="3382664" cy="1081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15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If</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people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with</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special</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needs</a:t>
            </a:r>
            <a:r>
              <a:rPr lang="de-DE" sz="1200" b="1" dirty="0">
                <a:solidFill>
                  <a:schemeClr val="dk1"/>
                </a:solidFill>
                <a:latin typeface="Calibri"/>
                <a:ea typeface="Calibri"/>
                <a:cs typeface="Calibri"/>
                <a:sym typeface="Calibri"/>
              </a:rPr>
              <a:t> in </a:t>
            </a:r>
            <a:r>
              <a:rPr lang="de-DE" sz="1200" b="1" dirty="0" err="1">
                <a:solidFill>
                  <a:schemeClr val="dk1"/>
                </a:solidFill>
                <a:latin typeface="Calibri"/>
                <a:ea typeface="Calibri"/>
                <a:cs typeface="Calibri"/>
                <a:sym typeface="Calibri"/>
              </a:rPr>
              <a:t>your</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group</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will </a:t>
            </a:r>
            <a:r>
              <a:rPr lang="de-DE" sz="1200" b="1" dirty="0" err="1">
                <a:solidFill>
                  <a:schemeClr val="dk1"/>
                </a:solidFill>
                <a:latin typeface="Calibri"/>
                <a:ea typeface="Calibri"/>
                <a:cs typeface="Calibri"/>
                <a:sym typeface="Calibri"/>
              </a:rPr>
              <a:t>get</a:t>
            </a:r>
            <a:r>
              <a:rPr lang="de-DE" sz="1200" b="1" dirty="0">
                <a:solidFill>
                  <a:schemeClr val="dk1"/>
                </a:solidFill>
                <a:latin typeface="Calibri"/>
                <a:ea typeface="Calibri"/>
                <a:cs typeface="Calibri"/>
                <a:sym typeface="Calibri"/>
              </a:rPr>
              <a:t> additional 10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while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other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groups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to</a:t>
            </a:r>
            <a:r>
              <a:rPr lang="de-DE" sz="1200" b="1" dirty="0">
                <a:solidFill>
                  <a:schemeClr val="dk1"/>
                </a:solidFill>
                <a:latin typeface="Calibri"/>
                <a:ea typeface="Calibri"/>
                <a:cs typeface="Calibri"/>
                <a:sym typeface="Calibri"/>
              </a:rPr>
              <a:t> check</a:t>
            </a:r>
            <a:br>
              <a:rPr lang="de-DE" sz="1200" b="1" dirty="0">
                <a:solidFill>
                  <a:schemeClr val="dk1"/>
                </a:solidFill>
                <a:latin typeface="Calibri"/>
                <a:ea typeface="Calibri"/>
                <a:cs typeface="Calibri"/>
                <a:sym typeface="Calibri"/>
              </a:rPr>
            </a:br>
            <a:r>
              <a:rPr lang="de-DE" sz="1200" b="1" dirty="0">
                <a:solidFill>
                  <a:schemeClr val="dk1"/>
                </a:solidFill>
                <a:latin typeface="Calibri"/>
                <a:ea typeface="Calibri"/>
                <a:cs typeface="Calibri"/>
                <a:sym typeface="Calibri"/>
              </a:rPr>
              <a:t>and </a:t>
            </a:r>
            <a:r>
              <a:rPr lang="de-DE" sz="1200" b="1" dirty="0" err="1">
                <a:solidFill>
                  <a:schemeClr val="dk1"/>
                </a:solidFill>
                <a:latin typeface="Calibri"/>
                <a:ea typeface="Calibri"/>
                <a:cs typeface="Calibri"/>
                <a:sym typeface="Calibri"/>
              </a:rPr>
              <a:t>improve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their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solutions</a:t>
            </a:r>
            <a:endParaRPr sz="1200" b="1" dirty="0">
              <a:solidFill>
                <a:schemeClr val="dk1"/>
              </a:solidFill>
              <a:latin typeface="Calibri"/>
              <a:ea typeface="Calibri"/>
              <a:cs typeface="Calibri"/>
              <a:sym typeface="Calibri"/>
            </a:endParaRPr>
          </a:p>
        </p:txBody>
      </p:sp>
      <p:sp>
        <p:nvSpPr>
          <p:cNvPr id="348" name="Google Shape;348;g316a15e4ab9_0_161"/>
          <p:cNvSpPr/>
          <p:nvPr/>
        </p:nvSpPr>
        <p:spPr>
          <a:xfrm>
            <a:off x="5593829" y="3889309"/>
            <a:ext cx="819600" cy="6891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49" name="Google Shape;349;g316a15e4ab9_0_161" descr="Stoppuhr"/>
          <p:cNvPicPr preferRelativeResize="0"/>
          <p:nvPr/>
        </p:nvPicPr>
        <p:blipFill rotWithShape="1">
          <a:blip r:embed="rId5">
            <a:alphaModFix/>
          </a:blip>
          <a:srcRect/>
          <a:stretch/>
        </p:blipFill>
        <p:spPr>
          <a:xfrm>
            <a:off x="5595502" y="3926994"/>
            <a:ext cx="819725" cy="621600"/>
          </a:xfrm>
          <a:prstGeom prst="rect">
            <a:avLst/>
          </a:prstGeom>
          <a:noFill/>
          <a:ln>
            <a:noFill/>
          </a:ln>
        </p:spPr>
      </p:pic>
      <p:sp>
        <p:nvSpPr>
          <p:cNvPr id="350" name="Google Shape;350;g316a15e4ab9_0_161"/>
          <p:cNvSpPr txBox="1"/>
          <p:nvPr/>
        </p:nvSpPr>
        <p:spPr>
          <a:xfrm>
            <a:off x="2161375" y="2618366"/>
            <a:ext cx="30090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dirty="0">
                <a:solidFill>
                  <a:schemeClr val="dk1"/>
                </a:solidFill>
                <a:latin typeface="Calibri"/>
                <a:ea typeface="Calibri"/>
                <a:cs typeface="Calibri"/>
                <a:sym typeface="Calibri"/>
              </a:rPr>
              <a:t>Form </a:t>
            </a:r>
            <a:r>
              <a:rPr lang="de-DE" b="1" dirty="0" err="1">
                <a:solidFill>
                  <a:schemeClr val="dk1"/>
                </a:solidFill>
                <a:latin typeface="Calibri"/>
                <a:ea typeface="Calibri"/>
                <a:cs typeface="Calibri"/>
                <a:sym typeface="Calibri"/>
              </a:rPr>
              <a:t>small</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teams</a:t>
            </a:r>
            <a:r>
              <a:rPr lang="de-DE" b="1" dirty="0">
                <a:solidFill>
                  <a:schemeClr val="dk1"/>
                </a:solidFill>
                <a:latin typeface="Calibri"/>
                <a:ea typeface="Calibri"/>
                <a:cs typeface="Calibri"/>
                <a:sym typeface="Calibri"/>
              </a:rPr>
              <a:t>: </a:t>
            </a:r>
            <a:r>
              <a:rPr lang="de-DE" dirty="0">
                <a:solidFill>
                  <a:schemeClr val="dk1"/>
                </a:solidFill>
                <a:latin typeface="Calibri"/>
                <a:ea typeface="Calibri"/>
                <a:cs typeface="Calibri"/>
                <a:sym typeface="Calibri"/>
              </a:rPr>
              <a:t>Analyse and </a:t>
            </a:r>
            <a:r>
              <a:rPr lang="de-DE" dirty="0" err="1">
                <a:solidFill>
                  <a:schemeClr val="dk1"/>
                </a:solidFill>
                <a:latin typeface="Calibri"/>
                <a:ea typeface="Calibri"/>
                <a:cs typeface="Calibri"/>
                <a:sym typeface="Calibri"/>
              </a:rPr>
              <a:t>discuss</a:t>
            </a:r>
            <a:r>
              <a:rPr lang="de-DE" dirty="0">
                <a:solidFill>
                  <a:schemeClr val="dk1"/>
                </a:solidFill>
                <a:latin typeface="Calibri"/>
                <a:ea typeface="Calibri"/>
                <a:cs typeface="Calibri"/>
                <a:sym typeface="Calibri"/>
              </a:rPr>
              <a:t> a </a:t>
            </a:r>
            <a:r>
              <a:rPr lang="de-DE" dirty="0" err="1">
                <a:solidFill>
                  <a:schemeClr val="dk1"/>
                </a:solidFill>
                <a:latin typeface="Calibri"/>
                <a:ea typeface="Calibri"/>
                <a:cs typeface="Calibri"/>
                <a:sym typeface="Calibri"/>
              </a:rPr>
              <a:t>specific</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problem</a:t>
            </a:r>
            <a:r>
              <a:rPr lang="de-DE" dirty="0">
                <a:solidFill>
                  <a:schemeClr val="dk1"/>
                </a:solidFill>
                <a:latin typeface="Calibri"/>
                <a:ea typeface="Calibri"/>
                <a:cs typeface="Calibri"/>
                <a:sym typeface="Calibri"/>
              </a:rPr>
              <a:t> in </a:t>
            </a:r>
            <a:r>
              <a:rPr lang="de-DE" dirty="0" err="1">
                <a:solidFill>
                  <a:schemeClr val="dk1"/>
                </a:solidFill>
                <a:latin typeface="Calibri"/>
                <a:ea typeface="Calibri"/>
                <a:cs typeface="Calibri"/>
                <a:sym typeface="Calibri"/>
              </a:rPr>
              <a:t>small</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groups</a:t>
            </a:r>
            <a:r>
              <a:rPr lang="de-DE" dirty="0">
                <a:solidFill>
                  <a:schemeClr val="dk1"/>
                </a:solidFill>
                <a:latin typeface="Calibri"/>
                <a:ea typeface="Calibri"/>
                <a:cs typeface="Calibri"/>
                <a:sym typeface="Calibri"/>
              </a:rPr>
              <a:t> (e.g. </a:t>
            </a:r>
            <a:r>
              <a:rPr lang="de-DE" dirty="0" err="1">
                <a:solidFill>
                  <a:schemeClr val="dk1"/>
                </a:solidFill>
                <a:latin typeface="Calibri"/>
                <a:ea typeface="Calibri"/>
                <a:cs typeface="Calibri"/>
                <a:sym typeface="Calibri"/>
              </a:rPr>
              <a:t>environmentally</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friendly</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solution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for</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school</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b="1" dirty="0">
              <a:solidFill>
                <a:schemeClr val="dk1"/>
              </a:solidFill>
              <a:latin typeface="Calibri"/>
              <a:ea typeface="Calibri"/>
              <a:cs typeface="Calibri"/>
              <a:sym typeface="Calibri"/>
            </a:endParaRPr>
          </a:p>
        </p:txBody>
      </p:sp>
      <p:sp>
        <p:nvSpPr>
          <p:cNvPr id="351" name="Google Shape;351;g316a15e4ab9_0_161"/>
          <p:cNvSpPr txBox="1"/>
          <p:nvPr/>
        </p:nvSpPr>
        <p:spPr>
          <a:xfrm>
            <a:off x="2161375" y="5014703"/>
            <a:ext cx="30966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dirty="0">
                <a:solidFill>
                  <a:schemeClr val="dk1"/>
                </a:solidFill>
                <a:latin typeface="Calibri"/>
                <a:ea typeface="Calibri"/>
                <a:cs typeface="Calibri"/>
                <a:sym typeface="Calibri"/>
              </a:rPr>
              <a:t>Writing down:</a:t>
            </a:r>
            <a:r>
              <a:rPr lang="de-DE" dirty="0">
                <a:solidFill>
                  <a:schemeClr val="dk1"/>
                </a:solidFill>
                <a:latin typeface="Calibri"/>
                <a:ea typeface="Calibri"/>
                <a:cs typeface="Calibri"/>
                <a:sym typeface="Calibri"/>
              </a:rPr>
              <a:t> Writing down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most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important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options</a:t>
            </a:r>
            <a:r>
              <a:rPr lang="de-DE" dirty="0">
                <a:solidFill>
                  <a:schemeClr val="dk1"/>
                </a:solidFill>
                <a:latin typeface="Calibri"/>
                <a:ea typeface="Calibri"/>
                <a:cs typeface="Calibri"/>
                <a:sym typeface="Calibri"/>
              </a:rPr>
              <a:t> and </a:t>
            </a:r>
            <a:r>
              <a:rPr lang="de-DE" dirty="0" err="1">
                <a:solidFill>
                  <a:schemeClr val="dk1"/>
                </a:solidFill>
                <a:latin typeface="Calibri"/>
                <a:ea typeface="Calibri"/>
                <a:cs typeface="Calibri"/>
                <a:sym typeface="Calibri"/>
              </a:rPr>
              <a:t>steps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for</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impIementing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solution</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p:txBody>
      </p:sp>
      <p:sp>
        <p:nvSpPr>
          <p:cNvPr id="352" name="Google Shape;352;g316a15e4ab9_0_161"/>
          <p:cNvSpPr txBox="1"/>
          <p:nvPr/>
        </p:nvSpPr>
        <p:spPr>
          <a:xfrm>
            <a:off x="9305850" y="2932050"/>
            <a:ext cx="2507700" cy="19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a:solidFill>
                  <a:schemeClr val="dk1"/>
                </a:solidFill>
                <a:latin typeface="Calibri"/>
                <a:ea typeface="Calibri"/>
                <a:cs typeface="Calibri"/>
                <a:sym typeface="Calibri"/>
              </a:rPr>
              <a:t>Helpful questions from Dr. Reflexio:</a:t>
            </a:r>
            <a:endParaRPr b="1">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a:solidFill>
                  <a:schemeClr val="dk1"/>
                </a:solidFill>
                <a:latin typeface="Calibri"/>
                <a:ea typeface="Calibri"/>
                <a:cs typeface="Calibri"/>
                <a:sym typeface="Calibri"/>
              </a:rPr>
              <a:t>‘How can we test the solution?’</a:t>
            </a: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a:solidFill>
                  <a:schemeClr val="dk1"/>
                </a:solidFill>
                <a:latin typeface="Calibri"/>
                <a:ea typeface="Calibri"/>
                <a:cs typeface="Calibri"/>
                <a:sym typeface="Calibri"/>
              </a:rPr>
              <a:t>‘What options do we have?’</a:t>
            </a: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a:solidFill>
                  <a:schemeClr val="dk1"/>
                </a:solidFill>
                <a:latin typeface="Calibri"/>
                <a:ea typeface="Calibri"/>
                <a:cs typeface="Calibri"/>
                <a:sym typeface="Calibri"/>
              </a:rPr>
              <a:t>‘Which solution has the best chance of success?’</a:t>
            </a:r>
            <a:endParaRPr>
              <a:solidFill>
                <a:schemeClr val="dk1"/>
              </a:solidFill>
              <a:latin typeface="Calibri"/>
              <a:ea typeface="Calibri"/>
              <a:cs typeface="Calibri"/>
              <a:sym typeface="Calibri"/>
            </a:endParaRPr>
          </a:p>
          <a:p>
            <a:pPr marL="0" lvl="0" indent="0" algn="l" rtl="0">
              <a:spcBef>
                <a:spcPts val="1200"/>
              </a:spcBef>
              <a:spcAft>
                <a:spcPts val="0"/>
              </a:spcAft>
              <a:buNone/>
            </a:pPr>
            <a:endParaRPr>
              <a:solidFill>
                <a:schemeClr val="dk1"/>
              </a:solidFill>
              <a:latin typeface="Calibri"/>
              <a:ea typeface="Calibri"/>
              <a:cs typeface="Calibri"/>
              <a:sym typeface="Calibri"/>
            </a:endParaRPr>
          </a:p>
        </p:txBody>
      </p:sp>
      <p:pic>
        <p:nvPicPr>
          <p:cNvPr id="353" name="Google Shape;353;g316a15e4ab9_0_161"/>
          <p:cNvPicPr preferRelativeResize="0"/>
          <p:nvPr/>
        </p:nvPicPr>
        <p:blipFill>
          <a:blip r:embed="rId6">
            <a:alphaModFix/>
          </a:blip>
          <a:stretch>
            <a:fillRect/>
          </a:stretch>
        </p:blipFill>
        <p:spPr>
          <a:xfrm>
            <a:off x="7162325" y="2842163"/>
            <a:ext cx="2105775" cy="21057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316b89e8fcf_0_1"/>
          <p:cNvSpPr txBox="1">
            <a:spLocks noGrp="1"/>
          </p:cNvSpPr>
          <p:nvPr>
            <p:ph type="subTitle" idx="4294967295"/>
          </p:nvPr>
        </p:nvSpPr>
        <p:spPr>
          <a:xfrm>
            <a:off x="2161375" y="1486198"/>
            <a:ext cx="8869800" cy="855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de-DE" sz="1200" b="1" dirty="0" err="1"/>
              <a:t>Skill</a:t>
            </a:r>
            <a:r>
              <a:rPr lang="de-DE" sz="1200" b="1" dirty="0"/>
              <a:t>: </a:t>
            </a:r>
            <a:r>
              <a:rPr lang="de-DE" sz="1200" b="1" dirty="0" err="1"/>
              <a:t>Developing</a:t>
            </a:r>
            <a:r>
              <a:rPr lang="de-DE" sz="1200" b="1" dirty="0"/>
              <a:t> </a:t>
            </a:r>
            <a:r>
              <a:rPr lang="de-DE" sz="1200" b="1" dirty="0" err="1"/>
              <a:t>new</a:t>
            </a:r>
            <a:r>
              <a:rPr lang="de-DE" sz="1200" b="1" dirty="0"/>
              <a:t> </a:t>
            </a:r>
            <a:r>
              <a:rPr lang="de-DE" sz="1200" b="1" dirty="0" err="1"/>
              <a:t>ideas</a:t>
            </a:r>
            <a:r>
              <a:rPr lang="de-DE" sz="1200" b="1" dirty="0"/>
              <a:t> and </a:t>
            </a:r>
            <a:r>
              <a:rPr lang="de-DE" sz="1200" b="1" dirty="0" err="1"/>
              <a:t>unconventional</a:t>
            </a:r>
            <a:r>
              <a:rPr lang="de-DE" sz="1200" b="1" dirty="0"/>
              <a:t> </a:t>
            </a:r>
            <a:r>
              <a:rPr lang="de-DE" sz="1200" b="1" dirty="0" err="1"/>
              <a:t>solutions</a:t>
            </a:r>
            <a:r>
              <a:rPr lang="de-DE" sz="1200" b="1" dirty="0"/>
              <a:t>.</a:t>
            </a:r>
            <a:endParaRPr sz="1200" b="1" dirty="0"/>
          </a:p>
          <a:p>
            <a:pPr marL="0" lvl="0" indent="0" algn="l" rtl="0">
              <a:lnSpc>
                <a:spcPct val="115000"/>
              </a:lnSpc>
              <a:spcBef>
                <a:spcPts val="1200"/>
              </a:spcBef>
              <a:spcAft>
                <a:spcPts val="0"/>
              </a:spcAft>
              <a:buNone/>
            </a:pPr>
            <a:r>
              <a:rPr lang="de-DE" sz="1200" b="1" dirty="0"/>
              <a:t>Task 3: Brainstorming </a:t>
            </a:r>
            <a:r>
              <a:rPr lang="de-DE" sz="1200" b="1" dirty="0" err="1"/>
              <a:t>without</a:t>
            </a:r>
            <a:r>
              <a:rPr lang="de-DE" sz="1200" b="1" dirty="0"/>
              <a:t> </a:t>
            </a:r>
            <a:r>
              <a:rPr lang="de-DE" sz="1200" b="1" dirty="0" err="1"/>
              <a:t>restrictions</a:t>
            </a:r>
            <a:r>
              <a:rPr lang="de-DE" sz="1200" b="1" dirty="0"/>
              <a:t>. Select </a:t>
            </a:r>
            <a:r>
              <a:rPr lang="de-DE" sz="1200" b="1" dirty="0" err="1"/>
              <a:t>the</a:t>
            </a:r>
            <a:r>
              <a:rPr lang="de-DE" sz="1200" b="1" dirty="0"/>
              <a:t> </a:t>
            </a:r>
            <a:r>
              <a:rPr lang="de-DE" sz="1200" b="1" dirty="0" err="1"/>
              <a:t>best</a:t>
            </a:r>
            <a:r>
              <a:rPr lang="de-DE" sz="1200" b="1" dirty="0"/>
              <a:t> </a:t>
            </a:r>
            <a:r>
              <a:rPr lang="de-DE" sz="1200" b="1" dirty="0" err="1"/>
              <a:t>ideas</a:t>
            </a:r>
            <a:r>
              <a:rPr lang="de-DE" sz="1200" b="1" dirty="0"/>
              <a:t> and </a:t>
            </a:r>
            <a:r>
              <a:rPr lang="de-DE" sz="1200" b="1" dirty="0" err="1"/>
              <a:t>develop</a:t>
            </a:r>
            <a:r>
              <a:rPr lang="de-DE" sz="1200" b="1" dirty="0"/>
              <a:t> </a:t>
            </a:r>
            <a:r>
              <a:rPr lang="de-DE" sz="1200" b="1" dirty="0" err="1"/>
              <a:t>them</a:t>
            </a:r>
            <a:r>
              <a:rPr lang="de-DE" sz="1200" b="1" dirty="0"/>
              <a:t> </a:t>
            </a:r>
            <a:r>
              <a:rPr lang="de-DE" sz="1200" b="1" dirty="0" err="1"/>
              <a:t>further</a:t>
            </a:r>
            <a:r>
              <a:rPr lang="de-DE" sz="1200" b="1" dirty="0"/>
              <a:t>.</a:t>
            </a:r>
            <a:endParaRPr sz="1200" b="1" dirty="0"/>
          </a:p>
          <a:p>
            <a:pPr marL="0" lvl="0" indent="0" algn="l" rtl="0">
              <a:lnSpc>
                <a:spcPct val="115000"/>
              </a:lnSpc>
              <a:spcBef>
                <a:spcPts val="1200"/>
              </a:spcBef>
              <a:spcAft>
                <a:spcPts val="0"/>
              </a:spcAft>
              <a:buNone/>
            </a:pPr>
            <a:endParaRPr sz="1200" b="1" dirty="0"/>
          </a:p>
          <a:p>
            <a:pPr marL="0" lvl="0" indent="0" algn="l" rtl="0">
              <a:lnSpc>
                <a:spcPct val="115000"/>
              </a:lnSpc>
              <a:spcBef>
                <a:spcPts val="1200"/>
              </a:spcBef>
              <a:spcAft>
                <a:spcPts val="0"/>
              </a:spcAft>
              <a:buNone/>
            </a:pPr>
            <a:endParaRPr sz="1200" b="1" dirty="0"/>
          </a:p>
          <a:p>
            <a:pPr marL="0" lvl="0" indent="0" algn="l" rtl="0">
              <a:lnSpc>
                <a:spcPct val="115000"/>
              </a:lnSpc>
              <a:spcBef>
                <a:spcPts val="1200"/>
              </a:spcBef>
              <a:spcAft>
                <a:spcPts val="0"/>
              </a:spcAft>
              <a:buNone/>
            </a:pPr>
            <a:endParaRPr b="1" dirty="0"/>
          </a:p>
          <a:p>
            <a:pPr marL="0" marR="0" lvl="0" indent="0" algn="just" rtl="0">
              <a:lnSpc>
                <a:spcPct val="90000"/>
              </a:lnSpc>
              <a:spcBef>
                <a:spcPts val="1200"/>
              </a:spcBef>
              <a:spcAft>
                <a:spcPts val="0"/>
              </a:spcAft>
              <a:buClr>
                <a:schemeClr val="dk1"/>
              </a:buClr>
              <a:buSzPts val="2400"/>
              <a:buFont typeface="Arial"/>
              <a:buNone/>
            </a:pPr>
            <a:endParaRPr dirty="0"/>
          </a:p>
        </p:txBody>
      </p:sp>
      <p:cxnSp>
        <p:nvCxnSpPr>
          <p:cNvPr id="359" name="Google Shape;359;g316b89e8fcf_0_1"/>
          <p:cNvCxnSpPr/>
          <p:nvPr/>
        </p:nvCxnSpPr>
        <p:spPr>
          <a:xfrm rot="10800000">
            <a:off x="1518444" y="1733740"/>
            <a:ext cx="0" cy="1979700"/>
          </a:xfrm>
          <a:prstGeom prst="straightConnector1">
            <a:avLst/>
          </a:prstGeom>
          <a:noFill/>
          <a:ln w="76200" cap="flat" cmpd="sng">
            <a:solidFill>
              <a:schemeClr val="accent2"/>
            </a:solidFill>
            <a:prstDash val="solid"/>
            <a:round/>
            <a:headEnd type="none" w="sm" len="sm"/>
            <a:tailEnd type="none" w="sm" len="sm"/>
          </a:ln>
        </p:spPr>
      </p:cxnSp>
      <p:sp>
        <p:nvSpPr>
          <p:cNvPr id="360" name="Google Shape;360;g316b89e8fcf_0_1"/>
          <p:cNvSpPr/>
          <p:nvPr/>
        </p:nvSpPr>
        <p:spPr>
          <a:xfrm>
            <a:off x="6783355" y="130629"/>
            <a:ext cx="3685608" cy="1511568"/>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Creativity</a:t>
            </a:r>
            <a:endParaRPr sz="1400" b="0" i="0" u="none" strike="noStrike" cap="none">
              <a:solidFill>
                <a:srgbClr val="000000"/>
              </a:solidFill>
              <a:latin typeface="Arial"/>
              <a:ea typeface="Arial"/>
              <a:cs typeface="Arial"/>
              <a:sym typeface="Arial"/>
            </a:endParaRPr>
          </a:p>
        </p:txBody>
      </p:sp>
      <p:grpSp>
        <p:nvGrpSpPr>
          <p:cNvPr id="361" name="Google Shape;361;g316b89e8fcf_0_1"/>
          <p:cNvGrpSpPr/>
          <p:nvPr/>
        </p:nvGrpSpPr>
        <p:grpSpPr>
          <a:xfrm>
            <a:off x="5354287" y="4721631"/>
            <a:ext cx="819715" cy="621595"/>
            <a:chOff x="8949861" y="1501645"/>
            <a:chExt cx="1236000" cy="811800"/>
          </a:xfrm>
        </p:grpSpPr>
        <p:sp>
          <p:nvSpPr>
            <p:cNvPr id="362" name="Google Shape;362;g316b89e8fcf_0_1"/>
            <p:cNvSpPr/>
            <p:nvPr/>
          </p:nvSpPr>
          <p:spPr>
            <a:xfrm>
              <a:off x="8949861" y="1501645"/>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3" name="Google Shape;363;g316b89e8fcf_0_1" descr="Bleistift"/>
            <p:cNvPicPr preferRelativeResize="0"/>
            <p:nvPr/>
          </p:nvPicPr>
          <p:blipFill rotWithShape="1">
            <a:blip r:embed="rId3">
              <a:alphaModFix/>
            </a:blip>
            <a:srcRect/>
            <a:stretch/>
          </p:blipFill>
          <p:spPr>
            <a:xfrm>
              <a:off x="9221749" y="1595248"/>
              <a:ext cx="763908" cy="562187"/>
            </a:xfrm>
            <a:prstGeom prst="rect">
              <a:avLst/>
            </a:prstGeom>
            <a:noFill/>
            <a:ln>
              <a:noFill/>
            </a:ln>
          </p:spPr>
        </p:pic>
      </p:grpSp>
      <p:grpSp>
        <p:nvGrpSpPr>
          <p:cNvPr id="364" name="Google Shape;364;g316b89e8fcf_0_1"/>
          <p:cNvGrpSpPr/>
          <p:nvPr/>
        </p:nvGrpSpPr>
        <p:grpSpPr>
          <a:xfrm>
            <a:off x="5414678" y="2470168"/>
            <a:ext cx="819715" cy="572414"/>
            <a:chOff x="7847298" y="4725268"/>
            <a:chExt cx="1236000" cy="914400"/>
          </a:xfrm>
        </p:grpSpPr>
        <p:sp>
          <p:nvSpPr>
            <p:cNvPr id="365" name="Google Shape;365;g316b89e8fcf_0_1"/>
            <p:cNvSpPr/>
            <p:nvPr/>
          </p:nvSpPr>
          <p:spPr>
            <a:xfrm>
              <a:off x="7847298" y="4757020"/>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6" name="Google Shape;366;g316b89e8fcf_0_1" descr="Benutzer Silhouette"/>
            <p:cNvPicPr preferRelativeResize="0"/>
            <p:nvPr/>
          </p:nvPicPr>
          <p:blipFill rotWithShape="1">
            <a:blip r:embed="rId4">
              <a:alphaModFix/>
            </a:blip>
            <a:srcRect/>
            <a:stretch/>
          </p:blipFill>
          <p:spPr>
            <a:xfrm>
              <a:off x="7958469" y="4725268"/>
              <a:ext cx="914400" cy="914400"/>
            </a:xfrm>
            <a:prstGeom prst="rect">
              <a:avLst/>
            </a:prstGeom>
            <a:noFill/>
            <a:ln>
              <a:noFill/>
            </a:ln>
          </p:spPr>
        </p:pic>
      </p:grpSp>
      <p:sp>
        <p:nvSpPr>
          <p:cNvPr id="367" name="Google Shape;367;g316b89e8fcf_0_1"/>
          <p:cNvSpPr txBox="1"/>
          <p:nvPr/>
        </p:nvSpPr>
        <p:spPr>
          <a:xfrm>
            <a:off x="2195934" y="3104640"/>
            <a:ext cx="4314600" cy="1081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20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If</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people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with</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special</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needs</a:t>
            </a:r>
            <a:r>
              <a:rPr lang="de-DE" sz="1200" b="1" dirty="0">
                <a:solidFill>
                  <a:schemeClr val="dk1"/>
                </a:solidFill>
                <a:latin typeface="Calibri"/>
                <a:ea typeface="Calibri"/>
                <a:cs typeface="Calibri"/>
                <a:sym typeface="Calibri"/>
              </a:rPr>
              <a:t> in </a:t>
            </a:r>
            <a:r>
              <a:rPr lang="de-DE" sz="1200" b="1" dirty="0" err="1">
                <a:solidFill>
                  <a:schemeClr val="dk1"/>
                </a:solidFill>
                <a:latin typeface="Calibri"/>
                <a:ea typeface="Calibri"/>
                <a:cs typeface="Calibri"/>
                <a:sym typeface="Calibri"/>
              </a:rPr>
              <a:t>your</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group</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you</a:t>
            </a:r>
            <a:r>
              <a:rPr lang="de-DE" sz="1200" b="1" dirty="0">
                <a:solidFill>
                  <a:schemeClr val="dk1"/>
                </a:solidFill>
                <a:latin typeface="Calibri"/>
                <a:ea typeface="Calibri"/>
                <a:cs typeface="Calibri"/>
                <a:sym typeface="Calibri"/>
              </a:rPr>
              <a:t> will </a:t>
            </a:r>
            <a:r>
              <a:rPr lang="de-DE" sz="1200" b="1" dirty="0" err="1">
                <a:solidFill>
                  <a:schemeClr val="dk1"/>
                </a:solidFill>
                <a:latin typeface="Calibri"/>
                <a:ea typeface="Calibri"/>
                <a:cs typeface="Calibri"/>
                <a:sym typeface="Calibri"/>
              </a:rPr>
              <a:t>get</a:t>
            </a:r>
            <a:r>
              <a:rPr lang="de-DE" sz="1200" b="1" dirty="0">
                <a:solidFill>
                  <a:schemeClr val="dk1"/>
                </a:solidFill>
                <a:latin typeface="Calibri"/>
                <a:ea typeface="Calibri"/>
                <a:cs typeface="Calibri"/>
                <a:sym typeface="Calibri"/>
              </a:rPr>
              <a:t> additional 10 </a:t>
            </a:r>
            <a:r>
              <a:rPr lang="de-DE" sz="1200" b="1" dirty="0" err="1">
                <a:solidFill>
                  <a:schemeClr val="dk1"/>
                </a:solidFill>
                <a:latin typeface="Calibri"/>
                <a:ea typeface="Calibri"/>
                <a:cs typeface="Calibri"/>
                <a:sym typeface="Calibri"/>
              </a:rPr>
              <a:t>minutes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for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br>
              <a:rPr lang="de-DE" sz="1200" b="1" dirty="0">
                <a:solidFill>
                  <a:schemeClr val="dk1"/>
                </a:solidFill>
                <a:latin typeface="Calibri"/>
                <a:ea typeface="Calibri"/>
                <a:cs typeface="Calibri"/>
                <a:sym typeface="Calibri"/>
              </a:rPr>
            </a:br>
            <a:r>
              <a:rPr lang="de-DE" sz="1200" b="1" dirty="0" err="1">
                <a:solidFill>
                  <a:schemeClr val="dk1"/>
                </a:solidFill>
                <a:latin typeface="Calibri"/>
                <a:ea typeface="Calibri"/>
                <a:cs typeface="Calibri"/>
                <a:sym typeface="Calibri"/>
              </a:rPr>
              <a:t>creation</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while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other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groups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have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to</a:t>
            </a:r>
            <a:r>
              <a:rPr lang="de-DE" sz="1200" b="1" dirty="0">
                <a:solidFill>
                  <a:schemeClr val="dk1"/>
                </a:solidFill>
                <a:latin typeface="Calibri"/>
                <a:ea typeface="Calibri"/>
                <a:cs typeface="Calibri"/>
                <a:sym typeface="Calibri"/>
              </a:rPr>
              <a:t> check</a:t>
            </a:r>
            <a:br>
              <a:rPr lang="de-DE" sz="1200" b="1" dirty="0">
                <a:solidFill>
                  <a:schemeClr val="dk1"/>
                </a:solidFill>
                <a:latin typeface="Calibri"/>
                <a:ea typeface="Calibri"/>
                <a:cs typeface="Calibri"/>
                <a:sym typeface="Calibri"/>
              </a:rPr>
            </a:br>
            <a:r>
              <a:rPr lang="de-DE" sz="1200" b="1" dirty="0">
                <a:solidFill>
                  <a:schemeClr val="dk1"/>
                </a:solidFill>
                <a:latin typeface="Calibri"/>
                <a:ea typeface="Calibri"/>
                <a:cs typeface="Calibri"/>
                <a:sym typeface="Calibri"/>
              </a:rPr>
              <a:t>and </a:t>
            </a:r>
            <a:r>
              <a:rPr lang="de-DE" sz="1200" b="1" dirty="0" err="1">
                <a:solidFill>
                  <a:schemeClr val="dk1"/>
                </a:solidFill>
                <a:latin typeface="Calibri"/>
                <a:ea typeface="Calibri"/>
                <a:cs typeface="Calibri"/>
                <a:sym typeface="Calibri"/>
              </a:rPr>
              <a:t>improve</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their</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solutions</a:t>
            </a:r>
            <a:endParaRPr sz="1200" b="1" dirty="0">
              <a:solidFill>
                <a:schemeClr val="dk1"/>
              </a:solidFill>
              <a:latin typeface="Calibri"/>
              <a:ea typeface="Calibri"/>
              <a:cs typeface="Calibri"/>
              <a:sym typeface="Calibri"/>
            </a:endParaRPr>
          </a:p>
        </p:txBody>
      </p:sp>
      <p:sp>
        <p:nvSpPr>
          <p:cNvPr id="368" name="Google Shape;368;g316b89e8fcf_0_1"/>
          <p:cNvSpPr/>
          <p:nvPr/>
        </p:nvSpPr>
        <p:spPr>
          <a:xfrm>
            <a:off x="5450239" y="3315864"/>
            <a:ext cx="819600" cy="6891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9" name="Google Shape;369;g316b89e8fcf_0_1" descr="Stoppuhr"/>
          <p:cNvPicPr preferRelativeResize="0"/>
          <p:nvPr/>
        </p:nvPicPr>
        <p:blipFill rotWithShape="1">
          <a:blip r:embed="rId5">
            <a:alphaModFix/>
          </a:blip>
          <a:srcRect/>
          <a:stretch/>
        </p:blipFill>
        <p:spPr>
          <a:xfrm>
            <a:off x="5414678" y="3340183"/>
            <a:ext cx="819725" cy="621600"/>
          </a:xfrm>
          <a:prstGeom prst="rect">
            <a:avLst/>
          </a:prstGeom>
          <a:noFill/>
          <a:ln>
            <a:noFill/>
          </a:ln>
        </p:spPr>
      </p:pic>
      <p:sp>
        <p:nvSpPr>
          <p:cNvPr id="370" name="Google Shape;370;g316b89e8fcf_0_1"/>
          <p:cNvSpPr txBox="1"/>
          <p:nvPr/>
        </p:nvSpPr>
        <p:spPr>
          <a:xfrm>
            <a:off x="2166990" y="2426423"/>
            <a:ext cx="30090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200" b="1" dirty="0">
                <a:solidFill>
                  <a:schemeClr val="dk1"/>
                </a:solidFill>
                <a:latin typeface="Calibri"/>
                <a:ea typeface="Calibri"/>
                <a:cs typeface="Calibri"/>
                <a:sym typeface="Calibri"/>
              </a:rPr>
              <a:t>Work </a:t>
            </a:r>
            <a:r>
              <a:rPr lang="de-DE" sz="1200" b="1" dirty="0" err="1">
                <a:solidFill>
                  <a:schemeClr val="dk1"/>
                </a:solidFill>
                <a:latin typeface="Calibri"/>
                <a:ea typeface="Calibri"/>
                <a:cs typeface="Calibri"/>
                <a:sym typeface="Calibri"/>
              </a:rPr>
              <a:t>alone</a:t>
            </a:r>
            <a:r>
              <a:rPr lang="de-DE" sz="1200" b="1" dirty="0">
                <a:solidFill>
                  <a:schemeClr val="dk1"/>
                </a:solidFill>
                <a:latin typeface="Calibri"/>
                <a:ea typeface="Calibri"/>
                <a:cs typeface="Calibri"/>
                <a:sym typeface="Calibri"/>
              </a:rPr>
              <a:t> at </a:t>
            </a:r>
            <a:r>
              <a:rPr lang="de-DE" sz="1200" b="1" dirty="0" err="1">
                <a:solidFill>
                  <a:schemeClr val="dk1"/>
                </a:solidFill>
                <a:latin typeface="Calibri"/>
                <a:ea typeface="Calibri"/>
                <a:cs typeface="Calibri"/>
                <a:sym typeface="Calibri"/>
              </a:rPr>
              <a:t>first</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then</a:t>
            </a:r>
            <a:r>
              <a:rPr lang="de-DE" sz="1200" b="1" dirty="0">
                <a:solidFill>
                  <a:schemeClr val="dk1"/>
                </a:solidFill>
                <a:latin typeface="Calibri"/>
                <a:ea typeface="Calibri"/>
                <a:cs typeface="Calibri"/>
                <a:sym typeface="Calibri"/>
              </a:rPr>
              <a:t> form </a:t>
            </a:r>
            <a:r>
              <a:rPr lang="de-DE" sz="1200" b="1" dirty="0" err="1">
                <a:solidFill>
                  <a:schemeClr val="dk1"/>
                </a:solidFill>
                <a:latin typeface="Calibri"/>
                <a:ea typeface="Calibri"/>
                <a:cs typeface="Calibri"/>
                <a:sym typeface="Calibri"/>
              </a:rPr>
              <a:t>small</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groups</a:t>
            </a:r>
            <a:r>
              <a:rPr lang="de-DE" sz="1200" b="1"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Discuss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your</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ideas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decide</a:t>
            </a:r>
            <a:r>
              <a:rPr lang="de-DE" sz="1200" dirty="0">
                <a:solidFill>
                  <a:schemeClr val="dk1"/>
                </a:solidFill>
                <a:latin typeface="Calibri"/>
                <a:ea typeface="Calibri"/>
                <a:cs typeface="Calibri"/>
                <a:sym typeface="Calibri"/>
              </a:rPr>
              <a:t> on </a:t>
            </a:r>
            <a:r>
              <a:rPr lang="de-DE" sz="1200" dirty="0" err="1">
                <a:solidFill>
                  <a:schemeClr val="dk1"/>
                </a:solidFill>
                <a:latin typeface="Calibri"/>
                <a:ea typeface="Calibri"/>
                <a:cs typeface="Calibri"/>
                <a:sym typeface="Calibri"/>
              </a:rPr>
              <a:t>one</a:t>
            </a:r>
            <a:r>
              <a:rPr lang="de-DE" sz="1200" dirty="0">
                <a:solidFill>
                  <a:schemeClr val="dk1"/>
                </a:solidFill>
                <a:latin typeface="Calibri"/>
                <a:ea typeface="Calibri"/>
                <a:cs typeface="Calibri"/>
                <a:sym typeface="Calibri"/>
              </a:rPr>
              <a:t> and </a:t>
            </a:r>
            <a:r>
              <a:rPr lang="de-DE" sz="1200" dirty="0" err="1">
                <a:solidFill>
                  <a:schemeClr val="dk1"/>
                </a:solidFill>
                <a:latin typeface="Calibri"/>
                <a:ea typeface="Calibri"/>
                <a:cs typeface="Calibri"/>
                <a:sym typeface="Calibri"/>
              </a:rPr>
              <a:t>develop</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it</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further</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p:txBody>
      </p:sp>
      <p:sp>
        <p:nvSpPr>
          <p:cNvPr id="371" name="Google Shape;371;g316b89e8fcf_0_1"/>
          <p:cNvSpPr txBox="1"/>
          <p:nvPr/>
        </p:nvSpPr>
        <p:spPr>
          <a:xfrm>
            <a:off x="2195934" y="4355006"/>
            <a:ext cx="30966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200" b="1" dirty="0" err="1">
                <a:solidFill>
                  <a:schemeClr val="dk1"/>
                </a:solidFill>
                <a:latin typeface="Calibri"/>
                <a:ea typeface="Calibri"/>
                <a:cs typeface="Calibri"/>
                <a:sym typeface="Calibri"/>
              </a:rPr>
              <a:t>Make</a:t>
            </a:r>
            <a:r>
              <a:rPr lang="de-DE" sz="1200" b="1" dirty="0">
                <a:solidFill>
                  <a:schemeClr val="dk1"/>
                </a:solidFill>
                <a:latin typeface="Calibri"/>
                <a:ea typeface="Calibri"/>
                <a:cs typeface="Calibri"/>
                <a:sym typeface="Calibri"/>
              </a:rPr>
              <a:t> a </a:t>
            </a:r>
            <a:r>
              <a:rPr lang="de-DE" sz="1200" b="1" dirty="0" err="1">
                <a:solidFill>
                  <a:schemeClr val="dk1"/>
                </a:solidFill>
                <a:latin typeface="Calibri"/>
                <a:ea typeface="Calibri"/>
                <a:cs typeface="Calibri"/>
                <a:sym typeface="Calibri"/>
              </a:rPr>
              <a:t>note</a:t>
            </a:r>
            <a:r>
              <a:rPr lang="de-DE" sz="1200" b="1" dirty="0">
                <a:solidFill>
                  <a:schemeClr val="dk1"/>
                </a:solidFill>
                <a:latin typeface="Calibri"/>
                <a:ea typeface="Calibri"/>
                <a:cs typeface="Calibri"/>
                <a:sym typeface="Calibri"/>
              </a:rPr>
              <a:t>:</a:t>
            </a:r>
            <a:r>
              <a:rPr lang="de-DE" sz="1200" dirty="0">
                <a:solidFill>
                  <a:schemeClr val="dk1"/>
                </a:solidFill>
                <a:latin typeface="Calibri"/>
                <a:ea typeface="Calibri"/>
                <a:cs typeface="Calibri"/>
                <a:sym typeface="Calibri"/>
              </a:rPr>
              <a:t> Write </a:t>
            </a:r>
            <a:r>
              <a:rPr lang="de-DE" sz="1200" dirty="0" err="1">
                <a:solidFill>
                  <a:schemeClr val="dk1"/>
                </a:solidFill>
                <a:latin typeface="Calibri"/>
                <a:ea typeface="Calibri"/>
                <a:cs typeface="Calibri"/>
                <a:sym typeface="Calibri"/>
              </a:rPr>
              <a:t>each</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idea</a:t>
            </a:r>
            <a:r>
              <a:rPr lang="de-DE" sz="1200" dirty="0">
                <a:solidFill>
                  <a:schemeClr val="dk1"/>
                </a:solidFill>
                <a:latin typeface="Calibri"/>
                <a:ea typeface="Calibri"/>
                <a:cs typeface="Calibri"/>
                <a:sym typeface="Calibri"/>
              </a:rPr>
              <a:t> on </a:t>
            </a:r>
            <a:r>
              <a:rPr lang="de-DE" sz="1200" dirty="0" err="1">
                <a:solidFill>
                  <a:schemeClr val="dk1"/>
                </a:solidFill>
                <a:latin typeface="Calibri"/>
                <a:ea typeface="Calibri"/>
                <a:cs typeface="Calibri"/>
                <a:sym typeface="Calibri"/>
              </a:rPr>
              <a:t>sticky</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notes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or</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write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them</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directly</a:t>
            </a:r>
            <a:r>
              <a:rPr lang="de-DE" sz="1200" dirty="0">
                <a:solidFill>
                  <a:schemeClr val="dk1"/>
                </a:solidFill>
                <a:latin typeface="Calibri"/>
                <a:ea typeface="Calibri"/>
                <a:cs typeface="Calibri"/>
                <a:sym typeface="Calibri"/>
              </a:rPr>
              <a:t> on a large </a:t>
            </a:r>
            <a:r>
              <a:rPr lang="de-DE" sz="1200" dirty="0" err="1">
                <a:solidFill>
                  <a:schemeClr val="dk1"/>
                </a:solidFill>
                <a:latin typeface="Calibri"/>
                <a:ea typeface="Calibri"/>
                <a:cs typeface="Calibri"/>
                <a:sym typeface="Calibri"/>
              </a:rPr>
              <a:t>poster</a:t>
            </a:r>
            <a:r>
              <a:rPr lang="de-DE" sz="1200" dirty="0">
                <a:solidFill>
                  <a:schemeClr val="dk1"/>
                </a:solidFill>
                <a:latin typeface="Calibri"/>
                <a:ea typeface="Calibri"/>
                <a:cs typeface="Calibri"/>
                <a:sym typeface="Calibri"/>
              </a:rPr>
              <a:t>. All </a:t>
            </a:r>
            <a:r>
              <a:rPr lang="de-DE" sz="1200" dirty="0" err="1">
                <a:solidFill>
                  <a:schemeClr val="dk1"/>
                </a:solidFill>
                <a:latin typeface="Calibri"/>
                <a:ea typeface="Calibri"/>
                <a:cs typeface="Calibri"/>
                <a:sym typeface="Calibri"/>
              </a:rPr>
              <a:t>ideas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are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welcome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even</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crazy </a:t>
            </a:r>
            <a:r>
              <a:rPr lang="de-DE" sz="1200" dirty="0" err="1">
                <a:solidFill>
                  <a:schemeClr val="dk1"/>
                </a:solidFill>
                <a:latin typeface="Calibri"/>
                <a:ea typeface="Calibri"/>
                <a:cs typeface="Calibri"/>
                <a:sym typeface="Calibri"/>
              </a:rPr>
              <a:t>or</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unconventional</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ones</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de-DE" sz="1200" b="1" dirty="0" err="1">
                <a:solidFill>
                  <a:schemeClr val="dk1"/>
                </a:solidFill>
                <a:latin typeface="Calibri"/>
                <a:ea typeface="Calibri"/>
                <a:cs typeface="Calibri"/>
                <a:sym typeface="Calibri"/>
              </a:rPr>
              <a:t>Visualise</a:t>
            </a:r>
            <a:r>
              <a:rPr lang="de-DE" sz="1200" b="1"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Arrange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ideas</a:t>
            </a:r>
            <a:r>
              <a:rPr lang="de-DE" sz="1200" dirty="0">
                <a:solidFill>
                  <a:schemeClr val="dk1"/>
                </a:solidFill>
                <a:latin typeface="Calibri"/>
                <a:ea typeface="Calibri"/>
                <a:cs typeface="Calibri"/>
                <a:sym typeface="Calibri"/>
              </a:rPr>
              <a:t> on an </a:t>
            </a:r>
            <a:r>
              <a:rPr lang="de-DE" sz="1200" dirty="0" err="1">
                <a:solidFill>
                  <a:schemeClr val="dk1"/>
                </a:solidFill>
                <a:latin typeface="Calibri"/>
                <a:ea typeface="Calibri"/>
                <a:cs typeface="Calibri"/>
                <a:sym typeface="Calibri"/>
              </a:rPr>
              <a:t>idea</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tree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main</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idea</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as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trunk</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creative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continuations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of</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ideas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as</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branches</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372" name="Google Shape;372;g316b89e8fcf_0_1"/>
          <p:cNvSpPr txBox="1"/>
          <p:nvPr/>
        </p:nvSpPr>
        <p:spPr>
          <a:xfrm>
            <a:off x="9591721" y="2712623"/>
            <a:ext cx="2507700" cy="19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200" b="1" dirty="0" err="1">
                <a:solidFill>
                  <a:schemeClr val="dk1"/>
                </a:solidFill>
                <a:latin typeface="Calibri"/>
                <a:ea typeface="Calibri"/>
                <a:cs typeface="Calibri"/>
                <a:sym typeface="Calibri"/>
              </a:rPr>
              <a:t>Helpful</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questions</a:t>
            </a:r>
            <a:r>
              <a:rPr lang="de-DE" sz="1200" b="1" dirty="0">
                <a:solidFill>
                  <a:schemeClr val="dk1"/>
                </a:solidFill>
                <a:latin typeface="Calibri"/>
                <a:ea typeface="Calibri"/>
                <a:cs typeface="Calibri"/>
                <a:sym typeface="Calibri"/>
              </a:rPr>
              <a:t> </a:t>
            </a:r>
            <a:r>
              <a:rPr lang="de-DE" sz="1200" b="1" dirty="0" err="1">
                <a:solidFill>
                  <a:schemeClr val="dk1"/>
                </a:solidFill>
                <a:latin typeface="Calibri"/>
                <a:ea typeface="Calibri"/>
                <a:cs typeface="Calibri"/>
                <a:sym typeface="Calibri"/>
              </a:rPr>
              <a:t>from</a:t>
            </a:r>
            <a:r>
              <a:rPr lang="de-DE" sz="1200" b="1" dirty="0">
                <a:solidFill>
                  <a:schemeClr val="dk1"/>
                </a:solidFill>
                <a:latin typeface="Calibri"/>
                <a:ea typeface="Calibri"/>
                <a:cs typeface="Calibri"/>
                <a:sym typeface="Calibri"/>
              </a:rPr>
              <a:t> Emmi:</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sz="1200" dirty="0">
                <a:solidFill>
                  <a:schemeClr val="dk1"/>
                </a:solidFill>
                <a:latin typeface="Calibri"/>
                <a:ea typeface="Calibri"/>
                <a:cs typeface="Calibri"/>
                <a:sym typeface="Calibri"/>
              </a:rPr>
              <a:t>‘</a:t>
            </a:r>
            <a:r>
              <a:rPr lang="de-DE" sz="1200" dirty="0" err="1">
                <a:solidFill>
                  <a:schemeClr val="dk1"/>
                </a:solidFill>
                <a:latin typeface="Calibri"/>
                <a:ea typeface="Calibri"/>
                <a:cs typeface="Calibri"/>
                <a:sym typeface="Calibri"/>
              </a:rPr>
              <a:t>What</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if</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there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were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no</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rules</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sz="1200" dirty="0">
                <a:solidFill>
                  <a:schemeClr val="dk1"/>
                </a:solidFill>
                <a:latin typeface="Calibri"/>
                <a:ea typeface="Calibri"/>
                <a:cs typeface="Calibri"/>
                <a:sym typeface="Calibri"/>
              </a:rPr>
              <a:t>‘</a:t>
            </a:r>
            <a:r>
              <a:rPr lang="de-DE" sz="1200" dirty="0" err="1">
                <a:solidFill>
                  <a:schemeClr val="dk1"/>
                </a:solidFill>
                <a:latin typeface="Calibri"/>
                <a:ea typeface="Calibri"/>
                <a:cs typeface="Calibri"/>
                <a:sym typeface="Calibri"/>
              </a:rPr>
              <a:t>What</a:t>
            </a:r>
            <a:r>
              <a:rPr lang="de-DE" sz="1200" dirty="0">
                <a:solidFill>
                  <a:schemeClr val="dk1"/>
                </a:solidFill>
                <a:latin typeface="Calibri"/>
                <a:ea typeface="Calibri"/>
                <a:cs typeface="Calibri"/>
                <a:sym typeface="Calibri"/>
              </a:rPr>
              <a:t> crazy </a:t>
            </a:r>
            <a:r>
              <a:rPr lang="de-DE" sz="1200" dirty="0" err="1">
                <a:solidFill>
                  <a:schemeClr val="dk1"/>
                </a:solidFill>
                <a:latin typeface="Calibri"/>
                <a:ea typeface="Calibri"/>
                <a:cs typeface="Calibri"/>
                <a:sym typeface="Calibri"/>
              </a:rPr>
              <a:t>idea</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could</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solve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the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problem</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sz="1200" dirty="0">
                <a:solidFill>
                  <a:schemeClr val="dk1"/>
                </a:solidFill>
                <a:latin typeface="Calibri"/>
                <a:ea typeface="Calibri"/>
                <a:cs typeface="Calibri"/>
                <a:sym typeface="Calibri"/>
              </a:rPr>
              <a:t>‘</a:t>
            </a:r>
            <a:r>
              <a:rPr lang="de-DE" sz="1200" dirty="0" err="1">
                <a:solidFill>
                  <a:schemeClr val="dk1"/>
                </a:solidFill>
                <a:latin typeface="Calibri"/>
                <a:ea typeface="Calibri"/>
                <a:cs typeface="Calibri"/>
                <a:sym typeface="Calibri"/>
              </a:rPr>
              <a:t>How</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can</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we</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try</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something</a:t>
            </a:r>
            <a:r>
              <a:rPr lang="de-DE" sz="1200" dirty="0">
                <a:solidFill>
                  <a:schemeClr val="dk1"/>
                </a:solidFill>
                <a:latin typeface="Calibri"/>
                <a:ea typeface="Calibri"/>
                <a:cs typeface="Calibri"/>
                <a:sym typeface="Calibri"/>
              </a:rPr>
              <a:t> </a:t>
            </a:r>
            <a:r>
              <a:rPr lang="de-DE" sz="1200" dirty="0" err="1">
                <a:solidFill>
                  <a:schemeClr val="dk1"/>
                </a:solidFill>
                <a:latin typeface="Calibri"/>
                <a:ea typeface="Calibri"/>
                <a:cs typeface="Calibri"/>
                <a:sym typeface="Calibri"/>
              </a:rPr>
              <a:t>new</a:t>
            </a:r>
            <a:r>
              <a:rPr lang="de-DE"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1200"/>
              </a:spcBef>
              <a:spcAft>
                <a:spcPts val="0"/>
              </a:spcAft>
              <a:buNone/>
            </a:pPr>
            <a:endParaRPr sz="1200" dirty="0">
              <a:solidFill>
                <a:schemeClr val="dk1"/>
              </a:solidFill>
              <a:latin typeface="Calibri"/>
              <a:ea typeface="Calibri"/>
              <a:cs typeface="Calibri"/>
              <a:sym typeface="Calibri"/>
            </a:endParaRPr>
          </a:p>
        </p:txBody>
      </p:sp>
      <p:pic>
        <p:nvPicPr>
          <p:cNvPr id="373" name="Google Shape;373;g316b89e8fcf_0_1"/>
          <p:cNvPicPr preferRelativeResize="0"/>
          <p:nvPr/>
        </p:nvPicPr>
        <p:blipFill>
          <a:blip r:embed="rId6">
            <a:alphaModFix/>
          </a:blip>
          <a:stretch>
            <a:fillRect/>
          </a:stretch>
        </p:blipFill>
        <p:spPr>
          <a:xfrm>
            <a:off x="7012025" y="2672939"/>
            <a:ext cx="2185975" cy="2185975"/>
          </a:xfrm>
          <a:prstGeom prst="rect">
            <a:avLst/>
          </a:prstGeom>
          <a:noFill/>
          <a:ln>
            <a:noFill/>
          </a:ln>
        </p:spPr>
      </p:pic>
      <p:grpSp>
        <p:nvGrpSpPr>
          <p:cNvPr id="374" name="Google Shape;374;g316b89e8fcf_0_1"/>
          <p:cNvGrpSpPr/>
          <p:nvPr/>
        </p:nvGrpSpPr>
        <p:grpSpPr>
          <a:xfrm>
            <a:off x="6263332" y="4687193"/>
            <a:ext cx="924693" cy="684609"/>
            <a:chOff x="9541440" y="2985758"/>
            <a:chExt cx="1236000" cy="914400"/>
          </a:xfrm>
        </p:grpSpPr>
        <p:sp>
          <p:nvSpPr>
            <p:cNvPr id="375" name="Google Shape;375;g316b89e8fcf_0_1"/>
            <p:cNvSpPr/>
            <p:nvPr/>
          </p:nvSpPr>
          <p:spPr>
            <a:xfrm>
              <a:off x="9541440" y="3023082"/>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76" name="Google Shape;376;g316b89e8fcf_0_1" descr="Augen mit einfarbiger Füllung"/>
            <p:cNvPicPr preferRelativeResize="0"/>
            <p:nvPr/>
          </p:nvPicPr>
          <p:blipFill rotWithShape="1">
            <a:blip r:embed="rId7">
              <a:alphaModFix/>
            </a:blip>
            <a:srcRect/>
            <a:stretch/>
          </p:blipFill>
          <p:spPr>
            <a:xfrm>
              <a:off x="9702307" y="2985758"/>
              <a:ext cx="914400" cy="9144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316b89e8fcf_0_25"/>
          <p:cNvSpPr txBox="1">
            <a:spLocks noGrp="1"/>
          </p:cNvSpPr>
          <p:nvPr>
            <p:ph type="subTitle" idx="4294967295"/>
          </p:nvPr>
        </p:nvSpPr>
        <p:spPr>
          <a:xfrm>
            <a:off x="2210950" y="1642200"/>
            <a:ext cx="8869800" cy="855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de-DE" sz="1100" b="1"/>
              <a:t>Skill: Refine existing solutions and find new ones.</a:t>
            </a:r>
            <a:endParaRPr sz="1100" b="1"/>
          </a:p>
          <a:p>
            <a:pPr marL="0" lvl="0" indent="0" algn="l" rtl="0">
              <a:lnSpc>
                <a:spcPct val="115000"/>
              </a:lnSpc>
              <a:spcBef>
                <a:spcPts val="1200"/>
              </a:spcBef>
              <a:spcAft>
                <a:spcPts val="0"/>
              </a:spcAft>
              <a:buNone/>
            </a:pPr>
            <a:r>
              <a:rPr lang="de-DE" sz="1100" b="1"/>
              <a:t>Task 4: Think about how you could improve an idea for your school. Use an app, a device or another invention that could help you.</a:t>
            </a:r>
            <a:endParaRPr sz="1100" b="1"/>
          </a:p>
          <a:p>
            <a:pPr marL="0" lvl="0" indent="0" algn="l" rtl="0">
              <a:lnSpc>
                <a:spcPct val="115000"/>
              </a:lnSpc>
              <a:spcBef>
                <a:spcPts val="1200"/>
              </a:spcBef>
              <a:spcAft>
                <a:spcPts val="0"/>
              </a:spcAft>
              <a:buNone/>
            </a:pPr>
            <a:endParaRPr sz="1100" b="1"/>
          </a:p>
          <a:p>
            <a:pPr marL="0" lvl="0" indent="0" algn="l" rtl="0">
              <a:lnSpc>
                <a:spcPct val="115000"/>
              </a:lnSpc>
              <a:spcBef>
                <a:spcPts val="1200"/>
              </a:spcBef>
              <a:spcAft>
                <a:spcPts val="0"/>
              </a:spcAft>
              <a:buNone/>
            </a:pPr>
            <a:endParaRPr sz="2400" b="1"/>
          </a:p>
          <a:p>
            <a:pPr marL="0" marR="0" lvl="0" indent="0" algn="just" rtl="0">
              <a:lnSpc>
                <a:spcPct val="90000"/>
              </a:lnSpc>
              <a:spcBef>
                <a:spcPts val="1200"/>
              </a:spcBef>
              <a:spcAft>
                <a:spcPts val="0"/>
              </a:spcAft>
              <a:buClr>
                <a:schemeClr val="dk1"/>
              </a:buClr>
              <a:buSzPts val="2400"/>
              <a:buFont typeface="Arial"/>
              <a:buNone/>
            </a:pPr>
            <a:endParaRPr sz="2400"/>
          </a:p>
        </p:txBody>
      </p:sp>
      <p:cxnSp>
        <p:nvCxnSpPr>
          <p:cNvPr id="382" name="Google Shape;382;g316b89e8fcf_0_25"/>
          <p:cNvCxnSpPr/>
          <p:nvPr/>
        </p:nvCxnSpPr>
        <p:spPr>
          <a:xfrm rot="10800000">
            <a:off x="1518444" y="1733740"/>
            <a:ext cx="0" cy="1979700"/>
          </a:xfrm>
          <a:prstGeom prst="straightConnector1">
            <a:avLst/>
          </a:prstGeom>
          <a:noFill/>
          <a:ln w="76200" cap="flat" cmpd="sng">
            <a:solidFill>
              <a:schemeClr val="accent2"/>
            </a:solidFill>
            <a:prstDash val="solid"/>
            <a:round/>
            <a:headEnd type="none" w="sm" len="sm"/>
            <a:tailEnd type="none" w="sm" len="sm"/>
          </a:ln>
        </p:spPr>
      </p:cxnSp>
      <p:sp>
        <p:nvSpPr>
          <p:cNvPr id="383" name="Google Shape;383;g316b89e8fcf_0_25"/>
          <p:cNvSpPr/>
          <p:nvPr/>
        </p:nvSpPr>
        <p:spPr>
          <a:xfrm>
            <a:off x="6783355" y="130629"/>
            <a:ext cx="3685608" cy="1511568"/>
          </a:xfrm>
          <a:prstGeom prst="cloud">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Innovative</a:t>
            </a:r>
            <a:endParaRPr sz="32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r>
              <a:rPr lang="de-DE" sz="3200" b="1">
                <a:solidFill>
                  <a:schemeClr val="lt1"/>
                </a:solidFill>
                <a:latin typeface="Calibri"/>
                <a:ea typeface="Calibri"/>
                <a:cs typeface="Calibri"/>
                <a:sym typeface="Calibri"/>
              </a:rPr>
              <a:t>thinking</a:t>
            </a:r>
            <a:endParaRPr sz="1400" b="0" i="0" u="none" strike="noStrike" cap="none">
              <a:solidFill>
                <a:srgbClr val="000000"/>
              </a:solidFill>
              <a:latin typeface="Arial"/>
              <a:ea typeface="Arial"/>
              <a:cs typeface="Arial"/>
              <a:sym typeface="Arial"/>
            </a:endParaRPr>
          </a:p>
        </p:txBody>
      </p:sp>
      <p:grpSp>
        <p:nvGrpSpPr>
          <p:cNvPr id="384" name="Google Shape;384;g316b89e8fcf_0_25"/>
          <p:cNvGrpSpPr/>
          <p:nvPr/>
        </p:nvGrpSpPr>
        <p:grpSpPr>
          <a:xfrm>
            <a:off x="5456639" y="2558624"/>
            <a:ext cx="819715" cy="572414"/>
            <a:chOff x="7847298" y="4725268"/>
            <a:chExt cx="1236000" cy="914400"/>
          </a:xfrm>
        </p:grpSpPr>
        <p:sp>
          <p:nvSpPr>
            <p:cNvPr id="385" name="Google Shape;385;g316b89e8fcf_0_25"/>
            <p:cNvSpPr/>
            <p:nvPr/>
          </p:nvSpPr>
          <p:spPr>
            <a:xfrm>
              <a:off x="7847298" y="4757020"/>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86" name="Google Shape;386;g316b89e8fcf_0_25" descr="Benutzer Silhouette"/>
            <p:cNvPicPr preferRelativeResize="0"/>
            <p:nvPr/>
          </p:nvPicPr>
          <p:blipFill rotWithShape="1">
            <a:blip r:embed="rId3">
              <a:alphaModFix/>
            </a:blip>
            <a:srcRect/>
            <a:stretch/>
          </p:blipFill>
          <p:spPr>
            <a:xfrm>
              <a:off x="7958469" y="4725268"/>
              <a:ext cx="914400" cy="914400"/>
            </a:xfrm>
            <a:prstGeom prst="rect">
              <a:avLst/>
            </a:prstGeom>
            <a:noFill/>
            <a:ln>
              <a:noFill/>
            </a:ln>
          </p:spPr>
        </p:pic>
      </p:grpSp>
      <p:sp>
        <p:nvSpPr>
          <p:cNvPr id="387" name="Google Shape;387;g316b89e8fcf_0_25"/>
          <p:cNvSpPr txBox="1"/>
          <p:nvPr/>
        </p:nvSpPr>
        <p:spPr>
          <a:xfrm>
            <a:off x="2281675" y="3531975"/>
            <a:ext cx="4314600" cy="741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de-DE" sz="1100" b="1">
                <a:solidFill>
                  <a:schemeClr val="dk1"/>
                </a:solidFill>
                <a:latin typeface="Calibri"/>
                <a:ea typeface="Calibri"/>
                <a:cs typeface="Calibri"/>
                <a:sym typeface="Calibri"/>
              </a:rPr>
              <a:t>You have 20 minutes for the creation.</a:t>
            </a:r>
            <a:br>
              <a:rPr lang="de-DE" sz="1100" b="1">
                <a:solidFill>
                  <a:schemeClr val="dk1"/>
                </a:solidFill>
                <a:latin typeface="Calibri"/>
                <a:ea typeface="Calibri"/>
                <a:cs typeface="Calibri"/>
                <a:sym typeface="Calibri"/>
              </a:rPr>
            </a:br>
            <a:r>
              <a:rPr lang="de-DE" sz="1100" b="1">
                <a:solidFill>
                  <a:schemeClr val="dk1"/>
                </a:solidFill>
                <a:latin typeface="Calibri"/>
                <a:ea typeface="Calibri"/>
                <a:cs typeface="Calibri"/>
                <a:sym typeface="Calibri"/>
              </a:rPr>
              <a:t>If you have people with special needs in your</a:t>
            </a:r>
            <a:br>
              <a:rPr lang="de-DE" sz="1100" b="1">
                <a:solidFill>
                  <a:schemeClr val="dk1"/>
                </a:solidFill>
                <a:latin typeface="Calibri"/>
                <a:ea typeface="Calibri"/>
                <a:cs typeface="Calibri"/>
                <a:sym typeface="Calibri"/>
              </a:rPr>
            </a:br>
            <a:r>
              <a:rPr lang="de-DE" sz="1100" b="1">
                <a:solidFill>
                  <a:schemeClr val="dk1"/>
                </a:solidFill>
                <a:latin typeface="Calibri"/>
                <a:ea typeface="Calibri"/>
                <a:cs typeface="Calibri"/>
                <a:sym typeface="Calibri"/>
              </a:rPr>
              <a:t>group you will get additional 10 minutes for the</a:t>
            </a:r>
            <a:br>
              <a:rPr lang="de-DE" sz="1100" b="1">
                <a:solidFill>
                  <a:schemeClr val="dk1"/>
                </a:solidFill>
                <a:latin typeface="Calibri"/>
                <a:ea typeface="Calibri"/>
                <a:cs typeface="Calibri"/>
                <a:sym typeface="Calibri"/>
              </a:rPr>
            </a:br>
            <a:r>
              <a:rPr lang="de-DE" sz="1100" b="1">
                <a:solidFill>
                  <a:schemeClr val="dk1"/>
                </a:solidFill>
                <a:latin typeface="Calibri"/>
                <a:ea typeface="Calibri"/>
                <a:cs typeface="Calibri"/>
                <a:sym typeface="Calibri"/>
              </a:rPr>
              <a:t>creation while the other groups have to check</a:t>
            </a:r>
            <a:br>
              <a:rPr lang="de-DE" sz="1100" b="1">
                <a:solidFill>
                  <a:schemeClr val="dk1"/>
                </a:solidFill>
                <a:latin typeface="Calibri"/>
                <a:ea typeface="Calibri"/>
                <a:cs typeface="Calibri"/>
                <a:sym typeface="Calibri"/>
              </a:rPr>
            </a:br>
            <a:r>
              <a:rPr lang="de-DE" sz="1100" b="1">
                <a:solidFill>
                  <a:schemeClr val="dk1"/>
                </a:solidFill>
                <a:latin typeface="Calibri"/>
                <a:ea typeface="Calibri"/>
                <a:cs typeface="Calibri"/>
                <a:sym typeface="Calibri"/>
              </a:rPr>
              <a:t>and improve their solutions</a:t>
            </a:r>
            <a:endParaRPr sz="1100" b="1">
              <a:solidFill>
                <a:schemeClr val="dk1"/>
              </a:solidFill>
              <a:latin typeface="Calibri"/>
              <a:ea typeface="Calibri"/>
              <a:cs typeface="Calibri"/>
              <a:sym typeface="Calibri"/>
            </a:endParaRPr>
          </a:p>
        </p:txBody>
      </p:sp>
      <p:sp>
        <p:nvSpPr>
          <p:cNvPr id="388" name="Google Shape;388;g316b89e8fcf_0_25"/>
          <p:cNvSpPr/>
          <p:nvPr/>
        </p:nvSpPr>
        <p:spPr>
          <a:xfrm>
            <a:off x="5456688" y="3746775"/>
            <a:ext cx="819600" cy="6891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89" name="Google Shape;389;g316b89e8fcf_0_25" descr="Stoppuhr"/>
          <p:cNvPicPr preferRelativeResize="0"/>
          <p:nvPr/>
        </p:nvPicPr>
        <p:blipFill rotWithShape="1">
          <a:blip r:embed="rId4">
            <a:alphaModFix/>
          </a:blip>
          <a:srcRect/>
          <a:stretch/>
        </p:blipFill>
        <p:spPr>
          <a:xfrm>
            <a:off x="5456626" y="3780525"/>
            <a:ext cx="819725" cy="621600"/>
          </a:xfrm>
          <a:prstGeom prst="rect">
            <a:avLst/>
          </a:prstGeom>
          <a:noFill/>
          <a:ln>
            <a:noFill/>
          </a:ln>
        </p:spPr>
      </p:pic>
      <p:sp>
        <p:nvSpPr>
          <p:cNvPr id="390" name="Google Shape;390;g316b89e8fcf_0_25"/>
          <p:cNvSpPr txBox="1"/>
          <p:nvPr/>
        </p:nvSpPr>
        <p:spPr>
          <a:xfrm>
            <a:off x="2281675" y="2497200"/>
            <a:ext cx="3071700" cy="57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100" b="1">
                <a:solidFill>
                  <a:schemeClr val="dk1"/>
                </a:solidFill>
                <a:latin typeface="Calibri"/>
                <a:ea typeface="Calibri"/>
                <a:cs typeface="Calibri"/>
                <a:sym typeface="Calibri"/>
              </a:rPr>
              <a:t>Assign roles within the group: </a:t>
            </a:r>
            <a:r>
              <a:rPr lang="de-DE" sz="1100">
                <a:solidFill>
                  <a:schemeClr val="dk1"/>
                </a:solidFill>
                <a:latin typeface="Calibri"/>
                <a:ea typeface="Calibri"/>
                <a:cs typeface="Calibri"/>
                <a:sym typeface="Calibri"/>
              </a:rPr>
              <a:t>Clearly distribute tasks to work efficiently (e.g. research, idea generation, presentation)</a:t>
            </a:r>
            <a:endParaRPr sz="1100">
              <a:solidFill>
                <a:schemeClr val="dk1"/>
              </a:solidFill>
              <a:latin typeface="Calibri"/>
              <a:ea typeface="Calibri"/>
              <a:cs typeface="Calibri"/>
              <a:sym typeface="Calibri"/>
            </a:endParaRPr>
          </a:p>
          <a:p>
            <a:pPr marL="0" lvl="0" indent="0" algn="l" rtl="0">
              <a:spcBef>
                <a:spcPts val="0"/>
              </a:spcBef>
              <a:spcAft>
                <a:spcPts val="0"/>
              </a:spcAft>
              <a:buNone/>
            </a:pPr>
            <a:r>
              <a:rPr lang="de-DE" sz="1100" i="1">
                <a:solidFill>
                  <a:schemeClr val="dk1"/>
                </a:solidFill>
                <a:latin typeface="Calibri"/>
                <a:ea typeface="Calibri"/>
                <a:cs typeface="Calibri"/>
                <a:sym typeface="Calibri"/>
              </a:rPr>
              <a:t>Option:</a:t>
            </a:r>
            <a:r>
              <a:rPr lang="de-DE" sz="1100">
                <a:solidFill>
                  <a:schemeClr val="dk1"/>
                </a:solidFill>
                <a:latin typeface="Calibri"/>
                <a:ea typeface="Calibri"/>
                <a:cs typeface="Calibri"/>
                <a:sym typeface="Calibri"/>
              </a:rPr>
              <a:t> </a:t>
            </a:r>
            <a:r>
              <a:rPr lang="de-DE" sz="1100" b="1">
                <a:solidFill>
                  <a:schemeClr val="dk1"/>
                </a:solidFill>
                <a:latin typeface="Calibri"/>
                <a:ea typeface="Calibri"/>
                <a:cs typeface="Calibri"/>
                <a:sym typeface="Calibri"/>
              </a:rPr>
              <a:t>Tandem work:</a:t>
            </a:r>
            <a:r>
              <a:rPr lang="de-DE" sz="1100">
                <a:solidFill>
                  <a:schemeClr val="dk1"/>
                </a:solidFill>
                <a:latin typeface="Calibri"/>
                <a:ea typeface="Calibri"/>
                <a:cs typeface="Calibri"/>
                <a:sym typeface="Calibri"/>
              </a:rPr>
              <a:t> Two student work intensively on an idea and late share it with the group.</a:t>
            </a:r>
            <a:endParaRPr sz="1100">
              <a:solidFill>
                <a:schemeClr val="dk1"/>
              </a:solidFill>
              <a:latin typeface="Calibri"/>
              <a:ea typeface="Calibri"/>
              <a:cs typeface="Calibri"/>
              <a:sym typeface="Calibri"/>
            </a:endParaRPr>
          </a:p>
          <a:p>
            <a:pPr marL="0" lvl="0" indent="0" algn="l" rtl="0">
              <a:spcBef>
                <a:spcPts val="0"/>
              </a:spcBef>
              <a:spcAft>
                <a:spcPts val="0"/>
              </a:spcAft>
              <a:buNone/>
            </a:pPr>
            <a:endParaRPr sz="1100" b="1">
              <a:solidFill>
                <a:schemeClr val="dk1"/>
              </a:solidFill>
              <a:latin typeface="Calibri"/>
              <a:ea typeface="Calibri"/>
              <a:cs typeface="Calibri"/>
              <a:sym typeface="Calibri"/>
            </a:endParaRPr>
          </a:p>
        </p:txBody>
      </p:sp>
      <p:sp>
        <p:nvSpPr>
          <p:cNvPr id="391" name="Google Shape;391;g316b89e8fcf_0_25"/>
          <p:cNvSpPr txBox="1"/>
          <p:nvPr/>
        </p:nvSpPr>
        <p:spPr>
          <a:xfrm>
            <a:off x="2269225" y="4514200"/>
            <a:ext cx="3096600" cy="8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100" b="1">
                <a:solidFill>
                  <a:schemeClr val="dk1"/>
                </a:solidFill>
                <a:latin typeface="Calibri"/>
                <a:ea typeface="Calibri"/>
                <a:cs typeface="Calibri"/>
                <a:sym typeface="Calibri"/>
              </a:rPr>
              <a:t>Presentation:</a:t>
            </a:r>
            <a:r>
              <a:rPr lang="de-DE" sz="1100">
                <a:solidFill>
                  <a:schemeClr val="dk1"/>
                </a:solidFill>
                <a:latin typeface="Calibri"/>
                <a:ea typeface="Calibri"/>
                <a:cs typeface="Calibri"/>
                <a:sym typeface="Calibri"/>
              </a:rPr>
              <a:t> Please, collaborate. Support learners with visual impairments or disabilities. Afterwards, everyone should share ideas. Finally, please present your results.</a:t>
            </a:r>
            <a:endParaRPr sz="1100">
              <a:solidFill>
                <a:schemeClr val="dk1"/>
              </a:solidFill>
              <a:latin typeface="Calibri"/>
              <a:ea typeface="Calibri"/>
              <a:cs typeface="Calibri"/>
              <a:sym typeface="Calibri"/>
            </a:endParaRPr>
          </a:p>
        </p:txBody>
      </p:sp>
      <p:sp>
        <p:nvSpPr>
          <p:cNvPr id="392" name="Google Shape;392;g316b89e8fcf_0_25"/>
          <p:cNvSpPr txBox="1"/>
          <p:nvPr/>
        </p:nvSpPr>
        <p:spPr>
          <a:xfrm>
            <a:off x="9354349" y="2588200"/>
            <a:ext cx="2507700" cy="19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b="1">
                <a:solidFill>
                  <a:schemeClr val="dk1"/>
                </a:solidFill>
                <a:latin typeface="Calibri"/>
                <a:ea typeface="Calibri"/>
                <a:cs typeface="Calibri"/>
                <a:sym typeface="Calibri"/>
              </a:rPr>
              <a:t>Helpful questions from Niko:</a:t>
            </a:r>
            <a:endParaRPr b="1">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Clr>
                <a:schemeClr val="dk1"/>
              </a:buClr>
              <a:buSzPts val="1100"/>
              <a:buFont typeface="Calibri"/>
              <a:buChar char="-"/>
            </a:pPr>
            <a:r>
              <a:rPr lang="de-DE">
                <a:solidFill>
                  <a:schemeClr val="dk1"/>
                </a:solidFill>
                <a:latin typeface="Calibri"/>
                <a:ea typeface="Calibri"/>
                <a:cs typeface="Calibri"/>
                <a:sym typeface="Calibri"/>
              </a:rPr>
              <a:t>‘How can we use new technologies?’</a:t>
            </a: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a:solidFill>
                  <a:schemeClr val="dk1"/>
                </a:solidFill>
                <a:latin typeface="Calibri"/>
                <a:ea typeface="Calibri"/>
                <a:cs typeface="Calibri"/>
                <a:sym typeface="Calibri"/>
              </a:rPr>
              <a:t>‘Which tools could help us?’</a:t>
            </a: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de-DE">
                <a:solidFill>
                  <a:schemeClr val="dk1"/>
                </a:solidFill>
                <a:latin typeface="Calibri"/>
                <a:ea typeface="Calibri"/>
                <a:cs typeface="Calibri"/>
                <a:sym typeface="Calibri"/>
              </a:rPr>
              <a:t>‘How can we improve the solution even more efficiently?’</a:t>
            </a:r>
            <a:endParaRPr>
              <a:solidFill>
                <a:schemeClr val="dk1"/>
              </a:solidFill>
              <a:latin typeface="Calibri"/>
              <a:ea typeface="Calibri"/>
              <a:cs typeface="Calibri"/>
              <a:sym typeface="Calibri"/>
            </a:endParaRPr>
          </a:p>
          <a:p>
            <a:pPr marL="0" lvl="0" indent="0" algn="l" rtl="0">
              <a:spcBef>
                <a:spcPts val="1200"/>
              </a:spcBef>
              <a:spcAft>
                <a:spcPts val="0"/>
              </a:spcAft>
              <a:buNone/>
            </a:pPr>
            <a:endParaRPr>
              <a:solidFill>
                <a:schemeClr val="dk1"/>
              </a:solidFill>
              <a:latin typeface="Calibri"/>
              <a:ea typeface="Calibri"/>
              <a:cs typeface="Calibri"/>
              <a:sym typeface="Calibri"/>
            </a:endParaRPr>
          </a:p>
        </p:txBody>
      </p:sp>
      <p:pic>
        <p:nvPicPr>
          <p:cNvPr id="393" name="Google Shape;393;g316b89e8fcf_0_25"/>
          <p:cNvPicPr preferRelativeResize="0"/>
          <p:nvPr/>
        </p:nvPicPr>
        <p:blipFill>
          <a:blip r:embed="rId5">
            <a:alphaModFix/>
          </a:blip>
          <a:stretch>
            <a:fillRect/>
          </a:stretch>
        </p:blipFill>
        <p:spPr>
          <a:xfrm>
            <a:off x="6868475" y="2657550"/>
            <a:ext cx="2273875" cy="2273875"/>
          </a:xfrm>
          <a:prstGeom prst="rect">
            <a:avLst/>
          </a:prstGeom>
          <a:noFill/>
          <a:ln>
            <a:noFill/>
          </a:ln>
        </p:spPr>
      </p:pic>
      <p:grpSp>
        <p:nvGrpSpPr>
          <p:cNvPr id="394" name="Google Shape;394;g316b89e8fcf_0_25"/>
          <p:cNvGrpSpPr/>
          <p:nvPr/>
        </p:nvGrpSpPr>
        <p:grpSpPr>
          <a:xfrm>
            <a:off x="5456625" y="4630898"/>
            <a:ext cx="905296" cy="621609"/>
            <a:chOff x="7814488" y="3837093"/>
            <a:chExt cx="1268810" cy="914400"/>
          </a:xfrm>
        </p:grpSpPr>
        <p:sp>
          <p:nvSpPr>
            <p:cNvPr id="395" name="Google Shape;395;g316b89e8fcf_0_25"/>
            <p:cNvSpPr/>
            <p:nvPr/>
          </p:nvSpPr>
          <p:spPr>
            <a:xfrm>
              <a:off x="7847298" y="3904426"/>
              <a:ext cx="1236000" cy="811800"/>
            </a:xfrm>
            <a:prstGeom prst="roundRect">
              <a:avLst>
                <a:gd name="adj" fmla="val 16667"/>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96" name="Google Shape;396;g316b89e8fcf_0_25" descr="Lehrer"/>
            <p:cNvPicPr preferRelativeResize="0"/>
            <p:nvPr/>
          </p:nvPicPr>
          <p:blipFill rotWithShape="1">
            <a:blip r:embed="rId6">
              <a:alphaModFix/>
            </a:blip>
            <a:srcRect/>
            <a:stretch/>
          </p:blipFill>
          <p:spPr>
            <a:xfrm>
              <a:off x="7814488" y="3837093"/>
              <a:ext cx="1242500" cy="9144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316b89e8fcf_0_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de-DE"/>
              <a:t> Module summary</a:t>
            </a:r>
            <a:endParaRPr/>
          </a:p>
        </p:txBody>
      </p:sp>
      <p:sp>
        <p:nvSpPr>
          <p:cNvPr id="402" name="Google Shape;402;g316b89e8fcf_0_48"/>
          <p:cNvSpPr txBox="1"/>
          <p:nvPr/>
        </p:nvSpPr>
        <p:spPr>
          <a:xfrm>
            <a:off x="2487038" y="1669475"/>
            <a:ext cx="7279532" cy="3994386"/>
          </a:xfrm>
          <a:prstGeom prst="rect">
            <a:avLst/>
          </a:prstGeom>
          <a:noFill/>
          <a:ln>
            <a:noFill/>
          </a:ln>
        </p:spPr>
        <p:txBody>
          <a:bodyPr spcFirstLastPara="1" wrap="square" lIns="91425" tIns="45700" rIns="91425" bIns="45700" anchor="t" anchorCtr="0">
            <a:spAutoFit/>
          </a:bodyPr>
          <a:lstStyle/>
          <a:p>
            <a:pPr marL="0" lvl="0" indent="0" algn="just" rtl="0">
              <a:lnSpc>
                <a:spcPct val="115000"/>
              </a:lnSpc>
              <a:spcBef>
                <a:spcPts val="1200"/>
              </a:spcBef>
              <a:spcAft>
                <a:spcPts val="0"/>
              </a:spcAft>
              <a:buNone/>
            </a:pPr>
            <a:r>
              <a:rPr lang="de-DE" sz="1600" b="1" dirty="0">
                <a:solidFill>
                  <a:schemeClr val="dk1"/>
                </a:solidFill>
                <a:latin typeface="Calibri"/>
                <a:ea typeface="Calibri"/>
                <a:cs typeface="Calibri"/>
                <a:sym typeface="Calibri"/>
              </a:rPr>
              <a:t>The </a:t>
            </a:r>
            <a:r>
              <a:rPr lang="de-DE" sz="1600" b="1" dirty="0" err="1">
                <a:solidFill>
                  <a:schemeClr val="dk1"/>
                </a:solidFill>
                <a:latin typeface="Calibri"/>
                <a:ea typeface="Calibri"/>
                <a:cs typeface="Calibri"/>
                <a:sym typeface="Calibri"/>
              </a:rPr>
              <a:t>crew</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reviews</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what</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we</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have</a:t>
            </a:r>
            <a:r>
              <a:rPr lang="de-DE" sz="1600" b="1" dirty="0">
                <a:solidFill>
                  <a:schemeClr val="dk1"/>
                </a:solidFill>
                <a:latin typeface="Calibri"/>
                <a:ea typeface="Calibri"/>
                <a:cs typeface="Calibri"/>
                <a:sym typeface="Calibri"/>
              </a:rPr>
              <a:t> </a:t>
            </a:r>
            <a:r>
              <a:rPr lang="de-DE" sz="1600" b="1" dirty="0" err="1">
                <a:solidFill>
                  <a:schemeClr val="dk1"/>
                </a:solidFill>
                <a:latin typeface="Calibri"/>
                <a:ea typeface="Calibri"/>
                <a:cs typeface="Calibri"/>
                <a:sym typeface="Calibri"/>
              </a:rPr>
              <a:t>learned</a:t>
            </a:r>
            <a:r>
              <a:rPr lang="de-DE" sz="1600" b="1" dirty="0">
                <a:solidFill>
                  <a:schemeClr val="dk1"/>
                </a:solidFill>
                <a:latin typeface="Calibri"/>
                <a:ea typeface="Calibri"/>
                <a:cs typeface="Calibri"/>
                <a:sym typeface="Calibri"/>
              </a:rPr>
              <a:t>:</a:t>
            </a:r>
            <a:endParaRPr sz="1600" b="1" dirty="0">
              <a:solidFill>
                <a:schemeClr val="dk1"/>
              </a:solidFill>
              <a:latin typeface="Calibri"/>
              <a:ea typeface="Calibri"/>
              <a:cs typeface="Calibri"/>
              <a:sym typeface="Calibri"/>
            </a:endParaRPr>
          </a:p>
          <a:p>
            <a:pPr marL="0" lvl="0" indent="0" algn="just" rtl="0">
              <a:lnSpc>
                <a:spcPct val="115000"/>
              </a:lnSpc>
              <a:spcBef>
                <a:spcPts val="1200"/>
              </a:spcBef>
              <a:spcAft>
                <a:spcPts val="0"/>
              </a:spcAft>
              <a:buNone/>
            </a:pPr>
            <a:r>
              <a:rPr lang="de-DE" b="1" dirty="0">
                <a:solidFill>
                  <a:schemeClr val="dk1"/>
                </a:solidFill>
                <a:latin typeface="Calibri"/>
                <a:ea typeface="Calibri"/>
                <a:cs typeface="Calibri"/>
                <a:sym typeface="Calibri"/>
              </a:rPr>
              <a:t>Critical </a:t>
            </a:r>
            <a:r>
              <a:rPr lang="de-DE" b="1" dirty="0" err="1">
                <a:solidFill>
                  <a:schemeClr val="dk1"/>
                </a:solidFill>
                <a:latin typeface="Calibri"/>
                <a:ea typeface="Calibri"/>
                <a:cs typeface="Calibri"/>
                <a:sym typeface="Calibri"/>
              </a:rPr>
              <a:t>thinking</a:t>
            </a:r>
            <a:r>
              <a:rPr lang="de-DE" b="1"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Asking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questions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checking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information</a:t>
            </a:r>
            <a:r>
              <a:rPr lang="de-DE" dirty="0">
                <a:solidFill>
                  <a:schemeClr val="dk1"/>
                </a:solidFill>
                <a:latin typeface="Calibri"/>
                <a:ea typeface="Calibri"/>
                <a:cs typeface="Calibri"/>
                <a:sym typeface="Calibri"/>
              </a:rPr>
              <a:t> and </a:t>
            </a:r>
            <a:r>
              <a:rPr lang="de-DE" dirty="0" err="1">
                <a:solidFill>
                  <a:schemeClr val="dk1"/>
                </a:solidFill>
                <a:latin typeface="Calibri"/>
                <a:ea typeface="Calibri"/>
                <a:cs typeface="Calibri"/>
                <a:sym typeface="Calibri"/>
              </a:rPr>
              <a:t>looking</a:t>
            </a:r>
            <a:r>
              <a:rPr lang="de-DE" dirty="0">
                <a:solidFill>
                  <a:schemeClr val="dk1"/>
                </a:solidFill>
                <a:latin typeface="Calibri"/>
                <a:ea typeface="Calibri"/>
                <a:cs typeface="Calibri"/>
                <a:sym typeface="Calibri"/>
              </a:rPr>
              <a:t> at </a:t>
            </a:r>
            <a:r>
              <a:rPr lang="de-DE" dirty="0" err="1">
                <a:solidFill>
                  <a:schemeClr val="dk1"/>
                </a:solidFill>
                <a:latin typeface="Calibri"/>
                <a:ea typeface="Calibri"/>
                <a:cs typeface="Calibri"/>
                <a:sym typeface="Calibri"/>
              </a:rPr>
              <a:t>problems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from</a:t>
            </a:r>
            <a:r>
              <a:rPr lang="de-DE" dirty="0">
                <a:solidFill>
                  <a:schemeClr val="dk1"/>
                </a:solidFill>
                <a:latin typeface="Calibri"/>
                <a:ea typeface="Calibri"/>
                <a:cs typeface="Calibri"/>
                <a:sym typeface="Calibri"/>
              </a:rPr>
              <a:t> different </a:t>
            </a:r>
            <a:r>
              <a:rPr lang="de-DE" dirty="0" err="1">
                <a:solidFill>
                  <a:schemeClr val="dk1"/>
                </a:solidFill>
                <a:latin typeface="Calibri"/>
                <a:ea typeface="Calibri"/>
                <a:cs typeface="Calibri"/>
                <a:sym typeface="Calibri"/>
              </a:rPr>
              <a:t>angles</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just" rtl="0">
              <a:lnSpc>
                <a:spcPct val="115000"/>
              </a:lnSpc>
              <a:spcBef>
                <a:spcPts val="1200"/>
              </a:spcBef>
              <a:spcAft>
                <a:spcPts val="0"/>
              </a:spcAft>
              <a:buNone/>
            </a:pPr>
            <a:r>
              <a:rPr lang="de-DE" b="1" dirty="0">
                <a:solidFill>
                  <a:schemeClr val="dk1"/>
                </a:solidFill>
                <a:latin typeface="Calibri"/>
                <a:ea typeface="Calibri"/>
                <a:cs typeface="Calibri"/>
                <a:sym typeface="Calibri"/>
              </a:rPr>
              <a:t>Problem </a:t>
            </a:r>
            <a:r>
              <a:rPr lang="de-DE" b="1" dirty="0" err="1">
                <a:solidFill>
                  <a:schemeClr val="dk1"/>
                </a:solidFill>
                <a:latin typeface="Calibri"/>
                <a:ea typeface="Calibri"/>
                <a:cs typeface="Calibri"/>
                <a:sym typeface="Calibri"/>
              </a:rPr>
              <a:t>solving</a:t>
            </a:r>
            <a:r>
              <a:rPr lang="de-DE" b="1" dirty="0">
                <a:solidFill>
                  <a:schemeClr val="dk1"/>
                </a:solidFill>
                <a:latin typeface="Calibri"/>
                <a:ea typeface="Calibri"/>
                <a:cs typeface="Calibri"/>
                <a:sym typeface="Calibri"/>
              </a:rPr>
              <a:t> </a:t>
            </a:r>
            <a:r>
              <a:rPr lang="de-DE" b="1" dirty="0" err="1">
                <a:solidFill>
                  <a:schemeClr val="dk1"/>
                </a:solidFill>
                <a:latin typeface="Calibri"/>
                <a:ea typeface="Calibri"/>
                <a:cs typeface="Calibri"/>
                <a:sym typeface="Calibri"/>
              </a:rPr>
              <a:t>skills</a:t>
            </a:r>
            <a:r>
              <a:rPr lang="de-DE" b="1"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Finding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solutions</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testing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them</a:t>
            </a:r>
            <a:r>
              <a:rPr lang="de-DE" dirty="0">
                <a:solidFill>
                  <a:schemeClr val="dk1"/>
                </a:solidFill>
                <a:latin typeface="Calibri"/>
                <a:ea typeface="Calibri"/>
                <a:cs typeface="Calibri"/>
                <a:sym typeface="Calibri"/>
              </a:rPr>
              <a:t> and </a:t>
            </a:r>
            <a:r>
              <a:rPr lang="de-DE" dirty="0" err="1">
                <a:solidFill>
                  <a:schemeClr val="dk1"/>
                </a:solidFill>
                <a:latin typeface="Calibri"/>
                <a:ea typeface="Calibri"/>
                <a:cs typeface="Calibri"/>
                <a:sym typeface="Calibri"/>
              </a:rPr>
              <a:t>choosing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the</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best</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one</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just" rtl="0">
              <a:lnSpc>
                <a:spcPct val="115000"/>
              </a:lnSpc>
              <a:spcBef>
                <a:spcPts val="1200"/>
              </a:spcBef>
              <a:spcAft>
                <a:spcPts val="0"/>
              </a:spcAft>
              <a:buNone/>
            </a:pPr>
            <a:r>
              <a:rPr lang="de-DE" b="1" dirty="0" err="1">
                <a:solidFill>
                  <a:schemeClr val="dk1"/>
                </a:solidFill>
                <a:latin typeface="Calibri"/>
                <a:ea typeface="Calibri"/>
                <a:cs typeface="Calibri"/>
                <a:sym typeface="Calibri"/>
              </a:rPr>
              <a:t>Creativity</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Developing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new</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unusual</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ideas</a:t>
            </a:r>
            <a:r>
              <a:rPr lang="de-DE"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just" rtl="0">
              <a:lnSpc>
                <a:spcPct val="115000"/>
              </a:lnSpc>
              <a:spcBef>
                <a:spcPts val="1200"/>
              </a:spcBef>
              <a:spcAft>
                <a:spcPts val="0"/>
              </a:spcAft>
              <a:buNone/>
            </a:pPr>
            <a:r>
              <a:rPr lang="de-DE" b="1" dirty="0">
                <a:solidFill>
                  <a:schemeClr val="dk1"/>
                </a:solidFill>
                <a:latin typeface="Calibri"/>
                <a:ea typeface="Calibri"/>
                <a:cs typeface="Calibri"/>
                <a:sym typeface="Calibri"/>
              </a:rPr>
              <a:t>Innovation: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Improving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ideas</a:t>
            </a:r>
            <a:r>
              <a:rPr lang="de-DE" dirty="0">
                <a:solidFill>
                  <a:schemeClr val="dk1"/>
                </a:solidFill>
                <a:latin typeface="Calibri"/>
                <a:ea typeface="Calibri"/>
                <a:cs typeface="Calibri"/>
                <a:sym typeface="Calibri"/>
              </a:rPr>
              <a:t> and </a:t>
            </a:r>
            <a:r>
              <a:rPr lang="de-DE" dirty="0" err="1">
                <a:solidFill>
                  <a:schemeClr val="dk1"/>
                </a:solidFill>
                <a:latin typeface="Calibri"/>
                <a:ea typeface="Calibri"/>
                <a:cs typeface="Calibri"/>
                <a:sym typeface="Calibri"/>
              </a:rPr>
              <a:t>using</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technology</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to</a:t>
            </a:r>
            <a:r>
              <a:rPr lang="de-DE" dirty="0">
                <a:solidFill>
                  <a:schemeClr val="dk1"/>
                </a:solidFill>
                <a:latin typeface="Calibri"/>
                <a:ea typeface="Calibri"/>
                <a:cs typeface="Calibri"/>
                <a:sym typeface="Calibri"/>
              </a:rPr>
              <a:t> find </a:t>
            </a:r>
            <a:r>
              <a:rPr lang="de-DE" dirty="0" err="1">
                <a:solidFill>
                  <a:schemeClr val="dk1"/>
                </a:solidFill>
                <a:latin typeface="Calibri"/>
                <a:ea typeface="Calibri"/>
                <a:cs typeface="Calibri"/>
                <a:sym typeface="Calibri"/>
              </a:rPr>
              <a:t>even</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better</a:t>
            </a:r>
            <a:r>
              <a:rPr lang="de-DE" dirty="0">
                <a:solidFill>
                  <a:schemeClr val="dk1"/>
                </a:solidFill>
                <a:latin typeface="Calibri"/>
                <a:ea typeface="Calibri"/>
                <a:cs typeface="Calibri"/>
                <a:sym typeface="Calibri"/>
              </a:rPr>
              <a:t> </a:t>
            </a:r>
            <a:r>
              <a:rPr lang="de-DE" dirty="0" err="1">
                <a:solidFill>
                  <a:schemeClr val="dk1"/>
                </a:solidFill>
                <a:latin typeface="Calibri"/>
                <a:ea typeface="Calibri"/>
                <a:cs typeface="Calibri"/>
                <a:sym typeface="Calibri"/>
              </a:rPr>
              <a:t>solutions</a:t>
            </a:r>
            <a:r>
              <a:rPr lang="de-DE" dirty="0">
                <a:solidFill>
                  <a:schemeClr val="dk1"/>
                </a:solidFill>
                <a:latin typeface="Calibri"/>
                <a:ea typeface="Calibri"/>
                <a:cs typeface="Calibri"/>
                <a:sym typeface="Calibri"/>
              </a:rPr>
              <a:t>.</a:t>
            </a:r>
          </a:p>
          <a:p>
            <a:pPr marL="0" lvl="0" indent="0" algn="just" rtl="0">
              <a:lnSpc>
                <a:spcPct val="115000"/>
              </a:lnSpc>
              <a:spcBef>
                <a:spcPts val="1200"/>
              </a:spcBef>
              <a:spcAft>
                <a:spcPts val="0"/>
              </a:spcAft>
              <a:buNone/>
            </a:pPr>
            <a:endParaRPr sz="1200" dirty="0">
              <a:solidFill>
                <a:schemeClr val="dk1"/>
              </a:solidFill>
              <a:latin typeface="Calibri"/>
              <a:ea typeface="Calibri"/>
              <a:cs typeface="Calibri"/>
              <a:sym typeface="Calibri"/>
            </a:endParaRPr>
          </a:p>
          <a:p>
            <a:pPr marL="0" marR="0" lvl="0" indent="0" algn="l" rtl="0">
              <a:lnSpc>
                <a:spcPct val="107000"/>
              </a:lnSpc>
              <a:spcBef>
                <a:spcPts val="1200"/>
              </a:spcBef>
              <a:spcAft>
                <a:spcPts val="0"/>
              </a:spcAft>
              <a:buClr>
                <a:srgbClr val="000000"/>
              </a:buClr>
              <a:buSzPts val="1700"/>
              <a:buFont typeface="Arial"/>
              <a:buNone/>
            </a:pPr>
            <a:r>
              <a:rPr lang="de-DE" sz="2000" dirty="0" err="1">
                <a:solidFill>
                  <a:schemeClr val="dk1"/>
                </a:solidFill>
                <a:latin typeface="Calibri"/>
                <a:ea typeface="Calibri"/>
                <a:cs typeface="Calibri"/>
                <a:sym typeface="Calibri"/>
              </a:rPr>
              <a:t>We</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are</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now</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Thinkers</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problem</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solvers</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creative</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minds</a:t>
            </a:r>
            <a:r>
              <a:rPr lang="de-DE" sz="2000" dirty="0">
                <a:solidFill>
                  <a:schemeClr val="dk1"/>
                </a:solidFill>
                <a:latin typeface="Calibri"/>
                <a:ea typeface="Calibri"/>
                <a:cs typeface="Calibri"/>
                <a:sym typeface="Calibri"/>
              </a:rPr>
              <a:t> and </a:t>
            </a:r>
            <a:r>
              <a:rPr lang="de-DE" sz="2000" dirty="0" err="1">
                <a:solidFill>
                  <a:schemeClr val="dk1"/>
                </a:solidFill>
                <a:latin typeface="Calibri"/>
                <a:ea typeface="Calibri"/>
                <a:cs typeface="Calibri"/>
                <a:sym typeface="Calibri"/>
              </a:rPr>
              <a:t>inventors</a:t>
            </a:r>
            <a:r>
              <a:rPr lang="de-DE" sz="2000" dirty="0">
                <a:solidFill>
                  <a:schemeClr val="dk1"/>
                </a:solidFill>
                <a:latin typeface="Calibri"/>
                <a:ea typeface="Calibri"/>
                <a:cs typeface="Calibri"/>
                <a:sym typeface="Calibri"/>
              </a:rPr>
              <a:t>.</a:t>
            </a:r>
            <a:endParaRPr sz="2000" dirty="0">
              <a:solidFill>
                <a:schemeClr val="dk1"/>
              </a:solidFill>
              <a:latin typeface="Calibri"/>
              <a:ea typeface="Calibri"/>
              <a:cs typeface="Calibri"/>
              <a:sym typeface="Calibri"/>
            </a:endParaRPr>
          </a:p>
          <a:p>
            <a:pPr marL="0" marR="0" lvl="0" indent="0" algn="l" rtl="0">
              <a:lnSpc>
                <a:spcPct val="107000"/>
              </a:lnSpc>
              <a:spcBef>
                <a:spcPts val="800"/>
              </a:spcBef>
              <a:spcAft>
                <a:spcPts val="0"/>
              </a:spcAft>
              <a:buClr>
                <a:srgbClr val="000000"/>
              </a:buClr>
              <a:buSzPts val="1700"/>
              <a:buFont typeface="Arial"/>
              <a:buNone/>
            </a:pPr>
            <a:r>
              <a:rPr lang="de-DE" sz="2000" dirty="0" err="1">
                <a:solidFill>
                  <a:schemeClr val="dk1"/>
                </a:solidFill>
                <a:latin typeface="Calibri"/>
                <a:ea typeface="Calibri"/>
                <a:cs typeface="Calibri"/>
                <a:sym typeface="Calibri"/>
              </a:rPr>
              <a:t>That</a:t>
            </a:r>
            <a:r>
              <a:rPr lang="de-DE" sz="2000" dirty="0">
                <a:solidFill>
                  <a:schemeClr val="dk1"/>
                </a:solidFill>
                <a:latin typeface="Calibri"/>
                <a:ea typeface="Calibri"/>
                <a:cs typeface="Calibri"/>
                <a:sym typeface="Calibri"/>
              </a:rPr>
              <a:t> was an </a:t>
            </a:r>
            <a:r>
              <a:rPr lang="de-DE" sz="2000" dirty="0" err="1">
                <a:solidFill>
                  <a:schemeClr val="dk1"/>
                </a:solidFill>
                <a:latin typeface="Calibri"/>
                <a:ea typeface="Calibri"/>
                <a:cs typeface="Calibri"/>
                <a:sym typeface="Calibri"/>
              </a:rPr>
              <a:t>adventure</a:t>
            </a:r>
            <a:r>
              <a:rPr lang="de-DE" sz="2000" dirty="0">
                <a:solidFill>
                  <a:schemeClr val="dk1"/>
                </a:solidFill>
                <a:latin typeface="Calibri"/>
                <a:ea typeface="Calibri"/>
                <a:cs typeface="Calibri"/>
                <a:sym typeface="Calibri"/>
              </a:rPr>
              <a:t>— but </a:t>
            </a:r>
            <a:r>
              <a:rPr lang="de-DE" sz="2000" dirty="0" err="1">
                <a:solidFill>
                  <a:schemeClr val="dk1"/>
                </a:solidFill>
                <a:latin typeface="Calibri"/>
                <a:ea typeface="Calibri"/>
                <a:cs typeface="Calibri"/>
                <a:sym typeface="Calibri"/>
              </a:rPr>
              <a:t>our</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journey</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has</a:t>
            </a:r>
            <a:r>
              <a:rPr lang="de-DE" sz="2000" dirty="0">
                <a:solidFill>
                  <a:schemeClr val="dk1"/>
                </a:solidFill>
                <a:latin typeface="Calibri"/>
                <a:ea typeface="Calibri"/>
                <a:cs typeface="Calibri"/>
                <a:sym typeface="Calibri"/>
              </a:rPr>
              <a:t> </a:t>
            </a:r>
            <a:r>
              <a:rPr lang="de-DE" sz="2000" dirty="0" err="1">
                <a:solidFill>
                  <a:schemeClr val="dk1"/>
                </a:solidFill>
                <a:latin typeface="Calibri"/>
                <a:ea typeface="Calibri"/>
                <a:cs typeface="Calibri"/>
                <a:sym typeface="Calibri"/>
              </a:rPr>
              <a:t>only</a:t>
            </a:r>
            <a:r>
              <a:rPr lang="de-DE" sz="2000" dirty="0">
                <a:solidFill>
                  <a:schemeClr val="dk1"/>
                </a:solidFill>
                <a:latin typeface="Calibri"/>
                <a:ea typeface="Calibri"/>
                <a:cs typeface="Calibri"/>
                <a:sym typeface="Calibri"/>
              </a:rPr>
              <a:t> just </a:t>
            </a:r>
            <a:r>
              <a:rPr lang="de-DE" sz="2000" dirty="0" err="1">
                <a:solidFill>
                  <a:schemeClr val="dk1"/>
                </a:solidFill>
                <a:latin typeface="Calibri"/>
                <a:ea typeface="Calibri"/>
                <a:cs typeface="Calibri"/>
                <a:sym typeface="Calibri"/>
              </a:rPr>
              <a:t>begun</a:t>
            </a:r>
            <a:r>
              <a:rPr lang="de-DE" sz="2000" dirty="0">
                <a:solidFill>
                  <a:schemeClr val="dk1"/>
                </a:solidFill>
                <a:latin typeface="Calibri"/>
                <a:ea typeface="Calibri"/>
                <a:cs typeface="Calibri"/>
                <a:sym typeface="Calibri"/>
              </a:rPr>
              <a:t>! :) </a:t>
            </a:r>
            <a:endParaRPr sz="2000" dirty="0">
              <a:solidFill>
                <a:schemeClr val="dk1"/>
              </a:solidFill>
              <a:latin typeface="Calibri"/>
              <a:ea typeface="Calibri"/>
              <a:cs typeface="Calibri"/>
              <a:sym typeface="Calibri"/>
            </a:endParaRPr>
          </a:p>
        </p:txBody>
      </p:sp>
      <p:pic>
        <p:nvPicPr>
          <p:cNvPr id="403" name="Google Shape;403;g316b89e8fcf_0_48"/>
          <p:cNvPicPr preferRelativeResize="0"/>
          <p:nvPr/>
        </p:nvPicPr>
        <p:blipFill>
          <a:blip r:embed="rId3">
            <a:alphaModFix/>
          </a:blip>
          <a:stretch>
            <a:fillRect/>
          </a:stretch>
        </p:blipFill>
        <p:spPr>
          <a:xfrm>
            <a:off x="9881175" y="1690825"/>
            <a:ext cx="992125" cy="992125"/>
          </a:xfrm>
          <a:prstGeom prst="rect">
            <a:avLst/>
          </a:prstGeom>
          <a:noFill/>
          <a:ln>
            <a:noFill/>
          </a:ln>
        </p:spPr>
      </p:pic>
      <p:pic>
        <p:nvPicPr>
          <p:cNvPr id="404" name="Google Shape;404;g316b89e8fcf_0_48"/>
          <p:cNvPicPr preferRelativeResize="0"/>
          <p:nvPr/>
        </p:nvPicPr>
        <p:blipFill>
          <a:blip r:embed="rId4">
            <a:alphaModFix/>
          </a:blip>
          <a:stretch>
            <a:fillRect/>
          </a:stretch>
        </p:blipFill>
        <p:spPr>
          <a:xfrm>
            <a:off x="1243675" y="1777868"/>
            <a:ext cx="992125" cy="992113"/>
          </a:xfrm>
          <a:prstGeom prst="rect">
            <a:avLst/>
          </a:prstGeom>
          <a:noFill/>
          <a:ln>
            <a:noFill/>
          </a:ln>
        </p:spPr>
      </p:pic>
      <p:pic>
        <p:nvPicPr>
          <p:cNvPr id="405" name="Google Shape;405;g316b89e8fcf_0_48"/>
          <p:cNvPicPr preferRelativeResize="0"/>
          <p:nvPr/>
        </p:nvPicPr>
        <p:blipFill>
          <a:blip r:embed="rId5">
            <a:alphaModFix/>
          </a:blip>
          <a:stretch>
            <a:fillRect/>
          </a:stretch>
        </p:blipFill>
        <p:spPr>
          <a:xfrm>
            <a:off x="9944975" y="2769975"/>
            <a:ext cx="928325" cy="928325"/>
          </a:xfrm>
          <a:prstGeom prst="rect">
            <a:avLst/>
          </a:prstGeom>
          <a:noFill/>
          <a:ln>
            <a:noFill/>
          </a:ln>
        </p:spPr>
      </p:pic>
      <p:pic>
        <p:nvPicPr>
          <p:cNvPr id="406" name="Google Shape;406;g316b89e8fcf_0_48"/>
          <p:cNvPicPr preferRelativeResize="0"/>
          <p:nvPr/>
        </p:nvPicPr>
        <p:blipFill>
          <a:blip r:embed="rId6">
            <a:alphaModFix/>
          </a:blip>
          <a:stretch>
            <a:fillRect/>
          </a:stretch>
        </p:blipFill>
        <p:spPr>
          <a:xfrm>
            <a:off x="1206725" y="2857025"/>
            <a:ext cx="992125" cy="992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9"/>
          <p:cNvSpPr txBox="1"/>
          <p:nvPr/>
        </p:nvSpPr>
        <p:spPr>
          <a:xfrm>
            <a:off x="2013942" y="1478322"/>
            <a:ext cx="9040800" cy="4044300"/>
          </a:xfrm>
          <a:prstGeom prst="roundRect">
            <a:avLst/>
          </a:prstGeom>
          <a:ln/>
        </p:spPr>
        <p:style>
          <a:lnRef idx="2">
            <a:schemeClr val="accent3"/>
          </a:lnRef>
          <a:fillRef idx="1">
            <a:schemeClr val="lt1"/>
          </a:fillRef>
          <a:effectRef idx="0">
            <a:schemeClr val="accent3"/>
          </a:effectRef>
          <a:fontRef idx="minor">
            <a:schemeClr val="dk1"/>
          </a:fontRef>
        </p:style>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chemeClr val="lt1"/>
              </a:buClr>
              <a:buSzPts val="4800"/>
              <a:buFont typeface="Montserrat"/>
              <a:buNone/>
            </a:pPr>
            <a:r>
              <a:rPr lang="de-DE" sz="7200" b="1" i="0" u="none" strike="noStrike" cap="none" dirty="0" err="1">
                <a:solidFill>
                  <a:schemeClr val="dk1"/>
                </a:solidFill>
                <a:latin typeface="Montserrat"/>
                <a:ea typeface="Montserrat"/>
                <a:cs typeface="Montserrat"/>
                <a:sym typeface="Montserrat"/>
              </a:rPr>
              <a:t>Congratulations</a:t>
            </a:r>
            <a:r>
              <a:rPr lang="de-DE" sz="7200" b="1" i="0" u="none" strike="noStrike" cap="none" dirty="0">
                <a:solidFill>
                  <a:schemeClr val="dk1"/>
                </a:solidFill>
                <a:latin typeface="Montserrat"/>
                <a:ea typeface="Montserrat"/>
                <a:cs typeface="Montserrat"/>
                <a:sym typeface="Montserrat"/>
              </a:rPr>
              <a:t>!</a:t>
            </a:r>
            <a:endParaRPr sz="12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4800"/>
              <a:buFont typeface="Montserrat"/>
              <a:buNone/>
            </a:pPr>
            <a:endParaRPr sz="4000" b="1" i="0" u="none" strike="noStrike" cap="none" dirty="0">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chemeClr val="lt1"/>
              </a:buClr>
              <a:buSzPts val="4800"/>
              <a:buFont typeface="Montserrat"/>
              <a:buNone/>
            </a:pPr>
            <a:r>
              <a:rPr lang="de-DE" sz="4000" b="1" i="0" u="none" strike="noStrike" cap="none" dirty="0" err="1">
                <a:solidFill>
                  <a:schemeClr val="dk1"/>
                </a:solidFill>
                <a:latin typeface="Montserrat"/>
                <a:ea typeface="Montserrat"/>
                <a:cs typeface="Montserrat"/>
                <a:sym typeface="Montserrat"/>
              </a:rPr>
              <a:t>You</a:t>
            </a:r>
            <a:r>
              <a:rPr lang="de-DE" sz="4000" b="1" i="0" u="none" strike="noStrike" cap="none" dirty="0">
                <a:solidFill>
                  <a:schemeClr val="dk1"/>
                </a:solidFill>
                <a:latin typeface="Montserrat"/>
                <a:ea typeface="Montserrat"/>
                <a:cs typeface="Montserrat"/>
                <a:sym typeface="Montserrat"/>
              </a:rPr>
              <a:t> </a:t>
            </a:r>
            <a:r>
              <a:rPr lang="de-DE" sz="4000" b="1" i="0" u="none" strike="noStrike" cap="none" dirty="0" err="1">
                <a:solidFill>
                  <a:schemeClr val="dk1"/>
                </a:solidFill>
                <a:latin typeface="Montserrat"/>
                <a:ea typeface="Montserrat"/>
                <a:cs typeface="Montserrat"/>
                <a:sym typeface="Montserrat"/>
              </a:rPr>
              <a:t>mastered</a:t>
            </a:r>
            <a:r>
              <a:rPr lang="de-DE" sz="4000" b="1" i="0" u="none" strike="noStrike" cap="none" dirty="0">
                <a:solidFill>
                  <a:schemeClr val="dk1"/>
                </a:solidFill>
                <a:latin typeface="Montserrat"/>
                <a:ea typeface="Montserrat"/>
                <a:cs typeface="Montserrat"/>
                <a:sym typeface="Montserrat"/>
              </a:rPr>
              <a:t> </a:t>
            </a:r>
            <a:r>
              <a:rPr lang="de-DE" sz="4000" b="1" i="0" u="none" strike="noStrike" cap="none" dirty="0" err="1">
                <a:solidFill>
                  <a:schemeClr val="dk1"/>
                </a:solidFill>
                <a:latin typeface="Montserrat"/>
                <a:ea typeface="Montserrat"/>
                <a:cs typeface="Montserrat"/>
                <a:sym typeface="Montserrat"/>
              </a:rPr>
              <a:t>the</a:t>
            </a:r>
            <a:r>
              <a:rPr lang="de-DE" sz="4000" b="1" i="0" u="none" strike="noStrike" cap="none" dirty="0">
                <a:solidFill>
                  <a:schemeClr val="dk1"/>
                </a:solidFill>
                <a:latin typeface="Montserrat"/>
                <a:ea typeface="Montserrat"/>
                <a:cs typeface="Montserrat"/>
                <a:sym typeface="Montserrat"/>
              </a:rPr>
              <a:t> </a:t>
            </a:r>
            <a:r>
              <a:rPr lang="de-DE" sz="4000" b="1" dirty="0" err="1">
                <a:solidFill>
                  <a:schemeClr val="dk1"/>
                </a:solidFill>
                <a:latin typeface="Montserrat"/>
                <a:ea typeface="Montserrat"/>
                <a:cs typeface="Montserrat"/>
                <a:sym typeface="Montserrat"/>
              </a:rPr>
              <a:t>module</a:t>
            </a:r>
            <a:r>
              <a:rPr lang="de-DE" sz="4000" b="1" dirty="0">
                <a:solidFill>
                  <a:schemeClr val="dk1"/>
                </a:solidFill>
                <a:latin typeface="Montserrat"/>
                <a:ea typeface="Montserrat"/>
                <a:cs typeface="Montserrat"/>
                <a:sym typeface="Montserrat"/>
              </a:rPr>
              <a:t> </a:t>
            </a:r>
            <a:r>
              <a:rPr lang="de-DE" sz="4000" b="1" dirty="0" err="1">
                <a:solidFill>
                  <a:schemeClr val="dk1"/>
                </a:solidFill>
                <a:latin typeface="Montserrat"/>
                <a:ea typeface="Montserrat"/>
                <a:cs typeface="Montserrat"/>
                <a:sym typeface="Montserrat"/>
              </a:rPr>
              <a:t>critical</a:t>
            </a:r>
            <a:r>
              <a:rPr lang="de-DE" sz="4000" b="1" dirty="0">
                <a:solidFill>
                  <a:schemeClr val="dk1"/>
                </a:solidFill>
                <a:latin typeface="Montserrat"/>
                <a:ea typeface="Montserrat"/>
                <a:cs typeface="Montserrat"/>
                <a:sym typeface="Montserrat"/>
              </a:rPr>
              <a:t> and innovative </a:t>
            </a:r>
            <a:r>
              <a:rPr lang="de-DE" sz="4000" b="1" dirty="0" err="1">
                <a:solidFill>
                  <a:schemeClr val="dk1"/>
                </a:solidFill>
                <a:latin typeface="Montserrat"/>
                <a:ea typeface="Montserrat"/>
                <a:cs typeface="Montserrat"/>
                <a:sym typeface="Montserrat"/>
              </a:rPr>
              <a:t>thinking</a:t>
            </a:r>
            <a:r>
              <a:rPr lang="de-DE" sz="4000" b="1" dirty="0">
                <a:solidFill>
                  <a:schemeClr val="dk1"/>
                </a:solidFill>
                <a:latin typeface="Montserrat"/>
                <a:ea typeface="Montserrat"/>
                <a:cs typeface="Montserrat"/>
                <a:sym typeface="Montserrat"/>
              </a:rPr>
              <a:t>.</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4800"/>
              <a:buFont typeface="Montserrat"/>
              <a:buNone/>
            </a:pPr>
            <a:endParaRPr sz="7200" b="1" i="0" u="none" strike="noStrike" cap="none" dirty="0">
              <a:solidFill>
                <a:schemeClr val="dk1"/>
              </a:solidFill>
              <a:latin typeface="Montserrat"/>
              <a:ea typeface="Montserrat"/>
              <a:cs typeface="Montserrat"/>
              <a:sym typeface="Montserr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1"/>
                                        </p:tgtEl>
                                        <p:attrNameLst>
                                          <p:attrName>style.visibility</p:attrName>
                                        </p:attrNameLst>
                                      </p:cBhvr>
                                      <p:to>
                                        <p:strVal val="visible"/>
                                      </p:to>
                                    </p:set>
                                    <p:anim calcmode="lin" valueType="num">
                                      <p:cBhvr additive="base">
                                        <p:cTn id="7" dur="500" fill="hold"/>
                                        <p:tgtEl>
                                          <p:spTgt spid="411"/>
                                        </p:tgtEl>
                                        <p:attrNameLst>
                                          <p:attrName>ppt_x</p:attrName>
                                        </p:attrNameLst>
                                      </p:cBhvr>
                                      <p:tavLst>
                                        <p:tav tm="0">
                                          <p:val>
                                            <p:strVal val="#ppt_x"/>
                                          </p:val>
                                        </p:tav>
                                        <p:tav tm="100000">
                                          <p:val>
                                            <p:strVal val="#ppt_x"/>
                                          </p:val>
                                        </p:tav>
                                      </p:tavLst>
                                    </p:anim>
                                    <p:anim calcmode="lin" valueType="num">
                                      <p:cBhvr additive="base">
                                        <p:cTn id="8" dur="500" fill="hold"/>
                                        <p:tgtEl>
                                          <p:spTgt spid="4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0"/>
          <p:cNvSpPr txBox="1"/>
          <p:nvPr/>
        </p:nvSpPr>
        <p:spPr>
          <a:xfrm>
            <a:off x="6502523" y="2414726"/>
            <a:ext cx="4378975" cy="118186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dirty="0">
                <a:solidFill>
                  <a:schemeClr val="dk1"/>
                </a:solidFill>
                <a:latin typeface="Calibri"/>
                <a:ea typeface="Calibri"/>
                <a:cs typeface="Calibri"/>
                <a:sym typeface="Calibri"/>
              </a:rPr>
              <a:t>Prof. Dr. Marc Beutner und Jan-Phillip Lüttke</a:t>
            </a:r>
            <a:endParaRPr sz="1400" b="0" i="0" u="none" strike="noStrike" cap="none" dirty="0">
              <a:solidFill>
                <a:srgbClr val="000000"/>
              </a:solidFill>
              <a:latin typeface="Arial"/>
              <a:ea typeface="Arial"/>
              <a:cs typeface="Arial"/>
              <a:sym typeface="Arial"/>
            </a:endParaRPr>
          </a:p>
          <a:p>
            <a:pPr marL="0" marR="0" lvl="0" indent="0" algn="l" rtl="0">
              <a:lnSpc>
                <a:spcPct val="89999"/>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Tel:	+49 (0) 52 51 / 60 - 23 67</a:t>
            </a:r>
            <a:endParaRPr sz="1400" b="0" i="0" u="none" strike="noStrike" cap="none" dirty="0">
              <a:solidFill>
                <a:srgbClr val="000000"/>
              </a:solidFill>
              <a:latin typeface="Arial"/>
              <a:ea typeface="Arial"/>
              <a:cs typeface="Arial"/>
              <a:sym typeface="Arial"/>
            </a:endParaRPr>
          </a:p>
          <a:p>
            <a:pPr marL="0" marR="0" lvl="0" indent="0" algn="l" rtl="0">
              <a:lnSpc>
                <a:spcPct val="89999"/>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Fax:	+49 (0) 52 51 / 60 - 35 63</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0" i="0" u="none" strike="noStrike" cap="none" dirty="0">
                <a:solidFill>
                  <a:schemeClr val="dk1"/>
                </a:solidFill>
                <a:latin typeface="Calibri"/>
                <a:ea typeface="Calibri"/>
                <a:cs typeface="Calibri"/>
                <a:sym typeface="Calibri"/>
              </a:rPr>
              <a:t>E-Mail:	</a:t>
            </a:r>
            <a:r>
              <a:rPr lang="de-DE" sz="1600" b="0" i="0" u="none" strike="noStrike" cap="none" dirty="0">
                <a:solidFill>
                  <a:schemeClr val="dk1"/>
                </a:solidFill>
                <a:latin typeface="Calibri"/>
                <a:ea typeface="Calibri"/>
                <a:cs typeface="Calibri"/>
                <a:sym typeface="Calibri"/>
                <a:hlinkClick r:id="rId3"/>
              </a:rPr>
              <a:t>marc.beutner@uni-paderborn.de</a:t>
            </a:r>
            <a:endParaRPr lang="de-DE" sz="1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de-DE" sz="1600" dirty="0">
                <a:solidFill>
                  <a:schemeClr val="dk1"/>
                </a:solidFill>
                <a:latin typeface="Calibri"/>
                <a:cs typeface="Calibri"/>
                <a:sym typeface="Calibri"/>
              </a:rPr>
              <a:t>	luettke@mail.uni-paderborn.de</a:t>
            </a:r>
            <a:endParaRPr sz="1400" b="0" i="0" u="none" strike="noStrike" cap="none" dirty="0">
              <a:solidFill>
                <a:srgbClr val="000000"/>
              </a:solidFill>
              <a:latin typeface="Arial"/>
              <a:ea typeface="Arial"/>
              <a:cs typeface="Arial"/>
              <a:sym typeface="Arial"/>
            </a:endParaRPr>
          </a:p>
        </p:txBody>
      </p:sp>
      <p:sp>
        <p:nvSpPr>
          <p:cNvPr id="546" name="Google Shape;546;p5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Universität Paderborn</a:t>
            </a:r>
            <a:endParaRPr sz="1400" b="0" i="0" u="none" strike="noStrike" cap="none">
              <a:solidFill>
                <a:srgbClr val="000000"/>
              </a:solidFill>
              <a:latin typeface="Arial"/>
              <a:ea typeface="Arial"/>
              <a:cs typeface="Arial"/>
              <a:sym typeface="Arial"/>
            </a:endParaRPr>
          </a:p>
          <a:p>
            <a:pPr marL="0" marR="0" lvl="0" indent="0" algn="l" rtl="0">
              <a:lnSpc>
                <a:spcPct val="99583"/>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Department Wirtschaftspädagogik Lehrstuhl Wirtschaftspädagogik II Warburger Str. 100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33098 Paderborn</a:t>
            </a:r>
            <a:endParaRPr sz="1400" b="0" i="0" u="none" strike="noStrike" cap="none">
              <a:solidFill>
                <a:srgbClr val="000000"/>
              </a:solidFill>
              <a:latin typeface="Arial"/>
              <a:ea typeface="Arial"/>
              <a:cs typeface="Arial"/>
              <a:sym typeface="Arial"/>
            </a:endParaRPr>
          </a:p>
          <a:p>
            <a:pPr marL="0" marR="0" lvl="0" indent="0" algn="l" rtl="0">
              <a:lnSpc>
                <a:spcPct val="10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de-DE" sz="1600" b="1" i="0" u="none" strike="noStrike" cap="none">
                <a:solidFill>
                  <a:schemeClr val="dk1"/>
                </a:solidFill>
                <a:latin typeface="Calibri"/>
                <a:ea typeface="Calibri"/>
                <a:cs typeface="Calibri"/>
                <a:sym typeface="Calibri"/>
              </a:rPr>
              <a:t>http://www.upb.de/wipaed</a:t>
            </a:r>
            <a:endParaRPr sz="1600" b="1" i="0" u="none" strike="noStrike" cap="none">
              <a:solidFill>
                <a:schemeClr val="dk1"/>
              </a:solidFill>
              <a:latin typeface="Calibri"/>
              <a:ea typeface="Calibri"/>
              <a:cs typeface="Calibri"/>
              <a:sym typeface="Calibri"/>
            </a:endParaRPr>
          </a:p>
        </p:txBody>
      </p:sp>
      <p:sp>
        <p:nvSpPr>
          <p:cNvPr id="547" name="Google Shape;547;p50"/>
          <p:cNvSpPr/>
          <p:nvPr/>
        </p:nvSpPr>
        <p:spPr>
          <a:xfrm>
            <a:off x="1100251" y="1319669"/>
            <a:ext cx="1658659"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5234E"/>
              </a:buClr>
              <a:buSzPts val="3600"/>
              <a:buFont typeface="Noto Sans Symbols"/>
              <a:buNone/>
            </a:pPr>
            <a:r>
              <a:rPr lang="de-DE" sz="3600" b="1" i="0" u="none" strike="noStrike" cap="none">
                <a:solidFill>
                  <a:srgbClr val="05234E"/>
                </a:solidFill>
                <a:latin typeface="Calibri"/>
                <a:ea typeface="Calibri"/>
                <a:cs typeface="Calibri"/>
                <a:sym typeface="Calibri"/>
              </a:rPr>
              <a:t>Contact</a:t>
            </a:r>
            <a:endParaRPr sz="3600" b="1" i="0" u="none" strike="noStrike" cap="none">
              <a:solidFill>
                <a:srgbClr val="05234E"/>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1761</Words>
  <Application>Microsoft Office PowerPoint</Application>
  <PresentationFormat>Breitbild</PresentationFormat>
  <Paragraphs>175</Paragraphs>
  <Slides>22</Slides>
  <Notes>22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Calibri</vt:lpstr>
      <vt:lpstr>Arial</vt:lpstr>
      <vt:lpstr>Noto Sans Symbols</vt:lpstr>
      <vt:lpstr>Montserrat</vt:lpstr>
      <vt:lpstr>Office</vt:lpstr>
      <vt:lpstr>STEM for inclusive schools  School Education ERASMUS+  KA220-NW-23-30-151162 Cooperation partnerships in school education</vt:lpstr>
      <vt:lpstr>Example of a module: Critical and Innovative Thinking [Grades 5-6]</vt:lpstr>
      <vt:lpstr>Structure of the module</vt:lpstr>
      <vt:lpstr>Crew The Lifelong Learners</vt:lpstr>
      <vt:lpstr>Captain Krita – The visionary</vt:lpstr>
      <vt:lpstr>Emmi – The communication expert</vt:lpstr>
      <vt:lpstr>Dr. Reflexio – The master of self-knowledge</vt:lpstr>
      <vt:lpstr>Niko – The technologist of the future</vt:lpstr>
      <vt:lpstr>Globus – The Globetrotter</vt:lpstr>
      <vt:lpstr>Vita – The mindfulness expert</vt:lpstr>
      <vt:lpstr>Harmo – The team expert</vt:lpstr>
      <vt:lpstr>Klara – The problem analyst</vt:lpstr>
      <vt:lpstr>Surge – The resilience expert</vt:lpstr>
      <vt:lpstr>A: About the topic  What is critical and innovative thinking?</vt:lpstr>
      <vt:lpstr>PowerPoint-Präsentation</vt:lpstr>
      <vt:lpstr>PowerPoint-Präsentation</vt:lpstr>
      <vt:lpstr>PowerPoint-Präsentation</vt:lpstr>
      <vt:lpstr>PowerPoint-Präsentation</vt:lpstr>
      <vt:lpstr>PowerPoint-Präsentation</vt:lpstr>
      <vt:lpstr> Module summary</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Jan-Phillip Lüttke</cp:lastModifiedBy>
  <cp:revision>10</cp:revision>
  <dcterms:modified xsi:type="dcterms:W3CDTF">2024-11-22T09:13:32Z</dcterms:modified>
</cp:coreProperties>
</file>