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6858000" cx="12192000"/>
  <p:notesSz cx="6858000" cy="9144000"/>
  <p:embeddedFontLst>
    <p:embeddedFont>
      <p:font typeface="Montserrat"/>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0" roundtripDataSignature="AMtx7mhyhmiAvjh3PWSOctlqEht1hCG2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Montserrat-bold.fntdata"/><Relationship Id="rId14" Type="http://schemas.openxmlformats.org/officeDocument/2006/relationships/slide" Target="slides/slide10.xml"/><Relationship Id="rId36" Type="http://schemas.openxmlformats.org/officeDocument/2006/relationships/font" Target="fonts/Montserrat-regular.fntdata"/><Relationship Id="rId17" Type="http://schemas.openxmlformats.org/officeDocument/2006/relationships/slide" Target="slides/slide13.xml"/><Relationship Id="rId39" Type="http://schemas.openxmlformats.org/officeDocument/2006/relationships/font" Target="fonts/Montserrat-boldItalic.fntdata"/><Relationship Id="rId16" Type="http://schemas.openxmlformats.org/officeDocument/2006/relationships/slide" Target="slides/slide12.xml"/><Relationship Id="rId38" Type="http://schemas.openxmlformats.org/officeDocument/2006/relationships/font" Target="fonts/Montserrat-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pl-P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47" name="Shape 47"/>
        <p:cNvGrpSpPr/>
        <p:nvPr/>
      </p:nvGrpSpPr>
      <p:grpSpPr>
        <a:xfrm>
          <a:off x="0" y="0"/>
          <a:ext cx="0" cy="0"/>
          <a:chOff x="0" y="0"/>
          <a:chExt cx="0" cy="0"/>
        </a:xfrm>
      </p:grpSpPr>
      <p:sp>
        <p:nvSpPr>
          <p:cNvPr id="48" name="Google Shape;48;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 name="Google Shape;5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53" name="Google Shape;53;p3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pl-PL" sz="1500" u="none" cap="none" strike="noStrike">
                <a:solidFill>
                  <a:schemeClr val="lt1"/>
                </a:solidFill>
                <a:latin typeface="Calibri"/>
                <a:ea typeface="Calibri"/>
                <a:cs typeface="Calibri"/>
                <a:sym typeface="Calibri"/>
              </a:rPr>
              <a:t>-</a:t>
            </a:r>
            <a:fld id="{00000000-1234-1234-1234-123412341234}" type="slidenum">
              <a:rPr b="0" i="0" lang="pl-PL" sz="1500" u="none" cap="none" strike="noStrike">
                <a:solidFill>
                  <a:schemeClr val="lt1"/>
                </a:solidFill>
                <a:latin typeface="Calibri"/>
                <a:ea typeface="Calibri"/>
                <a:cs typeface="Calibri"/>
                <a:sym typeface="Calibri"/>
              </a:rPr>
              <a:t>‹#›</a:t>
            </a:fld>
            <a:r>
              <a:rPr b="0" i="0" lang="pl-PL"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5" name="Shape 55"/>
        <p:cNvGrpSpPr/>
        <p:nvPr/>
      </p:nvGrpSpPr>
      <p:grpSpPr>
        <a:xfrm>
          <a:off x="0" y="0"/>
          <a:ext cx="0" cy="0"/>
          <a:chOff x="0" y="0"/>
          <a:chExt cx="0" cy="0"/>
        </a:xfrm>
      </p:grpSpPr>
      <p:sp>
        <p:nvSpPr>
          <p:cNvPr id="56" name="Google Shape;5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60" name="Google Shape;60;p3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p:cSld name="1_Titelfolie">
    <p:spTree>
      <p:nvGrpSpPr>
        <p:cNvPr id="62" name="Shape 62"/>
        <p:cNvGrpSpPr/>
        <p:nvPr/>
      </p:nvGrpSpPr>
      <p:grpSpPr>
        <a:xfrm>
          <a:off x="0" y="0"/>
          <a:ext cx="0" cy="0"/>
          <a:chOff x="0" y="0"/>
          <a:chExt cx="0" cy="0"/>
        </a:xfrm>
      </p:grpSpPr>
      <p:sp>
        <p:nvSpPr>
          <p:cNvPr id="63" name="Google Shape;63;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5" name="Google Shape;65;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68" name="Google Shape;68;p3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70" name="Shape 70"/>
        <p:cNvGrpSpPr/>
        <p:nvPr/>
      </p:nvGrpSpPr>
      <p:grpSpPr>
        <a:xfrm>
          <a:off x="0" y="0"/>
          <a:ext cx="0" cy="0"/>
          <a:chOff x="0" y="0"/>
          <a:chExt cx="0" cy="0"/>
        </a:xfrm>
      </p:grpSpPr>
      <p:sp>
        <p:nvSpPr>
          <p:cNvPr id="71" name="Google Shape;71;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76" name="Google Shape;76;p3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78" name="Shape 78"/>
        <p:cNvGrpSpPr/>
        <p:nvPr/>
      </p:nvGrpSpPr>
      <p:grpSpPr>
        <a:xfrm>
          <a:off x="0" y="0"/>
          <a:ext cx="0" cy="0"/>
          <a:chOff x="0" y="0"/>
          <a:chExt cx="0" cy="0"/>
        </a:xfrm>
      </p:grpSpPr>
      <p:sp>
        <p:nvSpPr>
          <p:cNvPr id="79" name="Google Shape;7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82" name="Google Shape;82;p3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4" name="Shape 84"/>
        <p:cNvGrpSpPr/>
        <p:nvPr/>
      </p:nvGrpSpPr>
      <p:grpSpPr>
        <a:xfrm>
          <a:off x="0" y="0"/>
          <a:ext cx="0" cy="0"/>
          <a:chOff x="0" y="0"/>
          <a:chExt cx="0" cy="0"/>
        </a:xfrm>
      </p:grpSpPr>
      <p:sp>
        <p:nvSpPr>
          <p:cNvPr id="85" name="Google Shape;85;p38"/>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 name="Google Shape;86;p38"/>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8"/>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8" name="Google Shape;8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91" name="Google Shape;91;p38"/>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pl-PL" sz="3600">
                <a:solidFill>
                  <a:schemeClr val="dk1"/>
                </a:solidFill>
                <a:latin typeface="Calibri"/>
                <a:ea typeface="Calibri"/>
                <a:cs typeface="Calibri"/>
                <a:sym typeface="Calibri"/>
              </a:rPr>
              <a:t>STEM</a:t>
            </a:r>
            <a:br>
              <a:rPr b="1" lang="pl-PL" sz="3600">
                <a:solidFill>
                  <a:schemeClr val="dk1"/>
                </a:solidFill>
                <a:latin typeface="Calibri"/>
                <a:ea typeface="Calibri"/>
                <a:cs typeface="Calibri"/>
                <a:sym typeface="Calibri"/>
              </a:rPr>
            </a:br>
            <a:r>
              <a:rPr b="1" lang="pl-PL" sz="3600">
                <a:solidFill>
                  <a:schemeClr val="dk1"/>
                </a:solidFill>
                <a:latin typeface="Calibri"/>
                <a:ea typeface="Calibri"/>
                <a:cs typeface="Calibri"/>
                <a:sym typeface="Calibri"/>
              </a:rPr>
              <a:t>for inclusive schools</a:t>
            </a:r>
            <a:endParaRPr/>
          </a:p>
        </p:txBody>
      </p:sp>
      <p:sp>
        <p:nvSpPr>
          <p:cNvPr id="92" name="Google Shape;92;p38"/>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3" name="Google Shape;93;p38"/>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94" name="Shape 94"/>
        <p:cNvGrpSpPr/>
        <p:nvPr/>
      </p:nvGrpSpPr>
      <p:grpSpPr>
        <a:xfrm>
          <a:off x="0" y="0"/>
          <a:ext cx="0" cy="0"/>
          <a:chOff x="0" y="0"/>
          <a:chExt cx="0" cy="0"/>
        </a:xfrm>
      </p:grpSpPr>
      <p:sp>
        <p:nvSpPr>
          <p:cNvPr id="95" name="Google Shape;95;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00" name="Google Shape;100;p3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2" name="Shape 102"/>
        <p:cNvGrpSpPr/>
        <p:nvPr/>
      </p:nvGrpSpPr>
      <p:grpSpPr>
        <a:xfrm>
          <a:off x="0" y="0"/>
          <a:ext cx="0" cy="0"/>
          <a:chOff x="0" y="0"/>
          <a:chExt cx="0" cy="0"/>
        </a:xfrm>
      </p:grpSpPr>
      <p:sp>
        <p:nvSpPr>
          <p:cNvPr id="103" name="Google Shape;103;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4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4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09" name="Google Shape;109;p4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1" name="Shape 111"/>
        <p:cNvGrpSpPr/>
        <p:nvPr/>
      </p:nvGrpSpPr>
      <p:grpSpPr>
        <a:xfrm>
          <a:off x="0" y="0"/>
          <a:ext cx="0" cy="0"/>
          <a:chOff x="0" y="0"/>
          <a:chExt cx="0" cy="0"/>
        </a:xfrm>
      </p:grpSpPr>
      <p:sp>
        <p:nvSpPr>
          <p:cNvPr id="112" name="Google Shape;112;p4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4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4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4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 name="Google Shape;116;p4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20" name="Google Shape;120;p4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2" name="Shape 122"/>
        <p:cNvGrpSpPr/>
        <p:nvPr/>
      </p:nvGrpSpPr>
      <p:grpSpPr>
        <a:xfrm>
          <a:off x="0" y="0"/>
          <a:ext cx="0" cy="0"/>
          <a:chOff x="0" y="0"/>
          <a:chExt cx="0" cy="0"/>
        </a:xfrm>
      </p:grpSpPr>
      <p:sp>
        <p:nvSpPr>
          <p:cNvPr id="123" name="Google Shape;123;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5" name="Google Shape;125;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6" name="Google Shape;126;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29" name="Google Shape;129;p4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43"/>
          <p:cNvSpPr/>
          <p:nvPr>
            <p:ph idx="2" type="pic"/>
          </p:nvPr>
        </p:nvSpPr>
        <p:spPr>
          <a:xfrm>
            <a:off x="5183188" y="987425"/>
            <a:ext cx="6172200" cy="4873625"/>
          </a:xfrm>
          <a:prstGeom prst="rect">
            <a:avLst/>
          </a:prstGeom>
          <a:noFill/>
          <a:ln>
            <a:noFill/>
          </a:ln>
        </p:spPr>
      </p:sp>
      <p:sp>
        <p:nvSpPr>
          <p:cNvPr id="134" name="Google Shape;134;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38" name="Google Shape;138;p4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0" name="Shape 140"/>
        <p:cNvGrpSpPr/>
        <p:nvPr/>
      </p:nvGrpSpPr>
      <p:grpSpPr>
        <a:xfrm>
          <a:off x="0" y="0"/>
          <a:ext cx="0" cy="0"/>
          <a:chOff x="0" y="0"/>
          <a:chExt cx="0" cy="0"/>
        </a:xfrm>
      </p:grpSpPr>
      <p:sp>
        <p:nvSpPr>
          <p:cNvPr id="141" name="Google Shape;141;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46" name="Google Shape;146;p4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8" name="Shape 148"/>
        <p:cNvGrpSpPr/>
        <p:nvPr/>
      </p:nvGrpSpPr>
      <p:grpSpPr>
        <a:xfrm>
          <a:off x="0" y="0"/>
          <a:ext cx="0" cy="0"/>
          <a:chOff x="0" y="0"/>
          <a:chExt cx="0" cy="0"/>
        </a:xfrm>
      </p:grpSpPr>
      <p:sp>
        <p:nvSpPr>
          <p:cNvPr id="149" name="Google Shape;149;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l-PL"/>
              <a:t>‹#›</a:t>
            </a:fld>
            <a:endParaRPr/>
          </a:p>
        </p:txBody>
      </p:sp>
      <p:sp>
        <p:nvSpPr>
          <p:cNvPr id="154" name="Google Shape;154;p4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500">
                <a:solidFill>
                  <a:schemeClr val="lt1"/>
                </a:solidFill>
                <a:latin typeface="Calibri"/>
                <a:ea typeface="Calibri"/>
                <a:cs typeface="Calibri"/>
                <a:sym typeface="Calibri"/>
              </a:rPr>
              <a:t>-</a:t>
            </a:r>
            <a:fld id="{00000000-1234-1234-1234-123412341234}" type="slidenum">
              <a:rPr lang="pl-PL" sz="1500">
                <a:solidFill>
                  <a:schemeClr val="lt1"/>
                </a:solidFill>
                <a:latin typeface="Calibri"/>
                <a:ea typeface="Calibri"/>
                <a:cs typeface="Calibri"/>
                <a:sym typeface="Calibri"/>
              </a:rPr>
              <a:t>‹#›</a:t>
            </a:fld>
            <a:r>
              <a:rPr lang="pl-PL"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3.png"/><Relationship Id="rId2" Type="http://schemas.openxmlformats.org/officeDocument/2006/relationships/image" Target="../media/image1.jpg"/><Relationship Id="rId3"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6" Type="http://schemas.openxmlformats.org/officeDocument/2006/relationships/slideLayout" Target="../slideLayouts/slideLayout2.xml"/><Relationship Id="rId18" Type="http://schemas.openxmlformats.org/officeDocument/2006/relationships/theme" Target="../theme/theme1.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l-PL"/>
              <a:t>‹#›</a:t>
            </a:fld>
            <a:endParaRPr/>
          </a:p>
        </p:txBody>
      </p:sp>
      <p:grpSp>
        <p:nvGrpSpPr>
          <p:cNvPr id="15" name="Google Shape;15;p32"/>
          <p:cNvGrpSpPr/>
          <p:nvPr/>
        </p:nvGrpSpPr>
        <p:grpSpPr>
          <a:xfrm>
            <a:off x="1" y="228600"/>
            <a:ext cx="1996775" cy="6638628"/>
            <a:chOff x="2487613" y="285750"/>
            <a:chExt cx="2428875" cy="5654676"/>
          </a:xfrm>
        </p:grpSpPr>
        <p:sp>
          <p:nvSpPr>
            <p:cNvPr id="16" name="Google Shape;16;p32"/>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2"/>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2"/>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2"/>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2"/>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2"/>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2"/>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2"/>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2"/>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2"/>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2"/>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2"/>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32"/>
          <p:cNvGrpSpPr/>
          <p:nvPr/>
        </p:nvGrpSpPr>
        <p:grpSpPr>
          <a:xfrm>
            <a:off x="27222" y="-786"/>
            <a:ext cx="1539072" cy="6854039"/>
            <a:chOff x="6627813" y="194833"/>
            <a:chExt cx="1952625" cy="5678918"/>
          </a:xfrm>
        </p:grpSpPr>
        <p:sp>
          <p:nvSpPr>
            <p:cNvPr id="29" name="Google Shape;29;p32"/>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2"/>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2"/>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2"/>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2"/>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2"/>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2"/>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2"/>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2"/>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2"/>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2"/>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2"/>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32"/>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32"/>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32"/>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32"/>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pl-PL"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32"/>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32"/>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37.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28.png"/><Relationship Id="rId5"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5.png"/><Relationship Id="rId4" Type="http://schemas.openxmlformats.org/officeDocument/2006/relationships/image" Target="../media/image28.png"/><Relationship Id="rId5"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36.png"/><Relationship Id="rId5" Type="http://schemas.openxmlformats.org/officeDocument/2006/relationships/image" Target="../media/image32.png"/><Relationship Id="rId6"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type="ctrTitle"/>
          </p:nvPr>
        </p:nvSpPr>
        <p:spPr>
          <a:xfrm>
            <a:off x="1690576" y="1122363"/>
            <a:ext cx="8977423" cy="199297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pl-PL"/>
              <a:t>Kodowanie prostej gry</a:t>
            </a:r>
            <a:br>
              <a:rPr lang="pl-PL"/>
            </a:br>
            <a:r>
              <a:rPr lang="pl-PL"/>
              <a:t>w Scratch</a:t>
            </a:r>
            <a:endParaRPr/>
          </a:p>
        </p:txBody>
      </p:sp>
      <p:sp>
        <p:nvSpPr>
          <p:cNvPr id="161" name="Google Shape;161;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pl-PL"/>
              <a:t>Metoda STEM w kształceniu włączającym</a:t>
            </a:r>
            <a:endParaRPr/>
          </a:p>
          <a:p>
            <a:pPr indent="0" lvl="0" marL="0" rtl="0" algn="ctr">
              <a:lnSpc>
                <a:spcPct val="90000"/>
              </a:lnSpc>
              <a:spcBef>
                <a:spcPts val="1000"/>
              </a:spcBef>
              <a:spcAft>
                <a:spcPts val="0"/>
              </a:spcAft>
              <a:buClr>
                <a:schemeClr val="dk1"/>
              </a:buClr>
              <a:buSzPts val="2400"/>
              <a:buNone/>
            </a:pPr>
            <a:r>
              <a:rPr lang="pl-PL"/>
              <a:t>WP2 – Zestaw narzędzi</a:t>
            </a:r>
            <a:endParaRPr/>
          </a:p>
        </p:txBody>
      </p:sp>
      <p:sp>
        <p:nvSpPr>
          <p:cNvPr id="162" name="Google Shape;162;p1"/>
          <p:cNvSpPr txBox="1"/>
          <p:nvPr/>
        </p:nvSpPr>
        <p:spPr>
          <a:xfrm>
            <a:off x="3110476" y="5353336"/>
            <a:ext cx="6400800" cy="818408"/>
          </a:xfrm>
          <a:prstGeom prst="rect">
            <a:avLst/>
          </a:prstGeom>
          <a:noFill/>
          <a:ln>
            <a:noFill/>
          </a:ln>
        </p:spPr>
        <p:txBody>
          <a:bodyPr anchorCtr="0" anchor="t" bIns="45700" lIns="91425" spcFirstLastPara="1" rIns="91425" wrap="square" tIns="45700">
            <a:normAutofit lnSpcReduction="20000"/>
          </a:bodyPr>
          <a:lstStyle/>
          <a:p>
            <a:pPr indent="0" lvl="0" marL="0" marR="0" rtl="0" algn="ctr">
              <a:spcBef>
                <a:spcPts val="0"/>
              </a:spcBef>
              <a:spcAft>
                <a:spcPts val="0"/>
              </a:spcAft>
              <a:buClr>
                <a:schemeClr val="accent1"/>
              </a:buClr>
              <a:buSzPts val="1800"/>
              <a:buFont typeface="Noto Sans Symbols"/>
              <a:buNone/>
            </a:pPr>
            <a:r>
              <a:rPr lang="pl-PL" sz="1800">
                <a:solidFill>
                  <a:srgbClr val="595959"/>
                </a:solidFill>
                <a:latin typeface="Calibri"/>
                <a:ea typeface="Calibri"/>
                <a:cs typeface="Calibri"/>
                <a:sym typeface="Calibri"/>
              </a:rPr>
              <a:t>Autor:</a:t>
            </a:r>
            <a:endParaRPr sz="1800">
              <a:solidFill>
                <a:srgbClr val="595959"/>
              </a:solidFill>
              <a:latin typeface="Calibri"/>
              <a:ea typeface="Calibri"/>
              <a:cs typeface="Calibri"/>
              <a:sym typeface="Calibri"/>
            </a:endParaRPr>
          </a:p>
          <a:p>
            <a:pPr indent="0" lvl="0" marL="0" marR="0" rtl="0" algn="ctr">
              <a:spcBef>
                <a:spcPts val="0"/>
              </a:spcBef>
              <a:spcAft>
                <a:spcPts val="0"/>
              </a:spcAft>
              <a:buClr>
                <a:schemeClr val="accent1"/>
              </a:buClr>
              <a:buSzPts val="1800"/>
              <a:buFont typeface="Noto Sans Symbols"/>
              <a:buNone/>
            </a:pPr>
            <a:r>
              <a:rPr lang="pl-PL" sz="1800">
                <a:solidFill>
                  <a:srgbClr val="595959"/>
                </a:solidFill>
                <a:latin typeface="Calibri"/>
                <a:ea typeface="Calibri"/>
                <a:cs typeface="Calibri"/>
                <a:sym typeface="Calibri"/>
              </a:rPr>
              <a:t>Chair of Business and Human Resource Education II</a:t>
            </a:r>
            <a:br>
              <a:rPr lang="pl-PL" sz="1800">
                <a:solidFill>
                  <a:srgbClr val="595959"/>
                </a:solidFill>
                <a:latin typeface="Calibri"/>
                <a:ea typeface="Calibri"/>
                <a:cs typeface="Calibri"/>
                <a:sym typeface="Calibri"/>
              </a:rPr>
            </a:br>
            <a:r>
              <a:rPr lang="pl-PL" sz="1800">
                <a:solidFill>
                  <a:srgbClr val="595959"/>
                </a:solidFill>
                <a:latin typeface="Calibri"/>
                <a:ea typeface="Calibri"/>
                <a:cs typeface="Calibri"/>
                <a:sym typeface="Calibri"/>
              </a:rPr>
              <a:t>Prof. Dr. Marc Beutner</a:t>
            </a:r>
            <a:endParaRPr/>
          </a:p>
        </p:txBody>
      </p:sp>
      <p:pic>
        <p:nvPicPr>
          <p:cNvPr id="163" name="Google Shape;163;p1"/>
          <p:cNvPicPr preferRelativeResize="0"/>
          <p:nvPr/>
        </p:nvPicPr>
        <p:blipFill rotWithShape="1">
          <a:blip r:embed="rId3">
            <a:alphaModFix/>
          </a:blip>
          <a:srcRect b="0" l="0" r="0" t="0"/>
          <a:stretch/>
        </p:blipFill>
        <p:spPr>
          <a:xfrm>
            <a:off x="5196779" y="444106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Struktura mini projektu</a:t>
            </a:r>
            <a:endParaRPr/>
          </a:p>
        </p:txBody>
      </p:sp>
      <p:sp>
        <p:nvSpPr>
          <p:cNvPr id="169" name="Google Shape;169;p2"/>
          <p:cNvSpPr txBox="1"/>
          <p:nvPr/>
        </p:nvSpPr>
        <p:spPr>
          <a:xfrm>
            <a:off x="3079516" y="2796758"/>
            <a:ext cx="2164505" cy="4215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1400"/>
              <a:buFont typeface="Montserrat"/>
              <a:buNone/>
            </a:pPr>
            <a:r>
              <a:rPr b="1" i="0" lang="pl-PL" sz="1800" u="none" cap="none" strike="noStrike">
                <a:solidFill>
                  <a:schemeClr val="dk1"/>
                </a:solidFill>
                <a:latin typeface="Montserrat"/>
                <a:ea typeface="Montserrat"/>
                <a:cs typeface="Montserrat"/>
                <a:sym typeface="Montserrat"/>
              </a:rPr>
              <a:t>Wprowadzenie</a:t>
            </a:r>
            <a:endParaRPr b="1" i="0" sz="1800" u="none" cap="none" strike="noStrike">
              <a:solidFill>
                <a:schemeClr val="dk1"/>
              </a:solidFill>
              <a:latin typeface="Montserrat"/>
              <a:ea typeface="Montserrat"/>
              <a:cs typeface="Montserrat"/>
              <a:sym typeface="Montserrat"/>
            </a:endParaRPr>
          </a:p>
        </p:txBody>
      </p:sp>
      <p:sp>
        <p:nvSpPr>
          <p:cNvPr id="170" name="Google Shape;170;p2"/>
          <p:cNvSpPr txBox="1"/>
          <p:nvPr/>
        </p:nvSpPr>
        <p:spPr>
          <a:xfrm>
            <a:off x="6550668" y="3018370"/>
            <a:ext cx="3824972" cy="41466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400"/>
              <a:buFont typeface="Montserrat"/>
              <a:buNone/>
            </a:pPr>
            <a:r>
              <a:rPr b="1" i="0" lang="pl-PL" sz="1400" u="none" cap="none" strike="noStrike">
                <a:solidFill>
                  <a:schemeClr val="dk1"/>
                </a:solidFill>
                <a:latin typeface="Montserrat"/>
                <a:ea typeface="Montserrat"/>
                <a:cs typeface="Montserrat"/>
                <a:sym typeface="Montserrat"/>
              </a:rPr>
              <a:t>Kodowanie i wykorzystanie Scratcha</a:t>
            </a:r>
            <a:endParaRPr b="1" i="0" sz="1400" u="none" cap="none" strike="noStrike">
              <a:solidFill>
                <a:schemeClr val="dk1"/>
              </a:solidFill>
              <a:latin typeface="Montserrat"/>
              <a:ea typeface="Montserrat"/>
              <a:cs typeface="Montserrat"/>
              <a:sym typeface="Montserrat"/>
            </a:endParaRPr>
          </a:p>
        </p:txBody>
      </p:sp>
      <p:sp>
        <p:nvSpPr>
          <p:cNvPr id="171" name="Google Shape;171;p2"/>
          <p:cNvSpPr txBox="1"/>
          <p:nvPr/>
        </p:nvSpPr>
        <p:spPr>
          <a:xfrm>
            <a:off x="2908674" y="2617744"/>
            <a:ext cx="1028700" cy="5544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Montserrat"/>
              <a:buNone/>
            </a:pPr>
            <a:r>
              <a:rPr b="1" i="0" lang="pl-PL" sz="2400" u="none" cap="none" strike="noStrike">
                <a:solidFill>
                  <a:schemeClr val="dk1"/>
                </a:solidFill>
                <a:latin typeface="Montserrat"/>
                <a:ea typeface="Montserrat"/>
                <a:cs typeface="Montserrat"/>
                <a:sym typeface="Montserrat"/>
              </a:rPr>
              <a:t>A</a:t>
            </a:r>
            <a:endParaRPr b="1" i="0" sz="2400" u="none" cap="none" strike="noStrike">
              <a:solidFill>
                <a:schemeClr val="dk1"/>
              </a:solidFill>
              <a:latin typeface="Montserrat"/>
              <a:ea typeface="Montserrat"/>
              <a:cs typeface="Montserrat"/>
              <a:sym typeface="Montserrat"/>
            </a:endParaRPr>
          </a:p>
        </p:txBody>
      </p:sp>
      <p:cxnSp>
        <p:nvCxnSpPr>
          <p:cNvPr id="172" name="Google Shape;172;p2"/>
          <p:cNvCxnSpPr/>
          <p:nvPr/>
        </p:nvCxnSpPr>
        <p:spPr>
          <a:xfrm rot="10800000">
            <a:off x="2911070" y="4100754"/>
            <a:ext cx="1635900" cy="0"/>
          </a:xfrm>
          <a:prstGeom prst="straightConnector1">
            <a:avLst/>
          </a:prstGeom>
          <a:noFill/>
          <a:ln cap="flat" cmpd="sng" w="76200">
            <a:solidFill>
              <a:schemeClr val="accent2"/>
            </a:solidFill>
            <a:prstDash val="solid"/>
            <a:round/>
            <a:headEnd len="sm" w="sm" type="none"/>
            <a:tailEnd len="sm" w="sm" type="none"/>
          </a:ln>
        </p:spPr>
      </p:cxnSp>
      <p:cxnSp>
        <p:nvCxnSpPr>
          <p:cNvPr id="173" name="Google Shape;173;p2"/>
          <p:cNvCxnSpPr/>
          <p:nvPr/>
        </p:nvCxnSpPr>
        <p:spPr>
          <a:xfrm rot="10800000">
            <a:off x="2911070" y="3295192"/>
            <a:ext cx="1635900" cy="0"/>
          </a:xfrm>
          <a:prstGeom prst="straightConnector1">
            <a:avLst/>
          </a:prstGeom>
          <a:noFill/>
          <a:ln cap="flat" cmpd="sng" w="76200">
            <a:solidFill>
              <a:schemeClr val="accent2"/>
            </a:solidFill>
            <a:prstDash val="solid"/>
            <a:round/>
            <a:headEnd len="sm" w="sm" type="none"/>
            <a:tailEnd len="sm" w="sm" type="none"/>
          </a:ln>
        </p:spPr>
      </p:cxnSp>
      <p:sp>
        <p:nvSpPr>
          <p:cNvPr id="174" name="Google Shape;174;p2"/>
          <p:cNvSpPr txBox="1"/>
          <p:nvPr/>
        </p:nvSpPr>
        <p:spPr>
          <a:xfrm>
            <a:off x="3424219" y="3542334"/>
            <a:ext cx="2187300" cy="42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pl-PL" sz="1800" u="none" cap="none" strike="noStrike">
                <a:solidFill>
                  <a:schemeClr val="dk1"/>
                </a:solidFill>
                <a:latin typeface="Montserrat"/>
                <a:ea typeface="Montserrat"/>
                <a:cs typeface="Montserrat"/>
                <a:sym typeface="Montserrat"/>
              </a:rPr>
              <a:t>Część </a:t>
            </a:r>
            <a:r>
              <a:rPr b="1" lang="pl-PL" sz="1800">
                <a:solidFill>
                  <a:schemeClr val="dk1"/>
                </a:solidFill>
                <a:latin typeface="Montserrat"/>
                <a:ea typeface="Montserrat"/>
                <a:cs typeface="Montserrat"/>
                <a:sym typeface="Montserrat"/>
              </a:rPr>
              <a:t>praktyczna</a:t>
            </a:r>
            <a:endParaRPr/>
          </a:p>
        </p:txBody>
      </p:sp>
      <p:sp>
        <p:nvSpPr>
          <p:cNvPr id="175" name="Google Shape;175;p2"/>
          <p:cNvSpPr txBox="1"/>
          <p:nvPr/>
        </p:nvSpPr>
        <p:spPr>
          <a:xfrm>
            <a:off x="6275605" y="3829284"/>
            <a:ext cx="3811416" cy="41466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pl-PL" sz="1400" u="none" cap="none" strike="noStrike">
                <a:solidFill>
                  <a:schemeClr val="dk1"/>
                </a:solidFill>
                <a:latin typeface="Montserrat"/>
                <a:ea typeface="Montserrat"/>
                <a:cs typeface="Montserrat"/>
                <a:sym typeface="Montserrat"/>
              </a:rPr>
              <a:t>      Stwórz własną prostą grę w Scratch</a:t>
            </a:r>
            <a:endParaRPr b="0" i="0" sz="1400" u="none" cap="none" strike="noStrike">
              <a:solidFill>
                <a:schemeClr val="dk1"/>
              </a:solidFill>
              <a:latin typeface="Montserrat"/>
              <a:ea typeface="Montserrat"/>
              <a:cs typeface="Montserrat"/>
              <a:sym typeface="Montserrat"/>
            </a:endParaRPr>
          </a:p>
        </p:txBody>
      </p:sp>
      <p:sp>
        <p:nvSpPr>
          <p:cNvPr id="176" name="Google Shape;176;p2"/>
          <p:cNvSpPr txBox="1"/>
          <p:nvPr/>
        </p:nvSpPr>
        <p:spPr>
          <a:xfrm>
            <a:off x="2908674" y="3433957"/>
            <a:ext cx="1028700" cy="5544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Montserrat"/>
              <a:buNone/>
            </a:pPr>
            <a:r>
              <a:rPr b="1" i="0" lang="pl-PL" sz="2400" u="none" cap="none" strike="noStrike">
                <a:solidFill>
                  <a:schemeClr val="dk1"/>
                </a:solidFill>
                <a:latin typeface="Montserrat"/>
                <a:ea typeface="Montserrat"/>
                <a:cs typeface="Montserrat"/>
                <a:sym typeface="Montserrat"/>
              </a:rPr>
              <a:t>B</a:t>
            </a:r>
            <a:endParaRPr b="1" i="0" sz="2400" u="none" cap="none" strike="noStrike">
              <a:solidFill>
                <a:schemeClr val="dk1"/>
              </a:solidFill>
              <a:latin typeface="Montserrat"/>
              <a:ea typeface="Montserrat"/>
              <a:cs typeface="Montserrat"/>
              <a:sym typeface="Montserrat"/>
            </a:endParaRPr>
          </a:p>
        </p:txBody>
      </p:sp>
      <p:cxnSp>
        <p:nvCxnSpPr>
          <p:cNvPr id="177" name="Google Shape;177;p2"/>
          <p:cNvCxnSpPr/>
          <p:nvPr/>
        </p:nvCxnSpPr>
        <p:spPr>
          <a:xfrm rot="10800000">
            <a:off x="2354343" y="2628686"/>
            <a:ext cx="0" cy="1979695"/>
          </a:xfrm>
          <a:prstGeom prst="straightConnector1">
            <a:avLst/>
          </a:prstGeom>
          <a:noFill/>
          <a:ln cap="flat" cmpd="sng" w="76200">
            <a:solidFill>
              <a:schemeClr val="accent2"/>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
          <p:cNvSpPr txBox="1"/>
          <p:nvPr>
            <p:ph type="ctrTitle"/>
          </p:nvPr>
        </p:nvSpPr>
        <p:spPr>
          <a:xfrm>
            <a:off x="899724" y="1447830"/>
            <a:ext cx="10392551" cy="3120800"/>
          </a:xfrm>
          <a:prstGeom prst="rect">
            <a:avLst/>
          </a:prstGeom>
          <a:noFill/>
          <a:ln>
            <a:noFill/>
          </a:ln>
        </p:spPr>
        <p:txBody>
          <a:bodyPr anchorCtr="0" anchor="b" bIns="121900" lIns="121900" spcFirstLastPara="1" rIns="121900" wrap="square" tIns="121900">
            <a:noAutofit/>
          </a:bodyPr>
          <a:lstStyle/>
          <a:p>
            <a:pPr indent="0" lvl="0" marL="0" rtl="0" algn="ctr">
              <a:lnSpc>
                <a:spcPct val="90000"/>
              </a:lnSpc>
              <a:spcBef>
                <a:spcPts val="0"/>
              </a:spcBef>
              <a:spcAft>
                <a:spcPts val="0"/>
              </a:spcAft>
              <a:buClr>
                <a:schemeClr val="dk1"/>
              </a:buClr>
              <a:buSzPts val="6000"/>
              <a:buFont typeface="Calibri"/>
              <a:buNone/>
            </a:pPr>
            <a:r>
              <a:rPr lang="pl-PL"/>
              <a:t>A: Wprowadzenie</a:t>
            </a:r>
            <a:br>
              <a:rPr lang="pl-PL"/>
            </a:br>
            <a:br>
              <a:rPr lang="pl-PL"/>
            </a:br>
            <a:r>
              <a:rPr lang="pl-PL"/>
              <a:t>Kodowanie i wykorzystanie Scratcha</a:t>
            </a:r>
            <a:endParaRPr b="1">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888888"/>
              </a:buClr>
              <a:buSzPts val="2400"/>
              <a:buFont typeface="Arial"/>
              <a:buNone/>
            </a:pPr>
            <a:r>
              <a:rPr b="1" i="0" lang="pl-PL" sz="2400" u="none" cap="none" strike="noStrike">
                <a:solidFill>
                  <a:srgbClr val="888888"/>
                </a:solidFill>
                <a:latin typeface="Calibri"/>
                <a:ea typeface="Calibri"/>
                <a:cs typeface="Calibri"/>
                <a:sym typeface="Calibri"/>
              </a:rPr>
              <a:t>Czym jest kodowanie?</a:t>
            </a:r>
            <a:br>
              <a:rPr b="0" i="0" lang="pl-PL" sz="2400" u="none" cap="none" strike="noStrike">
                <a:solidFill>
                  <a:srgbClr val="888888"/>
                </a:solidFill>
                <a:latin typeface="Calibri"/>
                <a:ea typeface="Calibri"/>
                <a:cs typeface="Calibri"/>
                <a:sym typeface="Calibri"/>
              </a:rPr>
            </a:br>
            <a:endParaRPr b="0" i="0" sz="2400" u="none" cap="none" strike="noStrike">
              <a:solidFill>
                <a:srgbClr val="888888"/>
              </a:solidFill>
              <a:latin typeface="Calibri"/>
              <a:ea typeface="Calibri"/>
              <a:cs typeface="Calibri"/>
              <a:sym typeface="Calibri"/>
            </a:endParaRPr>
          </a:p>
          <a:p>
            <a:pPr indent="0" lvl="0" marL="0" marR="0" rtl="0" algn="l">
              <a:lnSpc>
                <a:spcPct val="90000"/>
              </a:lnSpc>
              <a:spcBef>
                <a:spcPts val="1000"/>
              </a:spcBef>
              <a:spcAft>
                <a:spcPts val="0"/>
              </a:spcAft>
              <a:buClr>
                <a:srgbClr val="888888"/>
              </a:buClr>
              <a:buSzPts val="2400"/>
              <a:buFont typeface="Arial"/>
              <a:buNone/>
            </a:pPr>
            <a:r>
              <a:rPr b="0" i="0" lang="pl-PL" sz="2400" u="none" cap="none" strike="noStrike">
                <a:solidFill>
                  <a:srgbClr val="888888"/>
                </a:solidFill>
                <a:latin typeface="Calibri"/>
                <a:ea typeface="Calibri"/>
                <a:cs typeface="Calibri"/>
                <a:sym typeface="Calibri"/>
              </a:rPr>
              <a:t>Kodowanie to proces tworzenia instrukcji, które komputer ma wykonać. Instrukcje te, zapisane w języku programowania, mówią komputerowi, jak wykonać określone zadania, takie jak obliczenia, przetwarzanie danych czy sterowanie urządzeniami. Kodowanie stanowi podstawę tworzenia oprogramowania i jest używane do tworzenia wszystkiego — od prostych skryptów po złożone aplikacje i systemy.</a:t>
            </a:r>
            <a:endParaRPr b="0" i="0" sz="2400" u="none" cap="none" strike="noStrike">
              <a:solidFill>
                <a:schemeClr val="dk1"/>
              </a:solidFill>
              <a:latin typeface="Calibri"/>
              <a:ea typeface="Calibri"/>
              <a:cs typeface="Calibri"/>
              <a:sym typeface="Calibri"/>
            </a:endParaRPr>
          </a:p>
        </p:txBody>
      </p:sp>
      <p:sp>
        <p:nvSpPr>
          <p:cNvPr id="188" name="Google Shape;188;p4"/>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89" name="Google Shape;189;p4"/>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90" name="Google Shape;190;p4"/>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191" name="Google Shape;191;p4"/>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192" name="Google Shape;192;p4"/>
          <p:cNvSpPr/>
          <p:nvPr/>
        </p:nvSpPr>
        <p:spPr>
          <a:xfrm>
            <a:off x="6783355" y="130629"/>
            <a:ext cx="3685592" cy="1511559"/>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3200">
                <a:solidFill>
                  <a:schemeClr val="lt1"/>
                </a:solidFill>
                <a:latin typeface="Calibri"/>
                <a:ea typeface="Calibri"/>
                <a:cs typeface="Calibri"/>
                <a:sym typeface="Calibri"/>
              </a:rPr>
              <a:t>Definicja!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5"/>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Podstawowe koncepcje kodowania:</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98" name="Google Shape;198;p5"/>
          <p:cNvSpPr/>
          <p:nvPr/>
        </p:nvSpPr>
        <p:spPr>
          <a:xfrm>
            <a:off x="5681613" y="514686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99" name="Google Shape;199;p5"/>
          <p:cNvSpPr/>
          <p:nvPr/>
        </p:nvSpPr>
        <p:spPr>
          <a:xfrm>
            <a:off x="60960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00" name="Google Shape;200;p5"/>
          <p:cNvSpPr/>
          <p:nvPr/>
        </p:nvSpPr>
        <p:spPr>
          <a:xfrm>
            <a:off x="64144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01" name="Google Shape;201;p5"/>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202" name="Google Shape;202;p5"/>
          <p:cNvSpPr txBox="1"/>
          <p:nvPr/>
        </p:nvSpPr>
        <p:spPr>
          <a:xfrm>
            <a:off x="1804849" y="1102545"/>
            <a:ext cx="9359080"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lang="pl-PL" sz="2400">
                <a:solidFill>
                  <a:schemeClr val="dk1"/>
                </a:solidFill>
                <a:latin typeface="Calibri"/>
                <a:ea typeface="Calibri"/>
                <a:cs typeface="Calibri"/>
                <a:sym typeface="Calibri"/>
              </a:rPr>
              <a:t>Kodowanie wykorzystuje języki programowania:</a:t>
            </a:r>
            <a:br>
              <a:rPr lang="pl-PL" sz="2400">
                <a:solidFill>
                  <a:schemeClr val="dk1"/>
                </a:solidFill>
                <a:latin typeface="Calibri"/>
                <a:ea typeface="Calibri"/>
                <a:cs typeface="Calibri"/>
                <a:sym typeface="Calibri"/>
              </a:rPr>
            </a:br>
            <a:r>
              <a:rPr lang="pl-PL" sz="2400">
                <a:solidFill>
                  <a:schemeClr val="dk1"/>
                </a:solidFill>
                <a:latin typeface="Calibri"/>
                <a:ea typeface="Calibri"/>
                <a:cs typeface="Calibri"/>
                <a:sym typeface="Calibri"/>
              </a:rPr>
              <a:t>Są to języki używane do pisania kodu, takie jak Python, Java, C++, JavaScript i inne.</a:t>
            </a:r>
            <a:br>
              <a:rPr lang="pl-PL" sz="2400">
                <a:solidFill>
                  <a:schemeClr val="dk1"/>
                </a:solidFill>
                <a:latin typeface="Calibri"/>
                <a:ea typeface="Calibri"/>
                <a:cs typeface="Calibri"/>
                <a:sym typeface="Calibri"/>
              </a:rPr>
            </a:br>
            <a:r>
              <a:rPr lang="pl-PL" sz="2400">
                <a:solidFill>
                  <a:schemeClr val="dk1"/>
                </a:solidFill>
                <a:latin typeface="Calibri"/>
                <a:ea typeface="Calibri"/>
                <a:cs typeface="Calibri"/>
                <a:sym typeface="Calibri"/>
              </a:rPr>
              <a:t>Każdy język ma własną składnię (zasady) i jest odpowiedni do różnych typów zadań. Składnia oznacza konkretne zasady i strukturę języka programowania, które określają, jak kod musi być napisany, aby komputer mógł go zrozumieć i wykonać.</a:t>
            </a:r>
            <a:endParaRPr/>
          </a:p>
          <a:p>
            <a:pPr indent="0" lvl="0" marL="0" marR="0" rtl="0" algn="l">
              <a:lnSpc>
                <a:spcPct val="90000"/>
              </a:lnSpc>
              <a:spcBef>
                <a:spcPts val="1000"/>
              </a:spcBef>
              <a:spcAft>
                <a:spcPts val="0"/>
              </a:spcAft>
              <a:buClr>
                <a:schemeClr val="dk1"/>
              </a:buClr>
              <a:buSzPts val="2400"/>
              <a:buFont typeface="Arial"/>
              <a:buNone/>
            </a:pPr>
            <a:r>
              <a:rPr lang="pl-PL" sz="2400">
                <a:solidFill>
                  <a:schemeClr val="dk1"/>
                </a:solidFill>
                <a:latin typeface="Calibri"/>
                <a:ea typeface="Calibri"/>
                <a:cs typeface="Calibri"/>
                <a:sym typeface="Calibri"/>
              </a:rPr>
              <a:t>Kodowanie wykorzystuje algorytmy. Są to zestawy kroków lub instrukcji zaprojektowanych do rozwiązania konkretnego problemu lub wykonania zadania.</a:t>
            </a:r>
            <a:endParaRPr/>
          </a:p>
          <a:p>
            <a:pPr indent="-190500" lvl="0" marL="34290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6"/>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Podstawowe koncepcje kodowania:</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Programowanie wymaga debugowania. Jest to proces polegający na znajdowaniu i naprawianiu błędów (tzw. bugów) w kodzie.</a:t>
            </a:r>
            <a:endParaRPr/>
          </a:p>
          <a:p>
            <a:pPr indent="0" lvl="0" marL="0" marR="0" rtl="0" algn="just">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Programowanie wymaga również kompilacji lub interpretacji.Kod musi zostać przekształcony w formę, którą komputer może wykonać. Odbywa się to za pomocą kompilatora lub interpretera, w zależności od używanego języka programowania</a:t>
            </a:r>
            <a:endParaRPr b="0" i="0" sz="2400" u="none" cap="none" strike="noStrike">
              <a:solidFill>
                <a:schemeClr val="dk1"/>
              </a:solidFill>
              <a:latin typeface="Calibri"/>
              <a:ea typeface="Calibri"/>
              <a:cs typeface="Calibri"/>
              <a:sym typeface="Calibri"/>
            </a:endParaRPr>
          </a:p>
        </p:txBody>
      </p:sp>
      <p:sp>
        <p:nvSpPr>
          <p:cNvPr id="208" name="Google Shape;208;p6"/>
          <p:cNvSpPr/>
          <p:nvPr/>
        </p:nvSpPr>
        <p:spPr>
          <a:xfrm>
            <a:off x="5681613" y="5337808"/>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09" name="Google Shape;209;p6"/>
          <p:cNvSpPr/>
          <p:nvPr/>
        </p:nvSpPr>
        <p:spPr>
          <a:xfrm>
            <a:off x="60960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10" name="Google Shape;210;p6"/>
          <p:cNvSpPr/>
          <p:nvPr/>
        </p:nvSpPr>
        <p:spPr>
          <a:xfrm>
            <a:off x="64144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11" name="Google Shape;211;p6"/>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12" name="Google Shape;212;p6"/>
          <p:cNvSpPr txBox="1"/>
          <p:nvPr/>
        </p:nvSpPr>
        <p:spPr>
          <a:xfrm>
            <a:off x="1804849" y="1358800"/>
            <a:ext cx="9368114" cy="3145721"/>
          </a:xfrm>
          <a:prstGeom prst="rect">
            <a:avLst/>
          </a:prstGeom>
          <a:noFill/>
          <a:ln>
            <a:noFill/>
          </a:ln>
        </p:spPr>
        <p:txBody>
          <a:bodyPr anchorCtr="0" anchor="t" bIns="121900" lIns="121900" spcFirstLastPara="1" rIns="121900" wrap="square" tIns="121900">
            <a:noAutofit/>
          </a:bodyPr>
          <a:lstStyle/>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7"/>
          <p:cNvSpPr txBox="1"/>
          <p:nvPr/>
        </p:nvSpPr>
        <p:spPr>
          <a:xfrm>
            <a:off x="732736" y="478466"/>
            <a:ext cx="5189600" cy="3051543"/>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3600"/>
              <a:buFont typeface="Montserrat"/>
              <a:buNone/>
            </a:pPr>
            <a:r>
              <a:rPr b="1" i="0" lang="pl-PL" sz="4267" u="none" cap="none" strike="noStrike">
                <a:solidFill>
                  <a:schemeClr val="dk1"/>
                </a:solidFill>
                <a:latin typeface="Montserrat"/>
                <a:ea typeface="Montserrat"/>
                <a:cs typeface="Montserrat"/>
                <a:sym typeface="Montserrat"/>
              </a:rPr>
              <a:t>Kodowanie - wideo</a:t>
            </a:r>
            <a:endParaRPr b="1" i="0" sz="4267" u="none" cap="none" strike="noStrike">
              <a:solidFill>
                <a:schemeClr val="lt2"/>
              </a:solidFill>
              <a:latin typeface="Montserrat"/>
              <a:ea typeface="Montserrat"/>
              <a:cs typeface="Montserrat"/>
              <a:sym typeface="Montserrat"/>
            </a:endParaRPr>
          </a:p>
        </p:txBody>
      </p:sp>
      <p:sp>
        <p:nvSpPr>
          <p:cNvPr id="218" name="Google Shape;218;p7"/>
          <p:cNvSpPr txBox="1"/>
          <p:nvPr/>
        </p:nvSpPr>
        <p:spPr>
          <a:xfrm>
            <a:off x="7249503" y="4923418"/>
            <a:ext cx="4220240" cy="31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467">
                <a:solidFill>
                  <a:schemeClr val="dk1"/>
                </a:solidFill>
                <a:latin typeface="Calibri"/>
                <a:ea typeface="Calibri"/>
                <a:cs typeface="Calibri"/>
                <a:sym typeface="Calibri"/>
              </a:rPr>
              <a:t>https://www.youtube.com/watch?v=N7ZmPYaXoic</a:t>
            </a:r>
            <a:endParaRPr/>
          </a:p>
        </p:txBody>
      </p:sp>
      <p:sp>
        <p:nvSpPr>
          <p:cNvPr id="219" name="Google Shape;219;p7"/>
          <p:cNvSpPr/>
          <p:nvPr/>
        </p:nvSpPr>
        <p:spPr>
          <a:xfrm>
            <a:off x="6095181" y="5912607"/>
            <a:ext cx="124800" cy="124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0" name="Google Shape;220;p7"/>
          <p:cNvSpPr/>
          <p:nvPr/>
        </p:nvSpPr>
        <p:spPr>
          <a:xfrm>
            <a:off x="5677597" y="591260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1" name="Google Shape;221;p7"/>
          <p:cNvSpPr/>
          <p:nvPr/>
        </p:nvSpPr>
        <p:spPr>
          <a:xfrm>
            <a:off x="6514765" y="5860721"/>
            <a:ext cx="220800"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2" name="Google Shape;222;p7"/>
          <p:cNvSpPr/>
          <p:nvPr/>
        </p:nvSpPr>
        <p:spPr>
          <a:xfrm>
            <a:off x="6783355" y="130629"/>
            <a:ext cx="3685592" cy="1485853"/>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Obejrzyj filmik na temat kodowania!</a:t>
            </a:r>
            <a:endParaRPr/>
          </a:p>
        </p:txBody>
      </p:sp>
      <p:pic>
        <p:nvPicPr>
          <p:cNvPr id="223" name="Google Shape;223;p7"/>
          <p:cNvPicPr preferRelativeResize="0"/>
          <p:nvPr/>
        </p:nvPicPr>
        <p:blipFill rotWithShape="1">
          <a:blip r:embed="rId3">
            <a:alphaModFix/>
          </a:blip>
          <a:srcRect b="0" l="0" r="0" t="0"/>
          <a:stretch/>
        </p:blipFill>
        <p:spPr>
          <a:xfrm>
            <a:off x="6783355" y="2369976"/>
            <a:ext cx="4798710" cy="25534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8"/>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Schemat blokowy:</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29" name="Google Shape;229;p8"/>
          <p:cNvSpPr/>
          <p:nvPr/>
        </p:nvSpPr>
        <p:spPr>
          <a:xfrm>
            <a:off x="5681613" y="5337808"/>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30" name="Google Shape;230;p8"/>
          <p:cNvSpPr/>
          <p:nvPr/>
        </p:nvSpPr>
        <p:spPr>
          <a:xfrm>
            <a:off x="60960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31" name="Google Shape;231;p8"/>
          <p:cNvSpPr/>
          <p:nvPr/>
        </p:nvSpPr>
        <p:spPr>
          <a:xfrm>
            <a:off x="64144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32" name="Google Shape;232;p8"/>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33" name="Google Shape;233;p8"/>
          <p:cNvSpPr txBox="1"/>
          <p:nvPr/>
        </p:nvSpPr>
        <p:spPr>
          <a:xfrm>
            <a:off x="1804849" y="1358800"/>
            <a:ext cx="9368114" cy="3145721"/>
          </a:xfrm>
          <a:prstGeom prst="rect">
            <a:avLst/>
          </a:prstGeom>
          <a:noFill/>
          <a:ln>
            <a:noFill/>
          </a:ln>
        </p:spPr>
        <p:txBody>
          <a:bodyPr anchorCtr="0" anchor="t" bIns="121900" lIns="121900" spcFirstLastPara="1" rIns="121900" wrap="square" tIns="121900">
            <a:noAutofit/>
          </a:bodyPr>
          <a:lstStyle/>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
        <p:nvSpPr>
          <p:cNvPr id="234" name="Google Shape;234;p8"/>
          <p:cNvSpPr txBox="1"/>
          <p:nvPr/>
        </p:nvSpPr>
        <p:spPr>
          <a:xfrm>
            <a:off x="3024963" y="2509031"/>
            <a:ext cx="6113720"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800">
                <a:solidFill>
                  <a:schemeClr val="dk1"/>
                </a:solidFill>
                <a:latin typeface="Calibri"/>
                <a:ea typeface="Calibri"/>
                <a:cs typeface="Calibri"/>
                <a:sym typeface="Calibri"/>
              </a:rPr>
              <a:t>Schemat blokowy</a:t>
            </a:r>
            <a:r>
              <a:rPr lang="pl-PL" sz="1800">
                <a:solidFill>
                  <a:schemeClr val="dk1"/>
                </a:solidFill>
                <a:latin typeface="Calibri"/>
                <a:ea typeface="Calibri"/>
                <a:cs typeface="Calibri"/>
                <a:sym typeface="Calibri"/>
              </a:rPr>
              <a:t> to diagram, który wizualnie przedstawia przepływ pracy lub proces.</a:t>
            </a:r>
            <a:br>
              <a:rPr lang="pl-PL" sz="1800">
                <a:solidFill>
                  <a:schemeClr val="dk1"/>
                </a:solidFill>
                <a:latin typeface="Calibri"/>
                <a:ea typeface="Calibri"/>
                <a:cs typeface="Calibri"/>
                <a:sym typeface="Calibri"/>
              </a:rPr>
            </a:br>
            <a:r>
              <a:rPr lang="pl-PL" sz="1800">
                <a:solidFill>
                  <a:schemeClr val="dk1"/>
                </a:solidFill>
                <a:latin typeface="Calibri"/>
                <a:ea typeface="Calibri"/>
                <a:cs typeface="Calibri"/>
                <a:sym typeface="Calibri"/>
              </a:rPr>
              <a:t>Można go również opisać jako graficzną reprezentację algorytmu, ilustrującą metodę krok po kroku do wykonania zadania.</a:t>
            </a:r>
            <a:br>
              <a:rPr lang="pl-PL" sz="1800">
                <a:solidFill>
                  <a:schemeClr val="dk1"/>
                </a:solidFill>
                <a:latin typeface="Calibri"/>
                <a:ea typeface="Calibri"/>
                <a:cs typeface="Calibri"/>
                <a:sym typeface="Calibri"/>
              </a:rPr>
            </a:br>
            <a:r>
              <a:rPr b="1" lang="pl-PL" sz="1800">
                <a:solidFill>
                  <a:schemeClr val="dk1"/>
                </a:solidFill>
                <a:latin typeface="Calibri"/>
                <a:ea typeface="Calibri"/>
                <a:cs typeface="Calibri"/>
                <a:sym typeface="Calibri"/>
              </a:rPr>
              <a:t>Schemat blokowy programu</a:t>
            </a:r>
            <a:r>
              <a:rPr lang="pl-PL" sz="1800">
                <a:solidFill>
                  <a:schemeClr val="dk1"/>
                </a:solidFill>
                <a:latin typeface="Calibri"/>
                <a:ea typeface="Calibri"/>
                <a:cs typeface="Calibri"/>
                <a:sym typeface="Calibri"/>
              </a:rPr>
              <a:t> pokazuje sterowanie (logikę działania) w programie w ramach danego systemu.</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9"/>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Elementy schematu blokowego – Część 1:</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cxnSp>
        <p:nvCxnSpPr>
          <p:cNvPr id="240" name="Google Shape;240;p9"/>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pic>
        <p:nvPicPr>
          <p:cNvPr descr="Ein Bild, das Schwarz, Dunkelheit enthält.&#10;&#10;Automatisch generierte Beschreibung" id="241" name="Google Shape;241;p9"/>
          <p:cNvPicPr preferRelativeResize="0"/>
          <p:nvPr/>
        </p:nvPicPr>
        <p:blipFill rotWithShape="1">
          <a:blip r:embed="rId3">
            <a:alphaModFix/>
          </a:blip>
          <a:srcRect b="0" l="0" r="0" t="0"/>
          <a:stretch/>
        </p:blipFill>
        <p:spPr>
          <a:xfrm flipH="1" rot="10800000">
            <a:off x="1928479" y="2039403"/>
            <a:ext cx="1224153" cy="229529"/>
          </a:xfrm>
          <a:prstGeom prst="rect">
            <a:avLst/>
          </a:prstGeom>
          <a:noFill/>
          <a:ln>
            <a:noFill/>
          </a:ln>
        </p:spPr>
      </p:pic>
      <p:sp>
        <p:nvSpPr>
          <p:cNvPr id="242" name="Google Shape;242;p9"/>
          <p:cNvSpPr/>
          <p:nvPr/>
        </p:nvSpPr>
        <p:spPr>
          <a:xfrm>
            <a:off x="3577764" y="1924286"/>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Strzałka / Linia przepływu :</a:t>
            </a:r>
            <a:br>
              <a:rPr lang="pl-PL" sz="1800">
                <a:solidFill>
                  <a:schemeClr val="lt1"/>
                </a:solidFill>
                <a:latin typeface="Calibri"/>
                <a:ea typeface="Calibri"/>
                <a:cs typeface="Calibri"/>
                <a:sym typeface="Calibri"/>
              </a:rPr>
            </a:br>
            <a:r>
              <a:rPr lang="pl-PL" sz="1800">
                <a:solidFill>
                  <a:schemeClr val="lt1"/>
                </a:solidFill>
                <a:latin typeface="Calibri"/>
                <a:ea typeface="Calibri"/>
                <a:cs typeface="Calibri"/>
                <a:sym typeface="Calibri"/>
              </a:rPr>
              <a:t>Pokazuje kolejność wykonywania operacji w procesie</a:t>
            </a:r>
            <a:endParaRPr sz="1800">
              <a:solidFill>
                <a:schemeClr val="lt1"/>
              </a:solidFill>
              <a:latin typeface="Calibri"/>
              <a:ea typeface="Calibri"/>
              <a:cs typeface="Calibri"/>
              <a:sym typeface="Calibri"/>
            </a:endParaRPr>
          </a:p>
        </p:txBody>
      </p:sp>
      <p:pic>
        <p:nvPicPr>
          <p:cNvPr id="243" name="Google Shape;243;p9"/>
          <p:cNvPicPr preferRelativeResize="0"/>
          <p:nvPr/>
        </p:nvPicPr>
        <p:blipFill rotWithShape="1">
          <a:blip r:embed="rId4">
            <a:alphaModFix/>
          </a:blip>
          <a:srcRect b="0" l="0" r="0" t="0"/>
          <a:stretch/>
        </p:blipFill>
        <p:spPr>
          <a:xfrm>
            <a:off x="1826180" y="2807502"/>
            <a:ext cx="1428750" cy="714375"/>
          </a:xfrm>
          <a:prstGeom prst="rect">
            <a:avLst/>
          </a:prstGeom>
          <a:noFill/>
          <a:ln>
            <a:noFill/>
          </a:ln>
        </p:spPr>
      </p:pic>
      <p:sp>
        <p:nvSpPr>
          <p:cNvPr id="244" name="Google Shape;244;p9"/>
          <p:cNvSpPr/>
          <p:nvPr/>
        </p:nvSpPr>
        <p:spPr>
          <a:xfrm>
            <a:off x="3577765" y="2807502"/>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1800">
                <a:solidFill>
                  <a:schemeClr val="lt1"/>
                </a:solidFill>
                <a:latin typeface="Calibri"/>
                <a:ea typeface="Calibri"/>
                <a:cs typeface="Calibri"/>
                <a:sym typeface="Calibri"/>
              </a:rPr>
              <a:t>Terminal</a:t>
            </a:r>
            <a:br>
              <a:rPr lang="pl-PL" sz="1800">
                <a:solidFill>
                  <a:schemeClr val="lt1"/>
                </a:solidFill>
                <a:latin typeface="Calibri"/>
                <a:ea typeface="Calibri"/>
                <a:cs typeface="Calibri"/>
                <a:sym typeface="Calibri"/>
              </a:rPr>
            </a:br>
            <a:r>
              <a:rPr lang="pl-PL" sz="1800">
                <a:solidFill>
                  <a:schemeClr val="lt1"/>
                </a:solidFill>
                <a:latin typeface="Calibri"/>
                <a:ea typeface="Calibri"/>
                <a:cs typeface="Calibri"/>
                <a:sym typeface="Calibri"/>
              </a:rPr>
              <a:t>Reprezentuje początek i koniec programu</a:t>
            </a:r>
            <a:endParaRPr sz="1800">
              <a:solidFill>
                <a:schemeClr val="lt1"/>
              </a:solidFill>
              <a:latin typeface="Calibri"/>
              <a:ea typeface="Calibri"/>
              <a:cs typeface="Calibri"/>
              <a:sym typeface="Calibri"/>
            </a:endParaRPr>
          </a:p>
        </p:txBody>
      </p:sp>
      <p:pic>
        <p:nvPicPr>
          <p:cNvPr descr="Ein Bild, das Rechteck, weiß, Screenshot, Bilderrahmen enthält.&#10;&#10;Automatisch generierte Beschreibung" id="245" name="Google Shape;245;p9"/>
          <p:cNvPicPr preferRelativeResize="0"/>
          <p:nvPr/>
        </p:nvPicPr>
        <p:blipFill rotWithShape="1">
          <a:blip r:embed="rId5">
            <a:alphaModFix/>
          </a:blip>
          <a:srcRect b="0" l="0" r="0" t="0"/>
          <a:stretch/>
        </p:blipFill>
        <p:spPr>
          <a:xfrm>
            <a:off x="1826180" y="3777324"/>
            <a:ext cx="1428750" cy="714375"/>
          </a:xfrm>
          <a:prstGeom prst="rect">
            <a:avLst/>
          </a:prstGeom>
          <a:noFill/>
          <a:ln>
            <a:noFill/>
          </a:ln>
        </p:spPr>
      </p:pic>
      <p:sp>
        <p:nvSpPr>
          <p:cNvPr id="246" name="Google Shape;246;p9"/>
          <p:cNvSpPr/>
          <p:nvPr/>
        </p:nvSpPr>
        <p:spPr>
          <a:xfrm>
            <a:off x="3577765" y="3777324"/>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Proces</a:t>
            </a:r>
            <a:br>
              <a:rPr lang="pl-PL" sz="1800">
                <a:solidFill>
                  <a:schemeClr val="lt1"/>
                </a:solidFill>
                <a:latin typeface="Calibri"/>
                <a:ea typeface="Calibri"/>
                <a:cs typeface="Calibri"/>
                <a:sym typeface="Calibri"/>
              </a:rPr>
            </a:br>
            <a:r>
              <a:rPr lang="pl-PL" sz="1800">
                <a:solidFill>
                  <a:schemeClr val="lt1"/>
                </a:solidFill>
                <a:latin typeface="Calibri"/>
                <a:ea typeface="Calibri"/>
                <a:cs typeface="Calibri"/>
                <a:sym typeface="Calibri"/>
              </a:rPr>
              <a:t>Reprezentuje zestaw operacji</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0"/>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000000"/>
              </a:buClr>
              <a:buSzPts val="2400"/>
              <a:buFont typeface="Arial"/>
              <a:buNone/>
            </a:pPr>
            <a:r>
              <a:rPr b="1" i="0" lang="pl-PL" sz="2400" u="none" cap="none" strike="noStrike">
                <a:solidFill>
                  <a:srgbClr val="000000"/>
                </a:solidFill>
                <a:latin typeface="Calibri"/>
                <a:ea typeface="Calibri"/>
                <a:cs typeface="Calibri"/>
                <a:sym typeface="Calibri"/>
              </a:rPr>
              <a:t>Elementy schematu blokowego – Część 2 </a:t>
            </a:r>
            <a:r>
              <a:rPr b="1" i="0" lang="pl-PL"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52" name="Google Shape;252;p10"/>
          <p:cNvSpPr/>
          <p:nvPr/>
        </p:nvSpPr>
        <p:spPr>
          <a:xfrm>
            <a:off x="5672312" y="5337808"/>
            <a:ext cx="262659"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53" name="Google Shape;253;p10"/>
          <p:cNvSpPr/>
          <p:nvPr/>
        </p:nvSpPr>
        <p:spPr>
          <a:xfrm>
            <a:off x="60907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54" name="Google Shape;254;p10"/>
          <p:cNvSpPr/>
          <p:nvPr/>
        </p:nvSpPr>
        <p:spPr>
          <a:xfrm>
            <a:off x="64091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55" name="Google Shape;255;p10"/>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56" name="Google Shape;256;p10"/>
          <p:cNvSpPr/>
          <p:nvPr/>
        </p:nvSpPr>
        <p:spPr>
          <a:xfrm>
            <a:off x="3577765" y="1952587"/>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Wejście / Wyjście:</a:t>
            </a:r>
            <a:br>
              <a:rPr lang="pl-PL" sz="1800">
                <a:solidFill>
                  <a:schemeClr val="lt1"/>
                </a:solidFill>
                <a:latin typeface="Calibri"/>
                <a:ea typeface="Calibri"/>
                <a:cs typeface="Calibri"/>
                <a:sym typeface="Calibri"/>
              </a:rPr>
            </a:br>
            <a:r>
              <a:rPr lang="pl-PL" sz="1800">
                <a:solidFill>
                  <a:schemeClr val="lt1"/>
                </a:solidFill>
                <a:latin typeface="Calibri"/>
                <a:ea typeface="Calibri"/>
                <a:cs typeface="Calibri"/>
                <a:sym typeface="Calibri"/>
              </a:rPr>
              <a:t>Pokazuje miejsce wprowadzania danych lub wyświetlania wyników</a:t>
            </a:r>
            <a:endParaRPr sz="1800">
              <a:solidFill>
                <a:schemeClr val="lt1"/>
              </a:solidFill>
              <a:latin typeface="Calibri"/>
              <a:ea typeface="Calibri"/>
              <a:cs typeface="Calibri"/>
              <a:sym typeface="Calibri"/>
            </a:endParaRPr>
          </a:p>
        </p:txBody>
      </p:sp>
      <p:pic>
        <p:nvPicPr>
          <p:cNvPr descr="Ein Bild, das weiß, Design enthält.&#10;&#10;Automatisch generierte Beschreibung" id="257" name="Google Shape;257;p10"/>
          <p:cNvPicPr preferRelativeResize="0"/>
          <p:nvPr/>
        </p:nvPicPr>
        <p:blipFill rotWithShape="1">
          <a:blip r:embed="rId3">
            <a:alphaModFix/>
          </a:blip>
          <a:srcRect b="0" l="0" r="0" t="0"/>
          <a:stretch/>
        </p:blipFill>
        <p:spPr>
          <a:xfrm>
            <a:off x="1834408" y="3121215"/>
            <a:ext cx="1428750" cy="1076325"/>
          </a:xfrm>
          <a:prstGeom prst="rect">
            <a:avLst/>
          </a:prstGeom>
          <a:noFill/>
          <a:ln>
            <a:noFill/>
          </a:ln>
        </p:spPr>
      </p:pic>
      <p:sp>
        <p:nvSpPr>
          <p:cNvPr id="258" name="Google Shape;258;p10"/>
          <p:cNvSpPr/>
          <p:nvPr/>
        </p:nvSpPr>
        <p:spPr>
          <a:xfrm>
            <a:off x="3483694" y="3287679"/>
            <a:ext cx="8188665" cy="908781"/>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Decyzja/ Prawda-Fałsz</a:t>
            </a:r>
            <a:br>
              <a:rPr lang="pl-PL" sz="1800">
                <a:solidFill>
                  <a:schemeClr val="lt1"/>
                </a:solidFill>
                <a:latin typeface="Calibri"/>
                <a:ea typeface="Calibri"/>
                <a:cs typeface="Calibri"/>
                <a:sym typeface="Calibri"/>
              </a:rPr>
            </a:br>
            <a:r>
              <a:rPr lang="pl-PL" sz="1800">
                <a:solidFill>
                  <a:schemeClr val="lt1"/>
                </a:solidFill>
                <a:latin typeface="Calibri"/>
                <a:ea typeface="Calibri"/>
                <a:cs typeface="Calibri"/>
                <a:sym typeface="Calibri"/>
              </a:rPr>
              <a:t>Wskazuje operację warunkową, która decyduje, którą ścieżką program będzie kontynuował</a:t>
            </a:r>
            <a:endParaRPr sz="1800">
              <a:solidFill>
                <a:schemeClr val="lt1"/>
              </a:solidFill>
              <a:latin typeface="Calibri"/>
              <a:ea typeface="Calibri"/>
              <a:cs typeface="Calibri"/>
              <a:sym typeface="Calibri"/>
            </a:endParaRPr>
          </a:p>
        </p:txBody>
      </p:sp>
      <p:pic>
        <p:nvPicPr>
          <p:cNvPr descr="Ein Bild, das weiß, Rechteck, Design enthält.&#10;&#10;Automatisch generierte Beschreibung" id="259" name="Google Shape;259;p10"/>
          <p:cNvPicPr preferRelativeResize="0"/>
          <p:nvPr/>
        </p:nvPicPr>
        <p:blipFill rotWithShape="1">
          <a:blip r:embed="rId4">
            <a:alphaModFix/>
          </a:blip>
          <a:srcRect b="0" l="0" r="0" t="0"/>
          <a:stretch/>
        </p:blipFill>
        <p:spPr>
          <a:xfrm>
            <a:off x="1963516" y="1920992"/>
            <a:ext cx="1428750" cy="714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1"/>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Elementy schematu blokowego - Przykład:Samochód nie uruchamia się!</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65" name="Google Shape;265;p11"/>
          <p:cNvSpPr/>
          <p:nvPr/>
        </p:nvSpPr>
        <p:spPr>
          <a:xfrm>
            <a:off x="5672312" y="5337808"/>
            <a:ext cx="262659"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66" name="Google Shape;266;p11"/>
          <p:cNvSpPr/>
          <p:nvPr/>
        </p:nvSpPr>
        <p:spPr>
          <a:xfrm>
            <a:off x="60907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67" name="Google Shape;267;p11"/>
          <p:cNvSpPr/>
          <p:nvPr/>
        </p:nvSpPr>
        <p:spPr>
          <a:xfrm>
            <a:off x="64091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68" name="Google Shape;268;p11"/>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69" name="Google Shape;269;p11"/>
          <p:cNvSpPr/>
          <p:nvPr/>
        </p:nvSpPr>
        <p:spPr>
          <a:xfrm>
            <a:off x="2642417" y="1141144"/>
            <a:ext cx="2572719" cy="714375"/>
          </a:xfrm>
          <a:prstGeom prst="roundRect">
            <a:avLst>
              <a:gd fmla="val 16667" name="adj"/>
            </a:avLst>
          </a:prstGeom>
          <a:solidFill>
            <a:srgbClr val="FF0000"/>
          </a:solidFill>
          <a:ln cap="flat" cmpd="sng" w="19050">
            <a:solidFill>
              <a:srgbClr val="452A2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Samochód nie uruchamia się</a:t>
            </a:r>
            <a:endParaRPr sz="1800">
              <a:solidFill>
                <a:schemeClr val="lt1"/>
              </a:solidFill>
              <a:latin typeface="Calibri"/>
              <a:ea typeface="Calibri"/>
              <a:cs typeface="Calibri"/>
              <a:sym typeface="Calibri"/>
            </a:endParaRPr>
          </a:p>
        </p:txBody>
      </p:sp>
      <p:cxnSp>
        <p:nvCxnSpPr>
          <p:cNvPr id="270" name="Google Shape;270;p11"/>
          <p:cNvCxnSpPr>
            <a:stCxn id="269" idx="2"/>
          </p:cNvCxnSpPr>
          <p:nvPr/>
        </p:nvCxnSpPr>
        <p:spPr>
          <a:xfrm>
            <a:off x="3928777" y="1855519"/>
            <a:ext cx="0" cy="324600"/>
          </a:xfrm>
          <a:prstGeom prst="straightConnector1">
            <a:avLst/>
          </a:prstGeom>
          <a:noFill/>
          <a:ln cap="flat" cmpd="sng" w="57150">
            <a:solidFill>
              <a:schemeClr val="dk1"/>
            </a:solidFill>
            <a:prstDash val="solid"/>
            <a:round/>
            <a:headEnd len="sm" w="sm" type="none"/>
            <a:tailEnd len="med" w="med" type="triangle"/>
          </a:ln>
        </p:spPr>
      </p:cxnSp>
      <p:sp>
        <p:nvSpPr>
          <p:cNvPr id="271" name="Google Shape;271;p11"/>
          <p:cNvSpPr/>
          <p:nvPr/>
        </p:nvSpPr>
        <p:spPr>
          <a:xfrm>
            <a:off x="2417735" y="2158560"/>
            <a:ext cx="3041903" cy="1179621"/>
          </a:xfrm>
          <a:prstGeom prst="diamond">
            <a:avLst/>
          </a:prstGeom>
          <a:solidFill>
            <a:srgbClr val="FFFF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dk1"/>
                </a:solidFill>
                <a:latin typeface="Calibri"/>
                <a:ea typeface="Calibri"/>
                <a:cs typeface="Calibri"/>
                <a:sym typeface="Calibri"/>
              </a:rPr>
              <a:t>Czy jest paliwo w samochodzie?</a:t>
            </a:r>
            <a:endParaRPr sz="1800">
              <a:solidFill>
                <a:schemeClr val="dk1"/>
              </a:solidFill>
              <a:latin typeface="Calibri"/>
              <a:ea typeface="Calibri"/>
              <a:cs typeface="Calibri"/>
              <a:sym typeface="Calibri"/>
            </a:endParaRPr>
          </a:p>
        </p:txBody>
      </p:sp>
      <p:sp>
        <p:nvSpPr>
          <p:cNvPr id="272" name="Google Shape;272;p11"/>
          <p:cNvSpPr/>
          <p:nvPr/>
        </p:nvSpPr>
        <p:spPr>
          <a:xfrm>
            <a:off x="5890213" y="2391182"/>
            <a:ext cx="2572719" cy="714375"/>
          </a:xfrm>
          <a:prstGeom prst="roundRect">
            <a:avLst>
              <a:gd fmla="val 16667" name="adj"/>
            </a:avLst>
          </a:prstGeom>
          <a:solidFill>
            <a:srgbClr val="92D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Zatankuj</a:t>
            </a:r>
            <a:endParaRPr sz="1800">
              <a:solidFill>
                <a:schemeClr val="lt1"/>
              </a:solidFill>
              <a:latin typeface="Calibri"/>
              <a:ea typeface="Calibri"/>
              <a:cs typeface="Calibri"/>
              <a:sym typeface="Calibri"/>
            </a:endParaRPr>
          </a:p>
        </p:txBody>
      </p:sp>
      <p:cxnSp>
        <p:nvCxnSpPr>
          <p:cNvPr id="273" name="Google Shape;273;p11"/>
          <p:cNvCxnSpPr>
            <a:endCxn id="272" idx="1"/>
          </p:cNvCxnSpPr>
          <p:nvPr/>
        </p:nvCxnSpPr>
        <p:spPr>
          <a:xfrm>
            <a:off x="5428813" y="2748370"/>
            <a:ext cx="461400" cy="0"/>
          </a:xfrm>
          <a:prstGeom prst="straightConnector1">
            <a:avLst/>
          </a:prstGeom>
          <a:noFill/>
          <a:ln cap="flat" cmpd="sng" w="57150">
            <a:solidFill>
              <a:schemeClr val="dk1"/>
            </a:solidFill>
            <a:prstDash val="solid"/>
            <a:round/>
            <a:headEnd len="sm" w="sm" type="none"/>
            <a:tailEnd len="med" w="med" type="triangle"/>
          </a:ln>
        </p:spPr>
      </p:cxnSp>
      <p:cxnSp>
        <p:nvCxnSpPr>
          <p:cNvPr id="274" name="Google Shape;274;p11"/>
          <p:cNvCxnSpPr/>
          <p:nvPr/>
        </p:nvCxnSpPr>
        <p:spPr>
          <a:xfrm flipH="1">
            <a:off x="3945140" y="3338181"/>
            <a:ext cx="1" cy="324647"/>
          </a:xfrm>
          <a:prstGeom prst="straightConnector1">
            <a:avLst/>
          </a:prstGeom>
          <a:noFill/>
          <a:ln cap="flat" cmpd="sng" w="57150">
            <a:solidFill>
              <a:schemeClr val="dk1"/>
            </a:solidFill>
            <a:prstDash val="solid"/>
            <a:round/>
            <a:headEnd len="sm" w="sm" type="none"/>
            <a:tailEnd len="med" w="med" type="triangle"/>
          </a:ln>
        </p:spPr>
      </p:cxnSp>
      <p:sp>
        <p:nvSpPr>
          <p:cNvPr id="275" name="Google Shape;275;p11"/>
          <p:cNvSpPr/>
          <p:nvPr/>
        </p:nvSpPr>
        <p:spPr>
          <a:xfrm>
            <a:off x="2562447" y="3772872"/>
            <a:ext cx="3241194" cy="1085047"/>
          </a:xfrm>
          <a:prstGeom prst="diamond">
            <a:avLst/>
          </a:prstGeom>
          <a:solidFill>
            <a:srgbClr val="FFFF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dk1"/>
                </a:solidFill>
                <a:latin typeface="Calibri"/>
                <a:ea typeface="Calibri"/>
                <a:cs typeface="Calibri"/>
                <a:sym typeface="Calibri"/>
              </a:rPr>
              <a:t>Użyto kluczyka zapłonowego lub przycisku zapłonu?</a:t>
            </a:r>
            <a:endParaRPr/>
          </a:p>
        </p:txBody>
      </p:sp>
      <p:sp>
        <p:nvSpPr>
          <p:cNvPr id="276" name="Google Shape;276;p11"/>
          <p:cNvSpPr/>
          <p:nvPr/>
        </p:nvSpPr>
        <p:spPr>
          <a:xfrm>
            <a:off x="5916466" y="3913825"/>
            <a:ext cx="2572719" cy="714375"/>
          </a:xfrm>
          <a:prstGeom prst="roundRect">
            <a:avLst>
              <a:gd fmla="val 16667" name="adj"/>
            </a:avLst>
          </a:prstGeom>
          <a:solidFill>
            <a:srgbClr val="92D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Użyj zapłonu</a:t>
            </a:r>
            <a:endParaRPr sz="1800">
              <a:solidFill>
                <a:schemeClr val="lt1"/>
              </a:solidFill>
              <a:latin typeface="Calibri"/>
              <a:ea typeface="Calibri"/>
              <a:cs typeface="Calibri"/>
              <a:sym typeface="Calibri"/>
            </a:endParaRPr>
          </a:p>
        </p:txBody>
      </p:sp>
      <p:cxnSp>
        <p:nvCxnSpPr>
          <p:cNvPr id="277" name="Google Shape;277;p11"/>
          <p:cNvCxnSpPr>
            <a:endCxn id="276" idx="1"/>
          </p:cNvCxnSpPr>
          <p:nvPr/>
        </p:nvCxnSpPr>
        <p:spPr>
          <a:xfrm>
            <a:off x="5455066" y="4271013"/>
            <a:ext cx="461400" cy="0"/>
          </a:xfrm>
          <a:prstGeom prst="straightConnector1">
            <a:avLst/>
          </a:prstGeom>
          <a:noFill/>
          <a:ln cap="flat" cmpd="sng" w="57150">
            <a:solidFill>
              <a:schemeClr val="dk1"/>
            </a:solidFill>
            <a:prstDash val="solid"/>
            <a:round/>
            <a:headEnd len="sm" w="sm" type="none"/>
            <a:tailEnd len="med" w="med" type="triangle"/>
          </a:ln>
        </p:spPr>
      </p:cxnSp>
      <p:cxnSp>
        <p:nvCxnSpPr>
          <p:cNvPr id="278" name="Google Shape;278;p11"/>
          <p:cNvCxnSpPr/>
          <p:nvPr/>
        </p:nvCxnSpPr>
        <p:spPr>
          <a:xfrm flipH="1">
            <a:off x="3945139" y="4863119"/>
            <a:ext cx="1" cy="324647"/>
          </a:xfrm>
          <a:prstGeom prst="straightConnector1">
            <a:avLst/>
          </a:prstGeom>
          <a:noFill/>
          <a:ln cap="flat" cmpd="sng" w="57150">
            <a:solidFill>
              <a:schemeClr val="dk1"/>
            </a:solidFill>
            <a:prstDash val="solid"/>
            <a:round/>
            <a:headEnd len="sm" w="sm" type="none"/>
            <a:tailEnd len="med" w="med" type="triangle"/>
          </a:ln>
        </p:spPr>
      </p:cxnSp>
      <p:sp>
        <p:nvSpPr>
          <p:cNvPr id="279" name="Google Shape;279;p11"/>
          <p:cNvSpPr/>
          <p:nvPr/>
        </p:nvSpPr>
        <p:spPr>
          <a:xfrm>
            <a:off x="2464614" y="5187766"/>
            <a:ext cx="2572719" cy="714375"/>
          </a:xfrm>
          <a:prstGeom prst="roundRect">
            <a:avLst>
              <a:gd fmla="val 16667" name="adj"/>
            </a:avLst>
          </a:prstGeom>
          <a:solidFill>
            <a:srgbClr val="92D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Udaj się do mechanika</a:t>
            </a:r>
            <a:endParaRPr sz="1800">
              <a:solidFill>
                <a:schemeClr val="lt1"/>
              </a:solidFill>
              <a:latin typeface="Calibri"/>
              <a:ea typeface="Calibri"/>
              <a:cs typeface="Calibri"/>
              <a:sym typeface="Calibri"/>
            </a:endParaRPr>
          </a:p>
        </p:txBody>
      </p:sp>
      <p:sp>
        <p:nvSpPr>
          <p:cNvPr id="280" name="Google Shape;280;p11"/>
          <p:cNvSpPr txBox="1"/>
          <p:nvPr/>
        </p:nvSpPr>
        <p:spPr>
          <a:xfrm>
            <a:off x="3271806" y="3271890"/>
            <a:ext cx="4855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800">
                <a:solidFill>
                  <a:schemeClr val="dk1"/>
                </a:solidFill>
                <a:latin typeface="Calibri"/>
                <a:ea typeface="Calibri"/>
                <a:cs typeface="Calibri"/>
                <a:sym typeface="Calibri"/>
              </a:rPr>
              <a:t>Yes</a:t>
            </a:r>
            <a:endParaRPr/>
          </a:p>
        </p:txBody>
      </p:sp>
      <p:sp>
        <p:nvSpPr>
          <p:cNvPr id="281" name="Google Shape;281;p11"/>
          <p:cNvSpPr txBox="1"/>
          <p:nvPr/>
        </p:nvSpPr>
        <p:spPr>
          <a:xfrm>
            <a:off x="3271806" y="4754552"/>
            <a:ext cx="4855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800">
                <a:solidFill>
                  <a:schemeClr val="dk1"/>
                </a:solidFill>
                <a:latin typeface="Calibri"/>
                <a:ea typeface="Calibri"/>
                <a:cs typeface="Calibri"/>
                <a:sym typeface="Calibri"/>
              </a:rPr>
              <a:t>Yes</a:t>
            </a:r>
            <a:endParaRPr/>
          </a:p>
        </p:txBody>
      </p:sp>
      <p:sp>
        <p:nvSpPr>
          <p:cNvPr id="282" name="Google Shape;282;p11"/>
          <p:cNvSpPr txBox="1"/>
          <p:nvPr/>
        </p:nvSpPr>
        <p:spPr>
          <a:xfrm>
            <a:off x="5348067" y="3849999"/>
            <a:ext cx="455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800">
                <a:solidFill>
                  <a:schemeClr val="dk1"/>
                </a:solidFill>
                <a:latin typeface="Calibri"/>
                <a:ea typeface="Calibri"/>
                <a:cs typeface="Calibri"/>
                <a:sym typeface="Calibri"/>
              </a:rPr>
              <a:t>No</a:t>
            </a:r>
            <a:endParaRPr sz="1800">
              <a:solidFill>
                <a:schemeClr val="dk1"/>
              </a:solidFill>
              <a:latin typeface="Calibri"/>
              <a:ea typeface="Calibri"/>
              <a:cs typeface="Calibri"/>
              <a:sym typeface="Calibri"/>
            </a:endParaRPr>
          </a:p>
        </p:txBody>
      </p:sp>
      <p:sp>
        <p:nvSpPr>
          <p:cNvPr id="283" name="Google Shape;283;p11"/>
          <p:cNvSpPr txBox="1"/>
          <p:nvPr/>
        </p:nvSpPr>
        <p:spPr>
          <a:xfrm>
            <a:off x="5348067" y="2336746"/>
            <a:ext cx="455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800">
                <a:solidFill>
                  <a:schemeClr val="dk1"/>
                </a:solidFill>
                <a:latin typeface="Calibri"/>
                <a:ea typeface="Calibri"/>
                <a:cs typeface="Calibri"/>
                <a:sym typeface="Calibri"/>
              </a:rPr>
              <a:t>No</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2"/>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Co to jest Scratch?</a:t>
            </a:r>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Scratch to wizualny język programowania oraz społeczność online, stworzona, aby ułatwić naukę kodowania, zwłaszcza początkującym i młodszym użytkownikom. Został opracowany przez grupę Lifelong Kindergarten w MIT Media Lab.MIT poleca Scratch dla dzieci i młodzieży w wieku od 8 do 16 lat</a:t>
            </a:r>
            <a:endParaRPr b="0" i="0" sz="2400" u="none" cap="none" strike="noStrike">
              <a:solidFill>
                <a:schemeClr val="dk1"/>
              </a:solidFill>
              <a:latin typeface="Calibri"/>
              <a:ea typeface="Calibri"/>
              <a:cs typeface="Calibri"/>
              <a:sym typeface="Calibri"/>
            </a:endParaRPr>
          </a:p>
        </p:txBody>
      </p:sp>
      <p:sp>
        <p:nvSpPr>
          <p:cNvPr id="289" name="Google Shape;289;p12"/>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90" name="Google Shape;290;p12"/>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91" name="Google Shape;291;p12"/>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92" name="Google Shape;292;p12"/>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293" name="Google Shape;293;p12"/>
          <p:cNvSpPr/>
          <p:nvPr/>
        </p:nvSpPr>
        <p:spPr>
          <a:xfrm>
            <a:off x="6783355" y="130629"/>
            <a:ext cx="3685592" cy="1511559"/>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3200">
                <a:solidFill>
                  <a:schemeClr val="lt1"/>
                </a:solidFill>
                <a:latin typeface="Calibri"/>
                <a:ea typeface="Calibri"/>
                <a:cs typeface="Calibri"/>
                <a:sym typeface="Calibri"/>
              </a:rPr>
              <a:t>Definicja!</a:t>
            </a:r>
            <a:endParaRPr/>
          </a:p>
        </p:txBody>
      </p:sp>
      <p:sp>
        <p:nvSpPr>
          <p:cNvPr id="294" name="Google Shape;294;p12"/>
          <p:cNvSpPr txBox="1"/>
          <p:nvPr/>
        </p:nvSpPr>
        <p:spPr>
          <a:xfrm>
            <a:off x="61400" y="5292791"/>
            <a:ext cx="121920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3600">
                <a:solidFill>
                  <a:schemeClr val="dk1"/>
                </a:solidFill>
                <a:latin typeface="Calibri"/>
                <a:ea typeface="Calibri"/>
                <a:cs typeface="Calibri"/>
                <a:sym typeface="Calibri"/>
              </a:rPr>
              <a:t>https://scratch.mit.edu/</a:t>
            </a:r>
            <a:endParaRPr/>
          </a:p>
        </p:txBody>
      </p:sp>
      <p:pic>
        <p:nvPicPr>
          <p:cNvPr id="295" name="Google Shape;295;p12"/>
          <p:cNvPicPr preferRelativeResize="0"/>
          <p:nvPr/>
        </p:nvPicPr>
        <p:blipFill rotWithShape="1">
          <a:blip r:embed="rId3">
            <a:alphaModFix/>
          </a:blip>
          <a:srcRect b="0" l="0" r="0" t="0"/>
          <a:stretch/>
        </p:blipFill>
        <p:spPr>
          <a:xfrm>
            <a:off x="3938483" y="3220077"/>
            <a:ext cx="4315033" cy="214052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3"/>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Korzyści z programowania w Scratch</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01" name="Google Shape;301;p13"/>
          <p:cNvSpPr/>
          <p:nvPr/>
        </p:nvSpPr>
        <p:spPr>
          <a:xfrm>
            <a:off x="5681613" y="514686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02" name="Google Shape;302;p13"/>
          <p:cNvSpPr/>
          <p:nvPr/>
        </p:nvSpPr>
        <p:spPr>
          <a:xfrm>
            <a:off x="60960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03" name="Google Shape;303;p13"/>
          <p:cNvSpPr/>
          <p:nvPr/>
        </p:nvSpPr>
        <p:spPr>
          <a:xfrm>
            <a:off x="64144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04" name="Google Shape;304;p13"/>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305" name="Google Shape;305;p13"/>
          <p:cNvSpPr/>
          <p:nvPr/>
        </p:nvSpPr>
        <p:spPr>
          <a:xfrm>
            <a:off x="1967944" y="2992958"/>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3600">
                <a:solidFill>
                  <a:schemeClr val="lt1"/>
                </a:solidFill>
                <a:latin typeface="Calibri"/>
                <a:ea typeface="Calibri"/>
                <a:cs typeface="Calibri"/>
                <a:sym typeface="Calibri"/>
              </a:rPr>
              <a:t>Wyraz kreatywności</a:t>
            </a:r>
            <a:endParaRPr b="1" sz="3600">
              <a:solidFill>
                <a:schemeClr val="lt1"/>
              </a:solidFill>
              <a:latin typeface="Calibri"/>
              <a:ea typeface="Calibri"/>
              <a:cs typeface="Calibri"/>
              <a:sym typeface="Calibri"/>
            </a:endParaRPr>
          </a:p>
        </p:txBody>
      </p:sp>
      <p:sp>
        <p:nvSpPr>
          <p:cNvPr id="306" name="Google Shape;306;p13"/>
          <p:cNvSpPr/>
          <p:nvPr/>
        </p:nvSpPr>
        <p:spPr>
          <a:xfrm>
            <a:off x="7012351" y="3353848"/>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3600">
                <a:solidFill>
                  <a:schemeClr val="lt1"/>
                </a:solidFill>
                <a:latin typeface="Calibri"/>
                <a:ea typeface="Calibri"/>
                <a:cs typeface="Calibri"/>
                <a:sym typeface="Calibri"/>
              </a:rPr>
              <a:t>Uczenie się w społeczności</a:t>
            </a:r>
            <a:endParaRPr b="1" sz="3600">
              <a:solidFill>
                <a:schemeClr val="lt1"/>
              </a:solidFill>
              <a:latin typeface="Calibri"/>
              <a:ea typeface="Calibri"/>
              <a:cs typeface="Calibri"/>
              <a:sym typeface="Calibri"/>
            </a:endParaRPr>
          </a:p>
        </p:txBody>
      </p:sp>
      <p:sp>
        <p:nvSpPr>
          <p:cNvPr id="307" name="Google Shape;307;p13"/>
          <p:cNvSpPr/>
          <p:nvPr/>
        </p:nvSpPr>
        <p:spPr>
          <a:xfrm>
            <a:off x="3934172" y="4649897"/>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3600">
                <a:solidFill>
                  <a:schemeClr val="lt1"/>
                </a:solidFill>
                <a:latin typeface="Calibri"/>
                <a:ea typeface="Calibri"/>
                <a:cs typeface="Calibri"/>
                <a:sym typeface="Calibri"/>
              </a:rPr>
              <a:t>Logiczne myślenie</a:t>
            </a:r>
            <a:endParaRPr b="1" sz="3600">
              <a:solidFill>
                <a:schemeClr val="lt1"/>
              </a:solidFill>
              <a:latin typeface="Calibri"/>
              <a:ea typeface="Calibri"/>
              <a:cs typeface="Calibri"/>
              <a:sym typeface="Calibri"/>
            </a:endParaRPr>
          </a:p>
        </p:txBody>
      </p:sp>
      <p:sp>
        <p:nvSpPr>
          <p:cNvPr id="308" name="Google Shape;308;p13"/>
          <p:cNvSpPr/>
          <p:nvPr/>
        </p:nvSpPr>
        <p:spPr>
          <a:xfrm>
            <a:off x="4570971" y="1741710"/>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pl-PL" sz="3600">
                <a:solidFill>
                  <a:schemeClr val="lt1"/>
                </a:solidFill>
                <a:latin typeface="Calibri"/>
                <a:ea typeface="Calibri"/>
                <a:cs typeface="Calibri"/>
                <a:sym typeface="Calibri"/>
              </a:rPr>
              <a:t>Dostępność</a:t>
            </a:r>
            <a:endParaRPr b="1" sz="3600">
              <a:solidFill>
                <a:schemeClr val="lt1"/>
              </a:solidFill>
              <a:latin typeface="Calibri"/>
              <a:ea typeface="Calibri"/>
              <a:cs typeface="Calibri"/>
              <a:sym typeface="Calibri"/>
            </a:endParaRPr>
          </a:p>
        </p:txBody>
      </p:sp>
      <p:sp>
        <p:nvSpPr>
          <p:cNvPr id="309" name="Google Shape;309;p13"/>
          <p:cNvSpPr txBox="1"/>
          <p:nvPr/>
        </p:nvSpPr>
        <p:spPr>
          <a:xfrm>
            <a:off x="7866629" y="1311270"/>
            <a:ext cx="2322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800">
                <a:solidFill>
                  <a:schemeClr val="dk1"/>
                </a:solidFill>
                <a:latin typeface="Calibri"/>
                <a:ea typeface="Calibri"/>
                <a:cs typeface="Calibri"/>
                <a:sym typeface="Calibri"/>
              </a:rPr>
              <a:t>Niska bariera wejścia</a:t>
            </a:r>
            <a:endParaRPr b="1" sz="1800">
              <a:solidFill>
                <a:schemeClr val="dk1"/>
              </a:solidFill>
              <a:latin typeface="Calibri"/>
              <a:ea typeface="Calibri"/>
              <a:cs typeface="Calibri"/>
              <a:sym typeface="Calibri"/>
            </a:endParaRPr>
          </a:p>
        </p:txBody>
      </p:sp>
      <p:sp>
        <p:nvSpPr>
          <p:cNvPr id="310" name="Google Shape;310;p13"/>
          <p:cNvSpPr txBox="1"/>
          <p:nvPr/>
        </p:nvSpPr>
        <p:spPr>
          <a:xfrm>
            <a:off x="1611815" y="1331005"/>
            <a:ext cx="259867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800">
                <a:solidFill>
                  <a:schemeClr val="dk1"/>
                </a:solidFill>
                <a:latin typeface="Calibri"/>
                <a:ea typeface="Calibri"/>
                <a:cs typeface="Calibri"/>
                <a:sym typeface="Calibri"/>
              </a:rPr>
              <a:t>Kreatywne i zabawne: użytkownicy tworzą gry, animacje i interaktywne historie</a:t>
            </a:r>
            <a:endParaRPr b="1" sz="1800">
              <a:solidFill>
                <a:schemeClr val="dk1"/>
              </a:solidFill>
              <a:latin typeface="Calibri"/>
              <a:ea typeface="Calibri"/>
              <a:cs typeface="Calibri"/>
              <a:sym typeface="Calibri"/>
            </a:endParaRPr>
          </a:p>
        </p:txBody>
      </p:sp>
      <p:sp>
        <p:nvSpPr>
          <p:cNvPr id="311" name="Google Shape;311;p13"/>
          <p:cNvSpPr txBox="1"/>
          <p:nvPr/>
        </p:nvSpPr>
        <p:spPr>
          <a:xfrm>
            <a:off x="9293609" y="2430518"/>
            <a:ext cx="276508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800">
                <a:solidFill>
                  <a:schemeClr val="dk1"/>
                </a:solidFill>
                <a:latin typeface="Calibri"/>
                <a:ea typeface="Calibri"/>
                <a:cs typeface="Calibri"/>
                <a:sym typeface="Calibri"/>
              </a:rPr>
              <a:t>Platforma do dzielenia się, nauki i współpracy z innymi</a:t>
            </a:r>
            <a:endParaRPr b="1" sz="1800">
              <a:solidFill>
                <a:schemeClr val="dk1"/>
              </a:solidFill>
              <a:latin typeface="Calibri"/>
              <a:ea typeface="Calibri"/>
              <a:cs typeface="Calibri"/>
              <a:sym typeface="Calibri"/>
            </a:endParaRPr>
          </a:p>
        </p:txBody>
      </p:sp>
      <p:sp>
        <p:nvSpPr>
          <p:cNvPr id="312" name="Google Shape;312;p13"/>
          <p:cNvSpPr txBox="1"/>
          <p:nvPr/>
        </p:nvSpPr>
        <p:spPr>
          <a:xfrm>
            <a:off x="7866629" y="4649897"/>
            <a:ext cx="41920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l-PL" sz="1800">
                <a:solidFill>
                  <a:schemeClr val="dk1"/>
                </a:solidFill>
                <a:latin typeface="Calibri"/>
                <a:ea typeface="Calibri"/>
                <a:cs typeface="Calibri"/>
                <a:sym typeface="Calibri"/>
              </a:rPr>
              <a:t>Uproszczony i wykorzystujący podstawowe koncepcje programowania, takie jak sekwencjonowanie, pętle, instrukcje warunkowe oraz obsługa zdarzeń</a:t>
            </a:r>
            <a:endParaRPr b="1"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4"/>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Kluczowe cechy Scratch – Część I:</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rgbClr val="888888"/>
              </a:buClr>
              <a:buSzPts val="2400"/>
              <a:buFont typeface="Arial"/>
              <a:buNone/>
            </a:pPr>
            <a:r>
              <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Bloki wizualne: </a:t>
            </a:r>
            <a:r>
              <a:rPr b="0" i="0" lang="pl-PL" sz="2400" u="none" cap="none" strike="noStrike">
                <a:solidFill>
                  <a:schemeClr val="dk1"/>
                </a:solidFill>
                <a:latin typeface="Calibri"/>
                <a:ea typeface="Calibri"/>
                <a:cs typeface="Calibri"/>
                <a:sym typeface="Calibri"/>
              </a:rPr>
              <a:t>Zamiast pisać kod, Scratch używa kolorowych bloków, które reprezentują różne polecenia programistyczne. Użytkownicy mogą przeciągać i upuszczać te bloki, tworząc ciągi instrukcji.</a:t>
            </a:r>
            <a:endParaRPr/>
          </a:p>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Sprite’y</a:t>
            </a:r>
            <a:r>
              <a:rPr b="0" i="0" lang="pl-PL" sz="2400" u="none" cap="none" strike="noStrike">
                <a:solidFill>
                  <a:schemeClr val="dk1"/>
                </a:solidFill>
                <a:latin typeface="Calibri"/>
                <a:ea typeface="Calibri"/>
                <a:cs typeface="Calibri"/>
                <a:sym typeface="Calibri"/>
              </a:rPr>
              <a:t>: W Scratchu postacie lub obiekty nazywane są sprite’ami. Mogą być animowane i zaprogramowane tak, aby się poruszały, wchodziły ze sobą w interakcje oraz reagowały na działania użytkownika.</a:t>
            </a:r>
            <a:endParaRPr/>
          </a:p>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Sceny: </a:t>
            </a:r>
            <a:r>
              <a:rPr b="0" i="0" lang="pl-PL" sz="2400" u="none" cap="none" strike="noStrike">
                <a:solidFill>
                  <a:schemeClr val="dk1"/>
                </a:solidFill>
                <a:latin typeface="Calibri"/>
                <a:ea typeface="Calibri"/>
                <a:cs typeface="Calibri"/>
                <a:sym typeface="Calibri"/>
              </a:rPr>
              <a:t>Scena to tło lub środowisko, na którym występują sprite’y. Użytkownicy mogą projektować i dostosowywać sceny do tematu swojego projektu</a:t>
            </a:r>
            <a:r>
              <a:rPr b="1" i="0" lang="pl-PL"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18" name="Google Shape;318;p14"/>
          <p:cNvSpPr/>
          <p:nvPr/>
        </p:nvSpPr>
        <p:spPr>
          <a:xfrm>
            <a:off x="5681613" y="514686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19" name="Google Shape;319;p14"/>
          <p:cNvSpPr/>
          <p:nvPr/>
        </p:nvSpPr>
        <p:spPr>
          <a:xfrm>
            <a:off x="60960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20" name="Google Shape;320;p14"/>
          <p:cNvSpPr/>
          <p:nvPr/>
        </p:nvSpPr>
        <p:spPr>
          <a:xfrm>
            <a:off x="64144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21" name="Google Shape;321;p14"/>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322" name="Google Shape;322;p14"/>
          <p:cNvSpPr txBox="1"/>
          <p:nvPr/>
        </p:nvSpPr>
        <p:spPr>
          <a:xfrm>
            <a:off x="1804849" y="1102545"/>
            <a:ext cx="9359080" cy="3145721"/>
          </a:xfrm>
          <a:prstGeom prst="rect">
            <a:avLst/>
          </a:prstGeom>
          <a:noFill/>
          <a:ln>
            <a:noFill/>
          </a:ln>
        </p:spPr>
        <p:txBody>
          <a:bodyPr anchorCtr="0" anchor="t" bIns="121900" lIns="121900" spcFirstLastPara="1" rIns="121900" wrap="square" tIns="121900">
            <a:noAutofit/>
          </a:bodyPr>
          <a:lstStyle/>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5"/>
          <p:cNvSpPr txBox="1"/>
          <p:nvPr>
            <p:ph idx="4294967295" type="subTitle"/>
          </p:nvPr>
        </p:nvSpPr>
        <p:spPr>
          <a:xfrm>
            <a:off x="1804849" y="445661"/>
            <a:ext cx="10104914" cy="755818"/>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000000"/>
              </a:buClr>
              <a:buSzPts val="2400"/>
              <a:buFont typeface="Arial"/>
              <a:buNone/>
            </a:pPr>
            <a:r>
              <a:rPr b="1" i="0" lang="pl-PL" sz="2400" u="none" cap="none" strike="noStrike">
                <a:solidFill>
                  <a:srgbClr val="000000"/>
                </a:solidFill>
                <a:latin typeface="Calibri"/>
                <a:ea typeface="Calibri"/>
                <a:cs typeface="Calibri"/>
                <a:sym typeface="Calibri"/>
              </a:rPr>
              <a:t>Kluczowe cechy Scratch – Część II </a:t>
            </a:r>
            <a:r>
              <a:rPr b="1" i="0" lang="pl-PL"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r>
              <a:rPr b="1" i="0" lang="pl-PL" sz="2400" u="none" cap="none" strike="noStrike">
                <a:solidFill>
                  <a:schemeClr val="dk1"/>
                </a:solidFill>
                <a:latin typeface="Calibri"/>
                <a:ea typeface="Calibri"/>
                <a:cs typeface="Calibri"/>
                <a:sym typeface="Calibri"/>
              </a:rPr>
              <a:t>Skrypty:</a:t>
            </a:r>
            <a:r>
              <a:rPr b="0" i="0" lang="pl-PL" sz="2400" u="none" cap="none" strike="noStrike">
                <a:solidFill>
                  <a:schemeClr val="dk1"/>
                </a:solidFill>
                <a:latin typeface="Calibri"/>
                <a:ea typeface="Calibri"/>
                <a:cs typeface="Calibri"/>
                <a:sym typeface="Calibri"/>
              </a:rPr>
              <a:t> Skrypt to seria połączonych bloków, które kontrolują zachowanie sprite’a. Na przykład skrypt może sprawić, że sprite poruszy się po ekranie, gdy użytkownik kliknie przycisk.</a:t>
            </a:r>
            <a:endParaRPr/>
          </a:p>
          <a:p>
            <a:pPr indent="0" lvl="0" marL="0" marR="0" rtl="0" algn="just">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Zdarzenia:</a:t>
            </a:r>
            <a:r>
              <a:rPr b="0" i="0" lang="pl-PL" sz="2400" u="none" cap="none" strike="noStrike">
                <a:solidFill>
                  <a:schemeClr val="dk1"/>
                </a:solidFill>
                <a:latin typeface="Calibri"/>
                <a:ea typeface="Calibri"/>
                <a:cs typeface="Calibri"/>
                <a:sym typeface="Calibri"/>
              </a:rPr>
              <a:t> Programy w Scratchu często są wywoływane przez zdarzenia, takie jak naciśnięcie klawisza, kliknięcie sprite’a lub rozpoczęcie programu. Bloki zdarzeń w Scratchu pomagają zarządzać tymi interakcjami.</a:t>
            </a:r>
            <a:endParaRPr/>
          </a:p>
          <a:p>
            <a:pPr indent="0" lvl="0" marL="0" marR="0" rtl="0" algn="just">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Pętle i instrukcje warunkowe</a:t>
            </a:r>
            <a:r>
              <a:rPr b="0" i="0" lang="pl-PL" sz="2400" u="none" cap="none" strike="noStrike">
                <a:solidFill>
                  <a:schemeClr val="dk1"/>
                </a:solidFill>
                <a:latin typeface="Calibri"/>
                <a:ea typeface="Calibri"/>
                <a:cs typeface="Calibri"/>
                <a:sym typeface="Calibri"/>
              </a:rPr>
              <a:t>: Podobnie jak w tradycyjnym programowaniu, Scratch zawiera pętle (do powtarzania działań) oraz instrukcje warunkowe (do podejmowania decyzji na podstawie określonych warunków).</a:t>
            </a:r>
            <a:endParaRPr/>
          </a:p>
          <a:p>
            <a:pPr indent="0" lvl="0" marL="0" marR="0" rtl="0" algn="just">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Nadawanie wiadomości</a:t>
            </a:r>
            <a:r>
              <a:rPr b="0" i="0" lang="pl-PL" sz="2400" u="none" cap="none" strike="noStrike">
                <a:solidFill>
                  <a:schemeClr val="dk1"/>
                </a:solidFill>
                <a:latin typeface="Calibri"/>
                <a:ea typeface="Calibri"/>
                <a:cs typeface="Calibri"/>
                <a:sym typeface="Calibri"/>
              </a:rPr>
              <a:t>: Scratch pozwala sprite’om komunikować się ze sobą poprzez wysyłanie wiadomości broadcast, co umożliwia tworzenie złożonych interakcji i zsynchronizowanych działań.</a:t>
            </a:r>
            <a:endParaRPr b="0" i="0" sz="2400" u="none" cap="none" strike="noStrike">
              <a:solidFill>
                <a:schemeClr val="dk1"/>
              </a:solidFill>
              <a:latin typeface="Calibri"/>
              <a:ea typeface="Calibri"/>
              <a:cs typeface="Calibri"/>
              <a:sym typeface="Calibri"/>
            </a:endParaRPr>
          </a:p>
        </p:txBody>
      </p:sp>
      <p:sp>
        <p:nvSpPr>
          <p:cNvPr id="328" name="Google Shape;328;p15"/>
          <p:cNvSpPr/>
          <p:nvPr/>
        </p:nvSpPr>
        <p:spPr>
          <a:xfrm>
            <a:off x="5681613" y="5688045"/>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29" name="Google Shape;329;p15"/>
          <p:cNvSpPr/>
          <p:nvPr/>
        </p:nvSpPr>
        <p:spPr>
          <a:xfrm>
            <a:off x="60960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30" name="Google Shape;330;p15"/>
          <p:cNvSpPr/>
          <p:nvPr/>
        </p:nvSpPr>
        <p:spPr>
          <a:xfrm>
            <a:off x="64144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31" name="Google Shape;331;p15"/>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332" name="Google Shape;332;p15"/>
          <p:cNvSpPr txBox="1"/>
          <p:nvPr/>
        </p:nvSpPr>
        <p:spPr>
          <a:xfrm>
            <a:off x="1804849" y="1102545"/>
            <a:ext cx="9359080" cy="3145721"/>
          </a:xfrm>
          <a:prstGeom prst="rect">
            <a:avLst/>
          </a:prstGeom>
          <a:noFill/>
          <a:ln>
            <a:noFill/>
          </a:ln>
        </p:spPr>
        <p:txBody>
          <a:bodyPr anchorCtr="0" anchor="t" bIns="121900" lIns="121900" spcFirstLastPara="1" rIns="121900" wrap="square" tIns="121900">
            <a:noAutofit/>
          </a:bodyPr>
          <a:lstStyle/>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6"/>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Coding in Scratch – How does it work?</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l-PL"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38" name="Google Shape;338;p16"/>
          <p:cNvSpPr/>
          <p:nvPr/>
        </p:nvSpPr>
        <p:spPr>
          <a:xfrm>
            <a:off x="5681613" y="5688045"/>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39" name="Google Shape;339;p16"/>
          <p:cNvSpPr/>
          <p:nvPr/>
        </p:nvSpPr>
        <p:spPr>
          <a:xfrm>
            <a:off x="60960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40" name="Google Shape;340;p16"/>
          <p:cNvSpPr/>
          <p:nvPr/>
        </p:nvSpPr>
        <p:spPr>
          <a:xfrm>
            <a:off x="64144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41" name="Google Shape;341;p16"/>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grpSp>
        <p:nvGrpSpPr>
          <p:cNvPr id="342" name="Google Shape;342;p16"/>
          <p:cNvGrpSpPr/>
          <p:nvPr/>
        </p:nvGrpSpPr>
        <p:grpSpPr>
          <a:xfrm>
            <a:off x="1416338" y="297712"/>
            <a:ext cx="8741452" cy="5840621"/>
            <a:chOff x="2208" y="0"/>
            <a:chExt cx="8741452" cy="5840621"/>
          </a:xfrm>
        </p:grpSpPr>
        <p:sp>
          <p:nvSpPr>
            <p:cNvPr id="343" name="Google Shape;343;p16"/>
            <p:cNvSpPr/>
            <p:nvPr/>
          </p:nvSpPr>
          <p:spPr>
            <a:xfrm>
              <a:off x="655940" y="0"/>
              <a:ext cx="7433989" cy="5840621"/>
            </a:xfrm>
            <a:prstGeom prst="rightArrow">
              <a:avLst>
                <a:gd fmla="val 50000" name="adj1"/>
                <a:gd fmla="val 50000" name="adj2"/>
              </a:avLst>
            </a:prstGeom>
            <a:solidFill>
              <a:srgbClr val="F9D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a:off x="2208" y="1752186"/>
              <a:ext cx="2105532" cy="2336248"/>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txBox="1"/>
            <p:nvPr/>
          </p:nvSpPr>
          <p:spPr>
            <a:xfrm>
              <a:off x="104992" y="1854970"/>
              <a:ext cx="1899964" cy="213068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Calibri"/>
                <a:buNone/>
              </a:pPr>
              <a:r>
                <a:rPr lang="pl-PL" sz="3000">
                  <a:solidFill>
                    <a:schemeClr val="lt1"/>
                  </a:solidFill>
                  <a:latin typeface="Calibri"/>
                  <a:ea typeface="Calibri"/>
                  <a:cs typeface="Calibri"/>
                  <a:sym typeface="Calibri"/>
                </a:rPr>
                <a:t>Stwórz projekt</a:t>
              </a:r>
              <a:endParaRPr sz="3000">
                <a:solidFill>
                  <a:schemeClr val="lt1"/>
                </a:solidFill>
                <a:latin typeface="Calibri"/>
                <a:ea typeface="Calibri"/>
                <a:cs typeface="Calibri"/>
                <a:sym typeface="Calibri"/>
              </a:endParaRPr>
            </a:p>
          </p:txBody>
        </p:sp>
        <p:sp>
          <p:nvSpPr>
            <p:cNvPr id="346" name="Google Shape;346;p16"/>
            <p:cNvSpPr/>
            <p:nvPr/>
          </p:nvSpPr>
          <p:spPr>
            <a:xfrm>
              <a:off x="2214182" y="1752186"/>
              <a:ext cx="2105532" cy="2336248"/>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txBox="1"/>
            <p:nvPr/>
          </p:nvSpPr>
          <p:spPr>
            <a:xfrm>
              <a:off x="2316966" y="1854970"/>
              <a:ext cx="1899964" cy="213068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Calibri"/>
                <a:buNone/>
              </a:pPr>
              <a:r>
                <a:rPr lang="pl-PL" sz="3000">
                  <a:solidFill>
                    <a:schemeClr val="lt1"/>
                  </a:solidFill>
                  <a:latin typeface="Calibri"/>
                  <a:ea typeface="Calibri"/>
                  <a:cs typeface="Calibri"/>
                  <a:sym typeface="Calibri"/>
                </a:rPr>
                <a:t>Przeciągnij i upuść bloki</a:t>
              </a:r>
              <a:endParaRPr/>
            </a:p>
          </p:txBody>
        </p:sp>
        <p:sp>
          <p:nvSpPr>
            <p:cNvPr id="348" name="Google Shape;348;p16"/>
            <p:cNvSpPr/>
            <p:nvPr/>
          </p:nvSpPr>
          <p:spPr>
            <a:xfrm>
              <a:off x="4426155" y="1752186"/>
              <a:ext cx="2105532" cy="2336248"/>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txBox="1"/>
            <p:nvPr/>
          </p:nvSpPr>
          <p:spPr>
            <a:xfrm>
              <a:off x="4528939" y="1854970"/>
              <a:ext cx="1899964" cy="213068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Calibri"/>
                <a:buNone/>
              </a:pPr>
              <a:r>
                <a:rPr lang="pl-PL" sz="3000">
                  <a:solidFill>
                    <a:schemeClr val="lt1"/>
                  </a:solidFill>
                  <a:latin typeface="Calibri"/>
                  <a:ea typeface="Calibri"/>
                  <a:cs typeface="Calibri"/>
                  <a:sym typeface="Calibri"/>
                </a:rPr>
                <a:t>Tworzenie skryptów</a:t>
              </a:r>
              <a:endParaRPr sz="3000">
                <a:solidFill>
                  <a:schemeClr val="lt1"/>
                </a:solidFill>
                <a:latin typeface="Calibri"/>
                <a:ea typeface="Calibri"/>
                <a:cs typeface="Calibri"/>
                <a:sym typeface="Calibri"/>
              </a:endParaRPr>
            </a:p>
          </p:txBody>
        </p:sp>
        <p:sp>
          <p:nvSpPr>
            <p:cNvPr id="350" name="Google Shape;350;p16"/>
            <p:cNvSpPr/>
            <p:nvPr/>
          </p:nvSpPr>
          <p:spPr>
            <a:xfrm>
              <a:off x="6638128" y="1752186"/>
              <a:ext cx="2105532" cy="2336248"/>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txBox="1"/>
            <p:nvPr/>
          </p:nvSpPr>
          <p:spPr>
            <a:xfrm>
              <a:off x="6740912" y="1854970"/>
              <a:ext cx="1899964" cy="213068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Calibri"/>
                <a:buNone/>
              </a:pPr>
              <a:r>
                <a:rPr lang="pl-PL" sz="3000">
                  <a:solidFill>
                    <a:schemeClr val="lt1"/>
                  </a:solidFill>
                  <a:latin typeface="Calibri"/>
                  <a:ea typeface="Calibri"/>
                  <a:cs typeface="Calibri"/>
                  <a:sym typeface="Calibri"/>
                </a:rPr>
                <a:t>Testuj i debuguj</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7"/>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Jak wygląda Scratch?</a:t>
            </a:r>
            <a:endParaRPr b="1" i="0" sz="2400" u="none" cap="none" strike="noStrike">
              <a:solidFill>
                <a:schemeClr val="dk1"/>
              </a:solidFill>
              <a:latin typeface="Calibri"/>
              <a:ea typeface="Calibri"/>
              <a:cs typeface="Calibri"/>
              <a:sym typeface="Calibri"/>
            </a:endParaRPr>
          </a:p>
        </p:txBody>
      </p:sp>
      <p:sp>
        <p:nvSpPr>
          <p:cNvPr id="357" name="Google Shape;357;p17"/>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58" name="Google Shape;358;p17"/>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59" name="Google Shape;359;p17"/>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60" name="Google Shape;360;p17"/>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61" name="Google Shape;361;p17"/>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600">
                <a:solidFill>
                  <a:schemeClr val="dk1"/>
                </a:solidFill>
                <a:latin typeface="Calibri"/>
                <a:ea typeface="Calibri"/>
                <a:cs typeface="Calibri"/>
                <a:sym typeface="Calibri"/>
              </a:rPr>
              <a:t>https://scratch.mit.edu/</a:t>
            </a:r>
            <a:endParaRPr/>
          </a:p>
        </p:txBody>
      </p:sp>
      <p:pic>
        <p:nvPicPr>
          <p:cNvPr id="362" name="Google Shape;362;p17"/>
          <p:cNvPicPr preferRelativeResize="0"/>
          <p:nvPr/>
        </p:nvPicPr>
        <p:blipFill rotWithShape="1">
          <a:blip r:embed="rId3">
            <a:alphaModFix/>
          </a:blip>
          <a:srcRect b="0" l="0" r="0" t="0"/>
          <a:stretch/>
        </p:blipFill>
        <p:spPr>
          <a:xfrm>
            <a:off x="3148643" y="2089845"/>
            <a:ext cx="5894713" cy="31003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8"/>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Rodzaje bloków kodowania</a:t>
            </a:r>
            <a:endParaRPr b="1" i="0" sz="2400" u="none" cap="none" strike="noStrike">
              <a:solidFill>
                <a:schemeClr val="dk1"/>
              </a:solidFill>
              <a:latin typeface="Calibri"/>
              <a:ea typeface="Calibri"/>
              <a:cs typeface="Calibri"/>
              <a:sym typeface="Calibri"/>
            </a:endParaRPr>
          </a:p>
        </p:txBody>
      </p:sp>
      <p:sp>
        <p:nvSpPr>
          <p:cNvPr id="368" name="Google Shape;368;p18"/>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69" name="Google Shape;369;p18"/>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70" name="Google Shape;370;p18"/>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71" name="Google Shape;371;p18"/>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72" name="Google Shape;372;p18"/>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600">
                <a:solidFill>
                  <a:schemeClr val="dk1"/>
                </a:solidFill>
                <a:latin typeface="Calibri"/>
                <a:ea typeface="Calibri"/>
                <a:cs typeface="Calibri"/>
                <a:sym typeface="Calibri"/>
              </a:rPr>
              <a:t>https://scratch.mit.edu/</a:t>
            </a:r>
            <a:endParaRPr/>
          </a:p>
        </p:txBody>
      </p:sp>
      <p:pic>
        <p:nvPicPr>
          <p:cNvPr id="373" name="Google Shape;373;p18"/>
          <p:cNvPicPr preferRelativeResize="0"/>
          <p:nvPr/>
        </p:nvPicPr>
        <p:blipFill rotWithShape="1">
          <a:blip r:embed="rId3">
            <a:alphaModFix/>
          </a:blip>
          <a:srcRect b="0" l="0" r="0" t="0"/>
          <a:stretch/>
        </p:blipFill>
        <p:spPr>
          <a:xfrm>
            <a:off x="5725021" y="180127"/>
            <a:ext cx="664497" cy="510239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9"/>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pl-PL" sz="2400" u="none" cap="none" strike="noStrike">
                <a:solidFill>
                  <a:schemeClr val="dk1"/>
                </a:solidFill>
                <a:latin typeface="Calibri"/>
                <a:ea typeface="Calibri"/>
                <a:cs typeface="Calibri"/>
                <a:sym typeface="Calibri"/>
              </a:rPr>
              <a:t>Małe wizualne elementy kodu – skrypty. Wystarczy przeciągnąć i upuścić. Część I</a:t>
            </a:r>
            <a:endParaRPr b="1" i="0" sz="2400" u="none" cap="none" strike="noStrike">
              <a:solidFill>
                <a:schemeClr val="dk1"/>
              </a:solidFill>
              <a:latin typeface="Calibri"/>
              <a:ea typeface="Calibri"/>
              <a:cs typeface="Calibri"/>
              <a:sym typeface="Calibri"/>
            </a:endParaRPr>
          </a:p>
        </p:txBody>
      </p:sp>
      <p:sp>
        <p:nvSpPr>
          <p:cNvPr id="379" name="Google Shape;379;p19"/>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80" name="Google Shape;380;p19"/>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81" name="Google Shape;381;p19"/>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82" name="Google Shape;382;p19"/>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83" name="Google Shape;383;p19"/>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600">
                <a:solidFill>
                  <a:schemeClr val="dk1"/>
                </a:solidFill>
                <a:latin typeface="Calibri"/>
                <a:ea typeface="Calibri"/>
                <a:cs typeface="Calibri"/>
                <a:sym typeface="Calibri"/>
              </a:rPr>
              <a:t>https://scratch.mit.edu/</a:t>
            </a:r>
            <a:endParaRPr/>
          </a:p>
        </p:txBody>
      </p:sp>
      <p:pic>
        <p:nvPicPr>
          <p:cNvPr id="384" name="Google Shape;384;p19"/>
          <p:cNvPicPr preferRelativeResize="0"/>
          <p:nvPr/>
        </p:nvPicPr>
        <p:blipFill rotWithShape="1">
          <a:blip r:embed="rId3">
            <a:alphaModFix/>
          </a:blip>
          <a:srcRect b="0" l="0" r="0" t="0"/>
          <a:stretch/>
        </p:blipFill>
        <p:spPr>
          <a:xfrm>
            <a:off x="1664907" y="2131477"/>
            <a:ext cx="3059251" cy="2004337"/>
          </a:xfrm>
          <a:prstGeom prst="rect">
            <a:avLst/>
          </a:prstGeom>
          <a:noFill/>
          <a:ln>
            <a:noFill/>
          </a:ln>
        </p:spPr>
      </p:pic>
      <p:pic>
        <p:nvPicPr>
          <p:cNvPr id="385" name="Google Shape;385;p19"/>
          <p:cNvPicPr preferRelativeResize="0"/>
          <p:nvPr/>
        </p:nvPicPr>
        <p:blipFill rotWithShape="1">
          <a:blip r:embed="rId4">
            <a:alphaModFix/>
          </a:blip>
          <a:srcRect b="0" l="0" r="0" t="0"/>
          <a:stretch/>
        </p:blipFill>
        <p:spPr>
          <a:xfrm>
            <a:off x="4958868" y="2127195"/>
            <a:ext cx="2911064" cy="1179814"/>
          </a:xfrm>
          <a:prstGeom prst="rect">
            <a:avLst/>
          </a:prstGeom>
          <a:noFill/>
          <a:ln>
            <a:noFill/>
          </a:ln>
        </p:spPr>
      </p:pic>
      <p:pic>
        <p:nvPicPr>
          <p:cNvPr id="386" name="Google Shape;386;p19"/>
          <p:cNvPicPr preferRelativeResize="0"/>
          <p:nvPr/>
        </p:nvPicPr>
        <p:blipFill rotWithShape="1">
          <a:blip r:embed="rId5">
            <a:alphaModFix/>
          </a:blip>
          <a:srcRect b="0" l="0" r="0" t="0"/>
          <a:stretch/>
        </p:blipFill>
        <p:spPr>
          <a:xfrm>
            <a:off x="4969952" y="3381342"/>
            <a:ext cx="2911064" cy="1180793"/>
          </a:xfrm>
          <a:prstGeom prst="rect">
            <a:avLst/>
          </a:prstGeom>
          <a:noFill/>
          <a:ln>
            <a:noFill/>
          </a:ln>
        </p:spPr>
      </p:pic>
      <p:pic>
        <p:nvPicPr>
          <p:cNvPr id="387" name="Google Shape;387;p19"/>
          <p:cNvPicPr preferRelativeResize="0"/>
          <p:nvPr/>
        </p:nvPicPr>
        <p:blipFill rotWithShape="1">
          <a:blip r:embed="rId6">
            <a:alphaModFix/>
          </a:blip>
          <a:srcRect b="0" l="0" r="0" t="0"/>
          <a:stretch/>
        </p:blipFill>
        <p:spPr>
          <a:xfrm>
            <a:off x="8111477" y="2143159"/>
            <a:ext cx="3326038" cy="2004337"/>
          </a:xfrm>
          <a:prstGeom prst="rect">
            <a:avLst/>
          </a:prstGeom>
          <a:noFill/>
          <a:ln>
            <a:noFill/>
          </a:ln>
        </p:spPr>
      </p:pic>
      <p:pic>
        <p:nvPicPr>
          <p:cNvPr id="388" name="Google Shape;388;p19"/>
          <p:cNvPicPr preferRelativeResize="0"/>
          <p:nvPr/>
        </p:nvPicPr>
        <p:blipFill rotWithShape="1">
          <a:blip r:embed="rId7">
            <a:alphaModFix/>
          </a:blip>
          <a:srcRect b="0" l="0" r="0" t="0"/>
          <a:stretch/>
        </p:blipFill>
        <p:spPr>
          <a:xfrm>
            <a:off x="11603417" y="1461358"/>
            <a:ext cx="533474" cy="40963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0"/>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000000"/>
              </a:buClr>
              <a:buSzPts val="2400"/>
              <a:buFont typeface="Arial"/>
              <a:buNone/>
            </a:pPr>
            <a:r>
              <a:rPr b="1" i="0" lang="pl-PL" sz="2400" u="none" cap="none" strike="noStrike">
                <a:solidFill>
                  <a:srgbClr val="000000"/>
                </a:solidFill>
                <a:latin typeface="Calibri"/>
                <a:ea typeface="Calibri"/>
                <a:cs typeface="Calibri"/>
                <a:sym typeface="Calibri"/>
              </a:rPr>
              <a:t>Małe wizualne elementy kodu – skrypty. Wystarczy przeciągnąć i upuścić. Część II</a:t>
            </a:r>
            <a:endParaRPr b="1" i="0" sz="2400" u="none" cap="none" strike="noStrike">
              <a:solidFill>
                <a:srgbClr val="000000"/>
              </a:solidFill>
              <a:latin typeface="Calibri"/>
              <a:ea typeface="Calibri"/>
              <a:cs typeface="Calibri"/>
              <a:sym typeface="Calibri"/>
            </a:endParaRPr>
          </a:p>
          <a:p>
            <a:pPr indent="0" lvl="0" marL="0" marR="0" rtl="0" algn="l">
              <a:lnSpc>
                <a:spcPct val="90000"/>
              </a:lnSpc>
              <a:spcBef>
                <a:spcPts val="1000"/>
              </a:spcBef>
              <a:spcAft>
                <a:spcPts val="0"/>
              </a:spcAft>
              <a:buClr>
                <a:srgbClr val="888888"/>
              </a:buClr>
              <a:buSzPts val="2400"/>
              <a:buFont typeface="Arial"/>
              <a:buNone/>
            </a:pPr>
            <a:r>
              <a:t/>
            </a:r>
            <a:endParaRPr b="1" i="0" sz="2400" u="none" cap="none" strike="noStrike">
              <a:solidFill>
                <a:schemeClr val="dk1"/>
              </a:solidFill>
              <a:latin typeface="Calibri"/>
              <a:ea typeface="Calibri"/>
              <a:cs typeface="Calibri"/>
              <a:sym typeface="Calibri"/>
            </a:endParaRPr>
          </a:p>
        </p:txBody>
      </p:sp>
      <p:sp>
        <p:nvSpPr>
          <p:cNvPr id="394" name="Google Shape;394;p20"/>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95" name="Google Shape;395;p20"/>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96" name="Google Shape;396;p20"/>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97" name="Google Shape;397;p20"/>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98" name="Google Shape;398;p20"/>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1600">
                <a:solidFill>
                  <a:schemeClr val="dk1"/>
                </a:solidFill>
                <a:latin typeface="Calibri"/>
                <a:ea typeface="Calibri"/>
                <a:cs typeface="Calibri"/>
                <a:sym typeface="Calibri"/>
              </a:rPr>
              <a:t>https://scratch.mit.edu/</a:t>
            </a:r>
            <a:endParaRPr/>
          </a:p>
        </p:txBody>
      </p:sp>
      <p:pic>
        <p:nvPicPr>
          <p:cNvPr id="399" name="Google Shape;399;p20"/>
          <p:cNvPicPr preferRelativeResize="0"/>
          <p:nvPr/>
        </p:nvPicPr>
        <p:blipFill rotWithShape="1">
          <a:blip r:embed="rId3">
            <a:alphaModFix/>
          </a:blip>
          <a:srcRect b="0" l="0" r="0" t="0"/>
          <a:stretch/>
        </p:blipFill>
        <p:spPr>
          <a:xfrm>
            <a:off x="11603417" y="1461358"/>
            <a:ext cx="533474" cy="4096322"/>
          </a:xfrm>
          <a:prstGeom prst="rect">
            <a:avLst/>
          </a:prstGeom>
          <a:noFill/>
          <a:ln>
            <a:noFill/>
          </a:ln>
        </p:spPr>
      </p:pic>
      <p:pic>
        <p:nvPicPr>
          <p:cNvPr id="400" name="Google Shape;400;p20"/>
          <p:cNvPicPr preferRelativeResize="0"/>
          <p:nvPr/>
        </p:nvPicPr>
        <p:blipFill rotWithShape="1">
          <a:blip r:embed="rId4">
            <a:alphaModFix/>
          </a:blip>
          <a:srcRect b="0" l="0" r="0" t="0"/>
          <a:stretch/>
        </p:blipFill>
        <p:spPr>
          <a:xfrm>
            <a:off x="4502185" y="2070402"/>
            <a:ext cx="3187630" cy="311980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1"/>
          <p:cNvSpPr txBox="1"/>
          <p:nvPr/>
        </p:nvSpPr>
        <p:spPr>
          <a:xfrm>
            <a:off x="637953" y="997279"/>
            <a:ext cx="5987213" cy="1894778"/>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3600"/>
              <a:buFont typeface="Montserrat"/>
              <a:buNone/>
            </a:pPr>
            <a:r>
              <a:rPr b="1" i="0" lang="pl-PL" sz="4267" u="none" cap="none" strike="noStrike">
                <a:solidFill>
                  <a:schemeClr val="dk1"/>
                </a:solidFill>
                <a:latin typeface="Montserrat"/>
                <a:ea typeface="Montserrat"/>
                <a:cs typeface="Montserrat"/>
                <a:sym typeface="Montserrat"/>
              </a:rPr>
              <a:t>Pierwsza gra w Scratch - wideo</a:t>
            </a:r>
            <a:endParaRPr b="1" i="0" sz="4267" u="none" cap="none" strike="noStrike">
              <a:solidFill>
                <a:schemeClr val="lt2"/>
              </a:solidFill>
              <a:latin typeface="Montserrat"/>
              <a:ea typeface="Montserrat"/>
              <a:cs typeface="Montserrat"/>
              <a:sym typeface="Montserrat"/>
            </a:endParaRPr>
          </a:p>
        </p:txBody>
      </p:sp>
      <p:sp>
        <p:nvSpPr>
          <p:cNvPr id="406" name="Google Shape;406;p21"/>
          <p:cNvSpPr txBox="1"/>
          <p:nvPr/>
        </p:nvSpPr>
        <p:spPr>
          <a:xfrm>
            <a:off x="7277494" y="4923418"/>
            <a:ext cx="4220240" cy="31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467">
                <a:solidFill>
                  <a:schemeClr val="dk1"/>
                </a:solidFill>
                <a:latin typeface="Calibri"/>
                <a:ea typeface="Calibri"/>
                <a:cs typeface="Calibri"/>
                <a:sym typeface="Calibri"/>
              </a:rPr>
              <a:t>https://www.youtube.com/watch?v=D-nW4jvzRr8</a:t>
            </a:r>
            <a:endParaRPr/>
          </a:p>
        </p:txBody>
      </p:sp>
      <p:sp>
        <p:nvSpPr>
          <p:cNvPr id="407" name="Google Shape;407;p21"/>
          <p:cNvSpPr/>
          <p:nvPr/>
        </p:nvSpPr>
        <p:spPr>
          <a:xfrm>
            <a:off x="6095181" y="5912607"/>
            <a:ext cx="124800" cy="124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08" name="Google Shape;408;p21"/>
          <p:cNvSpPr/>
          <p:nvPr/>
        </p:nvSpPr>
        <p:spPr>
          <a:xfrm>
            <a:off x="5677597" y="591260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09" name="Google Shape;409;p21"/>
          <p:cNvSpPr/>
          <p:nvPr/>
        </p:nvSpPr>
        <p:spPr>
          <a:xfrm>
            <a:off x="6514765" y="5860721"/>
            <a:ext cx="220800"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10" name="Google Shape;410;p21"/>
          <p:cNvSpPr/>
          <p:nvPr/>
        </p:nvSpPr>
        <p:spPr>
          <a:xfrm>
            <a:off x="6825885" y="130629"/>
            <a:ext cx="3685592" cy="1485853"/>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Obejrzyj film na YouTube!</a:t>
            </a:r>
            <a:endParaRPr/>
          </a:p>
        </p:txBody>
      </p:sp>
      <p:pic>
        <p:nvPicPr>
          <p:cNvPr id="411" name="Google Shape;411;p21"/>
          <p:cNvPicPr preferRelativeResize="0"/>
          <p:nvPr/>
        </p:nvPicPr>
        <p:blipFill rotWithShape="1">
          <a:blip r:embed="rId3">
            <a:alphaModFix/>
          </a:blip>
          <a:srcRect b="0" l="0" r="0" t="0"/>
          <a:stretch/>
        </p:blipFill>
        <p:spPr>
          <a:xfrm>
            <a:off x="6584817" y="2068945"/>
            <a:ext cx="5206588" cy="272010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22"/>
          <p:cNvSpPr txBox="1"/>
          <p:nvPr/>
        </p:nvSpPr>
        <p:spPr>
          <a:xfrm>
            <a:off x="776177" y="1520456"/>
            <a:ext cx="5848989" cy="1534145"/>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3600"/>
              <a:buFont typeface="Montserrat"/>
              <a:buNone/>
            </a:pPr>
            <a:r>
              <a:rPr b="1" i="0" lang="pl-PL" sz="4267" u="none" cap="none" strike="noStrike">
                <a:solidFill>
                  <a:schemeClr val="dk1"/>
                </a:solidFill>
                <a:latin typeface="Montserrat"/>
                <a:ea typeface="Montserrat"/>
                <a:cs typeface="Montserrat"/>
                <a:sym typeface="Montserrat"/>
              </a:rPr>
              <a:t>Gra skakania w Scratch – wideo</a:t>
            </a:r>
            <a:endParaRPr b="1" i="0" sz="4267" u="none" cap="none" strike="noStrike">
              <a:solidFill>
                <a:schemeClr val="lt2"/>
              </a:solidFill>
              <a:latin typeface="Montserrat"/>
              <a:ea typeface="Montserrat"/>
              <a:cs typeface="Montserrat"/>
              <a:sym typeface="Montserrat"/>
            </a:endParaRPr>
          </a:p>
        </p:txBody>
      </p:sp>
      <p:sp>
        <p:nvSpPr>
          <p:cNvPr id="417" name="Google Shape;417;p22"/>
          <p:cNvSpPr txBox="1"/>
          <p:nvPr/>
        </p:nvSpPr>
        <p:spPr>
          <a:xfrm>
            <a:off x="7277494" y="4923418"/>
            <a:ext cx="4220240" cy="31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467">
                <a:solidFill>
                  <a:schemeClr val="dk1"/>
                </a:solidFill>
                <a:latin typeface="Calibri"/>
                <a:ea typeface="Calibri"/>
                <a:cs typeface="Calibri"/>
                <a:sym typeface="Calibri"/>
              </a:rPr>
              <a:t>https://www.youtube.com/watch?v=1jHvXakt1qw</a:t>
            </a:r>
            <a:endParaRPr/>
          </a:p>
        </p:txBody>
      </p:sp>
      <p:sp>
        <p:nvSpPr>
          <p:cNvPr id="418" name="Google Shape;418;p22"/>
          <p:cNvSpPr/>
          <p:nvPr/>
        </p:nvSpPr>
        <p:spPr>
          <a:xfrm>
            <a:off x="6095181" y="5912607"/>
            <a:ext cx="124800" cy="124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19" name="Google Shape;419;p22"/>
          <p:cNvSpPr/>
          <p:nvPr/>
        </p:nvSpPr>
        <p:spPr>
          <a:xfrm>
            <a:off x="5677597" y="591260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20" name="Google Shape;420;p22"/>
          <p:cNvSpPr/>
          <p:nvPr/>
        </p:nvSpPr>
        <p:spPr>
          <a:xfrm>
            <a:off x="6514765" y="5860721"/>
            <a:ext cx="220800"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21" name="Google Shape;421;p22"/>
          <p:cNvSpPr/>
          <p:nvPr/>
        </p:nvSpPr>
        <p:spPr>
          <a:xfrm>
            <a:off x="6783355" y="130629"/>
            <a:ext cx="3685592" cy="1485853"/>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pl-PL" sz="1800">
                <a:solidFill>
                  <a:schemeClr val="lt1"/>
                </a:solidFill>
                <a:latin typeface="Calibri"/>
                <a:ea typeface="Calibri"/>
                <a:cs typeface="Calibri"/>
                <a:sym typeface="Calibri"/>
              </a:rPr>
              <a:t>Obejrzyj kolejną grę w Scratch na YouTube!</a:t>
            </a:r>
            <a:endParaRPr/>
          </a:p>
        </p:txBody>
      </p:sp>
      <p:pic>
        <p:nvPicPr>
          <p:cNvPr id="422" name="Google Shape;422;p22"/>
          <p:cNvPicPr preferRelativeResize="0"/>
          <p:nvPr/>
        </p:nvPicPr>
        <p:blipFill rotWithShape="1">
          <a:blip r:embed="rId3">
            <a:alphaModFix/>
          </a:blip>
          <a:srcRect b="0" l="0" r="0" t="0"/>
          <a:stretch/>
        </p:blipFill>
        <p:spPr>
          <a:xfrm>
            <a:off x="6735565" y="2267338"/>
            <a:ext cx="5098379" cy="2574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23"/>
          <p:cNvSpPr txBox="1"/>
          <p:nvPr/>
        </p:nvSpPr>
        <p:spPr>
          <a:xfrm>
            <a:off x="1902657" y="424708"/>
            <a:ext cx="7848223" cy="338218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
        <p:nvSpPr>
          <p:cNvPr id="428" name="Google Shape;428;p23"/>
          <p:cNvSpPr/>
          <p:nvPr/>
        </p:nvSpPr>
        <p:spPr>
          <a:xfrm>
            <a:off x="6096000" y="546878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29" name="Google Shape;429;p23"/>
          <p:cNvSpPr/>
          <p:nvPr/>
        </p:nvSpPr>
        <p:spPr>
          <a:xfrm>
            <a:off x="6414400" y="546878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30" name="Google Shape;430;p23"/>
          <p:cNvSpPr/>
          <p:nvPr/>
        </p:nvSpPr>
        <p:spPr>
          <a:xfrm>
            <a:off x="6048006" y="5423865"/>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31" name="Google Shape;431;p23"/>
          <p:cNvSpPr/>
          <p:nvPr/>
        </p:nvSpPr>
        <p:spPr>
          <a:xfrm>
            <a:off x="5740198" y="5489343"/>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32" name="Google Shape;432;p23"/>
          <p:cNvSpPr txBox="1"/>
          <p:nvPr/>
        </p:nvSpPr>
        <p:spPr>
          <a:xfrm>
            <a:off x="1750256" y="1256592"/>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888888"/>
              </a:buClr>
              <a:buSzPts val="1600"/>
              <a:buFont typeface="Arial"/>
              <a:buNone/>
            </a:pPr>
            <a:r>
              <a:t/>
            </a:r>
            <a:endParaRPr sz="1600">
              <a:solidFill>
                <a:schemeClr val="dk1"/>
              </a:solidFill>
              <a:latin typeface="Calibri"/>
              <a:ea typeface="Calibri"/>
              <a:cs typeface="Calibri"/>
              <a:sym typeface="Calibri"/>
            </a:endParaRPr>
          </a:p>
        </p:txBody>
      </p:sp>
      <p:cxnSp>
        <p:nvCxnSpPr>
          <p:cNvPr id="433" name="Google Shape;433;p23"/>
          <p:cNvCxnSpPr/>
          <p:nvPr/>
        </p:nvCxnSpPr>
        <p:spPr>
          <a:xfrm rot="10800000">
            <a:off x="1503344" y="398170"/>
            <a:ext cx="0" cy="1979695"/>
          </a:xfrm>
          <a:prstGeom prst="straightConnector1">
            <a:avLst/>
          </a:prstGeom>
          <a:noFill/>
          <a:ln cap="flat" cmpd="sng" w="76200">
            <a:solidFill>
              <a:schemeClr val="accent2"/>
            </a:solidFill>
            <a:prstDash val="solid"/>
            <a:round/>
            <a:headEnd len="sm" w="sm" type="none"/>
            <a:tailEnd len="sm" w="sm" type="none"/>
          </a:ln>
        </p:spPr>
      </p:cxnSp>
      <p:sp>
        <p:nvSpPr>
          <p:cNvPr id="434" name="Google Shape;434;p23"/>
          <p:cNvSpPr txBox="1"/>
          <p:nvPr/>
        </p:nvSpPr>
        <p:spPr>
          <a:xfrm>
            <a:off x="2783062" y="1674556"/>
            <a:ext cx="252294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l-PL" sz="2000">
                <a:solidFill>
                  <a:schemeClr val="dk1"/>
                </a:solidFill>
                <a:latin typeface="Calibri"/>
                <a:ea typeface="Calibri"/>
                <a:cs typeface="Calibri"/>
                <a:sym typeface="Calibri"/>
              </a:rPr>
              <a:t>Python</a:t>
            </a:r>
            <a:endParaRPr/>
          </a:p>
        </p:txBody>
      </p:sp>
      <p:pic>
        <p:nvPicPr>
          <p:cNvPr id="435" name="Google Shape;435;p23"/>
          <p:cNvPicPr preferRelativeResize="0"/>
          <p:nvPr/>
        </p:nvPicPr>
        <p:blipFill rotWithShape="1">
          <a:blip r:embed="rId3">
            <a:alphaModFix/>
          </a:blip>
          <a:srcRect b="0" l="0" r="0" t="0"/>
          <a:stretch/>
        </p:blipFill>
        <p:spPr>
          <a:xfrm>
            <a:off x="1802388" y="2086700"/>
            <a:ext cx="4850766" cy="2805618"/>
          </a:xfrm>
          <a:prstGeom prst="rect">
            <a:avLst/>
          </a:prstGeom>
          <a:noFill/>
          <a:ln>
            <a:noFill/>
          </a:ln>
        </p:spPr>
      </p:pic>
      <p:sp>
        <p:nvSpPr>
          <p:cNvPr id="436" name="Google Shape;436;p23"/>
          <p:cNvSpPr txBox="1"/>
          <p:nvPr/>
        </p:nvSpPr>
        <p:spPr>
          <a:xfrm>
            <a:off x="7931889" y="1487813"/>
            <a:ext cx="2849526"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l-PL" sz="2000">
                <a:solidFill>
                  <a:schemeClr val="dk1"/>
                </a:solidFill>
                <a:latin typeface="Calibri"/>
                <a:ea typeface="Calibri"/>
                <a:cs typeface="Calibri"/>
                <a:sym typeface="Calibri"/>
              </a:rPr>
              <a:t>W Scratchu (za pomocą bloków)</a:t>
            </a:r>
            <a:endParaRPr b="1" sz="2000">
              <a:solidFill>
                <a:schemeClr val="dk1"/>
              </a:solidFill>
              <a:latin typeface="Calibri"/>
              <a:ea typeface="Calibri"/>
              <a:cs typeface="Calibri"/>
              <a:sym typeface="Calibri"/>
            </a:endParaRPr>
          </a:p>
        </p:txBody>
      </p:sp>
      <p:sp>
        <p:nvSpPr>
          <p:cNvPr id="437" name="Google Shape;437;p23"/>
          <p:cNvSpPr txBox="1"/>
          <p:nvPr/>
        </p:nvSpPr>
        <p:spPr>
          <a:xfrm>
            <a:off x="7147783" y="2363855"/>
            <a:ext cx="4926856" cy="286232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Gdy kliknięto [zieloną flagę]</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Zapytaj [Jak masz na imię?] i czekaj</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Ustaw [index v] na [1]</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Powtarzaj (długość [odpowiedź])</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Utwórz klona [samego siebie]</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Ustaw [tekst v] na [litera (index) z [odpowiedź]]</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Ustaw efekt koloru na (losuj z zakresu 1 do 200)</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Idź do x: (index * 20 - 100) y: 0</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Zwiększ [index v] o [1]</a:t>
            </a:r>
            <a:endParaRPr/>
          </a:p>
          <a:p>
            <a:pPr indent="-285750" lvl="0" marL="285750" marR="0" rtl="0" algn="l">
              <a:lnSpc>
                <a:spcPct val="100000"/>
              </a:lnSpc>
              <a:spcBef>
                <a:spcPts val="0"/>
              </a:spcBef>
              <a:spcAft>
                <a:spcPts val="0"/>
              </a:spcAft>
              <a:buClr>
                <a:schemeClr val="dk1"/>
              </a:buClr>
              <a:buSzPts val="1800"/>
              <a:buFont typeface="Arial"/>
              <a:buChar char="•"/>
            </a:pPr>
            <a:r>
              <a:rPr lang="pl-PL" sz="1800">
                <a:solidFill>
                  <a:schemeClr val="dk1"/>
                </a:solidFill>
                <a:latin typeface="Calibri"/>
                <a:ea typeface="Calibri"/>
                <a:cs typeface="Calibri"/>
                <a:sym typeface="Calibri"/>
              </a:rPr>
              <a:t>Zakończ powtarzanie</a:t>
            </a:r>
            <a:endParaRPr b="0" i="0" sz="1800" u="none" cap="none" strike="noStrike">
              <a:solidFill>
                <a:schemeClr val="dk1"/>
              </a:solidFill>
              <a:latin typeface="Arial"/>
              <a:ea typeface="Arial"/>
              <a:cs typeface="Arial"/>
              <a:sym typeface="Arial"/>
            </a:endParaRPr>
          </a:p>
        </p:txBody>
      </p:sp>
      <p:pic>
        <p:nvPicPr>
          <p:cNvPr id="438" name="Google Shape;438;p23"/>
          <p:cNvPicPr preferRelativeResize="0"/>
          <p:nvPr/>
        </p:nvPicPr>
        <p:blipFill rotWithShape="1">
          <a:blip r:embed="rId4">
            <a:alphaModFix/>
          </a:blip>
          <a:srcRect b="0" l="0" r="0" t="0"/>
          <a:stretch/>
        </p:blipFill>
        <p:spPr>
          <a:xfrm>
            <a:off x="10236403" y="4625490"/>
            <a:ext cx="1674112" cy="1476729"/>
          </a:xfrm>
          <a:prstGeom prst="rect">
            <a:avLst/>
          </a:prstGeom>
          <a:noFill/>
          <a:ln>
            <a:noFill/>
          </a:ln>
        </p:spPr>
      </p:pic>
      <p:sp>
        <p:nvSpPr>
          <p:cNvPr id="439" name="Google Shape;439;p23"/>
          <p:cNvSpPr txBox="1"/>
          <p:nvPr/>
        </p:nvSpPr>
        <p:spPr>
          <a:xfrm>
            <a:off x="1750256" y="486705"/>
            <a:ext cx="738842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l-PL" sz="1800">
                <a:solidFill>
                  <a:schemeClr val="dk1"/>
                </a:solidFill>
                <a:latin typeface="Calibri"/>
                <a:ea typeface="Calibri"/>
                <a:cs typeface="Calibri"/>
                <a:sym typeface="Calibri"/>
              </a:rPr>
              <a:t>Kodowanie w innych językach programowania? – przykład programu, który pyta o Twoje imię i wypisuje je kolorowymi literami:</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4"/>
          <p:cNvSpPr txBox="1"/>
          <p:nvPr>
            <p:ph type="ctrTitle"/>
          </p:nvPr>
        </p:nvSpPr>
        <p:spPr>
          <a:xfrm>
            <a:off x="899724" y="1447830"/>
            <a:ext cx="10392551" cy="3120800"/>
          </a:xfrm>
          <a:prstGeom prst="rect">
            <a:avLst/>
          </a:prstGeom>
          <a:noFill/>
          <a:ln>
            <a:noFill/>
          </a:ln>
        </p:spPr>
        <p:txBody>
          <a:bodyPr anchorCtr="0" anchor="b" bIns="121900" lIns="121900" spcFirstLastPara="1" rIns="121900" wrap="square" tIns="121900">
            <a:noAutofit/>
          </a:bodyPr>
          <a:lstStyle/>
          <a:p>
            <a:pPr indent="0" lvl="0" marL="0" rtl="0" algn="ctr">
              <a:lnSpc>
                <a:spcPct val="90000"/>
              </a:lnSpc>
              <a:spcBef>
                <a:spcPts val="0"/>
              </a:spcBef>
              <a:spcAft>
                <a:spcPts val="0"/>
              </a:spcAft>
              <a:buClr>
                <a:schemeClr val="dk1"/>
              </a:buClr>
              <a:buSzPts val="6000"/>
              <a:buFont typeface="Calibri"/>
              <a:buNone/>
            </a:pPr>
            <a:r>
              <a:rPr lang="pl-PL"/>
              <a:t>B: O szkoleniu</a:t>
            </a:r>
            <a:br>
              <a:rPr lang="pl-PL"/>
            </a:br>
            <a:br>
              <a:rPr lang="pl-PL"/>
            </a:br>
            <a:r>
              <a:rPr lang="pl-PL"/>
              <a:t>Część szkoleniowa</a:t>
            </a:r>
            <a:br>
              <a:rPr lang="pl-PL"/>
            </a:br>
            <a:br>
              <a:rPr lang="pl-PL">
                <a:solidFill>
                  <a:srgbClr val="FFFF00"/>
                </a:solidFill>
              </a:rPr>
            </a:br>
            <a:endParaRPr b="1">
              <a:solidFill>
                <a:srgbClr val="FFFF00"/>
              </a:solidFill>
            </a:endParaRPr>
          </a:p>
        </p:txBody>
      </p:sp>
      <p:pic>
        <p:nvPicPr>
          <p:cNvPr descr="Ein Bild, das Text, dunkel, Licht enthält.&#10;&#10;Automatisch generierte Beschreibung" id="445" name="Google Shape;445;p24"/>
          <p:cNvPicPr preferRelativeResize="0"/>
          <p:nvPr/>
        </p:nvPicPr>
        <p:blipFill rotWithShape="1">
          <a:blip r:embed="rId3">
            <a:alphaModFix/>
          </a:blip>
          <a:srcRect b="0" l="0" r="0" t="0"/>
          <a:stretch/>
        </p:blipFill>
        <p:spPr>
          <a:xfrm>
            <a:off x="5689282" y="3426463"/>
            <a:ext cx="2575198" cy="198370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5"/>
          <p:cNvSpPr/>
          <p:nvPr/>
        </p:nvSpPr>
        <p:spPr>
          <a:xfrm>
            <a:off x="8952826" y="3382127"/>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Zadanie1: </a:t>
            </a:r>
            <a:endParaRPr/>
          </a:p>
        </p:txBody>
      </p:sp>
      <p:pic>
        <p:nvPicPr>
          <p:cNvPr descr="Stoppuhr" id="452" name="Google Shape;452;p25"/>
          <p:cNvPicPr preferRelativeResize="0"/>
          <p:nvPr/>
        </p:nvPicPr>
        <p:blipFill rotWithShape="1">
          <a:blip r:embed="rId3">
            <a:alphaModFix/>
          </a:blip>
          <a:srcRect b="0" l="0" r="0" t="0"/>
          <a:stretch/>
        </p:blipFill>
        <p:spPr>
          <a:xfrm>
            <a:off x="8952826" y="3367272"/>
            <a:ext cx="1118250" cy="822960"/>
          </a:xfrm>
          <a:prstGeom prst="rect">
            <a:avLst/>
          </a:prstGeom>
          <a:noFill/>
          <a:ln>
            <a:noFill/>
          </a:ln>
        </p:spPr>
      </p:pic>
      <p:grpSp>
        <p:nvGrpSpPr>
          <p:cNvPr id="453" name="Google Shape;453;p25"/>
          <p:cNvGrpSpPr/>
          <p:nvPr/>
        </p:nvGrpSpPr>
        <p:grpSpPr>
          <a:xfrm>
            <a:off x="8920016" y="4653759"/>
            <a:ext cx="1268944" cy="914400"/>
            <a:chOff x="7814488" y="3837093"/>
            <a:chExt cx="1268944" cy="914400"/>
          </a:xfrm>
        </p:grpSpPr>
        <p:sp>
          <p:nvSpPr>
            <p:cNvPr id="454" name="Google Shape;454;p25"/>
            <p:cNvSpPr/>
            <p:nvPr/>
          </p:nvSpPr>
          <p:spPr>
            <a:xfrm>
              <a:off x="7847298" y="3904426"/>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ehrer" id="455" name="Google Shape;455;p25"/>
            <p:cNvPicPr preferRelativeResize="0"/>
            <p:nvPr/>
          </p:nvPicPr>
          <p:blipFill rotWithShape="1">
            <a:blip r:embed="rId4">
              <a:alphaModFix/>
            </a:blip>
            <a:srcRect b="0" l="0" r="0" t="0"/>
            <a:stretch/>
          </p:blipFill>
          <p:spPr>
            <a:xfrm>
              <a:off x="7814488" y="3837093"/>
              <a:ext cx="1242500" cy="914400"/>
            </a:xfrm>
            <a:prstGeom prst="rect">
              <a:avLst/>
            </a:prstGeom>
            <a:noFill/>
            <a:ln>
              <a:noFill/>
            </a:ln>
          </p:spPr>
        </p:pic>
      </p:grpSp>
      <p:sp>
        <p:nvSpPr>
          <p:cNvPr id="456" name="Google Shape;456;p25"/>
          <p:cNvSpPr txBox="1"/>
          <p:nvPr/>
        </p:nvSpPr>
        <p:spPr>
          <a:xfrm>
            <a:off x="2003040" y="925032"/>
            <a:ext cx="6566803" cy="3583173"/>
          </a:xfrm>
          <a:prstGeom prst="rect">
            <a:avLst/>
          </a:prstGeom>
          <a:noFill/>
          <a:ln>
            <a:noFill/>
          </a:ln>
        </p:spPr>
        <p:txBody>
          <a:bodyPr anchorCtr="0" anchor="t" bIns="121900" lIns="121900" spcFirstLastPara="1" rIns="121900" wrap="square" tIns="121900">
            <a:noAutofit/>
          </a:bodyPr>
          <a:lstStyle/>
          <a:p>
            <a:pPr indent="-190500" lvl="0" marL="34290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Otwórz Scratcha i spraw, aby kot poruszał się po naciśnięciu klawiszy „strzałka w górę”, „strzałka w dół”, „strzałka w lewo” i „strzałka w prawo”.</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Pracujcie w grupie. Macie 20 minut na stworzenie projektu.</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Jeśli w Waszej grupie są osoby ze specjalnymi potrzebami, otrzymacie dodatkowe 10 minut na stworzenie projektu, podczas gdy pozostałe grupy będą sprawdzać i ulepszać swoje rozwiązania.</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Pokażcie swoje rezultaty pozostałym uczestnikom.</a:t>
            </a:r>
            <a:endParaRPr sz="2400">
              <a:solidFill>
                <a:schemeClr val="dk1"/>
              </a:solidFill>
              <a:latin typeface="Calibri"/>
              <a:ea typeface="Calibri"/>
              <a:cs typeface="Calibri"/>
              <a:sym typeface="Calibri"/>
            </a:endParaRPr>
          </a:p>
        </p:txBody>
      </p:sp>
      <p:grpSp>
        <p:nvGrpSpPr>
          <p:cNvPr id="457" name="Google Shape;457;p25"/>
          <p:cNvGrpSpPr/>
          <p:nvPr/>
        </p:nvGrpSpPr>
        <p:grpSpPr>
          <a:xfrm>
            <a:off x="8952826" y="1289841"/>
            <a:ext cx="1236134" cy="914400"/>
            <a:chOff x="10809604" y="3788508"/>
            <a:chExt cx="1236134" cy="914400"/>
          </a:xfrm>
        </p:grpSpPr>
        <p:sp>
          <p:nvSpPr>
            <p:cNvPr id="458" name="Google Shape;458;p25"/>
            <p:cNvSpPr/>
            <p:nvPr/>
          </p:nvSpPr>
          <p:spPr>
            <a:xfrm>
              <a:off x="10809604" y="3831181"/>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aptop mit einfarbiger Füllung" id="459" name="Google Shape;459;p25"/>
            <p:cNvPicPr preferRelativeResize="0"/>
            <p:nvPr/>
          </p:nvPicPr>
          <p:blipFill rotWithShape="1">
            <a:blip r:embed="rId5">
              <a:alphaModFix/>
            </a:blip>
            <a:srcRect b="0" l="0" r="0" t="0"/>
            <a:stretch/>
          </p:blipFill>
          <p:spPr>
            <a:xfrm>
              <a:off x="10923919" y="3788508"/>
              <a:ext cx="914400" cy="914400"/>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6"/>
          <p:cNvSpPr/>
          <p:nvPr/>
        </p:nvSpPr>
        <p:spPr>
          <a:xfrm>
            <a:off x="8952826" y="3382127"/>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Zadanie 2: </a:t>
            </a:r>
            <a:endParaRPr/>
          </a:p>
        </p:txBody>
      </p:sp>
      <p:pic>
        <p:nvPicPr>
          <p:cNvPr descr="Stoppuhr" id="466" name="Google Shape;466;p26"/>
          <p:cNvPicPr preferRelativeResize="0"/>
          <p:nvPr/>
        </p:nvPicPr>
        <p:blipFill rotWithShape="1">
          <a:blip r:embed="rId3">
            <a:alphaModFix/>
          </a:blip>
          <a:srcRect b="0" l="0" r="0" t="0"/>
          <a:stretch/>
        </p:blipFill>
        <p:spPr>
          <a:xfrm>
            <a:off x="8952826" y="3367272"/>
            <a:ext cx="1118250" cy="822960"/>
          </a:xfrm>
          <a:prstGeom prst="rect">
            <a:avLst/>
          </a:prstGeom>
          <a:noFill/>
          <a:ln>
            <a:noFill/>
          </a:ln>
        </p:spPr>
      </p:pic>
      <p:grpSp>
        <p:nvGrpSpPr>
          <p:cNvPr id="467" name="Google Shape;467;p26"/>
          <p:cNvGrpSpPr/>
          <p:nvPr/>
        </p:nvGrpSpPr>
        <p:grpSpPr>
          <a:xfrm>
            <a:off x="8920016" y="4653759"/>
            <a:ext cx="1268944" cy="914400"/>
            <a:chOff x="7814488" y="3837093"/>
            <a:chExt cx="1268944" cy="914400"/>
          </a:xfrm>
        </p:grpSpPr>
        <p:sp>
          <p:nvSpPr>
            <p:cNvPr id="468" name="Google Shape;468;p26"/>
            <p:cNvSpPr/>
            <p:nvPr/>
          </p:nvSpPr>
          <p:spPr>
            <a:xfrm>
              <a:off x="7847298" y="3904426"/>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ehrer" id="469" name="Google Shape;469;p26"/>
            <p:cNvPicPr preferRelativeResize="0"/>
            <p:nvPr/>
          </p:nvPicPr>
          <p:blipFill rotWithShape="1">
            <a:blip r:embed="rId4">
              <a:alphaModFix/>
            </a:blip>
            <a:srcRect b="0" l="0" r="0" t="0"/>
            <a:stretch/>
          </p:blipFill>
          <p:spPr>
            <a:xfrm>
              <a:off x="7814488" y="3837093"/>
              <a:ext cx="1242500" cy="914400"/>
            </a:xfrm>
            <a:prstGeom prst="rect">
              <a:avLst/>
            </a:prstGeom>
            <a:noFill/>
            <a:ln>
              <a:noFill/>
            </a:ln>
          </p:spPr>
        </p:pic>
      </p:grpSp>
      <p:sp>
        <p:nvSpPr>
          <p:cNvPr id="470" name="Google Shape;470;p26"/>
          <p:cNvSpPr txBox="1"/>
          <p:nvPr/>
        </p:nvSpPr>
        <p:spPr>
          <a:xfrm>
            <a:off x="2210458" y="1499190"/>
            <a:ext cx="6830239" cy="4359349"/>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Otwórz Scratcha i spraw, aby kot (lub inny sprite) poruszał się między dwoma liniami za pomocą klawiszy strzałek (tak jak w zadaniu 1).</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Po zetknięciu kota z liniami odtwórz dźwięk „miau”.</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Pracujcie w grupie. Macie 30 minut na stworzenie projektu. Jeśli w Waszej grupie są osoby ze specjalnymi potrzebami, otrzymacie dodatkowe 10 minut na stworzenie projektu, podczas gdy pozostałe grupy będą sprawdzać i ulepszać swoje rozwiązania.</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Pokażcie swoje rezultaty pozostałym uczestnikom.</a:t>
            </a:r>
            <a:endParaRPr sz="2400">
              <a:solidFill>
                <a:schemeClr val="dk1"/>
              </a:solidFill>
              <a:latin typeface="Calibri"/>
              <a:ea typeface="Calibri"/>
              <a:cs typeface="Calibri"/>
              <a:sym typeface="Calibri"/>
            </a:endParaRPr>
          </a:p>
        </p:txBody>
      </p:sp>
      <p:grpSp>
        <p:nvGrpSpPr>
          <p:cNvPr id="471" name="Google Shape;471;p26"/>
          <p:cNvGrpSpPr/>
          <p:nvPr/>
        </p:nvGrpSpPr>
        <p:grpSpPr>
          <a:xfrm>
            <a:off x="8952826" y="1300821"/>
            <a:ext cx="1236134" cy="914400"/>
            <a:chOff x="10809604" y="3788508"/>
            <a:chExt cx="1236134" cy="914400"/>
          </a:xfrm>
        </p:grpSpPr>
        <p:sp>
          <p:nvSpPr>
            <p:cNvPr id="472" name="Google Shape;472;p26"/>
            <p:cNvSpPr/>
            <p:nvPr/>
          </p:nvSpPr>
          <p:spPr>
            <a:xfrm>
              <a:off x="10809604" y="3831181"/>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aptop mit einfarbiger Füllung" id="473" name="Google Shape;473;p26"/>
            <p:cNvPicPr preferRelativeResize="0"/>
            <p:nvPr/>
          </p:nvPicPr>
          <p:blipFill rotWithShape="1">
            <a:blip r:embed="rId5">
              <a:alphaModFix/>
            </a:blip>
            <a:srcRect b="0" l="0" r="0" t="0"/>
            <a:stretch/>
          </p:blipFill>
          <p:spPr>
            <a:xfrm>
              <a:off x="10923919" y="3788508"/>
              <a:ext cx="914400" cy="91440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27"/>
          <p:cNvSpPr txBox="1"/>
          <p:nvPr/>
        </p:nvSpPr>
        <p:spPr>
          <a:xfrm>
            <a:off x="2032493" y="1486242"/>
            <a:ext cx="5878129" cy="3564223"/>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Pomyśl o własnej, prostej grze, którą chciał(a)byś zaprojektować, i zapisz swój pomysł lub nagraj go telefonem.</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Spotkajcie się razem w klasie.Podziel się swoim pomysłem i zbierz opinie.</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Otwórz Scratcha i zaprojektuj swoją grę.</a:t>
            </a:r>
            <a:endParaRPr/>
          </a:p>
          <a:p>
            <a:pPr indent="-342900" lvl="0" marL="342900" marR="0" rtl="0" algn="l">
              <a:lnSpc>
                <a:spcPct val="90000"/>
              </a:lnSpc>
              <a:spcBef>
                <a:spcPts val="1000"/>
              </a:spcBef>
              <a:spcAft>
                <a:spcPts val="0"/>
              </a:spcAft>
              <a:buClr>
                <a:schemeClr val="dk1"/>
              </a:buClr>
              <a:buSzPts val="2400"/>
              <a:buFont typeface="Arial"/>
              <a:buChar char="•"/>
            </a:pPr>
            <a:r>
              <a:rPr lang="pl-PL" sz="2400">
                <a:solidFill>
                  <a:schemeClr val="dk1"/>
                </a:solidFill>
                <a:latin typeface="Calibri"/>
                <a:ea typeface="Calibri"/>
                <a:cs typeface="Calibri"/>
                <a:sym typeface="Calibri"/>
              </a:rPr>
              <a:t>Pomagaj członkom swojej grupy, ale także wspieraj inne grupy, jeśli poproszą Cię o pomoc.</a:t>
            </a:r>
            <a:br>
              <a:rPr lang="pl-PL" sz="2400">
                <a:solidFill>
                  <a:schemeClr val="dk1"/>
                </a:solidFill>
                <a:latin typeface="Calibri"/>
                <a:ea typeface="Calibri"/>
                <a:cs typeface="Calibri"/>
                <a:sym typeface="Calibri"/>
              </a:rPr>
            </a:br>
            <a:endParaRPr sz="1100">
              <a:solidFill>
                <a:schemeClr val="dk1"/>
              </a:solidFill>
              <a:latin typeface="Calibri"/>
              <a:ea typeface="Calibri"/>
              <a:cs typeface="Calibri"/>
              <a:sym typeface="Calibri"/>
            </a:endParaRPr>
          </a:p>
          <a:p>
            <a:pPr indent="-190500" lvl="0" marL="34290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
        <p:nvSpPr>
          <p:cNvPr id="479" name="Google Shape;479;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Zadanie 3: </a:t>
            </a:r>
            <a:endParaRPr/>
          </a:p>
        </p:txBody>
      </p:sp>
      <p:grpSp>
        <p:nvGrpSpPr>
          <p:cNvPr id="480" name="Google Shape;480;p27"/>
          <p:cNvGrpSpPr/>
          <p:nvPr/>
        </p:nvGrpSpPr>
        <p:grpSpPr>
          <a:xfrm>
            <a:off x="8832629" y="1501776"/>
            <a:ext cx="1236134" cy="811833"/>
            <a:chOff x="7820855" y="1997166"/>
            <a:chExt cx="1236134" cy="811833"/>
          </a:xfrm>
        </p:grpSpPr>
        <p:sp>
          <p:nvSpPr>
            <p:cNvPr id="481" name="Google Shape;481;p27"/>
            <p:cNvSpPr/>
            <p:nvPr/>
          </p:nvSpPr>
          <p:spPr>
            <a:xfrm>
              <a:off x="7820855" y="1997166"/>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Bleistift" id="482" name="Google Shape;482;p27"/>
            <p:cNvPicPr preferRelativeResize="0"/>
            <p:nvPr/>
          </p:nvPicPr>
          <p:blipFill rotWithShape="1">
            <a:blip r:embed="rId3">
              <a:alphaModFix/>
            </a:blip>
            <a:srcRect b="0" l="0" r="0" t="0"/>
            <a:stretch/>
          </p:blipFill>
          <p:spPr>
            <a:xfrm>
              <a:off x="8071254" y="2106506"/>
              <a:ext cx="763908" cy="562187"/>
            </a:xfrm>
            <a:prstGeom prst="rect">
              <a:avLst/>
            </a:prstGeom>
            <a:noFill/>
            <a:ln>
              <a:noFill/>
            </a:ln>
          </p:spPr>
        </p:pic>
      </p:grpSp>
      <p:grpSp>
        <p:nvGrpSpPr>
          <p:cNvPr id="483" name="Google Shape;483;p27"/>
          <p:cNvGrpSpPr/>
          <p:nvPr/>
        </p:nvGrpSpPr>
        <p:grpSpPr>
          <a:xfrm>
            <a:off x="8846915" y="3281700"/>
            <a:ext cx="1236134" cy="914400"/>
            <a:chOff x="7847298" y="4725268"/>
            <a:chExt cx="1236134" cy="914400"/>
          </a:xfrm>
        </p:grpSpPr>
        <p:sp>
          <p:nvSpPr>
            <p:cNvPr id="484" name="Google Shape;484;p27"/>
            <p:cNvSpPr/>
            <p:nvPr/>
          </p:nvSpPr>
          <p:spPr>
            <a:xfrm>
              <a:off x="7847298" y="4757020"/>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Benutzer Silhouette" id="485" name="Google Shape;485;p27"/>
            <p:cNvPicPr preferRelativeResize="0"/>
            <p:nvPr/>
          </p:nvPicPr>
          <p:blipFill rotWithShape="1">
            <a:blip r:embed="rId4">
              <a:alphaModFix/>
            </a:blip>
            <a:srcRect b="0" l="0" r="0" t="0"/>
            <a:stretch/>
          </p:blipFill>
          <p:spPr>
            <a:xfrm>
              <a:off x="7958469" y="4725268"/>
              <a:ext cx="914400" cy="914400"/>
            </a:xfrm>
            <a:prstGeom prst="rect">
              <a:avLst/>
            </a:prstGeom>
            <a:noFill/>
            <a:ln>
              <a:noFill/>
            </a:ln>
          </p:spPr>
        </p:pic>
      </p:grpSp>
      <p:sp>
        <p:nvSpPr>
          <p:cNvPr id="486" name="Google Shape;486;p27"/>
          <p:cNvSpPr/>
          <p:nvPr/>
        </p:nvSpPr>
        <p:spPr>
          <a:xfrm>
            <a:off x="10319162" y="1504520"/>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Smartphone mit einfarbiger Füllung" id="487" name="Google Shape;487;p27"/>
          <p:cNvPicPr preferRelativeResize="0"/>
          <p:nvPr/>
        </p:nvPicPr>
        <p:blipFill rotWithShape="1">
          <a:blip r:embed="rId5">
            <a:alphaModFix/>
          </a:blip>
          <a:srcRect b="0" l="0" r="0" t="0"/>
          <a:stretch/>
        </p:blipFill>
        <p:spPr>
          <a:xfrm>
            <a:off x="10611374" y="1566491"/>
            <a:ext cx="672856" cy="672856"/>
          </a:xfrm>
          <a:prstGeom prst="rect">
            <a:avLst/>
          </a:prstGeom>
          <a:noFill/>
          <a:ln>
            <a:noFill/>
          </a:ln>
        </p:spPr>
      </p:pic>
      <p:grpSp>
        <p:nvGrpSpPr>
          <p:cNvPr id="488" name="Google Shape;488;p27"/>
          <p:cNvGrpSpPr/>
          <p:nvPr/>
        </p:nvGrpSpPr>
        <p:grpSpPr>
          <a:xfrm>
            <a:off x="8832629" y="4631963"/>
            <a:ext cx="1236134" cy="914400"/>
            <a:chOff x="10809604" y="3788508"/>
            <a:chExt cx="1236134" cy="914400"/>
          </a:xfrm>
        </p:grpSpPr>
        <p:sp>
          <p:nvSpPr>
            <p:cNvPr id="489" name="Google Shape;489;p27"/>
            <p:cNvSpPr/>
            <p:nvPr/>
          </p:nvSpPr>
          <p:spPr>
            <a:xfrm>
              <a:off x="10809604" y="3831181"/>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aptop mit einfarbiger Füllung" id="490" name="Google Shape;490;p27"/>
            <p:cNvPicPr preferRelativeResize="0"/>
            <p:nvPr/>
          </p:nvPicPr>
          <p:blipFill rotWithShape="1">
            <a:blip r:embed="rId6">
              <a:alphaModFix/>
            </a:blip>
            <a:srcRect b="0" l="0" r="0" t="0"/>
            <a:stretch/>
          </p:blipFill>
          <p:spPr>
            <a:xfrm>
              <a:off x="10923919" y="3788508"/>
              <a:ext cx="914400" cy="914400"/>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28"/>
          <p:cNvSpPr txBox="1"/>
          <p:nvPr>
            <p:ph type="title"/>
          </p:nvPr>
        </p:nvSpPr>
        <p:spPr>
          <a:xfrm>
            <a:off x="838200" y="365125"/>
            <a:ext cx="9496647" cy="15381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H5P- Zadanie1  Scratch i Kodowanie – pojęcie kodowania</a:t>
            </a:r>
            <a:endParaRPr/>
          </a:p>
        </p:txBody>
      </p:sp>
      <p:pic>
        <p:nvPicPr>
          <p:cNvPr id="496" name="Google Shape;496;p28"/>
          <p:cNvPicPr preferRelativeResize="0"/>
          <p:nvPr/>
        </p:nvPicPr>
        <p:blipFill rotWithShape="1">
          <a:blip r:embed="rId3">
            <a:alphaModFix/>
          </a:blip>
          <a:srcRect b="0" l="0" r="0" t="0"/>
          <a:stretch/>
        </p:blipFill>
        <p:spPr>
          <a:xfrm>
            <a:off x="1647010" y="2462077"/>
            <a:ext cx="10278909" cy="193384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H5P- Zadanie 2 Scratch  i Kodowanie –</a:t>
            </a:r>
            <a:br>
              <a:rPr lang="pl-PL"/>
            </a:br>
            <a:r>
              <a:rPr lang="pl-PL"/>
              <a:t>podstawowe właściwości</a:t>
            </a:r>
            <a:endParaRPr/>
          </a:p>
        </p:txBody>
      </p:sp>
      <p:pic>
        <p:nvPicPr>
          <p:cNvPr id="502" name="Google Shape;502;p29"/>
          <p:cNvPicPr preferRelativeResize="0"/>
          <p:nvPr/>
        </p:nvPicPr>
        <p:blipFill rotWithShape="1">
          <a:blip r:embed="rId3">
            <a:alphaModFix/>
          </a:blip>
          <a:srcRect b="0" l="0" r="0" t="0"/>
          <a:stretch/>
        </p:blipFill>
        <p:spPr>
          <a:xfrm>
            <a:off x="3109228" y="1614195"/>
            <a:ext cx="5636852" cy="456266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pl-PL"/>
              <a:t>H5P- Zadanie 3 Scratch i Kodowanie –</a:t>
            </a:r>
            <a:br>
              <a:rPr lang="pl-PL"/>
            </a:br>
            <a:r>
              <a:rPr lang="pl-PL"/>
              <a:t>bloki kodu</a:t>
            </a:r>
            <a:endParaRPr/>
          </a:p>
        </p:txBody>
      </p:sp>
      <p:pic>
        <p:nvPicPr>
          <p:cNvPr id="508" name="Google Shape;508;p30"/>
          <p:cNvPicPr preferRelativeResize="0"/>
          <p:nvPr/>
        </p:nvPicPr>
        <p:blipFill rotWithShape="1">
          <a:blip r:embed="rId3">
            <a:alphaModFix/>
          </a:blip>
          <a:srcRect b="0" l="0" r="0" t="0"/>
          <a:stretch/>
        </p:blipFill>
        <p:spPr>
          <a:xfrm>
            <a:off x="1475656" y="2366827"/>
            <a:ext cx="10307488" cy="193384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31"/>
          <p:cNvSpPr txBox="1"/>
          <p:nvPr/>
        </p:nvSpPr>
        <p:spPr>
          <a:xfrm>
            <a:off x="1858297" y="758478"/>
            <a:ext cx="8582875" cy="4228192"/>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4800"/>
              <a:buFont typeface="Montserrat"/>
              <a:buNone/>
            </a:pPr>
            <a:r>
              <a:rPr b="1" i="0" lang="pl-PL" sz="8000" u="none" cap="none" strike="noStrike">
                <a:solidFill>
                  <a:schemeClr val="dk1"/>
                </a:solidFill>
                <a:latin typeface="Montserrat"/>
                <a:ea typeface="Montserrat"/>
                <a:cs typeface="Montserrat"/>
                <a:sym typeface="Montserrat"/>
              </a:rPr>
              <a:t>GRATULACJE!</a:t>
            </a:r>
            <a:endParaRPr/>
          </a:p>
          <a:p>
            <a:pPr indent="0" lvl="0" marL="0" marR="0" rtl="0" algn="just">
              <a:lnSpc>
                <a:spcPct val="100000"/>
              </a:lnSpc>
              <a:spcBef>
                <a:spcPts val="0"/>
              </a:spcBef>
              <a:spcAft>
                <a:spcPts val="0"/>
              </a:spcAft>
              <a:buClr>
                <a:schemeClr val="lt1"/>
              </a:buClr>
              <a:buSzPts val="4800"/>
              <a:buFont typeface="Montserrat"/>
              <a:buNone/>
            </a:pPr>
            <a:r>
              <a:t/>
            </a:r>
            <a:endParaRPr b="1" i="0" sz="4267"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lt1"/>
              </a:buClr>
              <a:buSzPts val="4800"/>
              <a:buFont typeface="Montserrat"/>
              <a:buNone/>
            </a:pPr>
            <a:r>
              <a:rPr b="1" i="0" lang="pl-PL" sz="4267" u="none" cap="none" strike="noStrike">
                <a:solidFill>
                  <a:schemeClr val="dk1"/>
                </a:solidFill>
                <a:latin typeface="Montserrat"/>
                <a:ea typeface="Montserrat"/>
                <a:cs typeface="Montserrat"/>
                <a:sym typeface="Montserrat"/>
              </a:rPr>
              <a:t>Opanowałeś aktywność z kodowania i tworzenia gier w Scratch.!</a:t>
            </a:r>
            <a:endParaRPr/>
          </a:p>
          <a:p>
            <a:pPr indent="0" lvl="0" marL="0" marR="0" rtl="0" algn="l">
              <a:lnSpc>
                <a:spcPct val="100000"/>
              </a:lnSpc>
              <a:spcBef>
                <a:spcPts val="0"/>
              </a:spcBef>
              <a:spcAft>
                <a:spcPts val="0"/>
              </a:spcAft>
              <a:buClr>
                <a:schemeClr val="lt1"/>
              </a:buClr>
              <a:buSzPts val="4800"/>
              <a:buFont typeface="Montserrat"/>
              <a:buNone/>
            </a:pPr>
            <a:r>
              <a:t/>
            </a:r>
            <a:endParaRPr b="1" i="0" sz="8000" u="none" cap="none" strike="noStrik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