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9" r:id="rId3"/>
    <p:sldId id="260" r:id="rId4"/>
    <p:sldId id="419" r:id="rId5"/>
    <p:sldId id="424" r:id="rId6"/>
    <p:sldId id="423" r:id="rId7"/>
    <p:sldId id="436" r:id="rId8"/>
    <p:sldId id="438" r:id="rId9"/>
    <p:sldId id="439" r:id="rId10"/>
    <p:sldId id="440" r:id="rId11"/>
    <p:sldId id="441" r:id="rId12"/>
    <p:sldId id="425" r:id="rId13"/>
    <p:sldId id="429" r:id="rId14"/>
    <p:sldId id="426" r:id="rId15"/>
    <p:sldId id="427" r:id="rId16"/>
    <p:sldId id="428" r:id="rId17"/>
    <p:sldId id="430" r:id="rId18"/>
    <p:sldId id="433" r:id="rId19"/>
    <p:sldId id="432" r:id="rId20"/>
    <p:sldId id="434" r:id="rId21"/>
    <p:sldId id="421" r:id="rId22"/>
    <p:sldId id="435" r:id="rId23"/>
    <p:sldId id="411" r:id="rId24"/>
    <p:sldId id="261" r:id="rId25"/>
    <p:sldId id="393" r:id="rId26"/>
    <p:sldId id="437" r:id="rId27"/>
    <p:sldId id="414" r:id="rId28"/>
    <p:sldId id="397" r:id="rId29"/>
    <p:sldId id="415" r:id="rId30"/>
    <p:sldId id="417" r:id="rId31"/>
    <p:sldId id="396" r:id="rId32"/>
  </p:sldIdLst>
  <p:sldSz cx="12192000" cy="6858000"/>
  <p:notesSz cx="6858000" cy="9144000"/>
  <p:defaultTextStyle>
    <a:defPPr>
      <a:defRPr lang="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1" d="100"/>
          <a:sy n="111" d="100"/>
        </p:scale>
        <p:origin x="576" y="208"/>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2237F-F11C-4639-A4A7-B0C93CA3759B}" type="doc">
      <dgm:prSet loTypeId="urn:microsoft.com/office/officeart/2005/8/layout/hProcess9" loCatId="process" qsTypeId="urn:microsoft.com/office/officeart/2005/8/quickstyle/simple1" qsCatId="simple" csTypeId="urn:microsoft.com/office/officeart/2005/8/colors/accent1_2" csCatId="accent1" phldr="1"/>
      <dgm:spPr/>
    </dgm:pt>
    <dgm:pt modelId="{D03F1FE3-1D37-4543-A41B-AE78F8AEF34C}">
      <dgm:prSet phldrT="[Text]"/>
      <dgm:spPr/>
      <dgm:t>
        <a:bodyPr/>
        <a:lstStyle/>
        <a:p>
          <a:r>
            <a:rPr lang="pt" dirty="0"/>
            <a:t>Criar um </a:t>
          </a:r>
          <a:r>
            <a:rPr lang="pt" dirty="0" err="1"/>
            <a:t>projeto</a:t>
          </a:r>
          <a:endParaRPr lang="de-DE" dirty="0"/>
        </a:p>
      </dgm:t>
    </dgm:pt>
    <dgm:pt modelId="{65403EC6-FFF5-44EF-8142-338EFD5AD40A}" type="parTrans" cxnId="{18E09CE0-1751-4F0A-A101-390CED64BE43}">
      <dgm:prSet/>
      <dgm:spPr/>
      <dgm:t>
        <a:bodyPr/>
        <a:lstStyle/>
        <a:p>
          <a:endParaRPr lang="de-DE"/>
        </a:p>
      </dgm:t>
    </dgm:pt>
    <dgm:pt modelId="{5701BC1D-1E7A-40C6-AF30-28DDA99D31C2}" type="sibTrans" cxnId="{18E09CE0-1751-4F0A-A101-390CED64BE43}">
      <dgm:prSet/>
      <dgm:spPr/>
      <dgm:t>
        <a:bodyPr/>
        <a:lstStyle/>
        <a:p>
          <a:endParaRPr lang="de-DE"/>
        </a:p>
      </dgm:t>
    </dgm:pt>
    <dgm:pt modelId="{4727E2B3-E501-41C0-8FEB-D0530965EDB8}">
      <dgm:prSet phldrT="[Text]"/>
      <dgm:spPr/>
      <dgm:t>
        <a:bodyPr/>
        <a:lstStyle/>
        <a:p>
          <a:r>
            <a:rPr lang="pt" dirty="0"/>
            <a:t>Blocos de arrastar e soltar</a:t>
          </a:r>
        </a:p>
      </dgm:t>
    </dgm:pt>
    <dgm:pt modelId="{E480D07A-FB6E-458D-9F8A-8D8ED322ED7E}" type="parTrans" cxnId="{E0D51A16-8CA3-4885-A3DF-CBB1C00C62DF}">
      <dgm:prSet/>
      <dgm:spPr/>
      <dgm:t>
        <a:bodyPr/>
        <a:lstStyle/>
        <a:p>
          <a:endParaRPr lang="de-DE"/>
        </a:p>
      </dgm:t>
    </dgm:pt>
    <dgm:pt modelId="{15AF8754-EC5C-48C2-9CA9-D11131CEF1C6}" type="sibTrans" cxnId="{E0D51A16-8CA3-4885-A3DF-CBB1C00C62DF}">
      <dgm:prSet/>
      <dgm:spPr/>
      <dgm:t>
        <a:bodyPr/>
        <a:lstStyle/>
        <a:p>
          <a:endParaRPr lang="de-DE"/>
        </a:p>
      </dgm:t>
    </dgm:pt>
    <dgm:pt modelId="{07BB9357-960E-4016-813A-59BA4D82D795}">
      <dgm:prSet phldrT="[Text]"/>
      <dgm:spPr/>
      <dgm:t>
        <a:bodyPr/>
        <a:lstStyle/>
        <a:p>
          <a:r>
            <a:rPr lang="pt" dirty="0"/>
            <a:t>Scripts </a:t>
          </a:r>
          <a:r>
            <a:rPr lang="pt" dirty="0" err="1"/>
            <a:t>de construção</a:t>
          </a:r>
        </a:p>
      </dgm:t>
    </dgm:pt>
    <dgm:pt modelId="{41B3E482-008A-4D4F-B9CA-6BA3E5A3CDFC}" type="parTrans" cxnId="{5F4B6145-90C5-445E-AE97-27A787F415A3}">
      <dgm:prSet/>
      <dgm:spPr/>
      <dgm:t>
        <a:bodyPr/>
        <a:lstStyle/>
        <a:p>
          <a:endParaRPr lang="de-DE"/>
        </a:p>
      </dgm:t>
    </dgm:pt>
    <dgm:pt modelId="{5D0CFAD0-C418-4D2D-912E-F03086273615}" type="sibTrans" cxnId="{5F4B6145-90C5-445E-AE97-27A787F415A3}">
      <dgm:prSet/>
      <dgm:spPr/>
      <dgm:t>
        <a:bodyPr/>
        <a:lstStyle/>
        <a:p>
          <a:endParaRPr lang="de-DE"/>
        </a:p>
      </dgm:t>
    </dgm:pt>
    <dgm:pt modelId="{58EC94DB-6B71-40CD-B136-9D2DA8911906}">
      <dgm:prSet phldrT="[Text]"/>
      <dgm:spPr/>
      <dgm:t>
        <a:bodyPr/>
        <a:lstStyle/>
        <a:p>
          <a:r>
            <a:rPr lang="pt" dirty="0"/>
            <a:t>Teste e </a:t>
          </a:r>
          <a:r>
            <a:rPr lang="pt" dirty="0" err="1"/>
            <a:t>Depuração</a:t>
          </a:r>
          <a:endParaRPr lang="de-DE" dirty="0"/>
        </a:p>
      </dgm:t>
    </dgm:pt>
    <dgm:pt modelId="{BD3700C6-3432-44A8-8F9B-B141D2941C7D}" type="parTrans" cxnId="{5A78109A-C549-479C-89E3-00297CAC866B}">
      <dgm:prSet/>
      <dgm:spPr/>
      <dgm:t>
        <a:bodyPr/>
        <a:lstStyle/>
        <a:p>
          <a:endParaRPr lang="de-DE"/>
        </a:p>
      </dgm:t>
    </dgm:pt>
    <dgm:pt modelId="{B669A324-0433-4CDF-8646-F9906E36CE75}" type="sibTrans" cxnId="{5A78109A-C549-479C-89E3-00297CAC866B}">
      <dgm:prSet/>
      <dgm:spPr/>
      <dgm:t>
        <a:bodyPr/>
        <a:lstStyle/>
        <a:p>
          <a:endParaRPr lang="de-DE"/>
        </a:p>
      </dgm:t>
    </dgm:pt>
    <dgm:pt modelId="{E0663F1E-E585-44B1-81E3-50A258F7F758}" type="pres">
      <dgm:prSet presAssocID="{CC82237F-F11C-4639-A4A7-B0C93CA3759B}" presName="CompostProcess" presStyleCnt="0">
        <dgm:presLayoutVars>
          <dgm:dir/>
          <dgm:resizeHandles val="exact"/>
        </dgm:presLayoutVars>
      </dgm:prSet>
      <dgm:spPr/>
    </dgm:pt>
    <dgm:pt modelId="{3CF2C408-198A-4E55-BBF0-2EC25ED4C70E}" type="pres">
      <dgm:prSet presAssocID="{CC82237F-F11C-4639-A4A7-B0C93CA3759B}" presName="arrow" presStyleLbl="bgShp" presStyleIdx="0" presStyleCnt="1"/>
      <dgm:spPr/>
    </dgm:pt>
    <dgm:pt modelId="{75B08EC3-5A52-462A-B39B-EC9827D2E5C6}" type="pres">
      <dgm:prSet presAssocID="{CC82237F-F11C-4639-A4A7-B0C93CA3759B}" presName="linearProcess" presStyleCnt="0"/>
      <dgm:spPr/>
    </dgm:pt>
    <dgm:pt modelId="{00B8BAFC-CC58-4916-A139-FB29EA08ECBC}" type="pres">
      <dgm:prSet presAssocID="{D03F1FE3-1D37-4543-A41B-AE78F8AEF34C}" presName="textNode" presStyleLbl="node1" presStyleIdx="0" presStyleCnt="4">
        <dgm:presLayoutVars>
          <dgm:bulletEnabled val="1"/>
        </dgm:presLayoutVars>
      </dgm:prSet>
      <dgm:spPr/>
    </dgm:pt>
    <dgm:pt modelId="{2427000D-AE82-4395-9DAE-4761138DF031}" type="pres">
      <dgm:prSet presAssocID="{5701BC1D-1E7A-40C6-AF30-28DDA99D31C2}" presName="sibTrans" presStyleCnt="0"/>
      <dgm:spPr/>
    </dgm:pt>
    <dgm:pt modelId="{364CD983-6793-406F-8409-BADAF0434F71}" type="pres">
      <dgm:prSet presAssocID="{4727E2B3-E501-41C0-8FEB-D0530965EDB8}" presName="textNode" presStyleLbl="node1" presStyleIdx="1" presStyleCnt="4">
        <dgm:presLayoutVars>
          <dgm:bulletEnabled val="1"/>
        </dgm:presLayoutVars>
      </dgm:prSet>
      <dgm:spPr/>
    </dgm:pt>
    <dgm:pt modelId="{E7265C31-D8C3-4050-B04E-E68ADB88D8E5}" type="pres">
      <dgm:prSet presAssocID="{15AF8754-EC5C-48C2-9CA9-D11131CEF1C6}" presName="sibTrans" presStyleCnt="0"/>
      <dgm:spPr/>
    </dgm:pt>
    <dgm:pt modelId="{7C561A09-D50D-4635-96E6-D137119DC7A2}" type="pres">
      <dgm:prSet presAssocID="{07BB9357-960E-4016-813A-59BA4D82D795}" presName="textNode" presStyleLbl="node1" presStyleIdx="2" presStyleCnt="4">
        <dgm:presLayoutVars>
          <dgm:bulletEnabled val="1"/>
        </dgm:presLayoutVars>
      </dgm:prSet>
      <dgm:spPr/>
    </dgm:pt>
    <dgm:pt modelId="{408AD8BB-659C-48BF-9F60-57FCC61BD018}" type="pres">
      <dgm:prSet presAssocID="{5D0CFAD0-C418-4D2D-912E-F03086273615}" presName="sibTrans" presStyleCnt="0"/>
      <dgm:spPr/>
    </dgm:pt>
    <dgm:pt modelId="{9E9D5D1E-892E-43A1-958E-68327F0BDA43}" type="pres">
      <dgm:prSet presAssocID="{58EC94DB-6B71-40CD-B136-9D2DA8911906}" presName="textNode" presStyleLbl="node1" presStyleIdx="3" presStyleCnt="4">
        <dgm:presLayoutVars>
          <dgm:bulletEnabled val="1"/>
        </dgm:presLayoutVars>
      </dgm:prSet>
      <dgm:spPr/>
    </dgm:pt>
  </dgm:ptLst>
  <dgm:cxnLst>
    <dgm:cxn modelId="{E0D51A16-8CA3-4885-A3DF-CBB1C00C62DF}" srcId="{CC82237F-F11C-4639-A4A7-B0C93CA3759B}" destId="{4727E2B3-E501-41C0-8FEB-D0530965EDB8}" srcOrd="1" destOrd="0" parTransId="{E480D07A-FB6E-458D-9F8A-8D8ED322ED7E}" sibTransId="{15AF8754-EC5C-48C2-9CA9-D11131CEF1C6}"/>
    <dgm:cxn modelId="{5F4B6145-90C5-445E-AE97-27A787F415A3}" srcId="{CC82237F-F11C-4639-A4A7-B0C93CA3759B}" destId="{07BB9357-960E-4016-813A-59BA4D82D795}" srcOrd="2" destOrd="0" parTransId="{41B3E482-008A-4D4F-B9CA-6BA3E5A3CDFC}" sibTransId="{5D0CFAD0-C418-4D2D-912E-F03086273615}"/>
    <dgm:cxn modelId="{2C28674E-304F-4626-8F3E-7546FE4B4A23}" type="presOf" srcId="{58EC94DB-6B71-40CD-B136-9D2DA8911906}" destId="{9E9D5D1E-892E-43A1-958E-68327F0BDA43}" srcOrd="0" destOrd="0" presId="urn:microsoft.com/office/officeart/2005/8/layout/hProcess9"/>
    <dgm:cxn modelId="{5A78109A-C549-479C-89E3-00297CAC866B}" srcId="{CC82237F-F11C-4639-A4A7-B0C93CA3759B}" destId="{58EC94DB-6B71-40CD-B136-9D2DA8911906}" srcOrd="3" destOrd="0" parTransId="{BD3700C6-3432-44A8-8F9B-B141D2941C7D}" sibTransId="{B669A324-0433-4CDF-8646-F9906E36CE75}"/>
    <dgm:cxn modelId="{E75638B7-C637-49D7-AA3B-83F380B9C8E9}" type="presOf" srcId="{07BB9357-960E-4016-813A-59BA4D82D795}" destId="{7C561A09-D50D-4635-96E6-D137119DC7A2}" srcOrd="0" destOrd="0" presId="urn:microsoft.com/office/officeart/2005/8/layout/hProcess9"/>
    <dgm:cxn modelId="{E8FC25C6-B416-4807-BD42-5E7102BA39F7}" type="presOf" srcId="{4727E2B3-E501-41C0-8FEB-D0530965EDB8}" destId="{364CD983-6793-406F-8409-BADAF0434F71}" srcOrd="0" destOrd="0" presId="urn:microsoft.com/office/officeart/2005/8/layout/hProcess9"/>
    <dgm:cxn modelId="{18E09CE0-1751-4F0A-A101-390CED64BE43}" srcId="{CC82237F-F11C-4639-A4A7-B0C93CA3759B}" destId="{D03F1FE3-1D37-4543-A41B-AE78F8AEF34C}" srcOrd="0" destOrd="0" parTransId="{65403EC6-FFF5-44EF-8142-338EFD5AD40A}" sibTransId="{5701BC1D-1E7A-40C6-AF30-28DDA99D31C2}"/>
    <dgm:cxn modelId="{4AFB33F5-ED29-4C11-B20D-DF0B74B178FC}" type="presOf" srcId="{D03F1FE3-1D37-4543-A41B-AE78F8AEF34C}" destId="{00B8BAFC-CC58-4916-A139-FB29EA08ECBC}" srcOrd="0" destOrd="0" presId="urn:microsoft.com/office/officeart/2005/8/layout/hProcess9"/>
    <dgm:cxn modelId="{60FB32FA-2374-42B9-8D96-642A5ECBB80E}" type="presOf" srcId="{CC82237F-F11C-4639-A4A7-B0C93CA3759B}" destId="{E0663F1E-E585-44B1-81E3-50A258F7F758}" srcOrd="0" destOrd="0" presId="urn:microsoft.com/office/officeart/2005/8/layout/hProcess9"/>
    <dgm:cxn modelId="{A2F8F317-C699-4B12-87A7-726E8253FAF4}" type="presParOf" srcId="{E0663F1E-E585-44B1-81E3-50A258F7F758}" destId="{3CF2C408-198A-4E55-BBF0-2EC25ED4C70E}" srcOrd="0" destOrd="0" presId="urn:microsoft.com/office/officeart/2005/8/layout/hProcess9"/>
    <dgm:cxn modelId="{3D28E584-19F4-4597-98D1-66B99C0DEAAA}" type="presParOf" srcId="{E0663F1E-E585-44B1-81E3-50A258F7F758}" destId="{75B08EC3-5A52-462A-B39B-EC9827D2E5C6}" srcOrd="1" destOrd="0" presId="urn:microsoft.com/office/officeart/2005/8/layout/hProcess9"/>
    <dgm:cxn modelId="{C6D808C3-1034-4345-BF08-1C4E2892B1EF}" type="presParOf" srcId="{75B08EC3-5A52-462A-B39B-EC9827D2E5C6}" destId="{00B8BAFC-CC58-4916-A139-FB29EA08ECBC}" srcOrd="0" destOrd="0" presId="urn:microsoft.com/office/officeart/2005/8/layout/hProcess9"/>
    <dgm:cxn modelId="{AF9B29AF-3AA9-4439-866A-18B40B8A28DB}" type="presParOf" srcId="{75B08EC3-5A52-462A-B39B-EC9827D2E5C6}" destId="{2427000D-AE82-4395-9DAE-4761138DF031}" srcOrd="1" destOrd="0" presId="urn:microsoft.com/office/officeart/2005/8/layout/hProcess9"/>
    <dgm:cxn modelId="{6376B288-7C30-4733-8850-A350893ACB45}" type="presParOf" srcId="{75B08EC3-5A52-462A-B39B-EC9827D2E5C6}" destId="{364CD983-6793-406F-8409-BADAF0434F71}" srcOrd="2" destOrd="0" presId="urn:microsoft.com/office/officeart/2005/8/layout/hProcess9"/>
    <dgm:cxn modelId="{3E586099-9091-4718-946D-9DD46AE74183}" type="presParOf" srcId="{75B08EC3-5A52-462A-B39B-EC9827D2E5C6}" destId="{E7265C31-D8C3-4050-B04E-E68ADB88D8E5}" srcOrd="3" destOrd="0" presId="urn:microsoft.com/office/officeart/2005/8/layout/hProcess9"/>
    <dgm:cxn modelId="{4AB12707-33DC-477F-AA31-CD26C3D3A138}" type="presParOf" srcId="{75B08EC3-5A52-462A-B39B-EC9827D2E5C6}" destId="{7C561A09-D50D-4635-96E6-D137119DC7A2}" srcOrd="4" destOrd="0" presId="urn:microsoft.com/office/officeart/2005/8/layout/hProcess9"/>
    <dgm:cxn modelId="{32687D73-3485-4424-89B2-41658DC8DFA8}" type="presParOf" srcId="{75B08EC3-5A52-462A-B39B-EC9827D2E5C6}" destId="{408AD8BB-659C-48BF-9F60-57FCC61BD018}" srcOrd="5" destOrd="0" presId="urn:microsoft.com/office/officeart/2005/8/layout/hProcess9"/>
    <dgm:cxn modelId="{52048530-1204-4660-A952-CC20D4570B55}" type="presParOf" srcId="{75B08EC3-5A52-462A-B39B-EC9827D2E5C6}" destId="{9E9D5D1E-892E-43A1-958E-68327F0BDA4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2C408-198A-4E55-BBF0-2EC25ED4C70E}">
      <dsp:nvSpPr>
        <dsp:cNvPr id="0" name=""/>
        <dsp:cNvSpPr/>
      </dsp:nvSpPr>
      <dsp:spPr>
        <a:xfrm>
          <a:off x="609600"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8BAFC-CC58-4916-A139-FB29EA08ECBC}">
      <dsp:nvSpPr>
        <dsp:cNvPr id="0" name=""/>
        <dsp:cNvSpPr/>
      </dsp:nvSpPr>
      <dsp:spPr>
        <a:xfrm>
          <a:off x="4067" y="1625600"/>
          <a:ext cx="195659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t" sz="2700" kern="1200" dirty="0"/>
            <a:t>Criar um </a:t>
          </a:r>
          <a:r>
            <a:rPr lang="pt" sz="2700" kern="1200" dirty="0" err="1"/>
            <a:t>projeto</a:t>
          </a:r>
          <a:endParaRPr lang="de-DE" sz="2700" kern="1200" dirty="0"/>
        </a:p>
      </dsp:txBody>
      <dsp:txXfrm>
        <a:off x="99580" y="1721113"/>
        <a:ext cx="1765567" cy="1976440"/>
      </dsp:txXfrm>
    </dsp:sp>
    <dsp:sp modelId="{364CD983-6793-406F-8409-BADAF0434F71}">
      <dsp:nvSpPr>
        <dsp:cNvPr id="0" name=""/>
        <dsp:cNvSpPr/>
      </dsp:nvSpPr>
      <dsp:spPr>
        <a:xfrm>
          <a:off x="2058491" y="1625600"/>
          <a:ext cx="195659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t" sz="2700" kern="1200" dirty="0"/>
            <a:t>Blocos de arrastar e soltar</a:t>
          </a:r>
        </a:p>
      </dsp:txBody>
      <dsp:txXfrm>
        <a:off x="2154004" y="1721113"/>
        <a:ext cx="1765567" cy="1976440"/>
      </dsp:txXfrm>
    </dsp:sp>
    <dsp:sp modelId="{7C561A09-D50D-4635-96E6-D137119DC7A2}">
      <dsp:nvSpPr>
        <dsp:cNvPr id="0" name=""/>
        <dsp:cNvSpPr/>
      </dsp:nvSpPr>
      <dsp:spPr>
        <a:xfrm>
          <a:off x="4112914" y="1625600"/>
          <a:ext cx="195659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t" sz="2700" kern="1200" dirty="0"/>
            <a:t>Scripts </a:t>
          </a:r>
          <a:r>
            <a:rPr lang="pt" sz="2700" kern="1200" dirty="0" err="1"/>
            <a:t>de construção</a:t>
          </a:r>
        </a:p>
      </dsp:txBody>
      <dsp:txXfrm>
        <a:off x="4208427" y="1721113"/>
        <a:ext cx="1765567" cy="1976440"/>
      </dsp:txXfrm>
    </dsp:sp>
    <dsp:sp modelId="{9E9D5D1E-892E-43A1-958E-68327F0BDA43}">
      <dsp:nvSpPr>
        <dsp:cNvPr id="0" name=""/>
        <dsp:cNvSpPr/>
      </dsp:nvSpPr>
      <dsp:spPr>
        <a:xfrm>
          <a:off x="6167338" y="1625600"/>
          <a:ext cx="195659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pt" sz="2700" kern="1200" dirty="0"/>
            <a:t>Teste e </a:t>
          </a:r>
          <a:r>
            <a:rPr lang="pt" sz="2700" kern="1200" dirty="0" err="1"/>
            <a:t>Depuração</a:t>
          </a:r>
          <a:endParaRPr lang="de-DE" sz="2700" kern="1200" dirty="0"/>
        </a:p>
      </dsp:txBody>
      <dsp:txXfrm>
        <a:off x="6262851" y="1721113"/>
        <a:ext cx="1765567" cy="19764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13.06.25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‹nº›</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569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51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6965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514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66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7686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68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264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5772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9337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4698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0742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9523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0314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2165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2540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358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549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‹nº›</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‹nº›</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13.06.25</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‹nº›</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7"/>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0.svg"/></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A1C99-048C-417A-B5B8-2056B8E22E6A}"/>
              </a:ext>
            </a:extLst>
          </p:cNvPr>
          <p:cNvSpPr>
            <a:spLocks noGrp="1"/>
          </p:cNvSpPr>
          <p:nvPr>
            <p:ph type="ctrTitle"/>
          </p:nvPr>
        </p:nvSpPr>
        <p:spPr/>
        <p:txBody>
          <a:bodyPr>
            <a:normAutofit fontScale="90000"/>
          </a:bodyPr>
          <a:lstStyle/>
          <a:p>
            <a:r>
              <a:rPr lang="pt" dirty="0"/>
              <a:t>Desenvolvendo um jogo simples </a:t>
            </a:r>
            <a:br>
              <a:rPr lang="de-DE" dirty="0"/>
            </a:br>
            <a:r>
              <a:rPr lang="pt" dirty="0" err="1"/>
              <a:t>com </a:t>
            </a:r>
            <a:r>
              <a:rPr lang="pt" dirty="0"/>
              <a:t>Scratch</a:t>
            </a:r>
          </a:p>
        </p:txBody>
      </p:sp>
      <p:sp>
        <p:nvSpPr>
          <p:cNvPr id="3" name="Untertitel 2">
            <a:extLst>
              <a:ext uri="{FF2B5EF4-FFF2-40B4-BE49-F238E27FC236}">
                <a16:creationId xmlns:a16="http://schemas.microsoft.com/office/drawing/2014/main" id="{4D98C593-574F-49D7-B0E5-08EE15119480}"/>
              </a:ext>
            </a:extLst>
          </p:cNvPr>
          <p:cNvSpPr>
            <a:spLocks noGrp="1"/>
          </p:cNvSpPr>
          <p:nvPr>
            <p:ph type="subTitle" idx="1"/>
          </p:nvPr>
        </p:nvSpPr>
        <p:spPr/>
        <p:txBody>
          <a:bodyPr>
            <a:normAutofit/>
          </a:bodyPr>
          <a:lstStyle/>
          <a:p>
            <a:r>
              <a:rPr lang="pt" dirty="0"/>
              <a:t> </a:t>
            </a:r>
            <a:br>
              <a:rPr lang="de-DE" dirty="0"/>
            </a:br>
            <a:r>
              <a:rPr lang="pt" dirty="0"/>
              <a:t>STEM4inclusivas WP2 – </a:t>
            </a:r>
            <a:r>
              <a:rPr lang="pt" dirty="0" err="1"/>
              <a:t>ToolBox</a:t>
            </a:r>
            <a:endParaRPr lang="pt" dirty="0"/>
          </a:p>
        </p:txBody>
      </p:sp>
      <p:sp>
        <p:nvSpPr>
          <p:cNvPr id="4" name="Untertitel 2">
            <a:extLst>
              <a:ext uri="{FF2B5EF4-FFF2-40B4-BE49-F238E27FC236}">
                <a16:creationId xmlns:a16="http://schemas.microsoft.com/office/drawing/2014/main" id="{52A1035F-7A41-CBD3-ED8B-834DDE1D4F97}"/>
              </a:ext>
            </a:extLst>
          </p:cNvPr>
          <p:cNvSpPr txBox="1">
            <a:spLocks/>
          </p:cNvSpPr>
          <p:nvPr/>
        </p:nvSpPr>
        <p:spPr>
          <a:xfrm>
            <a:off x="3110476" y="535333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br>
              <a:rPr lang="en-GB" dirty="0"/>
            </a:br>
            <a:r>
              <a:rPr lang="pt" dirty="0" err="1"/>
              <a:t>Prof.</a:t>
            </a:r>
            <a:r>
              <a:rPr lang="pt" dirty="0"/>
              <a:t> </a:t>
            </a:r>
            <a:r>
              <a:rPr lang="pt" dirty="0" err="1"/>
              <a:t>Dr. </a:t>
            </a:r>
            <a:r>
              <a:rPr lang="pt" dirty="0"/>
              <a:t>Marc Beutner</a:t>
            </a:r>
          </a:p>
        </p:txBody>
      </p:sp>
      <p:pic>
        <p:nvPicPr>
          <p:cNvPr id="5" name="Grafik 4">
            <a:extLst>
              <a:ext uri="{FF2B5EF4-FFF2-40B4-BE49-F238E27FC236}">
                <a16:creationId xmlns:a16="http://schemas.microsoft.com/office/drawing/2014/main" id="{1D914AC7-2BBC-5E38-1999-3B7BC3B3D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779" y="4441068"/>
            <a:ext cx="2228194" cy="912268"/>
          </a:xfrm>
          <a:prstGeom prst="rect">
            <a:avLst/>
          </a:prstGeom>
        </p:spPr>
      </p:pic>
    </p:spTree>
    <p:extLst>
      <p:ext uri="{BB962C8B-B14F-4D97-AF65-F5344CB8AC3E}">
        <p14:creationId xmlns:p14="http://schemas.microsoft.com/office/powerpoint/2010/main" val="27887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F3FFE-DDA4-70B8-474C-E7F2C2D5298E}"/>
              </a:ext>
            </a:extLst>
          </p:cNvPr>
          <p:cNvSpPr>
            <a:spLocks noGrp="1"/>
          </p:cNvSpPr>
          <p:nvPr>
            <p:ph type="title"/>
          </p:nvPr>
        </p:nvSpPr>
        <p:spPr/>
        <p:txBody>
          <a:bodyPr/>
          <a:lstStyle/>
          <a:p>
            <a:r>
              <a:rPr lang="pt" dirty="0"/>
              <a:t>Estrutura da atividade</a:t>
            </a:r>
            <a:endParaRPr lang="de-DE" dirty="0"/>
          </a:p>
        </p:txBody>
      </p:sp>
      <p:sp>
        <p:nvSpPr>
          <p:cNvPr id="3" name="Google Shape;228;p32">
            <a:extLst>
              <a:ext uri="{FF2B5EF4-FFF2-40B4-BE49-F238E27FC236}">
                <a16:creationId xmlns:a16="http://schemas.microsoft.com/office/drawing/2014/main" id="{BE41F640-DC33-D9F1-0A86-5F6C4AF3637E}"/>
              </a:ext>
            </a:extLst>
          </p:cNvPr>
          <p:cNvSpPr txBox="1">
            <a:spLocks noGrp="1"/>
          </p:cNvSpPr>
          <p:nvPr/>
        </p:nvSpPr>
        <p:spPr>
          <a:xfrm>
            <a:off x="3079516" y="2796758"/>
            <a:ext cx="2164505"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pPr marL="0" lvl="0" indent="0" algn="r" rtl="0">
              <a:spcBef>
                <a:spcPts val="0"/>
              </a:spcBef>
              <a:spcAft>
                <a:spcPts val="0"/>
              </a:spcAft>
              <a:buNone/>
            </a:pPr>
            <a:r>
              <a:rPr lang="pt" sz="1800" dirty="0">
                <a:solidFill>
                  <a:schemeClr val="tx1"/>
                </a:solidFill>
              </a:rPr>
              <a:t>Introdução</a:t>
            </a:r>
            <a:endParaRPr sz="1800" dirty="0">
              <a:solidFill>
                <a:schemeClr val="tx1"/>
              </a:solidFill>
            </a:endParaRPr>
          </a:p>
        </p:txBody>
      </p:sp>
      <p:sp>
        <p:nvSpPr>
          <p:cNvPr id="4" name="Google Shape;230;p32">
            <a:extLst>
              <a:ext uri="{FF2B5EF4-FFF2-40B4-BE49-F238E27FC236}">
                <a16:creationId xmlns:a16="http://schemas.microsoft.com/office/drawing/2014/main" id="{E727A5A0-D508-8198-CDC0-E981D168BD76}"/>
              </a:ext>
            </a:extLst>
          </p:cNvPr>
          <p:cNvSpPr txBox="1">
            <a:spLocks noGrp="1"/>
          </p:cNvSpPr>
          <p:nvPr/>
        </p:nvSpPr>
        <p:spPr>
          <a:xfrm>
            <a:off x="6550669" y="2964811"/>
            <a:ext cx="3824972"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r>
              <a:rPr lang="pt" dirty="0" err="1">
                <a:solidFill>
                  <a:schemeClr val="tx1"/>
                </a:solidFill>
              </a:rPr>
              <a:t>sobre</a:t>
            </a:r>
            <a:r>
              <a:rPr lang="pt" dirty="0">
                <a:solidFill>
                  <a:schemeClr val="tx1"/>
                </a:solidFill>
              </a:rPr>
              <a:t> </a:t>
            </a:r>
            <a:r>
              <a:rPr lang="pt" dirty="0" err="1">
                <a:solidFill>
                  <a:schemeClr val="tx1"/>
                </a:solidFill>
              </a:rPr>
              <a:t>o</a:t>
            </a:r>
            <a:r>
              <a:rPr lang="pt" dirty="0">
                <a:solidFill>
                  <a:schemeClr val="tx1"/>
                </a:solidFill>
              </a:rPr>
              <a:t> </a:t>
            </a:r>
            <a:r>
              <a:rPr lang="pt" dirty="0" err="1">
                <a:solidFill>
                  <a:schemeClr val="tx1"/>
                </a:solidFill>
              </a:rPr>
              <a:t>tópico </a:t>
            </a:r>
            <a:br>
              <a:rPr lang="de-DE" dirty="0">
                <a:solidFill>
                  <a:schemeClr val="tx1"/>
                </a:solidFill>
              </a:rPr>
            </a:br>
            <a:r>
              <a:rPr lang="pt" b="0" dirty="0">
                <a:solidFill>
                  <a:schemeClr val="tx1"/>
                </a:solidFill>
              </a:rPr>
              <a:t>Codificação e o uso do Scratch</a:t>
            </a:r>
            <a:endParaRPr dirty="0">
              <a:solidFill>
                <a:schemeClr val="tx1"/>
              </a:solidFill>
            </a:endParaRPr>
          </a:p>
        </p:txBody>
      </p:sp>
      <p:cxnSp>
        <p:nvCxnSpPr>
          <p:cNvPr id="7" name="Google Shape;236;p32">
            <a:extLst>
              <a:ext uri="{FF2B5EF4-FFF2-40B4-BE49-F238E27FC236}">
                <a16:creationId xmlns:a16="http://schemas.microsoft.com/office/drawing/2014/main" id="{8AAA48DF-FD00-BA1C-DC77-C7AAF3F9DB69}"/>
              </a:ext>
            </a:extLst>
          </p:cNvPr>
          <p:cNvCxnSpPr/>
          <p:nvPr/>
        </p:nvCxnSpPr>
        <p:spPr>
          <a:xfrm rot="10800000">
            <a:off x="2911070" y="4100754"/>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8" name="Google Shape;238;p32">
            <a:extLst>
              <a:ext uri="{FF2B5EF4-FFF2-40B4-BE49-F238E27FC236}">
                <a16:creationId xmlns:a16="http://schemas.microsoft.com/office/drawing/2014/main" id="{8F5A82A6-402E-F56A-FB91-2BBD81A7FE3C}"/>
              </a:ext>
            </a:extLst>
          </p:cNvPr>
          <p:cNvCxnSpPr/>
          <p:nvPr/>
        </p:nvCxnSpPr>
        <p:spPr>
          <a:xfrm rot="10800000">
            <a:off x="2911070" y="3295192"/>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Google Shape;228;p32">
            <a:extLst>
              <a:ext uri="{FF2B5EF4-FFF2-40B4-BE49-F238E27FC236}">
                <a16:creationId xmlns:a16="http://schemas.microsoft.com/office/drawing/2014/main" id="{D48773A4-A640-42C3-A73F-58EC066A2BBE}"/>
              </a:ext>
            </a:extLst>
          </p:cNvPr>
          <p:cNvSpPr txBox="1">
            <a:spLocks/>
          </p:cNvSpPr>
          <p:nvPr/>
        </p:nvSpPr>
        <p:spPr>
          <a:xfrm>
            <a:off x="3729019" y="3618534"/>
            <a:ext cx="2187378"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pt" sz="1800" b="1" dirty="0">
                <a:solidFill>
                  <a:schemeClr val="tx1"/>
                </a:solidFill>
                <a:latin typeface="Montserrat"/>
                <a:sym typeface="Montserrat"/>
              </a:rPr>
              <a:t>Fase de treinamento</a:t>
            </a:r>
          </a:p>
        </p:txBody>
      </p:sp>
      <p:sp>
        <p:nvSpPr>
          <p:cNvPr id="10" name="Google Shape;230;p32">
            <a:extLst>
              <a:ext uri="{FF2B5EF4-FFF2-40B4-BE49-F238E27FC236}">
                <a16:creationId xmlns:a16="http://schemas.microsoft.com/office/drawing/2014/main" id="{49137F48-784B-42AB-90A2-5632C077AB5A}"/>
              </a:ext>
            </a:extLst>
          </p:cNvPr>
          <p:cNvSpPr txBox="1">
            <a:spLocks/>
          </p:cNvSpPr>
          <p:nvPr/>
        </p:nvSpPr>
        <p:spPr>
          <a:xfrm>
            <a:off x="6564224" y="3825590"/>
            <a:ext cx="3811416"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pt" b="1" dirty="0" err="1">
                <a:solidFill>
                  <a:schemeClr val="tx1"/>
                </a:solidFill>
                <a:latin typeface="Montserrat"/>
                <a:sym typeface="Montserrat"/>
              </a:rPr>
              <a:t>sobre</a:t>
            </a:r>
            <a:r>
              <a:rPr lang="pt" b="1" dirty="0">
                <a:solidFill>
                  <a:schemeClr val="tx1"/>
                </a:solidFill>
                <a:latin typeface="Montserrat"/>
                <a:sym typeface="Montserrat"/>
              </a:rPr>
              <a:t> </a:t>
            </a:r>
            <a:r>
              <a:rPr lang="pt" b="1" dirty="0" err="1">
                <a:solidFill>
                  <a:schemeClr val="tx1"/>
                </a:solidFill>
                <a:latin typeface="Montserrat"/>
                <a:sym typeface="Montserrat"/>
              </a:rPr>
              <a:t>o</a:t>
            </a:r>
            <a:r>
              <a:rPr lang="pt" b="1" dirty="0">
                <a:solidFill>
                  <a:schemeClr val="tx1"/>
                </a:solidFill>
                <a:latin typeface="Montserrat"/>
                <a:sym typeface="Montserrat"/>
              </a:rPr>
              <a:t> </a:t>
            </a:r>
            <a:r>
              <a:rPr lang="pt" b="1" dirty="0" err="1">
                <a:solidFill>
                  <a:schemeClr val="tx1"/>
                </a:solidFill>
                <a:latin typeface="Montserrat"/>
                <a:sym typeface="Montserrat"/>
              </a:rPr>
              <a:t>treinamento</a:t>
            </a:r>
            <a:endParaRPr lang="de-DE" b="1" dirty="0">
              <a:solidFill>
                <a:schemeClr val="tx1"/>
              </a:solidFill>
              <a:latin typeface="Montserrat"/>
              <a:sym typeface="Montserrat"/>
            </a:endParaRPr>
          </a:p>
          <a:p>
            <a:r>
              <a:rPr lang="pt" dirty="0">
                <a:solidFill>
                  <a:schemeClr val="tx1"/>
                </a:solidFill>
                <a:latin typeface="Montserrat"/>
                <a:sym typeface="Montserrat"/>
              </a:rPr>
              <a:t>Crie </a:t>
            </a:r>
            <a:r>
              <a:rPr lang="pt" dirty="0" err="1">
                <a:solidFill>
                  <a:schemeClr val="tx1"/>
                </a:solidFill>
                <a:latin typeface="Montserrat"/>
                <a:sym typeface="Montserrat"/>
              </a:rPr>
              <a:t>seu </a:t>
            </a:r>
            <a:r>
              <a:rPr lang="pt" dirty="0">
                <a:solidFill>
                  <a:schemeClr val="tx1"/>
                </a:solidFill>
                <a:latin typeface="Montserrat"/>
                <a:sym typeface="Montserrat"/>
              </a:rPr>
              <a:t>próprio jogo Scratch simples</a:t>
            </a:r>
          </a:p>
          <a:p>
            <a:endParaRPr lang="de-DE" dirty="0">
              <a:solidFill>
                <a:schemeClr val="tx1"/>
              </a:solidFill>
              <a:latin typeface="Montserrat"/>
              <a:sym typeface="Montserrat"/>
            </a:endParaRPr>
          </a:p>
        </p:txBody>
      </p:sp>
      <p:cxnSp>
        <p:nvCxnSpPr>
          <p:cNvPr id="12" name="Google Shape;236;p32">
            <a:extLst>
              <a:ext uri="{FF2B5EF4-FFF2-40B4-BE49-F238E27FC236}">
                <a16:creationId xmlns:a16="http://schemas.microsoft.com/office/drawing/2014/main" id="{62C6192F-189F-FFB3-5ED1-4821143BFDF2}"/>
              </a:ext>
            </a:extLst>
          </p:cNvPr>
          <p:cNvCxnSpPr>
            <a:cxnSpLocks/>
          </p:cNvCxnSpPr>
          <p:nvPr/>
        </p:nvCxnSpPr>
        <p:spPr>
          <a:xfrm flipV="1">
            <a:off x="2354343" y="2628686"/>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5018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pt" dirty="0"/>
              <a:t>A: Sobre o tema </a:t>
            </a:r>
            <a:br>
              <a:rPr lang="en-GB" dirty="0"/>
            </a:br>
            <a:br>
              <a:rPr lang="en-GB" dirty="0"/>
            </a:br>
            <a:r>
              <a:rPr lang="pt" b="1" dirty="0">
                <a:solidFill>
                  <a:schemeClr val="tx1"/>
                </a:solidFill>
              </a:rPr>
              <a:t>O que é codificar?</a:t>
            </a:r>
            <a:endParaRPr b="1" dirty="0">
              <a:solidFill>
                <a:srgbClr val="FFFF00"/>
              </a:solidFill>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O que é codificação ?</a:t>
            </a:r>
            <a:endParaRPr lang="en-GB" b="1" dirty="0">
              <a:solidFill>
                <a:schemeClr val="tx1"/>
              </a:solidFill>
            </a:endParaRPr>
          </a:p>
          <a:p>
            <a:pPr algn="l"/>
            <a:r>
              <a:rPr lang="pt" dirty="0">
                <a:solidFill>
                  <a:schemeClr val="tx1"/>
                </a:solidFill>
              </a:rPr>
              <a:t>Codificação é o processo de criar instruções para um computador seguir. Essas instruções, escritas em uma linguagem de programação, dizem ao computador como executar tarefas específicas, como cálculos, processamento de dados ou controle de dispositivos. A codificação é a base do desenvolvimento de software e é usada para criar tudo, desde scripts simples até aplicativos e sistemas complexos.</a:t>
            </a: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200" b="1" dirty="0"/>
              <a:t>Definição!</a:t>
            </a:r>
          </a:p>
        </p:txBody>
      </p:sp>
    </p:spTree>
    <p:extLst>
      <p:ext uri="{BB962C8B-B14F-4D97-AF65-F5344CB8AC3E}">
        <p14:creationId xmlns:p14="http://schemas.microsoft.com/office/powerpoint/2010/main" val="152696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pt" b="1" dirty="0" err="1">
                <a:solidFill>
                  <a:schemeClr val="tx1"/>
                </a:solidFill>
              </a:rPr>
              <a:t>Alguns</a:t>
            </a:r>
            <a:r>
              <a:rPr lang="pt" b="1" dirty="0">
                <a:solidFill>
                  <a:schemeClr val="tx1"/>
                </a:solidFill>
              </a:rPr>
              <a:t> </a:t>
            </a:r>
            <a:r>
              <a:rPr lang="pt" b="1" dirty="0" err="1">
                <a:solidFill>
                  <a:schemeClr val="tx1"/>
                </a:solidFill>
              </a:rPr>
              <a:t>conceitos</a:t>
            </a:r>
            <a:r>
              <a:rPr lang="pt" b="1" dirty="0">
                <a:solidFill>
                  <a:schemeClr val="tx1"/>
                </a:solidFill>
              </a:rPr>
              <a:t> </a:t>
            </a:r>
            <a:r>
              <a:rPr lang="pt" b="1" dirty="0" err="1">
                <a:solidFill>
                  <a:schemeClr val="tx1"/>
                </a:solidFill>
              </a:rPr>
              <a:t>de</a:t>
            </a:r>
            <a:r>
              <a:rPr lang="pt" b="1" dirty="0">
                <a:solidFill>
                  <a:schemeClr val="tx1"/>
                </a:solidFill>
              </a:rPr>
              <a:t> </a:t>
            </a:r>
            <a:r>
              <a:rPr lang="pt" b="1" dirty="0" err="1">
                <a:solidFill>
                  <a:schemeClr val="tx1"/>
                </a:solidFill>
              </a:rPr>
              <a:t>codificação </a:t>
            </a:r>
            <a:r>
              <a:rPr lang="pt" b="1" dirty="0">
                <a:solidFill>
                  <a:schemeClr val="tx1"/>
                </a:solidFill>
              </a:rPr>
              <a:t>:</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pt" dirty="0">
                <a:solidFill>
                  <a:schemeClr val="tx1"/>
                </a:solidFill>
              </a:rPr>
              <a:t>A codificação usa linguagens de programação: </a:t>
            </a:r>
            <a:br>
              <a:rPr lang="en-US" dirty="0">
                <a:solidFill>
                  <a:schemeClr val="tx1"/>
                </a:solidFill>
              </a:rPr>
            </a:br>
            <a:r>
              <a:rPr lang="pt" dirty="0">
                <a:solidFill>
                  <a:schemeClr val="tx1"/>
                </a:solidFill>
              </a:rPr>
              <a:t>Estas são as linguagens usadas para escrever código, como Python, Java, C++, JavaScript, etc.</a:t>
            </a:r>
          </a:p>
          <a:p>
            <a:pPr marL="342900" indent="-342900">
              <a:buFont typeface="Arial" panose="020B0604020202020204" pitchFamily="34" charset="0"/>
              <a:buChar char="•"/>
            </a:pPr>
            <a:r>
              <a:rPr lang="pt" dirty="0">
                <a:solidFill>
                  <a:schemeClr val="tx1"/>
                </a:solidFill>
              </a:rPr>
              <a:t>Cada linguagem tem sua própria sintaxe (regras) e é adequada a diferentes tipos de tarefas. Sintaxe significa regras e estrutura específicas de uma linguagem de programação que determinam como o código deve ser escrito para que o computador o entenda e execute.</a:t>
            </a:r>
          </a:p>
          <a:p>
            <a:pPr marL="342900" indent="-342900" algn="just">
              <a:buFont typeface="Arial" panose="020B0604020202020204" pitchFamily="34" charset="0"/>
              <a:buChar char="•"/>
            </a:pPr>
            <a:r>
              <a:rPr lang="pt" dirty="0">
                <a:solidFill>
                  <a:schemeClr val="tx1"/>
                </a:solidFill>
              </a:rPr>
              <a:t>A codificação utiliza algoritmos. Trata-se de um conjunto de etapas ou instruções projetadas para resolver um problema específico ou executar uma tarefa.</a:t>
            </a:r>
          </a:p>
          <a:p>
            <a:pPr algn="just"/>
            <a:endParaRPr lang="en-IE" dirty="0">
              <a:solidFill>
                <a:schemeClr val="tx1"/>
              </a:solidFill>
            </a:endParaRPr>
          </a:p>
        </p:txBody>
      </p:sp>
    </p:spTree>
    <p:extLst>
      <p:ext uri="{BB962C8B-B14F-4D97-AF65-F5344CB8AC3E}">
        <p14:creationId xmlns:p14="http://schemas.microsoft.com/office/powerpoint/2010/main" val="31330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pt" b="1" dirty="0" err="1">
                <a:solidFill>
                  <a:schemeClr val="tx1"/>
                </a:solidFill>
              </a:rPr>
              <a:t>Alguns</a:t>
            </a:r>
            <a:r>
              <a:rPr lang="pt" b="1" dirty="0">
                <a:solidFill>
                  <a:schemeClr val="tx1"/>
                </a:solidFill>
              </a:rPr>
              <a:t> </a:t>
            </a:r>
            <a:r>
              <a:rPr lang="pt" b="1" dirty="0" err="1">
                <a:solidFill>
                  <a:schemeClr val="tx1"/>
                </a:solidFill>
              </a:rPr>
              <a:t>conceitos</a:t>
            </a:r>
            <a:r>
              <a:rPr lang="pt" b="1" dirty="0">
                <a:solidFill>
                  <a:schemeClr val="tx1"/>
                </a:solidFill>
              </a:rPr>
              <a:t> </a:t>
            </a:r>
            <a:r>
              <a:rPr lang="pt" b="1" dirty="0" err="1">
                <a:solidFill>
                  <a:schemeClr val="tx1"/>
                </a:solidFill>
              </a:rPr>
              <a:t>de</a:t>
            </a:r>
            <a:r>
              <a:rPr lang="pt" b="1" dirty="0">
                <a:solidFill>
                  <a:schemeClr val="tx1"/>
                </a:solidFill>
              </a:rPr>
              <a:t> </a:t>
            </a:r>
            <a:r>
              <a:rPr lang="pt" b="1" dirty="0" err="1">
                <a:solidFill>
                  <a:schemeClr val="tx1"/>
                </a:solidFill>
              </a:rPr>
              <a:t>codificação </a:t>
            </a:r>
            <a:r>
              <a:rPr lang="pt" b="1" dirty="0">
                <a:solidFill>
                  <a:schemeClr val="tx1"/>
                </a:solidFill>
              </a:rPr>
              <a:t>:</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pt" dirty="0">
                <a:solidFill>
                  <a:schemeClr val="tx1"/>
                </a:solidFill>
              </a:rPr>
              <a:t>A codificação precisa de depuração. Este é o processo de encontrar e corrigir erros ou bugs no código.</a:t>
            </a:r>
          </a:p>
          <a:p>
            <a:pPr marL="342900" indent="-342900" algn="just">
              <a:buFont typeface="Arial" panose="020B0604020202020204" pitchFamily="34" charset="0"/>
              <a:buChar char="•"/>
            </a:pPr>
            <a:r>
              <a:rPr lang="pt" dirty="0">
                <a:solidFill>
                  <a:schemeClr val="tx1"/>
                </a:solidFill>
              </a:rPr>
              <a:t>A codificação também precisa de compilação/interpretação. O código deve ser convertido em um formato que o computador possa executar. Isso é feito por meio de um compilador ou um interpretador, dependendo da linguagem de programação.</a:t>
            </a:r>
          </a:p>
          <a:p>
            <a:pPr algn="just"/>
            <a:endParaRPr lang="en-IE" dirty="0">
              <a:solidFill>
                <a:schemeClr val="tx1"/>
              </a:solidFill>
            </a:endParaRPr>
          </a:p>
        </p:txBody>
      </p:sp>
    </p:spTree>
    <p:extLst>
      <p:ext uri="{BB962C8B-B14F-4D97-AF65-F5344CB8AC3E}">
        <p14:creationId xmlns:p14="http://schemas.microsoft.com/office/powerpoint/2010/main" val="192525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pt" sz="4267" dirty="0">
                <a:solidFill>
                  <a:schemeClr val="tx1"/>
                </a:solidFill>
              </a:rPr>
              <a:t>Vídeo </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49503" y="4923418"/>
            <a:ext cx="4220240" cy="318100"/>
          </a:xfrm>
          <a:prstGeom prst="rect">
            <a:avLst/>
          </a:prstGeom>
          <a:noFill/>
        </p:spPr>
        <p:txBody>
          <a:bodyPr wrap="square" rtlCol="0">
            <a:spAutoFit/>
          </a:bodyPr>
          <a:lstStyle/>
          <a:p>
            <a:r>
              <a:rPr lang="pt" sz="1467" dirty="0"/>
              <a:t>https://www.youtube.com/watch?v=N7ZmPYaXoic</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Vamos</a:t>
            </a:r>
            <a:r>
              <a:rPr lang="pt" dirty="0"/>
              <a:t> </a:t>
            </a:r>
            <a:r>
              <a:rPr lang="pt" dirty="0" err="1"/>
              <a:t>dê </a:t>
            </a:r>
            <a:r>
              <a:rPr lang="pt" dirty="0"/>
              <a:t>uma </a:t>
            </a:r>
            <a:r>
              <a:rPr lang="pt" dirty="0" err="1"/>
              <a:t>olhada </a:t>
            </a:r>
            <a:r>
              <a:rPr lang="pt" dirty="0"/>
              <a:t>nisso</a:t>
            </a:r>
            <a:r>
              <a:rPr lang="pt" dirty="0" err="1"/>
              <a:t>​</a:t>
            </a:r>
            <a:r>
              <a:rPr lang="pt" dirty="0"/>
              <a:t> </a:t>
            </a:r>
            <a:r>
              <a:rPr lang="pt" dirty="0" err="1"/>
              <a:t>YouTube</a:t>
            </a:r>
            <a:r>
              <a:rPr lang="pt" dirty="0"/>
              <a:t> </a:t>
            </a:r>
            <a:r>
              <a:rPr lang="pt" dirty="0" err="1"/>
              <a:t>vídeo</a:t>
            </a:r>
            <a:r>
              <a:rPr lang="pt" dirty="0"/>
              <a:t> </a:t>
            </a:r>
            <a:r>
              <a:rPr lang="pt" dirty="0" err="1"/>
              <a:t>sobre</a:t>
            </a:r>
            <a:r>
              <a:rPr lang="pt" dirty="0"/>
              <a:t> </a:t>
            </a:r>
            <a:r>
              <a:rPr lang="pt" dirty="0" err="1"/>
              <a:t>codificação </a:t>
            </a:r>
            <a:r>
              <a:rPr lang="pt" dirty="0"/>
              <a:t>!</a:t>
            </a:r>
          </a:p>
        </p:txBody>
      </p:sp>
      <p:pic>
        <p:nvPicPr>
          <p:cNvPr id="10" name="Grafik 9">
            <a:extLst>
              <a:ext uri="{FF2B5EF4-FFF2-40B4-BE49-F238E27FC236}">
                <a16:creationId xmlns:a16="http://schemas.microsoft.com/office/drawing/2014/main" id="{F5187324-E397-00CE-A57C-005F2C940603}"/>
              </a:ext>
            </a:extLst>
          </p:cNvPr>
          <p:cNvPicPr>
            <a:picLocks noChangeAspect="1"/>
          </p:cNvPicPr>
          <p:nvPr/>
        </p:nvPicPr>
        <p:blipFill>
          <a:blip r:embed="rId2"/>
          <a:stretch>
            <a:fillRect/>
          </a:stretch>
        </p:blipFill>
        <p:spPr>
          <a:xfrm>
            <a:off x="6783355" y="2369976"/>
            <a:ext cx="4798710" cy="2553442"/>
          </a:xfrm>
          <a:prstGeom prst="rect">
            <a:avLst/>
          </a:prstGeom>
        </p:spPr>
      </p:pic>
    </p:spTree>
    <p:extLst>
      <p:ext uri="{BB962C8B-B14F-4D97-AF65-F5344CB8AC3E}">
        <p14:creationId xmlns:p14="http://schemas.microsoft.com/office/powerpoint/2010/main" val="3196501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Um fluxograma:</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pt" dirty="0">
                <a:solidFill>
                  <a:schemeClr val="tx1"/>
                </a:solidFill>
              </a:rPr>
              <a:t>Um fluxograma é um diagrama que descreve visualmente um fluxo de trabalho ou processo.</a:t>
            </a:r>
          </a:p>
          <a:p>
            <a:pPr marL="342900" indent="-342900" algn="just">
              <a:buFont typeface="Arial" panose="020B0604020202020204" pitchFamily="34" charset="0"/>
              <a:buChar char="•"/>
            </a:pPr>
            <a:r>
              <a:rPr lang="pt" dirty="0">
                <a:solidFill>
                  <a:schemeClr val="tx1"/>
                </a:solidFill>
              </a:rPr>
              <a:t>Também pode ser descrito como uma representação gráfica de um algoritmo, ilustrando um método passo a passo para concluir uma tarefa.</a:t>
            </a:r>
          </a:p>
          <a:p>
            <a:pPr marL="342900" indent="-342900" algn="just">
              <a:buFont typeface="Arial" panose="020B0604020202020204" pitchFamily="34" charset="0"/>
              <a:buChar char="•"/>
            </a:pPr>
            <a:r>
              <a:rPr lang="pt" dirty="0">
                <a:solidFill>
                  <a:schemeClr val="tx1"/>
                </a:solidFill>
              </a:rPr>
              <a:t>Um fluxograma de programa mostra os controles em um programa dentro de um sistema.</a:t>
            </a:r>
          </a:p>
          <a:p>
            <a:pPr algn="just"/>
            <a:endParaRPr lang="en-IE" dirty="0">
              <a:solidFill>
                <a:schemeClr val="tx1"/>
              </a:solidFill>
            </a:endParaRPr>
          </a:p>
        </p:txBody>
      </p:sp>
    </p:spTree>
    <p:extLst>
      <p:ext uri="{BB962C8B-B14F-4D97-AF65-F5344CB8AC3E}">
        <p14:creationId xmlns:p14="http://schemas.microsoft.com/office/powerpoint/2010/main" val="938656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Fluxograma</a:t>
            </a:r>
            <a:r>
              <a:rPr lang="pt" b="1" dirty="0" err="1">
                <a:solidFill>
                  <a:schemeClr val="tx1"/>
                </a:solidFill>
              </a:rPr>
              <a:t>​</a:t>
            </a:r>
            <a:r>
              <a:rPr lang="pt" b="1" dirty="0">
                <a:solidFill>
                  <a:schemeClr val="tx1"/>
                </a:solidFill>
              </a:rPr>
              <a:t> </a:t>
            </a:r>
            <a:r>
              <a:rPr lang="pt" b="1" dirty="0" err="1">
                <a:solidFill>
                  <a:schemeClr val="tx1"/>
                </a:solidFill>
              </a:rPr>
              <a:t>elementos </a:t>
            </a:r>
            <a:r>
              <a:rPr lang="pt" b="1" dirty="0">
                <a:solidFill>
                  <a:schemeClr val="tx1"/>
                </a:solidFill>
              </a:rPr>
              <a:t>- Parte 1:</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8" name="Grafik 7" descr="Ein Bild, das Schwarz, Dunkelheit enthält.&#10;&#10;Automatisch generierte Beschreibung">
            <a:extLst>
              <a:ext uri="{FF2B5EF4-FFF2-40B4-BE49-F238E27FC236}">
                <a16:creationId xmlns:a16="http://schemas.microsoft.com/office/drawing/2014/main" id="{71281D13-B1B3-8A3F-127B-EE10051A3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1928479" y="2039403"/>
            <a:ext cx="1224153" cy="229529"/>
          </a:xfrm>
          <a:prstGeom prst="rect">
            <a:avLst/>
          </a:prstGeom>
        </p:spPr>
      </p:pic>
      <p:sp>
        <p:nvSpPr>
          <p:cNvPr id="9" name="Rechteck 8">
            <a:extLst>
              <a:ext uri="{FF2B5EF4-FFF2-40B4-BE49-F238E27FC236}">
                <a16:creationId xmlns:a16="http://schemas.microsoft.com/office/drawing/2014/main" id="{54D0E0F9-F103-1B51-4EBB-ADD841F0E9CB}"/>
              </a:ext>
            </a:extLst>
          </p:cNvPr>
          <p:cNvSpPr/>
          <p:nvPr/>
        </p:nvSpPr>
        <p:spPr>
          <a:xfrm>
            <a:off x="3577765" y="18835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a:t>Seta / </a:t>
            </a:r>
            <a:r>
              <a:rPr lang="pt" dirty="0" err="1"/>
              <a:t>Linha de fluxo </a:t>
            </a:r>
            <a:r>
              <a:rPr lang="pt" dirty="0"/>
              <a:t>: </a:t>
            </a:r>
            <a:br>
              <a:rPr lang="de-DE" dirty="0"/>
            </a:br>
            <a:r>
              <a:rPr lang="pt" dirty="0"/>
              <a:t>mostra a ordem de operação do processo</a:t>
            </a:r>
            <a:endParaRPr lang="de-DE" dirty="0"/>
          </a:p>
        </p:txBody>
      </p:sp>
      <p:pic>
        <p:nvPicPr>
          <p:cNvPr id="11" name="Grafik 10">
            <a:extLst>
              <a:ext uri="{FF2B5EF4-FFF2-40B4-BE49-F238E27FC236}">
                <a16:creationId xmlns:a16="http://schemas.microsoft.com/office/drawing/2014/main" id="{5028BFE7-1EDB-81E0-DF30-6F364639D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6180" y="2807502"/>
            <a:ext cx="1428750" cy="714375"/>
          </a:xfrm>
          <a:prstGeom prst="rect">
            <a:avLst/>
          </a:prstGeom>
        </p:spPr>
      </p:pic>
      <p:sp>
        <p:nvSpPr>
          <p:cNvPr id="12" name="Rechteck 11">
            <a:extLst>
              <a:ext uri="{FF2B5EF4-FFF2-40B4-BE49-F238E27FC236}">
                <a16:creationId xmlns:a16="http://schemas.microsoft.com/office/drawing/2014/main" id="{DB8C89F3-23B5-4994-B272-FFDFA4BC43C1}"/>
              </a:ext>
            </a:extLst>
          </p:cNvPr>
          <p:cNvSpPr/>
          <p:nvPr/>
        </p:nvSpPr>
        <p:spPr>
          <a:xfrm>
            <a:off x="3577765" y="2807502"/>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a:t>Terminal </a:t>
            </a:r>
            <a:br>
              <a:rPr lang="de-DE" dirty="0"/>
            </a:br>
            <a:r>
              <a:rPr lang="pt" dirty="0"/>
              <a:t>Representa o início e o fim de um programa</a:t>
            </a:r>
            <a:endParaRPr lang="de-DE" dirty="0"/>
          </a:p>
        </p:txBody>
      </p:sp>
      <p:pic>
        <p:nvPicPr>
          <p:cNvPr id="14" name="Grafik 13" descr="Ein Bild, das Rechteck, weiß, Screenshot, Bilderrahmen enthält.&#10;&#10;Automatisch generierte Beschreibung">
            <a:extLst>
              <a:ext uri="{FF2B5EF4-FFF2-40B4-BE49-F238E27FC236}">
                <a16:creationId xmlns:a16="http://schemas.microsoft.com/office/drawing/2014/main" id="{9007A52D-7E7B-5E98-19DA-0CF6D8C67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6180" y="3777324"/>
            <a:ext cx="1428750" cy="714375"/>
          </a:xfrm>
          <a:prstGeom prst="rect">
            <a:avLst/>
          </a:prstGeom>
        </p:spPr>
      </p:pic>
      <p:sp>
        <p:nvSpPr>
          <p:cNvPr id="15" name="Rechteck 14">
            <a:extLst>
              <a:ext uri="{FF2B5EF4-FFF2-40B4-BE49-F238E27FC236}">
                <a16:creationId xmlns:a16="http://schemas.microsoft.com/office/drawing/2014/main" id="{7AE5D175-A9F3-C03E-BEBA-84E69C39FA1B}"/>
              </a:ext>
            </a:extLst>
          </p:cNvPr>
          <p:cNvSpPr/>
          <p:nvPr/>
        </p:nvSpPr>
        <p:spPr>
          <a:xfrm>
            <a:off x="3577765" y="3777324"/>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Processo </a:t>
            </a:r>
            <a:br>
              <a:rPr lang="de-DE" dirty="0"/>
            </a:br>
            <a:r>
              <a:rPr lang="pt" dirty="0"/>
              <a:t>Representa um conjunto de operações</a:t>
            </a:r>
            <a:endParaRPr lang="de-DE" dirty="0"/>
          </a:p>
        </p:txBody>
      </p:sp>
    </p:spTree>
    <p:extLst>
      <p:ext uri="{BB962C8B-B14F-4D97-AF65-F5344CB8AC3E}">
        <p14:creationId xmlns:p14="http://schemas.microsoft.com/office/powerpoint/2010/main" val="290705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Fluxograma</a:t>
            </a:r>
            <a:r>
              <a:rPr lang="pt" b="1" dirty="0" err="1">
                <a:solidFill>
                  <a:schemeClr val="tx1"/>
                </a:solidFill>
              </a:rPr>
              <a:t>​</a:t>
            </a:r>
            <a:r>
              <a:rPr lang="pt" b="1" dirty="0">
                <a:solidFill>
                  <a:schemeClr val="tx1"/>
                </a:solidFill>
              </a:rPr>
              <a:t> </a:t>
            </a:r>
            <a:r>
              <a:rPr lang="pt" b="1" dirty="0" err="1">
                <a:solidFill>
                  <a:schemeClr val="tx1"/>
                </a:solidFill>
              </a:rPr>
              <a:t>elementos </a:t>
            </a:r>
            <a:r>
              <a:rPr lang="pt" b="1" dirty="0">
                <a:solidFill>
                  <a:schemeClr val="tx1"/>
                </a:solidFill>
              </a:rPr>
              <a:t>- Parte 2:</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Rechteck 8">
            <a:extLst>
              <a:ext uri="{FF2B5EF4-FFF2-40B4-BE49-F238E27FC236}">
                <a16:creationId xmlns:a16="http://schemas.microsoft.com/office/drawing/2014/main" id="{54D0E0F9-F103-1B51-4EBB-ADD841F0E9CB}"/>
              </a:ext>
            </a:extLst>
          </p:cNvPr>
          <p:cNvSpPr/>
          <p:nvPr/>
        </p:nvSpPr>
        <p:spPr>
          <a:xfrm>
            <a:off x="3577765" y="1952587"/>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a:t>Entrada / Saída: </a:t>
            </a:r>
            <a:br>
              <a:rPr lang="de-DE" dirty="0"/>
            </a:br>
            <a:r>
              <a:rPr lang="pt" dirty="0"/>
              <a:t>Mostra onde inserir dados ou exibir resultados</a:t>
            </a:r>
            <a:endParaRPr lang="de-DE" dirty="0"/>
          </a:p>
        </p:txBody>
      </p:sp>
      <p:pic>
        <p:nvPicPr>
          <p:cNvPr id="17" name="Grafik 16" descr="Ein Bild, das weiß, Design enthält.&#10;&#10;Automatisch generierte Beschreibung">
            <a:extLst>
              <a:ext uri="{FF2B5EF4-FFF2-40B4-BE49-F238E27FC236}">
                <a16:creationId xmlns:a16="http://schemas.microsoft.com/office/drawing/2014/main" id="{8A9784F9-15D6-B783-C9E0-999FF20A9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408" y="3121215"/>
            <a:ext cx="1428750" cy="1076325"/>
          </a:xfrm>
          <a:prstGeom prst="rect">
            <a:avLst/>
          </a:prstGeom>
        </p:spPr>
      </p:pic>
      <p:sp>
        <p:nvSpPr>
          <p:cNvPr id="18" name="Rechteck 17">
            <a:extLst>
              <a:ext uri="{FF2B5EF4-FFF2-40B4-BE49-F238E27FC236}">
                <a16:creationId xmlns:a16="http://schemas.microsoft.com/office/drawing/2014/main" id="{CDCC07E5-C2E0-4BF4-4871-07101E124AF2}"/>
              </a:ext>
            </a:extLst>
          </p:cNvPr>
          <p:cNvSpPr/>
          <p:nvPr/>
        </p:nvSpPr>
        <p:spPr>
          <a:xfrm>
            <a:off x="3483694" y="32876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Decisão </a:t>
            </a:r>
            <a:r>
              <a:rPr lang="pt" dirty="0"/>
              <a:t>/ </a:t>
            </a:r>
            <a:r>
              <a:rPr lang="pt" dirty="0" err="1"/>
              <a:t>Verdadeiro ou </a:t>
            </a:r>
            <a:r>
              <a:rPr lang="pt" dirty="0"/>
              <a:t>Falso </a:t>
            </a:r>
            <a:r>
              <a:rPr lang="pt" dirty="0" err="1"/>
              <a:t>teste </a:t>
            </a:r>
            <a:br>
              <a:rPr lang="de-DE" dirty="0"/>
            </a:br>
            <a:r>
              <a:rPr lang="pt" dirty="0"/>
              <a:t>Indica uma operação condicional que decide qual caminho o programa seguirá.</a:t>
            </a:r>
            <a:endParaRPr lang="de-DE" dirty="0"/>
          </a:p>
        </p:txBody>
      </p:sp>
      <p:pic>
        <p:nvPicPr>
          <p:cNvPr id="7" name="Grafik 6" descr="Ein Bild, das weiß, Rechteck, Design enthält.&#10;&#10;Automatisch generierte Beschreibung">
            <a:extLst>
              <a:ext uri="{FF2B5EF4-FFF2-40B4-BE49-F238E27FC236}">
                <a16:creationId xmlns:a16="http://schemas.microsoft.com/office/drawing/2014/main" id="{E4276CD9-5BA5-B138-425B-DBCA0316FE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3516" y="1920992"/>
            <a:ext cx="1428750" cy="714375"/>
          </a:xfrm>
          <a:prstGeom prst="rect">
            <a:avLst/>
          </a:prstGeom>
        </p:spPr>
      </p:pic>
    </p:spTree>
    <p:extLst>
      <p:ext uri="{BB962C8B-B14F-4D97-AF65-F5344CB8AC3E}">
        <p14:creationId xmlns:p14="http://schemas.microsoft.com/office/powerpoint/2010/main" val="354833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Fluxograma</a:t>
            </a:r>
            <a:r>
              <a:rPr lang="pt" b="1" dirty="0" err="1">
                <a:solidFill>
                  <a:schemeClr val="tx1"/>
                </a:solidFill>
              </a:rPr>
              <a:t>​</a:t>
            </a:r>
            <a:r>
              <a:rPr lang="pt" b="1" dirty="0">
                <a:solidFill>
                  <a:schemeClr val="tx1"/>
                </a:solidFill>
              </a:rPr>
              <a:t> </a:t>
            </a:r>
            <a:r>
              <a:rPr lang="pt" b="1" dirty="0" err="1">
                <a:solidFill>
                  <a:schemeClr val="tx1"/>
                </a:solidFill>
              </a:rPr>
              <a:t>elementos </a:t>
            </a:r>
            <a:r>
              <a:rPr lang="pt" b="1" dirty="0">
                <a:solidFill>
                  <a:schemeClr val="tx1"/>
                </a:solidFill>
              </a:rPr>
              <a:t>- </a:t>
            </a:r>
            <a:r>
              <a:rPr lang="pt" b="1" dirty="0" err="1">
                <a:solidFill>
                  <a:schemeClr val="tx1"/>
                </a:solidFill>
              </a:rPr>
              <a:t>Exemplo </a:t>
            </a:r>
            <a:r>
              <a:rPr lang="pt" b="1" dirty="0">
                <a:solidFill>
                  <a:schemeClr val="tx1"/>
                </a:solidFill>
              </a:rPr>
              <a:t>: O </a:t>
            </a:r>
            <a:r>
              <a:rPr lang="pt" b="1" dirty="0" err="1">
                <a:solidFill>
                  <a:schemeClr val="tx1"/>
                </a:solidFill>
              </a:rPr>
              <a:t>carro</a:t>
            </a:r>
            <a:r>
              <a:rPr lang="pt" b="1" dirty="0">
                <a:solidFill>
                  <a:schemeClr val="tx1"/>
                </a:solidFill>
              </a:rPr>
              <a:t> </a:t>
            </a:r>
            <a:r>
              <a:rPr lang="pt" b="1" dirty="0" err="1">
                <a:solidFill>
                  <a:schemeClr val="tx1"/>
                </a:solidFill>
              </a:rPr>
              <a:t>não inicia </a:t>
            </a:r>
            <a:r>
              <a:rPr lang="pt" b="1" dirty="0">
                <a:solidFill>
                  <a:schemeClr val="tx1"/>
                </a:solidFill>
              </a:rPr>
              <a:t>!</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Rechteck: abgerundete Ecken 5">
            <a:extLst>
              <a:ext uri="{FF2B5EF4-FFF2-40B4-BE49-F238E27FC236}">
                <a16:creationId xmlns:a16="http://schemas.microsoft.com/office/drawing/2014/main" id="{5C66C0CC-84E1-A8A4-6A87-ABC739FD07CC}"/>
              </a:ext>
            </a:extLst>
          </p:cNvPr>
          <p:cNvSpPr/>
          <p:nvPr/>
        </p:nvSpPr>
        <p:spPr>
          <a:xfrm>
            <a:off x="2642417" y="1141144"/>
            <a:ext cx="2572719" cy="714375"/>
          </a:xfrm>
          <a:prstGeom prst="round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pt" dirty="0" err="1"/>
              <a:t>O </a:t>
            </a:r>
            <a:endParaRPr lang="de-DE" dirty="0"/>
          </a:p>
        </p:txBody>
      </p:sp>
      <p:cxnSp>
        <p:nvCxnSpPr>
          <p:cNvPr id="10" name="Gerade Verbindung mit Pfeil 9">
            <a:extLst>
              <a:ext uri="{FF2B5EF4-FFF2-40B4-BE49-F238E27FC236}">
                <a16:creationId xmlns:a16="http://schemas.microsoft.com/office/drawing/2014/main" id="{6CD5B8A7-86A5-5CD4-2BF4-B7175C6D9886}"/>
              </a:ext>
            </a:extLst>
          </p:cNvPr>
          <p:cNvCxnSpPr>
            <a:cxnSpLocks/>
            <a:stCxn id="6" idx="2"/>
          </p:cNvCxnSpPr>
          <p:nvPr/>
        </p:nvCxnSpPr>
        <p:spPr>
          <a:xfrm flipH="1">
            <a:off x="3928776" y="1855519"/>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2" name="Raute 11">
            <a:extLst>
              <a:ext uri="{FF2B5EF4-FFF2-40B4-BE49-F238E27FC236}">
                <a16:creationId xmlns:a16="http://schemas.microsoft.com/office/drawing/2014/main" id="{715B240F-D881-FDE4-8E91-A69D312E0D7F}"/>
              </a:ext>
            </a:extLst>
          </p:cNvPr>
          <p:cNvSpPr/>
          <p:nvPr/>
        </p:nvSpPr>
        <p:spPr>
          <a:xfrm>
            <a:off x="2417735" y="2158560"/>
            <a:ext cx="3041903" cy="1179621"/>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a:solidFill>
                  <a:schemeClr val="tx1"/>
                </a:solidFill>
              </a:rPr>
              <a:t>Combustível no </a:t>
            </a:r>
            <a:r>
              <a:rPr lang="pt" dirty="0" err="1">
                <a:solidFill>
                  <a:schemeClr val="tx1"/>
                </a:solidFill>
              </a:rPr>
              <a:t>carro </a:t>
            </a:r>
            <a:r>
              <a:rPr lang="pt" dirty="0">
                <a:solidFill>
                  <a:schemeClr val="tx1"/>
                </a:solidFill>
              </a:rPr>
              <a:t>?</a:t>
            </a:r>
          </a:p>
        </p:txBody>
      </p:sp>
      <p:sp>
        <p:nvSpPr>
          <p:cNvPr id="16" name="Rechteck: abgerundete Ecken 15">
            <a:extLst>
              <a:ext uri="{FF2B5EF4-FFF2-40B4-BE49-F238E27FC236}">
                <a16:creationId xmlns:a16="http://schemas.microsoft.com/office/drawing/2014/main" id="{2A7E8220-E615-C094-EB8D-779BC646DA31}"/>
              </a:ext>
            </a:extLst>
          </p:cNvPr>
          <p:cNvSpPr/>
          <p:nvPr/>
        </p:nvSpPr>
        <p:spPr>
          <a:xfrm>
            <a:off x="5890213" y="2391182"/>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reabastecer</a:t>
            </a:r>
            <a:endParaRPr lang="de-DE" dirty="0"/>
          </a:p>
        </p:txBody>
      </p:sp>
      <p:cxnSp>
        <p:nvCxnSpPr>
          <p:cNvPr id="19" name="Gerade Verbindung mit Pfeil 18">
            <a:extLst>
              <a:ext uri="{FF2B5EF4-FFF2-40B4-BE49-F238E27FC236}">
                <a16:creationId xmlns:a16="http://schemas.microsoft.com/office/drawing/2014/main" id="{21A70B54-C4A2-441A-C72C-5248BF9B7E2C}"/>
              </a:ext>
            </a:extLst>
          </p:cNvPr>
          <p:cNvCxnSpPr>
            <a:cxnSpLocks/>
            <a:endCxn id="16" idx="1"/>
          </p:cNvCxnSpPr>
          <p:nvPr/>
        </p:nvCxnSpPr>
        <p:spPr>
          <a:xfrm>
            <a:off x="5428778" y="2748370"/>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0" name="Gerade Verbindung mit Pfeil 19">
            <a:extLst>
              <a:ext uri="{FF2B5EF4-FFF2-40B4-BE49-F238E27FC236}">
                <a16:creationId xmlns:a16="http://schemas.microsoft.com/office/drawing/2014/main" id="{C4941EE1-E90C-1C2A-AFFE-345877868318}"/>
              </a:ext>
            </a:extLst>
          </p:cNvPr>
          <p:cNvCxnSpPr>
            <a:cxnSpLocks/>
          </p:cNvCxnSpPr>
          <p:nvPr/>
        </p:nvCxnSpPr>
        <p:spPr>
          <a:xfrm flipH="1">
            <a:off x="3945140" y="3338181"/>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Raute 20">
            <a:extLst>
              <a:ext uri="{FF2B5EF4-FFF2-40B4-BE49-F238E27FC236}">
                <a16:creationId xmlns:a16="http://schemas.microsoft.com/office/drawing/2014/main" id="{5C4DF8B3-C071-CF63-8BA4-B4F18A380108}"/>
              </a:ext>
            </a:extLst>
          </p:cNvPr>
          <p:cNvSpPr/>
          <p:nvPr/>
        </p:nvSpPr>
        <p:spPr>
          <a:xfrm>
            <a:off x="2424188" y="3678298"/>
            <a:ext cx="3041903" cy="1179621"/>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solidFill>
                  <a:schemeClr val="tx1"/>
                </a:solidFill>
              </a:rPr>
              <a:t>Usado</a:t>
            </a:r>
            <a:r>
              <a:rPr lang="pt" dirty="0">
                <a:solidFill>
                  <a:schemeClr val="tx1"/>
                </a:solidFill>
              </a:rPr>
              <a:t> </a:t>
            </a:r>
            <a:r>
              <a:rPr lang="pt" dirty="0" err="1">
                <a:solidFill>
                  <a:schemeClr val="tx1"/>
                </a:solidFill>
              </a:rPr>
              <a:t>ignição</a:t>
            </a:r>
            <a:r>
              <a:rPr lang="pt" dirty="0">
                <a:solidFill>
                  <a:schemeClr val="tx1"/>
                </a:solidFill>
              </a:rPr>
              <a:t> </a:t>
            </a:r>
            <a:r>
              <a:rPr lang="pt" dirty="0" err="1">
                <a:solidFill>
                  <a:schemeClr val="tx1"/>
                </a:solidFill>
              </a:rPr>
              <a:t>chave</a:t>
            </a:r>
            <a:r>
              <a:rPr lang="pt" dirty="0">
                <a:solidFill>
                  <a:schemeClr val="tx1"/>
                </a:solidFill>
              </a:rPr>
              <a:t> </a:t>
            </a:r>
            <a:r>
              <a:rPr lang="pt" dirty="0" err="1">
                <a:solidFill>
                  <a:schemeClr val="tx1"/>
                </a:solidFill>
              </a:rPr>
              <a:t>ou</a:t>
            </a:r>
            <a:r>
              <a:rPr lang="pt" dirty="0">
                <a:solidFill>
                  <a:schemeClr val="tx1"/>
                </a:solidFill>
              </a:rPr>
              <a:t> </a:t>
            </a:r>
            <a:r>
              <a:rPr lang="pt" dirty="0" err="1">
                <a:solidFill>
                  <a:schemeClr val="tx1"/>
                </a:solidFill>
              </a:rPr>
              <a:t>ignição</a:t>
            </a:r>
            <a:r>
              <a:rPr lang="pt" dirty="0">
                <a:solidFill>
                  <a:schemeClr val="tx1"/>
                </a:solidFill>
              </a:rPr>
              <a:t> </a:t>
            </a:r>
            <a:r>
              <a:rPr lang="pt" dirty="0" err="1">
                <a:solidFill>
                  <a:schemeClr val="tx1"/>
                </a:solidFill>
              </a:rPr>
              <a:t>botão </a:t>
            </a:r>
            <a:r>
              <a:rPr lang="pt" dirty="0">
                <a:solidFill>
                  <a:schemeClr val="tx1"/>
                </a:solidFill>
              </a:rPr>
              <a:t>?</a:t>
            </a:r>
          </a:p>
        </p:txBody>
      </p:sp>
      <p:sp>
        <p:nvSpPr>
          <p:cNvPr id="30" name="Rechteck: abgerundete Ecken 29">
            <a:extLst>
              <a:ext uri="{FF2B5EF4-FFF2-40B4-BE49-F238E27FC236}">
                <a16:creationId xmlns:a16="http://schemas.microsoft.com/office/drawing/2014/main" id="{B0B6D587-5ABE-152D-EEF4-7DD19A47FFC1}"/>
              </a:ext>
            </a:extLst>
          </p:cNvPr>
          <p:cNvSpPr/>
          <p:nvPr/>
        </p:nvSpPr>
        <p:spPr>
          <a:xfrm>
            <a:off x="5916466" y="3913825"/>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a:t>Usar </a:t>
            </a:r>
            <a:r>
              <a:rPr lang="pt" dirty="0" err="1"/>
              <a:t>ignição</a:t>
            </a:r>
            <a:endParaRPr lang="de-DE" dirty="0"/>
          </a:p>
        </p:txBody>
      </p:sp>
      <p:cxnSp>
        <p:nvCxnSpPr>
          <p:cNvPr id="31" name="Gerade Verbindung mit Pfeil 30">
            <a:extLst>
              <a:ext uri="{FF2B5EF4-FFF2-40B4-BE49-F238E27FC236}">
                <a16:creationId xmlns:a16="http://schemas.microsoft.com/office/drawing/2014/main" id="{BEE4F09B-FEDA-52B8-FC5B-F06C1F1A12AB}"/>
              </a:ext>
            </a:extLst>
          </p:cNvPr>
          <p:cNvCxnSpPr>
            <a:cxnSpLocks/>
            <a:endCxn id="30" idx="1"/>
          </p:cNvCxnSpPr>
          <p:nvPr/>
        </p:nvCxnSpPr>
        <p:spPr>
          <a:xfrm>
            <a:off x="5455031" y="4271013"/>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Gerade Verbindung mit Pfeil 31">
            <a:extLst>
              <a:ext uri="{FF2B5EF4-FFF2-40B4-BE49-F238E27FC236}">
                <a16:creationId xmlns:a16="http://schemas.microsoft.com/office/drawing/2014/main" id="{1F6044A5-FE7B-F1E4-94E4-95093CEFAC80}"/>
              </a:ext>
            </a:extLst>
          </p:cNvPr>
          <p:cNvCxnSpPr>
            <a:cxnSpLocks/>
          </p:cNvCxnSpPr>
          <p:nvPr/>
        </p:nvCxnSpPr>
        <p:spPr>
          <a:xfrm flipH="1">
            <a:off x="3945139" y="4863119"/>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3" name="Rechteck: abgerundete Ecken 32">
            <a:extLst>
              <a:ext uri="{FF2B5EF4-FFF2-40B4-BE49-F238E27FC236}">
                <a16:creationId xmlns:a16="http://schemas.microsoft.com/office/drawing/2014/main" id="{F3E7DC63-DEE7-C3C1-BF55-B4ABC35271B8}"/>
              </a:ext>
            </a:extLst>
          </p:cNvPr>
          <p:cNvSpPr/>
          <p:nvPr/>
        </p:nvSpPr>
        <p:spPr>
          <a:xfrm>
            <a:off x="2464614" y="5187766"/>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Visita</a:t>
            </a:r>
            <a:r>
              <a:rPr lang="pt" dirty="0"/>
              <a:t> </a:t>
            </a:r>
            <a:r>
              <a:rPr lang="pt" dirty="0" err="1"/>
              <a:t>carro</a:t>
            </a:r>
            <a:r>
              <a:rPr lang="pt" dirty="0"/>
              <a:t> </a:t>
            </a:r>
            <a:r>
              <a:rPr lang="pt" dirty="0" err="1"/>
              <a:t>reparar</a:t>
            </a:r>
            <a:r>
              <a:rPr lang="pt" dirty="0"/>
              <a:t> </a:t>
            </a:r>
            <a:r>
              <a:rPr lang="pt" dirty="0" err="1"/>
              <a:t>comprar</a:t>
            </a:r>
            <a:endParaRPr lang="de-DE" dirty="0"/>
          </a:p>
        </p:txBody>
      </p:sp>
      <p:sp>
        <p:nvSpPr>
          <p:cNvPr id="34" name="Textfeld 33">
            <a:extLst>
              <a:ext uri="{FF2B5EF4-FFF2-40B4-BE49-F238E27FC236}">
                <a16:creationId xmlns:a16="http://schemas.microsoft.com/office/drawing/2014/main" id="{81FF135E-0965-2F0D-2D75-BB6FFD1EF9E0}"/>
              </a:ext>
            </a:extLst>
          </p:cNvPr>
          <p:cNvSpPr txBox="1"/>
          <p:nvPr/>
        </p:nvSpPr>
        <p:spPr>
          <a:xfrm>
            <a:off x="3271806" y="3271890"/>
            <a:ext cx="485518" cy="369332"/>
          </a:xfrm>
          <a:prstGeom prst="rect">
            <a:avLst/>
          </a:prstGeom>
          <a:noFill/>
        </p:spPr>
        <p:txBody>
          <a:bodyPr wrap="none" rtlCol="0">
            <a:spAutoFit/>
          </a:bodyPr>
          <a:lstStyle/>
          <a:p>
            <a:r>
              <a:rPr lang="pt" dirty="0"/>
              <a:t>Sim</a:t>
            </a:r>
          </a:p>
        </p:txBody>
      </p:sp>
      <p:sp>
        <p:nvSpPr>
          <p:cNvPr id="35" name="Textfeld 34">
            <a:extLst>
              <a:ext uri="{FF2B5EF4-FFF2-40B4-BE49-F238E27FC236}">
                <a16:creationId xmlns:a16="http://schemas.microsoft.com/office/drawing/2014/main" id="{230F6C84-E9A9-1659-40E0-23F2F48FE06B}"/>
              </a:ext>
            </a:extLst>
          </p:cNvPr>
          <p:cNvSpPr txBox="1"/>
          <p:nvPr/>
        </p:nvSpPr>
        <p:spPr>
          <a:xfrm>
            <a:off x="3271806" y="4754552"/>
            <a:ext cx="485518" cy="369332"/>
          </a:xfrm>
          <a:prstGeom prst="rect">
            <a:avLst/>
          </a:prstGeom>
          <a:noFill/>
        </p:spPr>
        <p:txBody>
          <a:bodyPr wrap="none" rtlCol="0">
            <a:spAutoFit/>
          </a:bodyPr>
          <a:lstStyle/>
          <a:p>
            <a:r>
              <a:rPr lang="pt" dirty="0"/>
              <a:t>Sim</a:t>
            </a:r>
          </a:p>
        </p:txBody>
      </p:sp>
      <p:sp>
        <p:nvSpPr>
          <p:cNvPr id="36" name="Textfeld 35">
            <a:extLst>
              <a:ext uri="{FF2B5EF4-FFF2-40B4-BE49-F238E27FC236}">
                <a16:creationId xmlns:a16="http://schemas.microsoft.com/office/drawing/2014/main" id="{D25F3C14-747E-63EA-266A-98B2AC7CFCDF}"/>
              </a:ext>
            </a:extLst>
          </p:cNvPr>
          <p:cNvSpPr txBox="1"/>
          <p:nvPr/>
        </p:nvSpPr>
        <p:spPr>
          <a:xfrm>
            <a:off x="5348067" y="3849999"/>
            <a:ext cx="455574" cy="369332"/>
          </a:xfrm>
          <a:prstGeom prst="rect">
            <a:avLst/>
          </a:prstGeom>
          <a:noFill/>
        </p:spPr>
        <p:txBody>
          <a:bodyPr wrap="none" rtlCol="0">
            <a:spAutoFit/>
          </a:bodyPr>
          <a:lstStyle/>
          <a:p>
            <a:r>
              <a:rPr lang="pt" dirty="0" err="1"/>
              <a:t>Não</a:t>
            </a:r>
            <a:endParaRPr lang="de-DE" dirty="0"/>
          </a:p>
        </p:txBody>
      </p:sp>
      <p:sp>
        <p:nvSpPr>
          <p:cNvPr id="37" name="Textfeld 36">
            <a:extLst>
              <a:ext uri="{FF2B5EF4-FFF2-40B4-BE49-F238E27FC236}">
                <a16:creationId xmlns:a16="http://schemas.microsoft.com/office/drawing/2014/main" id="{27A77CB5-4141-1006-FED0-9D85CEA096B2}"/>
              </a:ext>
            </a:extLst>
          </p:cNvPr>
          <p:cNvSpPr txBox="1"/>
          <p:nvPr/>
        </p:nvSpPr>
        <p:spPr>
          <a:xfrm>
            <a:off x="5348067" y="2336746"/>
            <a:ext cx="455574" cy="369332"/>
          </a:xfrm>
          <a:prstGeom prst="rect">
            <a:avLst/>
          </a:prstGeom>
          <a:noFill/>
        </p:spPr>
        <p:txBody>
          <a:bodyPr wrap="none" rtlCol="0">
            <a:spAutoFit/>
          </a:bodyPr>
          <a:lstStyle/>
          <a:p>
            <a:r>
              <a:rPr lang="pt" dirty="0" err="1"/>
              <a:t>Não</a:t>
            </a:r>
            <a:endParaRPr lang="de-DE" dirty="0"/>
          </a:p>
        </p:txBody>
      </p:sp>
    </p:spTree>
    <p:extLst>
      <p:ext uri="{BB962C8B-B14F-4D97-AF65-F5344CB8AC3E}">
        <p14:creationId xmlns:p14="http://schemas.microsoft.com/office/powerpoint/2010/main" val="3381078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O que é Scratch ?</a:t>
            </a:r>
            <a:endParaRPr lang="en-GB" b="1" dirty="0">
              <a:solidFill>
                <a:schemeClr val="tx1"/>
              </a:solidFill>
            </a:endParaRPr>
          </a:p>
          <a:p>
            <a:pPr algn="l"/>
            <a:r>
              <a:rPr lang="pt" dirty="0">
                <a:solidFill>
                  <a:schemeClr val="tx1"/>
                </a:solidFill>
              </a:rPr>
              <a:t>Scratch é uma linguagem de programação visual e uma comunidade online projetada para tornar a codificação acessível, especialmente para iniciantes e alunos mais jovens. Foi desenvolvida pelo Lifelong Kindergarten Group no MIT Media Lab. </a:t>
            </a:r>
            <a:br>
              <a:rPr lang="en-US" dirty="0">
                <a:solidFill>
                  <a:schemeClr val="tx1"/>
                </a:solidFill>
              </a:rPr>
            </a:br>
            <a:r>
              <a:rPr lang="pt" altLang="de-DE" dirty="0">
                <a:solidFill>
                  <a:schemeClr val="tx1"/>
                </a:solidFill>
              </a:rPr>
              <a:t>O MIT recomenda o Scratch </a:t>
            </a:r>
            <a:r>
              <a:rPr lang="pt" altLang="de-DE" dirty="0" err="1">
                <a:solidFill>
                  <a:schemeClr val="tx1"/>
                </a:solidFill>
              </a:rPr>
              <a:t>para</a:t>
            </a:r>
            <a:r>
              <a:rPr lang="pt" altLang="de-DE" dirty="0">
                <a:solidFill>
                  <a:schemeClr val="tx1"/>
                </a:solidFill>
              </a:rPr>
              <a:t> </a:t>
            </a:r>
            <a:r>
              <a:rPr lang="pt" altLang="de-DE" dirty="0" err="1">
                <a:solidFill>
                  <a:schemeClr val="tx1"/>
                </a:solidFill>
              </a:rPr>
              <a:t>crianças </a:t>
            </a:r>
            <a:r>
              <a:rPr lang="pt" altLang="de-DE" dirty="0">
                <a:solidFill>
                  <a:schemeClr val="tx1"/>
                </a:solidFill>
              </a:rPr>
              <a:t>e </a:t>
            </a:r>
            <a:r>
              <a:rPr lang="pt" altLang="de-DE" dirty="0" err="1">
                <a:solidFill>
                  <a:schemeClr val="tx1"/>
                </a:solidFill>
              </a:rPr>
              <a:t>jovens</a:t>
            </a:r>
            <a:r>
              <a:rPr lang="pt" altLang="de-DE" dirty="0">
                <a:solidFill>
                  <a:schemeClr val="tx1"/>
                </a:solidFill>
              </a:rPr>
              <a:t> </a:t>
            </a:r>
            <a:r>
              <a:rPr lang="pt" altLang="de-DE" dirty="0" err="1">
                <a:solidFill>
                  <a:schemeClr val="tx1"/>
                </a:solidFill>
              </a:rPr>
              <a:t>pessoas</a:t>
            </a:r>
            <a:r>
              <a:rPr lang="pt" altLang="de-DE" dirty="0">
                <a:solidFill>
                  <a:schemeClr val="tx1"/>
                </a:solidFill>
              </a:rPr>
              <a:t> </a:t>
            </a:r>
            <a:r>
              <a:rPr lang="pt" altLang="de-DE" dirty="0" err="1">
                <a:solidFill>
                  <a:schemeClr val="tx1"/>
                </a:solidFill>
              </a:rPr>
              <a:t>entre</a:t>
            </a:r>
            <a:r>
              <a:rPr lang="pt" altLang="de-DE" dirty="0">
                <a:solidFill>
                  <a:schemeClr val="tx1"/>
                </a:solidFill>
              </a:rPr>
              <a:t> </a:t>
            </a:r>
            <a:r>
              <a:rPr lang="pt" altLang="de-DE" dirty="0" err="1">
                <a:solidFill>
                  <a:schemeClr val="tx1"/>
                </a:solidFill>
              </a:rPr>
              <a:t>o</a:t>
            </a:r>
            <a:r>
              <a:rPr lang="pt" altLang="de-DE" dirty="0">
                <a:solidFill>
                  <a:schemeClr val="tx1"/>
                </a:solidFill>
              </a:rPr>
              <a:t> </a:t>
            </a:r>
            <a:r>
              <a:rPr lang="pt" altLang="de-DE" dirty="0" err="1">
                <a:solidFill>
                  <a:schemeClr val="tx1"/>
                </a:solidFill>
              </a:rPr>
              <a:t>idades</a:t>
            </a:r>
            <a:r>
              <a:rPr lang="pt" altLang="de-DE" dirty="0">
                <a:solidFill>
                  <a:schemeClr val="tx1"/>
                </a:solidFill>
              </a:rPr>
              <a:t> </a:t>
            </a:r>
            <a:r>
              <a:rPr lang="pt" altLang="de-DE" dirty="0" err="1">
                <a:solidFill>
                  <a:schemeClr val="tx1"/>
                </a:solidFill>
              </a:rPr>
              <a:t>de </a:t>
            </a:r>
            <a:br>
              <a:rPr lang="de-DE" altLang="de-DE" dirty="0">
                <a:solidFill>
                  <a:schemeClr val="tx1"/>
                </a:solidFill>
              </a:rPr>
            </a:br>
            <a:r>
              <a:rPr lang="pt" altLang="de-DE" dirty="0">
                <a:solidFill>
                  <a:schemeClr val="tx1"/>
                </a:solidFill>
              </a:rPr>
              <a:t>8 e 16.</a:t>
            </a:r>
            <a:endParaRPr lang="en-US"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200" b="1" dirty="0"/>
              <a:t>Definição!</a:t>
            </a:r>
          </a:p>
        </p:txBody>
      </p:sp>
      <p:sp>
        <p:nvSpPr>
          <p:cNvPr id="7" name="Textfeld 6">
            <a:extLst>
              <a:ext uri="{FF2B5EF4-FFF2-40B4-BE49-F238E27FC236}">
                <a16:creationId xmlns:a16="http://schemas.microsoft.com/office/drawing/2014/main" id="{D3109600-8AA2-177F-A2A0-CD9255C68ACD}"/>
              </a:ext>
            </a:extLst>
          </p:cNvPr>
          <p:cNvSpPr txBox="1"/>
          <p:nvPr/>
        </p:nvSpPr>
        <p:spPr>
          <a:xfrm>
            <a:off x="61400" y="5292791"/>
            <a:ext cx="12192000" cy="646331"/>
          </a:xfrm>
          <a:prstGeom prst="rect">
            <a:avLst/>
          </a:prstGeom>
          <a:noFill/>
        </p:spPr>
        <p:txBody>
          <a:bodyPr wrap="square">
            <a:spAutoFit/>
          </a:bodyPr>
          <a:lstStyle/>
          <a:p>
            <a:pPr algn="ctr"/>
            <a:r>
              <a:rPr lang="pt" sz="3600" b="1" dirty="0"/>
              <a:t>https://scratch.mit.edu/</a:t>
            </a:r>
          </a:p>
        </p:txBody>
      </p:sp>
      <p:pic>
        <p:nvPicPr>
          <p:cNvPr id="9" name="Grafik 8">
            <a:extLst>
              <a:ext uri="{FF2B5EF4-FFF2-40B4-BE49-F238E27FC236}">
                <a16:creationId xmlns:a16="http://schemas.microsoft.com/office/drawing/2014/main" id="{6EFF61D4-07D2-A90E-2166-8FAC8E48E1EA}"/>
              </a:ext>
            </a:extLst>
          </p:cNvPr>
          <p:cNvPicPr>
            <a:picLocks noChangeAspect="1"/>
          </p:cNvPicPr>
          <p:nvPr/>
        </p:nvPicPr>
        <p:blipFill>
          <a:blip r:embed="rId3"/>
          <a:stretch>
            <a:fillRect/>
          </a:stretch>
        </p:blipFill>
        <p:spPr>
          <a:xfrm>
            <a:off x="3938483" y="3532319"/>
            <a:ext cx="3685593" cy="1828286"/>
          </a:xfrm>
          <a:prstGeom prst="rect">
            <a:avLst/>
          </a:prstGeom>
        </p:spPr>
      </p:pic>
    </p:spTree>
    <p:extLst>
      <p:ext uri="{BB962C8B-B14F-4D97-AF65-F5344CB8AC3E}">
        <p14:creationId xmlns:p14="http://schemas.microsoft.com/office/powerpoint/2010/main" val="2996542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Benefícios de codificação com SCRATCH</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Sechseck 6">
            <a:extLst>
              <a:ext uri="{FF2B5EF4-FFF2-40B4-BE49-F238E27FC236}">
                <a16:creationId xmlns:a16="http://schemas.microsoft.com/office/drawing/2014/main" id="{EC891E38-2EE3-961E-FAE8-8C074F912F15}"/>
              </a:ext>
            </a:extLst>
          </p:cNvPr>
          <p:cNvSpPr/>
          <p:nvPr/>
        </p:nvSpPr>
        <p:spPr>
          <a:xfrm>
            <a:off x="1967944" y="299295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600" b="1" dirty="0">
                <a:solidFill>
                  <a:schemeClr val="tx1"/>
                </a:solidFill>
              </a:rPr>
              <a:t>Expressão Criativa</a:t>
            </a:r>
            <a:endParaRPr lang="de-DE" sz="3600" b="1" dirty="0"/>
          </a:p>
        </p:txBody>
      </p:sp>
      <p:sp>
        <p:nvSpPr>
          <p:cNvPr id="8" name="Sechseck 7">
            <a:extLst>
              <a:ext uri="{FF2B5EF4-FFF2-40B4-BE49-F238E27FC236}">
                <a16:creationId xmlns:a16="http://schemas.microsoft.com/office/drawing/2014/main" id="{66020D57-0859-A03E-C4CB-967B4E5CACD8}"/>
              </a:ext>
            </a:extLst>
          </p:cNvPr>
          <p:cNvSpPr/>
          <p:nvPr/>
        </p:nvSpPr>
        <p:spPr>
          <a:xfrm>
            <a:off x="7012351" y="335384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600" b="1" dirty="0">
                <a:solidFill>
                  <a:schemeClr val="tx1"/>
                </a:solidFill>
              </a:rPr>
              <a:t>Aprendizagem comunitária</a:t>
            </a:r>
            <a:endParaRPr lang="de-DE" sz="3600" b="1" dirty="0"/>
          </a:p>
        </p:txBody>
      </p:sp>
      <p:sp>
        <p:nvSpPr>
          <p:cNvPr id="9" name="Sechseck 8">
            <a:extLst>
              <a:ext uri="{FF2B5EF4-FFF2-40B4-BE49-F238E27FC236}">
                <a16:creationId xmlns:a16="http://schemas.microsoft.com/office/drawing/2014/main" id="{6BD54FA0-623C-2474-7E10-C2E00D14C543}"/>
              </a:ext>
            </a:extLst>
          </p:cNvPr>
          <p:cNvSpPr/>
          <p:nvPr/>
        </p:nvSpPr>
        <p:spPr>
          <a:xfrm>
            <a:off x="3934172" y="4649897"/>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600" b="1" dirty="0">
                <a:solidFill>
                  <a:schemeClr val="tx1"/>
                </a:solidFill>
              </a:rPr>
              <a:t>Pensamento lógico</a:t>
            </a:r>
            <a:endParaRPr lang="de-DE" sz="3600" b="1" dirty="0"/>
          </a:p>
        </p:txBody>
      </p:sp>
      <p:sp>
        <p:nvSpPr>
          <p:cNvPr id="11" name="Sechseck 10">
            <a:extLst>
              <a:ext uri="{FF2B5EF4-FFF2-40B4-BE49-F238E27FC236}">
                <a16:creationId xmlns:a16="http://schemas.microsoft.com/office/drawing/2014/main" id="{0C6A389B-5C1F-FD02-2DDD-53FB0ACCC3A7}"/>
              </a:ext>
            </a:extLst>
          </p:cNvPr>
          <p:cNvSpPr/>
          <p:nvPr/>
        </p:nvSpPr>
        <p:spPr>
          <a:xfrm>
            <a:off x="4637314" y="1696909"/>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sz="3600" b="1" dirty="0">
                <a:solidFill>
                  <a:schemeClr val="tx1"/>
                </a:solidFill>
              </a:rPr>
              <a:t>Acessibilidade</a:t>
            </a:r>
            <a:endParaRPr lang="de-DE" sz="3600" b="1" dirty="0"/>
          </a:p>
        </p:txBody>
      </p:sp>
      <p:sp>
        <p:nvSpPr>
          <p:cNvPr id="12" name="Textfeld 11">
            <a:extLst>
              <a:ext uri="{FF2B5EF4-FFF2-40B4-BE49-F238E27FC236}">
                <a16:creationId xmlns:a16="http://schemas.microsoft.com/office/drawing/2014/main" id="{AEB78AF1-2305-6E01-30E8-9F9346B508E9}"/>
              </a:ext>
            </a:extLst>
          </p:cNvPr>
          <p:cNvSpPr txBox="1"/>
          <p:nvPr/>
        </p:nvSpPr>
        <p:spPr>
          <a:xfrm>
            <a:off x="5900400" y="1078992"/>
            <a:ext cx="2322356" cy="369332"/>
          </a:xfrm>
          <a:prstGeom prst="rect">
            <a:avLst/>
          </a:prstGeom>
          <a:noFill/>
        </p:spPr>
        <p:txBody>
          <a:bodyPr wrap="square">
            <a:spAutoFit/>
          </a:bodyPr>
          <a:lstStyle/>
          <a:p>
            <a:r>
              <a:rPr lang="pt" b="1" dirty="0"/>
              <a:t>Baixa barreira de entrada</a:t>
            </a:r>
            <a:endParaRPr lang="de-DE" b="1" dirty="0"/>
          </a:p>
        </p:txBody>
      </p:sp>
      <p:sp>
        <p:nvSpPr>
          <p:cNvPr id="13" name="Textfeld 12">
            <a:extLst>
              <a:ext uri="{FF2B5EF4-FFF2-40B4-BE49-F238E27FC236}">
                <a16:creationId xmlns:a16="http://schemas.microsoft.com/office/drawing/2014/main" id="{6342EB52-C068-D036-53C9-BFEF598315BA}"/>
              </a:ext>
            </a:extLst>
          </p:cNvPr>
          <p:cNvSpPr txBox="1"/>
          <p:nvPr/>
        </p:nvSpPr>
        <p:spPr>
          <a:xfrm>
            <a:off x="1611816" y="1792629"/>
            <a:ext cx="2322356" cy="1200329"/>
          </a:xfrm>
          <a:prstGeom prst="rect">
            <a:avLst/>
          </a:prstGeom>
          <a:noFill/>
        </p:spPr>
        <p:txBody>
          <a:bodyPr wrap="square">
            <a:spAutoFit/>
          </a:bodyPr>
          <a:lstStyle/>
          <a:p>
            <a:r>
              <a:rPr lang="pt" b="1" dirty="0"/>
              <a:t>Criativo e divertido: os usuários criam jogos, animações e histórias interativas.</a:t>
            </a:r>
            <a:endParaRPr lang="de-DE" b="1" dirty="0"/>
          </a:p>
        </p:txBody>
      </p:sp>
      <p:sp>
        <p:nvSpPr>
          <p:cNvPr id="14" name="Textfeld 13">
            <a:extLst>
              <a:ext uri="{FF2B5EF4-FFF2-40B4-BE49-F238E27FC236}">
                <a16:creationId xmlns:a16="http://schemas.microsoft.com/office/drawing/2014/main" id="{9FB759CA-7DB9-A41A-0705-BF27EF1BB351}"/>
              </a:ext>
            </a:extLst>
          </p:cNvPr>
          <p:cNvSpPr txBox="1"/>
          <p:nvPr/>
        </p:nvSpPr>
        <p:spPr>
          <a:xfrm>
            <a:off x="9034370" y="2156621"/>
            <a:ext cx="2765080" cy="923330"/>
          </a:xfrm>
          <a:prstGeom prst="rect">
            <a:avLst/>
          </a:prstGeom>
          <a:noFill/>
        </p:spPr>
        <p:txBody>
          <a:bodyPr wrap="square">
            <a:spAutoFit/>
          </a:bodyPr>
          <a:lstStyle/>
          <a:p>
            <a:r>
              <a:rPr lang="pt" b="1" dirty="0"/>
              <a:t>Plataforma para compartilhar, aprender e colaborar com outras pessoas</a:t>
            </a:r>
            <a:endParaRPr lang="de-DE" b="1" dirty="0"/>
          </a:p>
        </p:txBody>
      </p:sp>
      <p:sp>
        <p:nvSpPr>
          <p:cNvPr id="15" name="Textfeld 14">
            <a:extLst>
              <a:ext uri="{FF2B5EF4-FFF2-40B4-BE49-F238E27FC236}">
                <a16:creationId xmlns:a16="http://schemas.microsoft.com/office/drawing/2014/main" id="{C4A9F701-5D8F-3CA8-4D9F-42D125C64EE1}"/>
              </a:ext>
            </a:extLst>
          </p:cNvPr>
          <p:cNvSpPr txBox="1"/>
          <p:nvPr/>
        </p:nvSpPr>
        <p:spPr>
          <a:xfrm>
            <a:off x="8103197" y="4721670"/>
            <a:ext cx="4088803" cy="1200329"/>
          </a:xfrm>
          <a:prstGeom prst="rect">
            <a:avLst/>
          </a:prstGeom>
          <a:noFill/>
        </p:spPr>
        <p:txBody>
          <a:bodyPr wrap="square">
            <a:spAutoFit/>
          </a:bodyPr>
          <a:lstStyle/>
          <a:p>
            <a:r>
              <a:rPr lang="pt" b="1" dirty="0"/>
              <a:t>Simplificado e usando conceitos fundamentais de programação como sequenciamento, loops, condicionais e tratamento de eventos</a:t>
            </a:r>
            <a:endParaRPr lang="de-DE" b="1" dirty="0"/>
          </a:p>
        </p:txBody>
      </p:sp>
    </p:spTree>
    <p:extLst>
      <p:ext uri="{BB962C8B-B14F-4D97-AF65-F5344CB8AC3E}">
        <p14:creationId xmlns:p14="http://schemas.microsoft.com/office/powerpoint/2010/main" val="3645418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pt" b="1" dirty="0">
                <a:solidFill>
                  <a:schemeClr val="tx1"/>
                </a:solidFill>
              </a:rPr>
              <a:t>Principais recursos </a:t>
            </a:r>
            <a:r>
              <a:rPr lang="pt" b="1" dirty="0" err="1">
                <a:solidFill>
                  <a:schemeClr val="tx1"/>
                </a:solidFill>
              </a:rPr>
              <a:t>do </a:t>
            </a:r>
            <a:r>
              <a:rPr lang="pt" b="1" dirty="0">
                <a:solidFill>
                  <a:schemeClr val="tx1"/>
                </a:solidFill>
              </a:rPr>
              <a:t>Scratch – Parte I:</a:t>
            </a:r>
            <a:endParaRPr lang="en-GB" b="1" dirty="0">
              <a:solidFill>
                <a:schemeClr val="tx1"/>
              </a:solidFill>
            </a:endParaRPr>
          </a:p>
          <a:p>
            <a:pPr algn="l"/>
            <a:r>
              <a:rPr lang="pt" b="1" dirty="0">
                <a:solidFill>
                  <a:schemeClr val="tx1"/>
                </a:solidFill>
              </a:rPr>
              <a:t>:</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pt" dirty="0">
                <a:solidFill>
                  <a:schemeClr val="tx1"/>
                </a:solidFill>
              </a:rPr>
              <a:t>Blocos Visuais: Em vez de digitar código, o Scratch usa blocos coloridos que representam diferentes comandos de codificação. Os usuários podem arrastar e soltar esses blocos para criar sequências de instruções.</a:t>
            </a:r>
          </a:p>
          <a:p>
            <a:pPr marL="342900" indent="-342900">
              <a:buFont typeface="Arial" panose="020B0604020202020204" pitchFamily="34" charset="0"/>
              <a:buChar char="•"/>
            </a:pPr>
            <a:r>
              <a:rPr lang="pt" dirty="0">
                <a:solidFill>
                  <a:schemeClr val="tx1"/>
                </a:solidFill>
              </a:rPr>
              <a:t>Sprites: No Scratch, personagens ou objetos são chamados de sprites. Esses sprites podem ser animados e programados para se mover, interagir entre si e responder às entradas do usuário.</a:t>
            </a:r>
          </a:p>
          <a:p>
            <a:pPr marL="342900" indent="-342900">
              <a:buFont typeface="Arial" panose="020B0604020202020204" pitchFamily="34" charset="0"/>
              <a:buChar char="•"/>
            </a:pPr>
            <a:r>
              <a:rPr lang="pt" dirty="0">
                <a:solidFill>
                  <a:schemeClr val="tx1"/>
                </a:solidFill>
              </a:rPr>
              <a:t>Palcos: O palco é o plano de fundo ou ambiente onde os sprites atuam. Os usuários podem criar e personalizar os palcos de acordo com o tema do seu projeto.</a:t>
            </a:r>
          </a:p>
          <a:p>
            <a:pPr algn="just"/>
            <a:endParaRPr lang="en-IE" dirty="0">
              <a:solidFill>
                <a:schemeClr val="tx1"/>
              </a:solidFill>
            </a:endParaRPr>
          </a:p>
        </p:txBody>
      </p:sp>
    </p:spTree>
    <p:extLst>
      <p:ext uri="{BB962C8B-B14F-4D97-AF65-F5344CB8AC3E}">
        <p14:creationId xmlns:p14="http://schemas.microsoft.com/office/powerpoint/2010/main" val="123233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Principais recursos </a:t>
            </a:r>
            <a:r>
              <a:rPr lang="pt" b="1" dirty="0" err="1">
                <a:solidFill>
                  <a:schemeClr val="tx1"/>
                </a:solidFill>
              </a:rPr>
              <a:t>do </a:t>
            </a:r>
            <a:r>
              <a:rPr lang="pt" b="1" dirty="0">
                <a:solidFill>
                  <a:schemeClr val="tx1"/>
                </a:solidFill>
              </a:rPr>
              <a:t>Scratch – Parte II:</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pt" dirty="0">
                <a:solidFill>
                  <a:schemeClr val="tx1"/>
                </a:solidFill>
              </a:rPr>
              <a:t>Scripts: Um script é uma série de blocos conectados que controlam o comportamento de um sprite. Por exemplo, um script pode fazer um sprite se mover pela tela quando o usuário clica em um botão.</a:t>
            </a:r>
          </a:p>
          <a:p>
            <a:pPr marL="342900" indent="-342900">
              <a:buFont typeface="Arial" panose="020B0604020202020204" pitchFamily="34" charset="0"/>
              <a:buChar char="•"/>
            </a:pPr>
            <a:r>
              <a:rPr lang="pt" dirty="0">
                <a:solidFill>
                  <a:schemeClr val="tx1"/>
                </a:solidFill>
              </a:rPr>
              <a:t>Eventos: Programas Scratch são frequentemente acionados por eventos, como pressionar uma tecla, clicar em um sprite ou iniciar o programa. Blocos de eventos no Scratch ajudam a gerenciar essas interações.</a:t>
            </a:r>
          </a:p>
          <a:p>
            <a:pPr marL="342900" indent="-342900">
              <a:buFont typeface="Arial" panose="020B0604020202020204" pitchFamily="34" charset="0"/>
              <a:buChar char="•"/>
            </a:pPr>
            <a:r>
              <a:rPr lang="pt" dirty="0">
                <a:solidFill>
                  <a:schemeClr val="tx1"/>
                </a:solidFill>
              </a:rPr>
              <a:t>Loops e condicionais: assim como a codificação tradicional, o Scratch inclui loops (para repetir ações) e condicionais (para tomar decisões com base em determinadas condições).</a:t>
            </a:r>
          </a:p>
          <a:p>
            <a:pPr marL="342900" indent="-342900">
              <a:buFont typeface="Arial" panose="020B0604020202020204" pitchFamily="34" charset="0"/>
              <a:buChar char="•"/>
            </a:pPr>
            <a:r>
              <a:rPr lang="pt" dirty="0">
                <a:solidFill>
                  <a:schemeClr val="tx1"/>
                </a:solidFill>
              </a:rPr>
              <a:t>Transmissão: O Scratch permite que os sprites se comuniquem entre si por meio de mensagens de transmissão, possibilitando interações complexas e ações sincronizadas.</a:t>
            </a:r>
          </a:p>
          <a:p>
            <a:pPr algn="just"/>
            <a:endParaRPr lang="en-IE" dirty="0">
              <a:solidFill>
                <a:schemeClr val="tx1"/>
              </a:solidFill>
            </a:endParaRPr>
          </a:p>
        </p:txBody>
      </p:sp>
    </p:spTree>
    <p:extLst>
      <p:ext uri="{BB962C8B-B14F-4D97-AF65-F5344CB8AC3E}">
        <p14:creationId xmlns:p14="http://schemas.microsoft.com/office/powerpoint/2010/main" val="348727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Codificação no Scratch – </a:t>
            </a:r>
            <a:r>
              <a:rPr lang="pt" b="1" dirty="0" err="1">
                <a:solidFill>
                  <a:schemeClr val="tx1"/>
                </a:solidFill>
              </a:rPr>
              <a:t>Como</a:t>
            </a:r>
            <a:r>
              <a:rPr lang="pt" b="1" dirty="0">
                <a:solidFill>
                  <a:schemeClr val="tx1"/>
                </a:solidFill>
              </a:rPr>
              <a:t> </a:t>
            </a:r>
            <a:r>
              <a:rPr lang="pt" b="1" dirty="0" err="1">
                <a:solidFill>
                  <a:schemeClr val="tx1"/>
                </a:solidFill>
              </a:rPr>
              <a:t>faz</a:t>
            </a:r>
            <a:r>
              <a:rPr lang="pt" b="1" dirty="0">
                <a:solidFill>
                  <a:schemeClr val="tx1"/>
                </a:solidFill>
              </a:rPr>
              <a:t> </a:t>
            </a:r>
            <a:r>
              <a:rPr lang="pt" b="1" dirty="0" err="1">
                <a:solidFill>
                  <a:schemeClr val="tx1"/>
                </a:solidFill>
              </a:rPr>
              <a:t>isto</a:t>
            </a:r>
            <a:r>
              <a:rPr lang="pt" b="1" dirty="0">
                <a:solidFill>
                  <a:schemeClr val="tx1"/>
                </a:solidFill>
              </a:rPr>
              <a:t> </a:t>
            </a:r>
            <a:r>
              <a:rPr lang="pt" b="1" dirty="0" err="1">
                <a:solidFill>
                  <a:schemeClr val="tx1"/>
                </a:solidFill>
              </a:rPr>
              <a:t>trabalhar </a:t>
            </a:r>
            <a:r>
              <a:rPr lang="pt" b="1" dirty="0">
                <a:solidFill>
                  <a:schemeClr val="tx1"/>
                </a:solidFill>
              </a:rPr>
              <a:t>?</a:t>
            </a:r>
            <a:endParaRPr lang="en-GB" b="1" dirty="0">
              <a:solidFill>
                <a:schemeClr val="tx1"/>
              </a:solidFill>
            </a:endParaRPr>
          </a:p>
          <a:p>
            <a:pPr algn="l"/>
            <a:r>
              <a:rPr lang="pt"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graphicFrame>
        <p:nvGraphicFramePr>
          <p:cNvPr id="7" name="Diagramm 6">
            <a:extLst>
              <a:ext uri="{FF2B5EF4-FFF2-40B4-BE49-F238E27FC236}">
                <a16:creationId xmlns:a16="http://schemas.microsoft.com/office/drawing/2014/main" id="{93CD05E7-26ED-06C9-AFF4-0FC2CC4198CC}"/>
              </a:ext>
            </a:extLst>
          </p:cNvPr>
          <p:cNvGraphicFramePr/>
          <p:nvPr>
            <p:extLst>
              <p:ext uri="{D42A27DB-BD31-4B8C-83A1-F6EECF244321}">
                <p14:modId xmlns:p14="http://schemas.microsoft.com/office/powerpoint/2010/main" val="8962280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3387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Como é o Scratch ?</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pt" sz="1600" b="1" dirty="0"/>
              <a:t>https://scratch.mit.edu/</a:t>
            </a:r>
          </a:p>
        </p:txBody>
      </p:sp>
      <p:pic>
        <p:nvPicPr>
          <p:cNvPr id="8" name="Grafik 7">
            <a:extLst>
              <a:ext uri="{FF2B5EF4-FFF2-40B4-BE49-F238E27FC236}">
                <a16:creationId xmlns:a16="http://schemas.microsoft.com/office/drawing/2014/main" id="{625A798F-72A3-359B-0C29-C7500CDA6420}"/>
              </a:ext>
            </a:extLst>
          </p:cNvPr>
          <p:cNvPicPr>
            <a:picLocks noChangeAspect="1"/>
          </p:cNvPicPr>
          <p:nvPr/>
        </p:nvPicPr>
        <p:blipFill>
          <a:blip r:embed="rId3"/>
          <a:stretch>
            <a:fillRect/>
          </a:stretch>
        </p:blipFill>
        <p:spPr>
          <a:xfrm>
            <a:off x="3148643" y="2089845"/>
            <a:ext cx="5894713" cy="3100366"/>
          </a:xfrm>
          <a:prstGeom prst="rect">
            <a:avLst/>
          </a:prstGeom>
        </p:spPr>
      </p:pic>
    </p:spTree>
    <p:extLst>
      <p:ext uri="{BB962C8B-B14F-4D97-AF65-F5344CB8AC3E}">
        <p14:creationId xmlns:p14="http://schemas.microsoft.com/office/powerpoint/2010/main" val="20289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err="1">
                <a:solidFill>
                  <a:schemeClr val="tx1"/>
                </a:solidFill>
              </a:rPr>
              <a:t>Tipos</a:t>
            </a:r>
            <a:r>
              <a:rPr lang="pt" b="1" dirty="0">
                <a:solidFill>
                  <a:schemeClr val="tx1"/>
                </a:solidFill>
              </a:rPr>
              <a:t> </a:t>
            </a:r>
            <a:r>
              <a:rPr lang="pt" b="1" dirty="0" err="1">
                <a:solidFill>
                  <a:schemeClr val="tx1"/>
                </a:solidFill>
              </a:rPr>
              <a:t>de</a:t>
            </a:r>
            <a:r>
              <a:rPr lang="pt" b="1" dirty="0">
                <a:solidFill>
                  <a:schemeClr val="tx1"/>
                </a:solidFill>
              </a:rPr>
              <a:t> </a:t>
            </a:r>
            <a:r>
              <a:rPr lang="pt" b="1" dirty="0" err="1">
                <a:solidFill>
                  <a:schemeClr val="tx1"/>
                </a:solidFill>
              </a:rPr>
              <a:t>codificação</a:t>
            </a:r>
            <a:r>
              <a:rPr lang="pt" b="1" dirty="0">
                <a:solidFill>
                  <a:schemeClr val="tx1"/>
                </a:solidFill>
              </a:rPr>
              <a:t> </a:t>
            </a:r>
            <a:r>
              <a:rPr lang="pt" b="1" dirty="0" err="1">
                <a:solidFill>
                  <a:schemeClr val="tx1"/>
                </a:solidFill>
              </a:rPr>
              <a:t>blocos</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pt" sz="1600" b="1" dirty="0"/>
              <a:t>https://scratch.mit.edu/</a:t>
            </a:r>
          </a:p>
        </p:txBody>
      </p:sp>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3"/>
          <a:stretch>
            <a:fillRect/>
          </a:stretch>
        </p:blipFill>
        <p:spPr>
          <a:xfrm>
            <a:off x="5725021" y="180127"/>
            <a:ext cx="664497" cy="5102392"/>
          </a:xfrm>
          <a:prstGeom prst="rect">
            <a:avLst/>
          </a:prstGeom>
        </p:spPr>
      </p:pic>
    </p:spTree>
    <p:extLst>
      <p:ext uri="{BB962C8B-B14F-4D97-AF65-F5344CB8AC3E}">
        <p14:creationId xmlns:p14="http://schemas.microsoft.com/office/powerpoint/2010/main" val="250018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Pequeno </a:t>
            </a:r>
            <a:r>
              <a:rPr lang="pt" b="1" dirty="0" err="1">
                <a:solidFill>
                  <a:schemeClr val="tx1"/>
                </a:solidFill>
              </a:rPr>
              <a:t>visual</a:t>
            </a:r>
            <a:r>
              <a:rPr lang="pt" b="1" dirty="0">
                <a:solidFill>
                  <a:schemeClr val="tx1"/>
                </a:solidFill>
              </a:rPr>
              <a:t> </a:t>
            </a:r>
            <a:r>
              <a:rPr lang="pt" b="1" dirty="0" err="1">
                <a:solidFill>
                  <a:schemeClr val="tx1"/>
                </a:solidFill>
              </a:rPr>
              <a:t>codificação</a:t>
            </a:r>
            <a:r>
              <a:rPr lang="pt" b="1" dirty="0">
                <a:solidFill>
                  <a:schemeClr val="tx1"/>
                </a:solidFill>
              </a:rPr>
              <a:t> </a:t>
            </a:r>
            <a:r>
              <a:rPr lang="pt" b="1" dirty="0" err="1">
                <a:solidFill>
                  <a:schemeClr val="tx1"/>
                </a:solidFill>
              </a:rPr>
              <a:t>partes </a:t>
            </a:r>
            <a:r>
              <a:rPr lang="pt" b="1" dirty="0">
                <a:solidFill>
                  <a:schemeClr val="tx1"/>
                </a:solidFill>
              </a:rPr>
              <a:t>- </a:t>
            </a:r>
            <a:r>
              <a:rPr lang="pt" b="1" dirty="0" err="1">
                <a:solidFill>
                  <a:schemeClr val="tx1"/>
                </a:solidFill>
              </a:rPr>
              <a:t>scripts </a:t>
            </a:r>
            <a:r>
              <a:rPr lang="pt" b="1" dirty="0">
                <a:solidFill>
                  <a:schemeClr val="tx1"/>
                </a:solidFill>
              </a:rPr>
              <a:t>. Basta </a:t>
            </a:r>
            <a:r>
              <a:rPr lang="pt" b="1" dirty="0" err="1">
                <a:solidFill>
                  <a:schemeClr val="tx1"/>
                </a:solidFill>
              </a:rPr>
              <a:t>arrastar </a:t>
            </a:r>
            <a:r>
              <a:rPr lang="pt" b="1" dirty="0">
                <a:solidFill>
                  <a:schemeClr val="tx1"/>
                </a:solidFill>
              </a:rPr>
              <a:t>e soltar. Parte I</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pt" sz="1600" b="1" dirty="0"/>
              <a:t>https://scratch.mit.edu/</a:t>
            </a:r>
          </a:p>
        </p:txBody>
      </p:sp>
      <p:pic>
        <p:nvPicPr>
          <p:cNvPr id="9" name="Grafik 8">
            <a:extLst>
              <a:ext uri="{FF2B5EF4-FFF2-40B4-BE49-F238E27FC236}">
                <a16:creationId xmlns:a16="http://schemas.microsoft.com/office/drawing/2014/main" id="{9E231C07-699E-5902-C185-AEECE0E5E09A}"/>
              </a:ext>
            </a:extLst>
          </p:cNvPr>
          <p:cNvPicPr>
            <a:picLocks noChangeAspect="1"/>
          </p:cNvPicPr>
          <p:nvPr/>
        </p:nvPicPr>
        <p:blipFill>
          <a:blip r:embed="rId3"/>
          <a:stretch>
            <a:fillRect/>
          </a:stretch>
        </p:blipFill>
        <p:spPr>
          <a:xfrm>
            <a:off x="1664907" y="2131477"/>
            <a:ext cx="3059251" cy="2004337"/>
          </a:xfrm>
          <a:prstGeom prst="rect">
            <a:avLst/>
          </a:prstGeom>
        </p:spPr>
      </p:pic>
      <p:pic>
        <p:nvPicPr>
          <p:cNvPr id="13" name="Grafik 12">
            <a:extLst>
              <a:ext uri="{FF2B5EF4-FFF2-40B4-BE49-F238E27FC236}">
                <a16:creationId xmlns:a16="http://schemas.microsoft.com/office/drawing/2014/main" id="{D3AAE65D-C1E4-A676-64FE-D3973B4EA213}"/>
              </a:ext>
            </a:extLst>
          </p:cNvPr>
          <p:cNvPicPr>
            <a:picLocks noChangeAspect="1"/>
          </p:cNvPicPr>
          <p:nvPr/>
        </p:nvPicPr>
        <p:blipFill>
          <a:blip r:embed="rId4"/>
          <a:stretch>
            <a:fillRect/>
          </a:stretch>
        </p:blipFill>
        <p:spPr>
          <a:xfrm>
            <a:off x="4958868" y="2127195"/>
            <a:ext cx="2911064" cy="1179814"/>
          </a:xfrm>
          <a:prstGeom prst="rect">
            <a:avLst/>
          </a:prstGeom>
        </p:spPr>
      </p:pic>
      <p:pic>
        <p:nvPicPr>
          <p:cNvPr id="15" name="Grafik 14">
            <a:extLst>
              <a:ext uri="{FF2B5EF4-FFF2-40B4-BE49-F238E27FC236}">
                <a16:creationId xmlns:a16="http://schemas.microsoft.com/office/drawing/2014/main" id="{5555C643-9A09-DB66-BF2B-D1979DCCDE35}"/>
              </a:ext>
            </a:extLst>
          </p:cNvPr>
          <p:cNvPicPr>
            <a:picLocks noChangeAspect="1"/>
          </p:cNvPicPr>
          <p:nvPr/>
        </p:nvPicPr>
        <p:blipFill>
          <a:blip r:embed="rId5"/>
          <a:stretch>
            <a:fillRect/>
          </a:stretch>
        </p:blipFill>
        <p:spPr>
          <a:xfrm>
            <a:off x="4969952" y="3381342"/>
            <a:ext cx="2911064" cy="1180793"/>
          </a:xfrm>
          <a:prstGeom prst="rect">
            <a:avLst/>
          </a:prstGeom>
        </p:spPr>
      </p:pic>
      <p:pic>
        <p:nvPicPr>
          <p:cNvPr id="17" name="Grafik 16">
            <a:extLst>
              <a:ext uri="{FF2B5EF4-FFF2-40B4-BE49-F238E27FC236}">
                <a16:creationId xmlns:a16="http://schemas.microsoft.com/office/drawing/2014/main" id="{E3AC53DE-20B3-B5E3-C291-1AA13F6B2D72}"/>
              </a:ext>
            </a:extLst>
          </p:cNvPr>
          <p:cNvPicPr>
            <a:picLocks noChangeAspect="1"/>
          </p:cNvPicPr>
          <p:nvPr/>
        </p:nvPicPr>
        <p:blipFill>
          <a:blip r:embed="rId6"/>
          <a:stretch>
            <a:fillRect/>
          </a:stretch>
        </p:blipFill>
        <p:spPr>
          <a:xfrm>
            <a:off x="8111477" y="2143159"/>
            <a:ext cx="3326038" cy="2004337"/>
          </a:xfrm>
          <a:prstGeom prst="rect">
            <a:avLst/>
          </a:prstGeom>
        </p:spPr>
      </p:pic>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7"/>
          <a:stretch>
            <a:fillRect/>
          </a:stretch>
        </p:blipFill>
        <p:spPr>
          <a:xfrm>
            <a:off x="11603417" y="1461358"/>
            <a:ext cx="533474" cy="4096322"/>
          </a:xfrm>
          <a:prstGeom prst="rect">
            <a:avLst/>
          </a:prstGeom>
        </p:spPr>
      </p:pic>
    </p:spTree>
    <p:extLst>
      <p:ext uri="{BB962C8B-B14F-4D97-AF65-F5344CB8AC3E}">
        <p14:creationId xmlns:p14="http://schemas.microsoft.com/office/powerpoint/2010/main" val="3462229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pt" b="1" dirty="0">
                <a:solidFill>
                  <a:schemeClr val="tx1"/>
                </a:solidFill>
              </a:rPr>
              <a:t>Pequeno </a:t>
            </a:r>
            <a:r>
              <a:rPr lang="pt" b="1" dirty="0" err="1">
                <a:solidFill>
                  <a:schemeClr val="tx1"/>
                </a:solidFill>
              </a:rPr>
              <a:t>visual</a:t>
            </a:r>
            <a:r>
              <a:rPr lang="pt" b="1" dirty="0">
                <a:solidFill>
                  <a:schemeClr val="tx1"/>
                </a:solidFill>
              </a:rPr>
              <a:t> </a:t>
            </a:r>
            <a:r>
              <a:rPr lang="pt" b="1" dirty="0" err="1">
                <a:solidFill>
                  <a:schemeClr val="tx1"/>
                </a:solidFill>
              </a:rPr>
              <a:t>codificação</a:t>
            </a:r>
            <a:r>
              <a:rPr lang="pt" b="1" dirty="0">
                <a:solidFill>
                  <a:schemeClr val="tx1"/>
                </a:solidFill>
              </a:rPr>
              <a:t> </a:t>
            </a:r>
            <a:r>
              <a:rPr lang="pt" b="1" dirty="0" err="1">
                <a:solidFill>
                  <a:schemeClr val="tx1"/>
                </a:solidFill>
              </a:rPr>
              <a:t>partes </a:t>
            </a:r>
            <a:r>
              <a:rPr lang="pt" b="1" dirty="0">
                <a:solidFill>
                  <a:schemeClr val="tx1"/>
                </a:solidFill>
              </a:rPr>
              <a:t>- </a:t>
            </a:r>
            <a:r>
              <a:rPr lang="pt" b="1" dirty="0" err="1">
                <a:solidFill>
                  <a:schemeClr val="tx1"/>
                </a:solidFill>
              </a:rPr>
              <a:t>scripts </a:t>
            </a:r>
            <a:r>
              <a:rPr lang="pt" b="1" dirty="0">
                <a:solidFill>
                  <a:schemeClr val="tx1"/>
                </a:solidFill>
              </a:rPr>
              <a:t>. Basta </a:t>
            </a:r>
            <a:r>
              <a:rPr lang="pt" b="1" dirty="0" err="1">
                <a:solidFill>
                  <a:schemeClr val="tx1"/>
                </a:solidFill>
              </a:rPr>
              <a:t>arrastar </a:t>
            </a:r>
            <a:r>
              <a:rPr lang="pt" b="1" dirty="0">
                <a:solidFill>
                  <a:schemeClr val="tx1"/>
                </a:solidFill>
              </a:rPr>
              <a:t>e soltar. Parte II</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pt" sz="1600" b="1" dirty="0"/>
              <a:t>https://scratch.mit.edu/</a:t>
            </a:r>
          </a:p>
        </p:txBody>
      </p:sp>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3"/>
          <a:stretch>
            <a:fillRect/>
          </a:stretch>
        </p:blipFill>
        <p:spPr>
          <a:xfrm>
            <a:off x="11603417" y="1461358"/>
            <a:ext cx="533474" cy="4096322"/>
          </a:xfrm>
          <a:prstGeom prst="rect">
            <a:avLst/>
          </a:prstGeom>
        </p:spPr>
      </p:pic>
      <p:pic>
        <p:nvPicPr>
          <p:cNvPr id="10" name="Grafik 9">
            <a:extLst>
              <a:ext uri="{FF2B5EF4-FFF2-40B4-BE49-F238E27FC236}">
                <a16:creationId xmlns:a16="http://schemas.microsoft.com/office/drawing/2014/main" id="{A793BC18-5946-884F-9571-434F7929460A}"/>
              </a:ext>
            </a:extLst>
          </p:cNvPr>
          <p:cNvPicPr>
            <a:picLocks noChangeAspect="1"/>
          </p:cNvPicPr>
          <p:nvPr/>
        </p:nvPicPr>
        <p:blipFill>
          <a:blip r:embed="rId4"/>
          <a:stretch>
            <a:fillRect/>
          </a:stretch>
        </p:blipFill>
        <p:spPr>
          <a:xfrm>
            <a:off x="4502185" y="2070402"/>
            <a:ext cx="3187630" cy="3119809"/>
          </a:xfrm>
          <a:prstGeom prst="rect">
            <a:avLst/>
          </a:prstGeom>
        </p:spPr>
      </p:pic>
    </p:spTree>
    <p:extLst>
      <p:ext uri="{BB962C8B-B14F-4D97-AF65-F5344CB8AC3E}">
        <p14:creationId xmlns:p14="http://schemas.microsoft.com/office/powerpoint/2010/main" val="2388213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pt" sz="4267" dirty="0">
                <a:solidFill>
                  <a:schemeClr val="tx1"/>
                </a:solidFill>
              </a:rPr>
              <a:t>O primeiro jogo </a:t>
            </a:r>
            <a:br>
              <a:rPr lang="en-US" sz="4267" dirty="0">
                <a:solidFill>
                  <a:schemeClr val="tx1"/>
                </a:solidFill>
              </a:rPr>
            </a:br>
            <a:r>
              <a:rPr lang="pt" sz="4267" dirty="0">
                <a:solidFill>
                  <a:schemeClr val="tx1"/>
                </a:solidFill>
              </a:rPr>
              <a:t>no Scratch </a:t>
            </a:r>
            <a:br>
              <a:rPr lang="en-US" sz="4267" dirty="0">
                <a:solidFill>
                  <a:schemeClr val="tx1"/>
                </a:solidFill>
              </a:rPr>
            </a:br>
            <a:r>
              <a:rPr lang="pt" sz="4267" dirty="0">
                <a:solidFill>
                  <a:schemeClr val="tx1"/>
                </a:solidFill>
              </a:rPr>
              <a:t>Video</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pt" sz="1467" dirty="0"/>
              <a:t>https://www.youtube.com/watch?v=D-nW4jvzRr8</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Vamos</a:t>
            </a:r>
            <a:r>
              <a:rPr lang="pt" dirty="0"/>
              <a:t> </a:t>
            </a:r>
            <a:r>
              <a:rPr lang="pt" dirty="0" err="1"/>
              <a:t>dê </a:t>
            </a:r>
            <a:r>
              <a:rPr lang="pt" dirty="0"/>
              <a:t>uma </a:t>
            </a:r>
            <a:r>
              <a:rPr lang="pt" dirty="0" err="1"/>
              <a:t>olhada </a:t>
            </a:r>
            <a:r>
              <a:rPr lang="pt" dirty="0"/>
              <a:t>nisso</a:t>
            </a:r>
            <a:r>
              <a:rPr lang="pt" dirty="0" err="1"/>
              <a:t>​</a:t>
            </a:r>
            <a:r>
              <a:rPr lang="pt" dirty="0"/>
              <a:t> </a:t>
            </a:r>
            <a:r>
              <a:rPr lang="pt" dirty="0" err="1"/>
              <a:t>YouTube</a:t>
            </a:r>
            <a:r>
              <a:rPr lang="pt" dirty="0"/>
              <a:t> </a:t>
            </a:r>
            <a:r>
              <a:rPr lang="pt" dirty="0" err="1"/>
              <a:t>vídeo </a:t>
            </a:r>
            <a:r>
              <a:rPr lang="pt" dirty="0"/>
              <a:t>no Scratch!</a:t>
            </a:r>
          </a:p>
        </p:txBody>
      </p:sp>
      <p:pic>
        <p:nvPicPr>
          <p:cNvPr id="10" name="Grafik 9">
            <a:extLst>
              <a:ext uri="{FF2B5EF4-FFF2-40B4-BE49-F238E27FC236}">
                <a16:creationId xmlns:a16="http://schemas.microsoft.com/office/drawing/2014/main" id="{0C25D18C-BA03-B0BF-B3F4-EB79EB1C886B}"/>
              </a:ext>
            </a:extLst>
          </p:cNvPr>
          <p:cNvPicPr>
            <a:picLocks noChangeAspect="1"/>
          </p:cNvPicPr>
          <p:nvPr/>
        </p:nvPicPr>
        <p:blipFill>
          <a:blip r:embed="rId2"/>
          <a:stretch>
            <a:fillRect/>
          </a:stretch>
        </p:blipFill>
        <p:spPr>
          <a:xfrm>
            <a:off x="6584817" y="2068945"/>
            <a:ext cx="5206588" cy="2720109"/>
          </a:xfrm>
          <a:prstGeom prst="rect">
            <a:avLst/>
          </a:prstGeom>
        </p:spPr>
      </p:pic>
    </p:spTree>
    <p:extLst>
      <p:ext uri="{BB962C8B-B14F-4D97-AF65-F5344CB8AC3E}">
        <p14:creationId xmlns:p14="http://schemas.microsoft.com/office/powerpoint/2010/main" val="3597626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pt" sz="4267" dirty="0">
                <a:solidFill>
                  <a:schemeClr val="tx1"/>
                </a:solidFill>
              </a:rPr>
              <a:t>Um jogo de salto </a:t>
            </a:r>
            <a:br>
              <a:rPr lang="en-US" sz="4267" dirty="0">
                <a:solidFill>
                  <a:schemeClr val="tx1"/>
                </a:solidFill>
              </a:rPr>
            </a:br>
            <a:r>
              <a:rPr lang="pt" sz="4267" dirty="0">
                <a:solidFill>
                  <a:schemeClr val="tx1"/>
                </a:solidFill>
              </a:rPr>
              <a:t>no Scratch </a:t>
            </a:r>
            <a:br>
              <a:rPr lang="en-US" sz="4267" dirty="0">
                <a:solidFill>
                  <a:schemeClr val="tx1"/>
                </a:solidFill>
              </a:rPr>
            </a:br>
            <a:r>
              <a:rPr lang="pt" sz="4267" dirty="0">
                <a:solidFill>
                  <a:schemeClr val="tx1"/>
                </a:solidFill>
              </a:rPr>
              <a:t>Video</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pt" sz="1467" dirty="0"/>
              <a:t>https://www.youtube.com/watch?v=1jHvXakt1qw</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 dirty="0" err="1"/>
              <a:t>Vamos</a:t>
            </a:r>
            <a:r>
              <a:rPr lang="pt" dirty="0"/>
              <a:t> </a:t>
            </a:r>
            <a:r>
              <a:rPr lang="pt" dirty="0" err="1"/>
              <a:t>dê </a:t>
            </a:r>
            <a:r>
              <a:rPr lang="pt" dirty="0"/>
              <a:t>uma </a:t>
            </a:r>
            <a:r>
              <a:rPr lang="pt" dirty="0" err="1"/>
              <a:t>olhada </a:t>
            </a:r>
            <a:r>
              <a:rPr lang="pt" dirty="0"/>
              <a:t>nisso</a:t>
            </a:r>
            <a:r>
              <a:rPr lang="pt" dirty="0" err="1"/>
              <a:t>​</a:t>
            </a:r>
            <a:r>
              <a:rPr lang="pt" dirty="0"/>
              <a:t> </a:t>
            </a:r>
            <a:r>
              <a:rPr lang="pt" dirty="0" err="1"/>
              <a:t>YouTube</a:t>
            </a:r>
            <a:r>
              <a:rPr lang="pt" dirty="0"/>
              <a:t> </a:t>
            </a:r>
            <a:r>
              <a:rPr lang="pt" dirty="0" err="1"/>
              <a:t>vídeo </a:t>
            </a:r>
            <a:r>
              <a:rPr lang="pt" dirty="0"/>
              <a:t>sobre </a:t>
            </a:r>
            <a:r>
              <a:rPr lang="pt" dirty="0" err="1"/>
              <a:t>outro </a:t>
            </a:r>
            <a:r>
              <a:rPr lang="pt" dirty="0"/>
              <a:t>jogo de Scratch!</a:t>
            </a:r>
          </a:p>
        </p:txBody>
      </p:sp>
      <p:pic>
        <p:nvPicPr>
          <p:cNvPr id="4" name="Grafik 3">
            <a:extLst>
              <a:ext uri="{FF2B5EF4-FFF2-40B4-BE49-F238E27FC236}">
                <a16:creationId xmlns:a16="http://schemas.microsoft.com/office/drawing/2014/main" id="{9670D7ED-6D6A-B01E-133D-9468C46FEF6B}"/>
              </a:ext>
            </a:extLst>
          </p:cNvPr>
          <p:cNvPicPr>
            <a:picLocks noChangeAspect="1"/>
          </p:cNvPicPr>
          <p:nvPr/>
        </p:nvPicPr>
        <p:blipFill>
          <a:blip r:embed="rId2"/>
          <a:stretch>
            <a:fillRect/>
          </a:stretch>
        </p:blipFill>
        <p:spPr>
          <a:xfrm>
            <a:off x="6735565" y="2267338"/>
            <a:ext cx="5098379" cy="2574100"/>
          </a:xfrm>
          <a:prstGeom prst="rect">
            <a:avLst/>
          </a:prstGeom>
        </p:spPr>
      </p:pic>
    </p:spTree>
    <p:extLst>
      <p:ext uri="{BB962C8B-B14F-4D97-AF65-F5344CB8AC3E}">
        <p14:creationId xmlns:p14="http://schemas.microsoft.com/office/powerpoint/2010/main" val="359708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15" name="Google Shape;201;p30">
            <a:extLst>
              <a:ext uri="{FF2B5EF4-FFF2-40B4-BE49-F238E27FC236}">
                <a16:creationId xmlns:a16="http://schemas.microsoft.com/office/drawing/2014/main" id="{081AD704-5AA2-DBAB-957D-B9D80236CFB0}"/>
              </a:ext>
            </a:extLst>
          </p:cNvPr>
          <p:cNvSpPr txBox="1">
            <a:spLocks/>
          </p:cNvSpPr>
          <p:nvPr/>
        </p:nvSpPr>
        <p:spPr>
          <a:xfrm>
            <a:off x="1902657" y="424708"/>
            <a:ext cx="7848223" cy="338218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pt" b="1" dirty="0">
                <a:solidFill>
                  <a:schemeClr val="tx1"/>
                </a:solidFill>
              </a:rPr>
              <a:t>Codificação em outras linguagens </a:t>
            </a:r>
            <a:r>
              <a:rPr lang="pt" b="1" dirty="0" err="1">
                <a:solidFill>
                  <a:schemeClr val="tx1"/>
                </a:solidFill>
              </a:rPr>
              <a:t>de programação ? </a:t>
            </a:r>
            <a:r>
              <a:rPr lang="pt" b="1" dirty="0">
                <a:solidFill>
                  <a:schemeClr val="tx1"/>
                </a:solidFill>
              </a:rPr>
              <a:t>– exemplo de um programa de codificação que pede seu nome e escreve-o em letras coloridas .</a:t>
            </a:r>
          </a:p>
          <a:p>
            <a:pPr algn="l"/>
            <a:endParaRPr lang="en-US" dirty="0">
              <a:solidFill>
                <a:schemeClr val="tx1"/>
              </a:solidFill>
            </a:endParaRPr>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0D4E4149-CEAD-544C-EB28-C6F4B30B580E}"/>
              </a:ext>
            </a:extLst>
          </p:cNvPr>
          <p:cNvSpPr/>
          <p:nvPr/>
        </p:nvSpPr>
        <p:spPr>
          <a:xfrm>
            <a:off x="6048006" y="542386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12F951AD-6D3A-C400-03D6-4779925DD9D7}"/>
              </a:ext>
            </a:extLst>
          </p:cNvPr>
          <p:cNvSpPr/>
          <p:nvPr/>
        </p:nvSpPr>
        <p:spPr>
          <a:xfrm>
            <a:off x="5740198" y="5489343"/>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1" name="Google Shape;201;p30">
            <a:extLst>
              <a:ext uri="{FF2B5EF4-FFF2-40B4-BE49-F238E27FC236}">
                <a16:creationId xmlns:a16="http://schemas.microsoft.com/office/drawing/2014/main" id="{77D79DF7-0971-E918-3691-954A72A9FA29}"/>
              </a:ext>
            </a:extLst>
          </p:cNvPr>
          <p:cNvSpPr txBox="1">
            <a:spLocks/>
          </p:cNvSpPr>
          <p:nvPr/>
        </p:nvSpPr>
        <p:spPr>
          <a:xfrm>
            <a:off x="1750256" y="125659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GB" sz="1600" dirty="0">
              <a:solidFill>
                <a:schemeClr val="tx1"/>
              </a:solidFill>
            </a:endParaRPr>
          </a:p>
        </p:txBody>
      </p:sp>
      <p:cxnSp>
        <p:nvCxnSpPr>
          <p:cNvPr id="12" name="Google Shape;236;p32">
            <a:extLst>
              <a:ext uri="{FF2B5EF4-FFF2-40B4-BE49-F238E27FC236}">
                <a16:creationId xmlns:a16="http://schemas.microsoft.com/office/drawing/2014/main" id="{8C067B3C-7834-B8C9-62FC-930C22802D45}"/>
              </a:ext>
            </a:extLst>
          </p:cNvPr>
          <p:cNvCxnSpPr>
            <a:cxnSpLocks/>
          </p:cNvCxnSpPr>
          <p:nvPr/>
        </p:nvCxnSpPr>
        <p:spPr>
          <a:xfrm flipV="1">
            <a:off x="1503344" y="39817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57658565-F7C0-8739-D0F9-6E47C662EB04}"/>
              </a:ext>
            </a:extLst>
          </p:cNvPr>
          <p:cNvSpPr txBox="1"/>
          <p:nvPr/>
        </p:nvSpPr>
        <p:spPr>
          <a:xfrm>
            <a:off x="2783062" y="1674556"/>
            <a:ext cx="2522946" cy="400110"/>
          </a:xfrm>
          <a:prstGeom prst="rect">
            <a:avLst/>
          </a:prstGeom>
          <a:noFill/>
        </p:spPr>
        <p:txBody>
          <a:bodyPr wrap="square" rtlCol="0">
            <a:spAutoFit/>
          </a:bodyPr>
          <a:lstStyle/>
          <a:p>
            <a:pPr algn="ctr"/>
            <a:r>
              <a:rPr lang="pt" sz="2000" b="1" dirty="0"/>
              <a:t>Em Python</a:t>
            </a:r>
          </a:p>
        </p:txBody>
      </p:sp>
      <p:pic>
        <p:nvPicPr>
          <p:cNvPr id="6" name="Grafik 5">
            <a:extLst>
              <a:ext uri="{FF2B5EF4-FFF2-40B4-BE49-F238E27FC236}">
                <a16:creationId xmlns:a16="http://schemas.microsoft.com/office/drawing/2014/main" id="{00F7208C-31D1-4969-2749-1D218989C267}"/>
              </a:ext>
            </a:extLst>
          </p:cNvPr>
          <p:cNvPicPr>
            <a:picLocks noChangeAspect="1"/>
          </p:cNvPicPr>
          <p:nvPr/>
        </p:nvPicPr>
        <p:blipFill>
          <a:blip r:embed="rId3"/>
          <a:stretch>
            <a:fillRect/>
          </a:stretch>
        </p:blipFill>
        <p:spPr>
          <a:xfrm>
            <a:off x="1802388" y="2086700"/>
            <a:ext cx="4850766" cy="2805618"/>
          </a:xfrm>
          <a:prstGeom prst="rect">
            <a:avLst/>
          </a:prstGeom>
        </p:spPr>
      </p:pic>
      <p:sp>
        <p:nvSpPr>
          <p:cNvPr id="10" name="Textfeld 9">
            <a:extLst>
              <a:ext uri="{FF2B5EF4-FFF2-40B4-BE49-F238E27FC236}">
                <a16:creationId xmlns:a16="http://schemas.microsoft.com/office/drawing/2014/main" id="{181A1482-356E-721E-01A0-879CCCF4A33E}"/>
              </a:ext>
            </a:extLst>
          </p:cNvPr>
          <p:cNvSpPr txBox="1"/>
          <p:nvPr/>
        </p:nvSpPr>
        <p:spPr>
          <a:xfrm>
            <a:off x="8108339" y="1686590"/>
            <a:ext cx="3097726" cy="400110"/>
          </a:xfrm>
          <a:prstGeom prst="rect">
            <a:avLst/>
          </a:prstGeom>
          <a:noFill/>
        </p:spPr>
        <p:txBody>
          <a:bodyPr wrap="square" rtlCol="0">
            <a:spAutoFit/>
          </a:bodyPr>
          <a:lstStyle/>
          <a:p>
            <a:pPr algn="ctr"/>
            <a:r>
              <a:rPr lang="pt" sz="2000" b="1" dirty="0"/>
              <a:t>No Zero ( </a:t>
            </a:r>
            <a:r>
              <a:rPr lang="pt" sz="2000" b="1" dirty="0" err="1"/>
              <a:t>com </a:t>
            </a:r>
            <a:r>
              <a:rPr lang="pt" sz="2000" b="1" dirty="0"/>
              <a:t>Blocos)</a:t>
            </a:r>
          </a:p>
        </p:txBody>
      </p:sp>
      <p:sp>
        <p:nvSpPr>
          <p:cNvPr id="16" name="Textfeld 15">
            <a:extLst>
              <a:ext uri="{FF2B5EF4-FFF2-40B4-BE49-F238E27FC236}">
                <a16:creationId xmlns:a16="http://schemas.microsoft.com/office/drawing/2014/main" id="{82937879-4689-BAD8-0B75-F172EBD1D4C2}"/>
              </a:ext>
            </a:extLst>
          </p:cNvPr>
          <p:cNvSpPr txBox="1"/>
          <p:nvPr/>
        </p:nvSpPr>
        <p:spPr>
          <a:xfrm>
            <a:off x="7135308" y="2309878"/>
            <a:ext cx="4926856" cy="2862322"/>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err="1">
                <a:ln>
                  <a:noFill/>
                </a:ln>
                <a:solidFill>
                  <a:schemeClr val="tx1"/>
                </a:solidFill>
                <a:effectLst/>
                <a:latin typeface="Arial" panose="020B0604020202020204" pitchFamily="34" charset="0"/>
              </a:rPr>
              <a:t>Quando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verde</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bandeira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clicado</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Pergunte [ </a:t>
            </a:r>
            <a:r>
              <a:rPr kumimoji="0" lang="pt" altLang="de-DE" sz="1800" b="1" i="0" u="none" strike="noStrike" cap="none" normalizeH="0" baseline="0" dirty="0" err="1">
                <a:ln>
                  <a:noFill/>
                </a:ln>
                <a:solidFill>
                  <a:schemeClr val="tx1"/>
                </a:solidFill>
                <a:effectLst/>
                <a:latin typeface="Arial" panose="020B0604020202020204" pitchFamily="34" charset="0"/>
              </a:rPr>
              <a:t>O que é</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seu</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nome </a:t>
            </a:r>
            <a:r>
              <a:rPr kumimoji="0" lang="pt" altLang="de-DE" sz="1800" b="1" i="0" u="none" strike="noStrike" cap="none" normalizeH="0" baseline="0" dirty="0">
                <a:ln>
                  <a:noFill/>
                </a:ln>
                <a:solidFill>
                  <a:schemeClr val="tx1"/>
                </a:solidFill>
                <a:effectLst/>
                <a:latin typeface="Arial" panose="020B0604020202020204" pitchFamily="34" charset="0"/>
              </a:rPr>
              <a:t>?] e </a:t>
            </a:r>
            <a:r>
              <a:rPr kumimoji="0" lang="pt" altLang="de-DE" sz="1800" b="1" i="0" u="none" strike="noStrike" cap="none" normalizeH="0" baseline="0" dirty="0" err="1">
                <a:ln>
                  <a:noFill/>
                </a:ln>
                <a:solidFill>
                  <a:schemeClr val="tx1"/>
                </a:solidFill>
                <a:effectLst/>
                <a:latin typeface="Arial" panose="020B0604020202020204" pitchFamily="34" charset="0"/>
              </a:rPr>
              <a:t>espere</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Defina [ </a:t>
            </a:r>
            <a:r>
              <a:rPr kumimoji="0" lang="pt" altLang="de-DE" sz="1800" b="1" i="0" u="none" strike="noStrike" cap="none" normalizeH="0" baseline="0" dirty="0" err="1">
                <a:ln>
                  <a:noFill/>
                </a:ln>
                <a:solidFill>
                  <a:schemeClr val="tx1"/>
                </a:solidFill>
                <a:effectLst/>
                <a:latin typeface="Arial" panose="020B0604020202020204" pitchFamily="34" charset="0"/>
              </a:rPr>
              <a:t>índice </a:t>
            </a:r>
            <a:r>
              <a:rPr kumimoji="0" lang="pt" altLang="de-DE" sz="1800" b="1" i="0" u="none" strike="noStrike" cap="none" normalizeH="0" baseline="0" dirty="0">
                <a:ln>
                  <a:noFill/>
                </a:ln>
                <a:solidFill>
                  <a:schemeClr val="tx1"/>
                </a:solidFill>
                <a:effectLst/>
                <a:latin typeface="Arial" panose="020B0604020202020204" pitchFamily="34" charset="0"/>
              </a:rPr>
              <a:t>v] </a:t>
            </a:r>
            <a:r>
              <a:rPr kumimoji="0" lang="pt" altLang="de-DE" sz="1800" b="1" i="0" u="none" strike="noStrike" cap="none" normalizeH="0" baseline="0" dirty="0" err="1">
                <a:ln>
                  <a:noFill/>
                </a:ln>
                <a:solidFill>
                  <a:schemeClr val="tx1"/>
                </a:solidFill>
                <a:effectLst/>
                <a:latin typeface="Arial" panose="020B0604020202020204" pitchFamily="34" charset="0"/>
              </a:rPr>
              <a:t>como </a:t>
            </a:r>
            <a:r>
              <a:rPr kumimoji="0" lang="pt" altLang="de-DE" sz="1800" b="1" i="0" u="none" strike="noStrike" cap="none" normalizeH="0" baseline="0" dirty="0">
                <a:ln>
                  <a:noFill/>
                </a:ln>
                <a:solidFill>
                  <a:schemeClr val="tx1"/>
                </a:solidFill>
                <a:effectLst/>
                <a:latin typeface="Arial" panose="020B0604020202020204" pitchFamily="34" charset="0"/>
              </a:rPr>
              <a:t>[1]</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Repetir ( </a:t>
            </a:r>
            <a:r>
              <a:rPr kumimoji="0" lang="pt" altLang="de-DE" sz="1800" b="1" i="0" u="none" strike="noStrike" cap="none" normalizeH="0" baseline="0" dirty="0" err="1">
                <a:ln>
                  <a:noFill/>
                </a:ln>
                <a:solidFill>
                  <a:schemeClr val="tx1"/>
                </a:solidFill>
                <a:effectLst/>
                <a:latin typeface="Arial" panose="020B0604020202020204" pitchFamily="34" charset="0"/>
              </a:rPr>
              <a:t>comprimento</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de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resposta </a:t>
            </a:r>
            <a:r>
              <a:rPr kumimoji="0" lang="pt"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Criar um </a:t>
            </a:r>
            <a:r>
              <a:rPr kumimoji="0" lang="pt" altLang="de-DE" sz="1800" b="1" i="0" u="none" strike="noStrike" cap="none" normalizeH="0" baseline="0" dirty="0" err="1">
                <a:ln>
                  <a:noFill/>
                </a:ln>
                <a:solidFill>
                  <a:schemeClr val="tx1"/>
                </a:solidFill>
                <a:effectLst/>
                <a:latin typeface="Arial" panose="020B0604020202020204" pitchFamily="34" charset="0"/>
              </a:rPr>
              <a:t>clone</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de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mim mesmo </a:t>
            </a:r>
            <a:r>
              <a:rPr kumimoji="0" lang="pt"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Defina [ </a:t>
            </a:r>
            <a:r>
              <a:rPr kumimoji="0" lang="pt" altLang="de-DE" sz="1800" b="1" i="0" u="none" strike="noStrike" cap="none" normalizeH="0" baseline="0" dirty="0" err="1">
                <a:ln>
                  <a:noFill/>
                </a:ln>
                <a:solidFill>
                  <a:schemeClr val="tx1"/>
                </a:solidFill>
                <a:effectLst/>
                <a:latin typeface="Arial" panose="020B0604020202020204" pitchFamily="34" charset="0"/>
              </a:rPr>
              <a:t>texto </a:t>
            </a:r>
            <a:r>
              <a:rPr kumimoji="0" lang="pt" altLang="de-DE" sz="1800" b="1" i="0" u="none" strike="noStrike" cap="none" normalizeH="0" baseline="0" dirty="0">
                <a:ln>
                  <a:noFill/>
                </a:ln>
                <a:solidFill>
                  <a:schemeClr val="tx1"/>
                </a:solidFill>
                <a:effectLst/>
                <a:latin typeface="Arial" panose="020B0604020202020204" pitchFamily="34" charset="0"/>
              </a:rPr>
              <a:t>v] </a:t>
            </a:r>
            <a:r>
              <a:rPr kumimoji="0" lang="pt" altLang="de-DE" sz="1800" b="1" i="0" u="none" strike="noStrike" cap="none" normalizeH="0" baseline="0" dirty="0" err="1">
                <a:ln>
                  <a:noFill/>
                </a:ln>
                <a:solidFill>
                  <a:schemeClr val="tx1"/>
                </a:solidFill>
                <a:effectLst/>
                <a:latin typeface="Arial" panose="020B0604020202020204" pitchFamily="34" charset="0"/>
              </a:rPr>
              <a:t>como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letra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índice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de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resposta </a:t>
            </a:r>
            <a:r>
              <a:rPr kumimoji="0" lang="pt"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Definir </a:t>
            </a:r>
            <a:r>
              <a:rPr kumimoji="0" lang="pt" altLang="de-DE" sz="1800" b="1" i="0" u="none" strike="noStrike" cap="none" normalizeH="0" baseline="0" dirty="0" err="1">
                <a:ln>
                  <a:noFill/>
                </a:ln>
                <a:solidFill>
                  <a:schemeClr val="tx1"/>
                </a:solidFill>
                <a:effectLst/>
                <a:latin typeface="Arial" panose="020B0604020202020204" pitchFamily="34" charset="0"/>
              </a:rPr>
              <a:t>cor</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efeito</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para </a:t>
            </a:r>
            <a:r>
              <a:rPr kumimoji="0" lang="pt" altLang="de-DE" sz="1800" b="1" i="0" u="none" strike="noStrike" cap="none" normalizeH="0" baseline="0" dirty="0">
                <a:ln>
                  <a:noFill/>
                </a:ln>
                <a:solidFill>
                  <a:schemeClr val="tx1"/>
                </a:solidFill>
                <a:effectLst/>
                <a:latin typeface="Arial" panose="020B0604020202020204" pitchFamily="34" charset="0"/>
              </a:rPr>
              <a:t>(escolha </a:t>
            </a:r>
            <a:r>
              <a:rPr kumimoji="0" lang="pt" altLang="de-DE" sz="1800" b="1" i="0" u="none" strike="noStrike" cap="none" normalizeH="0" baseline="0" dirty="0" err="1">
                <a:ln>
                  <a:noFill/>
                </a:ln>
                <a:solidFill>
                  <a:schemeClr val="tx1"/>
                </a:solidFill>
                <a:effectLst/>
                <a:latin typeface="Arial" panose="020B0604020202020204" pitchFamily="34" charset="0"/>
              </a:rPr>
              <a:t>aleatoriamente de </a:t>
            </a:r>
            <a:r>
              <a:rPr kumimoji="0" lang="pt" altLang="de-DE" sz="1800" b="1" i="0" u="none" strike="noStrike" cap="none" normalizeH="0" baseline="0" dirty="0">
                <a:ln>
                  <a:noFill/>
                </a:ln>
                <a:solidFill>
                  <a:schemeClr val="tx1"/>
                </a:solidFill>
                <a:effectLst/>
                <a:latin typeface="Arial" panose="020B0604020202020204" pitchFamily="34" charset="0"/>
              </a:rPr>
              <a:t>1 </a:t>
            </a:r>
            <a:r>
              <a:rPr kumimoji="0" lang="pt" altLang="de-DE" sz="1800" b="1" i="0" u="none" strike="noStrike" cap="none" normalizeH="0" baseline="0" dirty="0" err="1">
                <a:ln>
                  <a:noFill/>
                </a:ln>
                <a:solidFill>
                  <a:schemeClr val="tx1"/>
                </a:solidFill>
                <a:effectLst/>
                <a:latin typeface="Arial" panose="020B0604020202020204" pitchFamily="34" charset="0"/>
              </a:rPr>
              <a:t>a </a:t>
            </a:r>
            <a:r>
              <a:rPr kumimoji="0" lang="pt" altLang="de-DE" sz="1800" b="1" i="0" u="none" strike="noStrike" cap="none" normalizeH="0" baseline="0" dirty="0">
                <a:ln>
                  <a:noFill/>
                </a:ln>
                <a:solidFill>
                  <a:schemeClr val="tx1"/>
                </a:solidFill>
                <a:effectLst/>
                <a:latin typeface="Arial" panose="020B0604020202020204" pitchFamily="34" charset="0"/>
              </a:rPr>
              <a:t>200)</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Vá </a:t>
            </a:r>
            <a:r>
              <a:rPr kumimoji="0" lang="pt" altLang="de-DE" sz="1800" b="1" i="0" u="none" strike="noStrike" cap="none" normalizeH="0" baseline="0" dirty="0" err="1">
                <a:ln>
                  <a:noFill/>
                </a:ln>
                <a:solidFill>
                  <a:schemeClr val="tx1"/>
                </a:solidFill>
                <a:effectLst/>
                <a:latin typeface="Arial" panose="020B0604020202020204" pitchFamily="34" charset="0"/>
              </a:rPr>
              <a:t>para </a:t>
            </a:r>
            <a:r>
              <a:rPr kumimoji="0" lang="pt" altLang="de-DE" sz="1800" b="1" i="0" u="none" strike="noStrike" cap="none" normalizeH="0" baseline="0" dirty="0">
                <a:ln>
                  <a:noFill/>
                </a:ln>
                <a:solidFill>
                  <a:schemeClr val="tx1"/>
                </a:solidFill>
                <a:effectLst/>
                <a:latin typeface="Arial" panose="020B0604020202020204" pitchFamily="34" charset="0"/>
              </a:rPr>
              <a:t>x: ( </a:t>
            </a:r>
            <a:r>
              <a:rPr kumimoji="0" lang="pt" altLang="de-DE" sz="1800" b="1" i="0" u="none" strike="noStrike" cap="none" normalizeH="0" baseline="0" dirty="0" err="1">
                <a:ln>
                  <a:noFill/>
                </a:ln>
                <a:solidFill>
                  <a:schemeClr val="tx1"/>
                </a:solidFill>
                <a:effectLst/>
                <a:latin typeface="Arial" panose="020B0604020202020204" pitchFamily="34" charset="0"/>
              </a:rPr>
              <a:t>índice </a:t>
            </a:r>
            <a:r>
              <a:rPr kumimoji="0" lang="pt" altLang="de-DE" sz="1800" b="1" i="0" u="none" strike="noStrike" cap="none" normalizeH="0" baseline="0" dirty="0">
                <a:ln>
                  <a:noFill/>
                </a:ln>
                <a:solidFill>
                  <a:schemeClr val="tx1"/>
                </a:solidFill>
                <a:effectLst/>
                <a:latin typeface="Arial" panose="020B0604020202020204" pitchFamily="34" charset="0"/>
              </a:rPr>
              <a:t>* 20 - 100) y: 0</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err="1">
                <a:ln>
                  <a:noFill/>
                </a:ln>
                <a:solidFill>
                  <a:schemeClr val="tx1"/>
                </a:solidFill>
                <a:effectLst/>
                <a:latin typeface="Arial" panose="020B0604020202020204" pitchFamily="34" charset="0"/>
              </a:rPr>
              <a:t>Aumentar </a:t>
            </a:r>
            <a:r>
              <a:rPr kumimoji="0" lang="pt" altLang="de-DE" sz="1800" b="1" i="0" u="none" strike="noStrike" cap="none" normalizeH="0" baseline="0" dirty="0">
                <a:ln>
                  <a:noFill/>
                </a:ln>
                <a:solidFill>
                  <a:schemeClr val="tx1"/>
                </a:solidFill>
                <a:effectLst/>
                <a:latin typeface="Arial" panose="020B0604020202020204" pitchFamily="34" charset="0"/>
              </a:rPr>
              <a:t>[ </a:t>
            </a:r>
            <a:r>
              <a:rPr kumimoji="0" lang="pt" altLang="de-DE" sz="1800" b="1" i="0" u="none" strike="noStrike" cap="none" normalizeH="0" baseline="0" dirty="0" err="1">
                <a:ln>
                  <a:noFill/>
                </a:ln>
                <a:solidFill>
                  <a:schemeClr val="tx1"/>
                </a:solidFill>
                <a:effectLst/>
                <a:latin typeface="Arial" panose="020B0604020202020204" pitchFamily="34" charset="0"/>
              </a:rPr>
              <a:t>índice </a:t>
            </a:r>
            <a:r>
              <a:rPr kumimoji="0" lang="pt" altLang="de-DE" sz="1800" b="1" i="0" u="none" strike="noStrike" cap="none" normalizeH="0" baseline="0" dirty="0">
                <a:ln>
                  <a:noFill/>
                </a:ln>
                <a:solidFill>
                  <a:schemeClr val="tx1"/>
                </a:solidFill>
                <a:effectLst/>
                <a:latin typeface="Arial" panose="020B0604020202020204" pitchFamily="34" charset="0"/>
              </a:rPr>
              <a:t>v] </a:t>
            </a:r>
            <a:r>
              <a:rPr kumimoji="0" lang="pt" altLang="de-DE" sz="1800" b="1" i="0" u="none" strike="noStrike" cap="none" normalizeH="0" baseline="0" dirty="0" err="1">
                <a:ln>
                  <a:noFill/>
                </a:ln>
                <a:solidFill>
                  <a:schemeClr val="tx1"/>
                </a:solidFill>
                <a:effectLst/>
                <a:latin typeface="Arial" panose="020B0604020202020204" pitchFamily="34" charset="0"/>
              </a:rPr>
              <a:t>em </a:t>
            </a:r>
            <a:r>
              <a:rPr kumimoji="0" lang="pt" altLang="de-DE" sz="1800" b="1" i="0" u="none" strike="noStrike" cap="none" normalizeH="0" baseline="0" dirty="0">
                <a:ln>
                  <a:noFill/>
                </a:ln>
                <a:solidFill>
                  <a:schemeClr val="tx1"/>
                </a:solidFill>
                <a:effectLst/>
                <a:latin typeface="Arial" panose="020B0604020202020204" pitchFamily="34" charset="0"/>
              </a:rPr>
              <a:t>[1]</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t" altLang="de-DE" sz="1800" b="1" i="0" u="none" strike="noStrike" cap="none" normalizeH="0" baseline="0" dirty="0">
                <a:ln>
                  <a:noFill/>
                </a:ln>
                <a:solidFill>
                  <a:schemeClr val="tx1"/>
                </a:solidFill>
                <a:effectLst/>
                <a:latin typeface="Arial" panose="020B0604020202020204" pitchFamily="34" charset="0"/>
              </a:rPr>
              <a:t>Fim da </a:t>
            </a:r>
            <a:r>
              <a:rPr kumimoji="0" lang="pt" altLang="de-DE" sz="1800" b="1" i="0" u="none" strike="noStrike" cap="none" normalizeH="0" baseline="0" dirty="0" err="1">
                <a:ln>
                  <a:noFill/>
                </a:ln>
                <a:solidFill>
                  <a:schemeClr val="tx1"/>
                </a:solidFill>
                <a:effectLst/>
                <a:latin typeface="Arial" panose="020B0604020202020204" pitchFamily="34" charset="0"/>
              </a:rPr>
              <a:t>repetição</a:t>
            </a:r>
            <a:r>
              <a:rPr kumimoji="0" lang="pt" altLang="de-DE" sz="1800" b="0" i="0" u="none" strike="noStrike" cap="none" normalizeH="0" baseline="0" dirty="0">
                <a:ln>
                  <a:noFill/>
                </a:ln>
                <a:solidFill>
                  <a:schemeClr val="tx1"/>
                </a:solidFill>
                <a:effectLst/>
                <a:latin typeface="Arial" panose="020B0604020202020204" pitchFamily="34" charset="0"/>
              </a:rPr>
              <a:t> </a:t>
            </a:r>
          </a:p>
        </p:txBody>
      </p:sp>
      <p:pic>
        <p:nvPicPr>
          <p:cNvPr id="18" name="Grafik 17">
            <a:extLst>
              <a:ext uri="{FF2B5EF4-FFF2-40B4-BE49-F238E27FC236}">
                <a16:creationId xmlns:a16="http://schemas.microsoft.com/office/drawing/2014/main" id="{19DC59C7-A8D5-0150-DFD7-59BE7270C813}"/>
              </a:ext>
            </a:extLst>
          </p:cNvPr>
          <p:cNvPicPr>
            <a:picLocks noChangeAspect="1"/>
          </p:cNvPicPr>
          <p:nvPr/>
        </p:nvPicPr>
        <p:blipFill>
          <a:blip r:embed="rId4"/>
          <a:stretch>
            <a:fillRect/>
          </a:stretch>
        </p:blipFill>
        <p:spPr>
          <a:xfrm>
            <a:off x="10236403" y="4625490"/>
            <a:ext cx="1674112" cy="1476729"/>
          </a:xfrm>
          <a:prstGeom prst="rect">
            <a:avLst/>
          </a:prstGeom>
        </p:spPr>
      </p:pic>
    </p:spTree>
    <p:extLst>
      <p:ext uri="{BB962C8B-B14F-4D97-AF65-F5344CB8AC3E}">
        <p14:creationId xmlns:p14="http://schemas.microsoft.com/office/powerpoint/2010/main" val="265833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pt" dirty="0"/>
              <a:t>B: </a:t>
            </a:r>
            <a:r>
              <a:rPr lang="pt" dirty="0">
                <a:sym typeface="Montserrat"/>
              </a:rPr>
              <a:t>Sobre </a:t>
            </a:r>
            <a:r>
              <a:rPr lang="pt" dirty="0" err="1">
                <a:sym typeface="Montserrat"/>
              </a:rPr>
              <a:t>o</a:t>
            </a:r>
            <a:r>
              <a:rPr lang="pt" dirty="0">
                <a:sym typeface="Montserrat"/>
              </a:rPr>
              <a:t> </a:t>
            </a:r>
            <a:r>
              <a:rPr lang="pt" dirty="0"/>
              <a:t>fase de </a:t>
            </a:r>
            <a:br>
              <a:rPr lang="en-US" dirty="0"/>
            </a:br>
            <a:br>
              <a:rPr lang="en-US" dirty="0">
                <a:solidFill>
                  <a:srgbClr val="FFFF00"/>
                </a:solidFill>
              </a:rPr>
            </a:br>
            <a:endParaRPr lang="en-US" b="1" dirty="0">
              <a:solidFill>
                <a:srgbClr val="FFFF00"/>
              </a:solidFill>
              <a:sym typeface="Montserrat"/>
            </a:endParaRPr>
          </a:p>
        </p:txBody>
      </p:sp>
      <p:pic>
        <p:nvPicPr>
          <p:cNvPr id="2" name="Grafik 1" descr="Ein Bild, das Text, dunkel, Licht enthält.&#10;&#10;Automatisch generierte Beschreibung">
            <a:extLst>
              <a:ext uri="{FF2B5EF4-FFF2-40B4-BE49-F238E27FC236}">
                <a16:creationId xmlns:a16="http://schemas.microsoft.com/office/drawing/2014/main" id="{4B4F1D22-CE82-16D2-09E5-2AEBC65205E7}"/>
              </a:ext>
            </a:extLst>
          </p:cNvPr>
          <p:cNvPicPr>
            <a:picLocks noChangeAspect="1"/>
          </p:cNvPicPr>
          <p:nvPr/>
        </p:nvPicPr>
        <p:blipFill>
          <a:blip r:embed="rId3"/>
          <a:stretch>
            <a:fillRect/>
          </a:stretch>
        </p:blipFill>
        <p:spPr>
          <a:xfrm>
            <a:off x="5689282" y="3426463"/>
            <a:ext cx="2575198" cy="1983707"/>
          </a:xfrm>
          <a:prstGeom prst="rect">
            <a:avLst/>
          </a:prstGeom>
        </p:spPr>
      </p:pic>
    </p:spTree>
    <p:extLst>
      <p:ext uri="{BB962C8B-B14F-4D97-AF65-F5344CB8AC3E}">
        <p14:creationId xmlns:p14="http://schemas.microsoft.com/office/powerpoint/2010/main" val="235501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17764182-F07F-1B27-5F76-F271167DC1DD}"/>
              </a:ext>
            </a:extLst>
          </p:cNvPr>
          <p:cNvSpPr/>
          <p:nvPr/>
        </p:nvSpPr>
        <p:spPr>
          <a:xfrm>
            <a:off x="8952826" y="3382127"/>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pt" dirty="0"/>
              <a:t>Tarefa 1:</a:t>
            </a:r>
          </a:p>
        </p:txBody>
      </p:sp>
      <p:pic>
        <p:nvPicPr>
          <p:cNvPr id="4" name="Grafik 3" descr="Stoppuhr">
            <a:extLst>
              <a:ext uri="{FF2B5EF4-FFF2-40B4-BE49-F238E27FC236}">
                <a16:creationId xmlns:a16="http://schemas.microsoft.com/office/drawing/2014/main" id="{46E182AE-9A82-44C1-8C0A-831C8CE8A3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52826" y="3367272"/>
            <a:ext cx="1118250" cy="822960"/>
          </a:xfrm>
          <a:prstGeom prst="rect">
            <a:avLst/>
          </a:prstGeom>
        </p:spPr>
      </p:pic>
      <p:grpSp>
        <p:nvGrpSpPr>
          <p:cNvPr id="3" name="Gruppieren 2">
            <a:extLst>
              <a:ext uri="{FF2B5EF4-FFF2-40B4-BE49-F238E27FC236}">
                <a16:creationId xmlns:a16="http://schemas.microsoft.com/office/drawing/2014/main" id="{1A4BAC6A-2F74-00C6-9612-DEBB346A7F4D}"/>
              </a:ext>
            </a:extLst>
          </p:cNvPr>
          <p:cNvGrpSpPr/>
          <p:nvPr/>
        </p:nvGrpSpPr>
        <p:grpSpPr>
          <a:xfrm>
            <a:off x="8920016" y="4653759"/>
            <a:ext cx="1268944" cy="914400"/>
            <a:chOff x="7814488" y="3837093"/>
            <a:chExt cx="1268944" cy="914400"/>
          </a:xfrm>
        </p:grpSpPr>
        <p:sp>
          <p:nvSpPr>
            <p:cNvPr id="10" name="Rechteck: abgerundete Ecken 9">
              <a:extLst>
                <a:ext uri="{FF2B5EF4-FFF2-40B4-BE49-F238E27FC236}">
                  <a16:creationId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a16="http://schemas.microsoft.com/office/drawing/2014/main" id="{6AD76696-0D7C-4439-AC0C-48E08CD080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pt" dirty="0">
                <a:solidFill>
                  <a:schemeClr val="tx1"/>
                </a:solidFill>
              </a:rPr>
              <a:t>Abra o Scratch e deixe o gato se mover quando você estiver </a:t>
            </a:r>
            <a:br>
              <a:rPr lang="en-US" dirty="0">
                <a:solidFill>
                  <a:schemeClr val="tx1"/>
                </a:solidFill>
              </a:rPr>
            </a:br>
            <a:r>
              <a:rPr lang="pt" dirty="0">
                <a:solidFill>
                  <a:schemeClr val="tx1"/>
                </a:solidFill>
              </a:rPr>
              <a:t>pressionando as teclas “seta para cima”, “seta para baixo”, </a:t>
            </a:r>
            <a:br>
              <a:rPr lang="en-US" dirty="0">
                <a:solidFill>
                  <a:schemeClr val="tx1"/>
                </a:solidFill>
              </a:rPr>
            </a:br>
            <a:r>
              <a:rPr lang="pt" dirty="0">
                <a:solidFill>
                  <a:schemeClr val="tx1"/>
                </a:solidFill>
              </a:rPr>
              <a:t>“seta para a esquerda” e “seta para a direita”</a:t>
            </a:r>
            <a:br>
              <a:rPr lang="en-US" dirty="0">
                <a:solidFill>
                  <a:schemeClr val="tx1"/>
                </a:solidFill>
              </a:rPr>
            </a:br>
            <a:br>
              <a:rPr lang="en-US" dirty="0">
                <a:solidFill>
                  <a:schemeClr val="tx1"/>
                </a:solidFill>
              </a:rPr>
            </a:br>
            <a:endParaRPr lang="en-US" sz="1000" dirty="0">
              <a:solidFill>
                <a:schemeClr val="tx1"/>
              </a:solidFill>
            </a:endParaRPr>
          </a:p>
          <a:p>
            <a:pPr marL="342900" indent="-342900" algn="l">
              <a:buFont typeface="Arial" panose="020B0604020202020204" pitchFamily="34" charset="0"/>
              <a:buChar char="•"/>
            </a:pPr>
            <a:r>
              <a:rPr lang="pt" dirty="0">
                <a:solidFill>
                  <a:schemeClr val="tx1"/>
                </a:solidFill>
              </a:rPr>
              <a:t>Trabalhe em grupo. Você tem 20 minutos para a criação. </a:t>
            </a:r>
            <a:br>
              <a:rPr lang="en-US" dirty="0">
                <a:solidFill>
                  <a:schemeClr val="tx1"/>
                </a:solidFill>
              </a:rPr>
            </a:br>
            <a:r>
              <a:rPr lang="pt" dirty="0">
                <a:solidFill>
                  <a:schemeClr val="tx1"/>
                </a:solidFill>
              </a:rPr>
              <a:t>Se houver pessoas com necessidades especiais no seu </a:t>
            </a:r>
            <a:br>
              <a:rPr lang="en-US" dirty="0">
                <a:solidFill>
                  <a:schemeClr val="tx1"/>
                </a:solidFill>
              </a:rPr>
            </a:br>
            <a:r>
              <a:rPr lang="pt" dirty="0">
                <a:solidFill>
                  <a:schemeClr val="tx1"/>
                </a:solidFill>
              </a:rPr>
              <a:t>grupo, você terá 10 minutos adicionais para a </a:t>
            </a:r>
            <a:br>
              <a:rPr lang="en-US" dirty="0">
                <a:solidFill>
                  <a:schemeClr val="tx1"/>
                </a:solidFill>
              </a:rPr>
            </a:br>
            <a:r>
              <a:rPr lang="pt" dirty="0">
                <a:solidFill>
                  <a:schemeClr val="tx1"/>
                </a:solidFill>
              </a:rPr>
              <a:t>criação, enquanto os outros grupos devem verificar </a:t>
            </a:r>
            <a:br>
              <a:rPr lang="en-US" dirty="0">
                <a:solidFill>
                  <a:schemeClr val="tx1"/>
                </a:solidFill>
              </a:rPr>
            </a:br>
            <a:r>
              <a:rPr lang="pt" dirty="0">
                <a:solidFill>
                  <a:schemeClr val="tx1"/>
                </a:solidFill>
              </a:rPr>
              <a:t>e aprimorar suas soluções.</a:t>
            </a:r>
          </a:p>
          <a:p>
            <a:pPr marL="342900" indent="-342900" algn="l">
              <a:buFont typeface="Arial" panose="020B0604020202020204" pitchFamily="34" charset="0"/>
              <a:buChar char="•"/>
            </a:pPr>
            <a:endParaRPr lang="en-US" sz="1000" dirty="0">
              <a:solidFill>
                <a:schemeClr val="tx1"/>
              </a:solidFill>
            </a:endParaRPr>
          </a:p>
          <a:p>
            <a:pPr marL="342900" indent="-342900" algn="l">
              <a:buFont typeface="Arial" panose="020B0604020202020204" pitchFamily="34" charset="0"/>
              <a:buChar char="•"/>
            </a:pPr>
            <a:r>
              <a:rPr lang="pt" dirty="0">
                <a:solidFill>
                  <a:schemeClr val="tx1"/>
                </a:solidFill>
              </a:rPr>
              <a:t>Mostrar seus resultados aos outros alunos</a:t>
            </a:r>
          </a:p>
        </p:txBody>
      </p:sp>
      <p:grpSp>
        <p:nvGrpSpPr>
          <p:cNvPr id="11" name="Gruppieren 10">
            <a:extLst>
              <a:ext uri="{FF2B5EF4-FFF2-40B4-BE49-F238E27FC236}">
                <a16:creationId xmlns:a16="http://schemas.microsoft.com/office/drawing/2014/main" id="{45EBDF59-7A86-D2A2-8435-B4255E9EC6FB}"/>
              </a:ext>
            </a:extLst>
          </p:cNvPr>
          <p:cNvGrpSpPr/>
          <p:nvPr/>
        </p:nvGrpSpPr>
        <p:grpSpPr>
          <a:xfrm>
            <a:off x="8952826" y="1289841"/>
            <a:ext cx="1236134" cy="914400"/>
            <a:chOff x="10809604" y="3788508"/>
            <a:chExt cx="1236134" cy="914400"/>
          </a:xfrm>
        </p:grpSpPr>
        <p:sp>
          <p:nvSpPr>
            <p:cNvPr id="13" name="Rechteck: abgerundete Ecken 12">
              <a:extLst>
                <a:ext uri="{FF2B5EF4-FFF2-40B4-BE49-F238E27FC236}">
                  <a16:creationId xmlns:a16="http://schemas.microsoft.com/office/drawing/2014/main" id="{8D743EB4-DC30-7F0E-060B-8FE81A273DD3}"/>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a16="http://schemas.microsoft.com/office/drawing/2014/main" id="{782618CA-2DAF-2D7E-FAE7-DF92912B5A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1398706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17764182-F07F-1B27-5F76-F271167DC1DD}"/>
              </a:ext>
            </a:extLst>
          </p:cNvPr>
          <p:cNvSpPr/>
          <p:nvPr/>
        </p:nvSpPr>
        <p:spPr>
          <a:xfrm>
            <a:off x="8952826" y="3382127"/>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pt" dirty="0"/>
              <a:t>Tarefa 2:</a:t>
            </a:r>
          </a:p>
        </p:txBody>
      </p:sp>
      <p:pic>
        <p:nvPicPr>
          <p:cNvPr id="4" name="Grafik 3" descr="Stoppuhr">
            <a:extLst>
              <a:ext uri="{FF2B5EF4-FFF2-40B4-BE49-F238E27FC236}">
                <a16:creationId xmlns:a16="http://schemas.microsoft.com/office/drawing/2014/main" id="{46E182AE-9A82-44C1-8C0A-831C8CE8A3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52826" y="3367272"/>
            <a:ext cx="1118250" cy="822960"/>
          </a:xfrm>
          <a:prstGeom prst="rect">
            <a:avLst/>
          </a:prstGeom>
        </p:spPr>
      </p:pic>
      <p:grpSp>
        <p:nvGrpSpPr>
          <p:cNvPr id="3" name="Gruppieren 2">
            <a:extLst>
              <a:ext uri="{FF2B5EF4-FFF2-40B4-BE49-F238E27FC236}">
                <a16:creationId xmlns:a16="http://schemas.microsoft.com/office/drawing/2014/main" id="{1A4BAC6A-2F74-00C6-9612-DEBB346A7F4D}"/>
              </a:ext>
            </a:extLst>
          </p:cNvPr>
          <p:cNvGrpSpPr/>
          <p:nvPr/>
        </p:nvGrpSpPr>
        <p:grpSpPr>
          <a:xfrm>
            <a:off x="8920016" y="4653759"/>
            <a:ext cx="1268944" cy="914400"/>
            <a:chOff x="7814488" y="3837093"/>
            <a:chExt cx="1268944" cy="914400"/>
          </a:xfrm>
        </p:grpSpPr>
        <p:sp>
          <p:nvSpPr>
            <p:cNvPr id="10" name="Rechteck: abgerundete Ecken 9">
              <a:extLst>
                <a:ext uri="{FF2B5EF4-FFF2-40B4-BE49-F238E27FC236}">
                  <a16:creationId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a16="http://schemas.microsoft.com/office/drawing/2014/main" id="{6AD76696-0D7C-4439-AC0C-48E08CD080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pt" dirty="0">
                <a:solidFill>
                  <a:schemeClr val="tx1"/>
                </a:solidFill>
              </a:rPr>
              <a:t>Abra o Scratch e deixe o gato (ou outro sprite) </a:t>
            </a:r>
            <a:br>
              <a:rPr lang="en-US" dirty="0">
                <a:solidFill>
                  <a:schemeClr val="tx1"/>
                </a:solidFill>
              </a:rPr>
            </a:br>
            <a:r>
              <a:rPr lang="pt" dirty="0">
                <a:solidFill>
                  <a:schemeClr val="tx1"/>
                </a:solidFill>
              </a:rPr>
              <a:t>se mover entre as linhas usando as setas do teclado </a:t>
            </a:r>
            <a:br>
              <a:rPr lang="en-US" dirty="0">
                <a:solidFill>
                  <a:schemeClr val="tx1"/>
                </a:solidFill>
              </a:rPr>
            </a:br>
            <a:r>
              <a:rPr lang="pt" dirty="0">
                <a:solidFill>
                  <a:schemeClr val="tx1"/>
                </a:solidFill>
              </a:rPr>
              <a:t>(como na tarefa 1). Ao tocar o gato nas linhas, </a:t>
            </a:r>
            <a:br>
              <a:rPr lang="en-US" dirty="0">
                <a:solidFill>
                  <a:schemeClr val="tx1"/>
                </a:solidFill>
              </a:rPr>
            </a:br>
            <a:r>
              <a:rPr lang="pt" dirty="0">
                <a:solidFill>
                  <a:schemeClr val="tx1"/>
                </a:solidFill>
              </a:rPr>
              <a:t>toque o som " </a:t>
            </a:r>
            <a:r>
              <a:rPr lang="pt" dirty="0" err="1">
                <a:solidFill>
                  <a:schemeClr val="tx1"/>
                </a:solidFill>
              </a:rPr>
              <a:t>miau </a:t>
            </a:r>
            <a:r>
              <a:rPr lang="pt" dirty="0">
                <a:solidFill>
                  <a:schemeClr val="tx1"/>
                </a:solidFill>
              </a:rPr>
              <a:t>".</a:t>
            </a:r>
            <a:br>
              <a:rPr lang="en-US" dirty="0">
                <a:solidFill>
                  <a:schemeClr val="tx1"/>
                </a:solidFill>
              </a:rPr>
            </a:br>
            <a:endParaRPr lang="en-US" sz="1000" dirty="0">
              <a:solidFill>
                <a:schemeClr val="tx1"/>
              </a:solidFill>
            </a:endParaRPr>
          </a:p>
          <a:p>
            <a:pPr marL="342900" indent="-342900" algn="l">
              <a:buFont typeface="Arial" panose="020B0604020202020204" pitchFamily="34" charset="0"/>
              <a:buChar char="•"/>
            </a:pPr>
            <a:r>
              <a:rPr lang="pt" dirty="0">
                <a:solidFill>
                  <a:schemeClr val="tx1"/>
                </a:solidFill>
              </a:rPr>
              <a:t>Trabalhe em grupo. Tem 30 minutos para a criação. </a:t>
            </a:r>
            <a:br>
              <a:rPr lang="en-US" dirty="0">
                <a:solidFill>
                  <a:schemeClr val="tx1"/>
                </a:solidFill>
              </a:rPr>
            </a:br>
            <a:r>
              <a:rPr lang="pt" dirty="0">
                <a:solidFill>
                  <a:schemeClr val="tx1"/>
                </a:solidFill>
              </a:rPr>
              <a:t>Se houver pessoas com necessidades especiais no seu </a:t>
            </a:r>
            <a:br>
              <a:rPr lang="en-US" dirty="0">
                <a:solidFill>
                  <a:schemeClr val="tx1"/>
                </a:solidFill>
              </a:rPr>
            </a:br>
            <a:r>
              <a:rPr lang="pt" dirty="0">
                <a:solidFill>
                  <a:schemeClr val="tx1"/>
                </a:solidFill>
              </a:rPr>
              <a:t>grupo, terá 10 minutos adicionais para a </a:t>
            </a:r>
            <a:br>
              <a:rPr lang="en-US" dirty="0">
                <a:solidFill>
                  <a:schemeClr val="tx1"/>
                </a:solidFill>
              </a:rPr>
            </a:br>
            <a:r>
              <a:rPr lang="pt" dirty="0">
                <a:solidFill>
                  <a:schemeClr val="tx1"/>
                </a:solidFill>
              </a:rPr>
              <a:t>criação, enquanto os outros grupos terão que verificar </a:t>
            </a:r>
            <a:br>
              <a:rPr lang="en-US" dirty="0">
                <a:solidFill>
                  <a:schemeClr val="tx1"/>
                </a:solidFill>
              </a:rPr>
            </a:br>
            <a:r>
              <a:rPr lang="pt" dirty="0">
                <a:solidFill>
                  <a:schemeClr val="tx1"/>
                </a:solidFill>
              </a:rPr>
              <a:t>e aprimorar suas soluções.</a:t>
            </a:r>
          </a:p>
          <a:p>
            <a:pPr marL="342900" indent="-342900" algn="l">
              <a:buFont typeface="Arial" panose="020B0604020202020204" pitchFamily="34" charset="0"/>
              <a:buChar char="•"/>
            </a:pPr>
            <a:endParaRPr lang="en-US" sz="1000" dirty="0">
              <a:solidFill>
                <a:schemeClr val="tx1"/>
              </a:solidFill>
            </a:endParaRPr>
          </a:p>
          <a:p>
            <a:pPr marL="342900" indent="-342900" algn="l">
              <a:buFont typeface="Arial" panose="020B0604020202020204" pitchFamily="34" charset="0"/>
              <a:buChar char="•"/>
            </a:pPr>
            <a:r>
              <a:rPr lang="pt" dirty="0">
                <a:solidFill>
                  <a:schemeClr val="tx1"/>
                </a:solidFill>
              </a:rPr>
              <a:t>Partilha os resultados!</a:t>
            </a:r>
          </a:p>
        </p:txBody>
      </p:sp>
      <p:grpSp>
        <p:nvGrpSpPr>
          <p:cNvPr id="11" name="Gruppieren 10">
            <a:extLst>
              <a:ext uri="{FF2B5EF4-FFF2-40B4-BE49-F238E27FC236}">
                <a16:creationId xmlns:a16="http://schemas.microsoft.com/office/drawing/2014/main" id="{415C2987-46A5-1BD1-F325-E0C76A264D6C}"/>
              </a:ext>
            </a:extLst>
          </p:cNvPr>
          <p:cNvGrpSpPr/>
          <p:nvPr/>
        </p:nvGrpSpPr>
        <p:grpSpPr>
          <a:xfrm>
            <a:off x="8952826" y="1300821"/>
            <a:ext cx="1236134" cy="914400"/>
            <a:chOff x="10809604" y="3788508"/>
            <a:chExt cx="1236134" cy="914400"/>
          </a:xfrm>
        </p:grpSpPr>
        <p:sp>
          <p:nvSpPr>
            <p:cNvPr id="13" name="Rechteck: abgerundete Ecken 12">
              <a:extLst>
                <a:ext uri="{FF2B5EF4-FFF2-40B4-BE49-F238E27FC236}">
                  <a16:creationId xmlns:a16="http://schemas.microsoft.com/office/drawing/2014/main" id="{7D85600E-D184-8548-82BB-87C384A9B8B4}"/>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a16="http://schemas.microsoft.com/office/drawing/2014/main" id="{73AFE3BA-B043-5EED-2B4B-3C685EBB7F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304228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148624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pt" dirty="0">
                <a:solidFill>
                  <a:schemeClr val="tx1"/>
                </a:solidFill>
              </a:rPr>
              <a:t>Pense em um pequeno jogo que </a:t>
            </a:r>
            <a:br>
              <a:rPr lang="en-US" dirty="0">
                <a:solidFill>
                  <a:schemeClr val="tx1"/>
                </a:solidFill>
              </a:rPr>
            </a:br>
            <a:r>
              <a:rPr lang="pt" dirty="0">
                <a:solidFill>
                  <a:schemeClr val="tx1"/>
                </a:solidFill>
              </a:rPr>
              <a:t>você gostaria de criar e anote </a:t>
            </a:r>
            <a:br>
              <a:rPr lang="en-US" dirty="0">
                <a:solidFill>
                  <a:schemeClr val="tx1"/>
                </a:solidFill>
              </a:rPr>
            </a:br>
            <a:r>
              <a:rPr lang="pt" dirty="0">
                <a:solidFill>
                  <a:schemeClr val="tx1"/>
                </a:solidFill>
              </a:rPr>
              <a:t>ou grave sua ideia.</a:t>
            </a:r>
          </a:p>
          <a:p>
            <a:pPr marL="342900" indent="-342900" algn="l">
              <a:buFont typeface="Arial" panose="020B0604020202020204" pitchFamily="34" charset="0"/>
              <a:buChar char="•"/>
            </a:pPr>
            <a:endParaRPr lang="en-US" dirty="0">
              <a:solidFill>
                <a:schemeClr val="tx1"/>
              </a:solidFill>
            </a:endParaRPr>
          </a:p>
          <a:p>
            <a:pPr marL="342900" indent="-342900" algn="l">
              <a:buFont typeface="Arial" panose="020B0604020202020204" pitchFamily="34" charset="0"/>
              <a:buChar char="•"/>
            </a:pPr>
            <a:r>
              <a:rPr lang="pt" dirty="0">
                <a:solidFill>
                  <a:schemeClr val="tx1"/>
                </a:solidFill>
              </a:rPr>
              <a:t>Encontrem-se na sala de aula. </a:t>
            </a:r>
            <a:br>
              <a:rPr lang="en-US" dirty="0">
                <a:solidFill>
                  <a:schemeClr val="tx1"/>
                </a:solidFill>
              </a:rPr>
            </a:br>
            <a:r>
              <a:rPr lang="pt" dirty="0" err="1">
                <a:solidFill>
                  <a:schemeClr val="tx1"/>
                </a:solidFill>
              </a:rPr>
              <a:t>P</a:t>
            </a:r>
            <a:r>
              <a:rPr lang="pt" dirty="0">
                <a:solidFill>
                  <a:schemeClr val="tx1"/>
                </a:solidFill>
              </a:rPr>
              <a:t>&lt;artilhem ideias e recolham feedback.</a:t>
            </a:r>
            <a:br>
              <a:rPr lang="en-US" dirty="0">
                <a:solidFill>
                  <a:schemeClr val="tx1"/>
                </a:solidFill>
              </a:rPr>
            </a:br>
            <a:endParaRPr lang="en-US" dirty="0">
              <a:solidFill>
                <a:schemeClr val="tx1"/>
              </a:solidFill>
            </a:endParaRPr>
          </a:p>
          <a:p>
            <a:pPr marL="342900" indent="-342900">
              <a:buFont typeface="Arial" panose="020B0604020202020204" pitchFamily="34" charset="0"/>
              <a:buChar char="•"/>
            </a:pPr>
            <a:r>
              <a:rPr lang="pt" dirty="0">
                <a:solidFill>
                  <a:schemeClr val="tx1"/>
                </a:solidFill>
              </a:rPr>
              <a:t>Cria o teu jogo no Scratch. </a:t>
            </a:r>
            <a:br>
              <a:rPr lang="en-US" dirty="0">
                <a:solidFill>
                  <a:schemeClr val="tx1"/>
                </a:solidFill>
              </a:rPr>
            </a:br>
            <a:r>
              <a:rPr lang="pt" dirty="0">
                <a:solidFill>
                  <a:schemeClr val="tx1"/>
                </a:solidFill>
              </a:rPr>
              <a:t>Ajudem uns aos outros no seu grupo, mas também </a:t>
            </a:r>
            <a:br>
              <a:rPr lang="en-US" dirty="0">
                <a:solidFill>
                  <a:schemeClr val="tx1"/>
                </a:solidFill>
              </a:rPr>
            </a:br>
            <a:r>
              <a:rPr lang="pt" dirty="0">
                <a:solidFill>
                  <a:schemeClr val="tx1"/>
                </a:solidFill>
              </a:rPr>
              <a:t>ajudem outros grupos se eles pedirem.</a:t>
            </a:r>
            <a:br>
              <a:rPr lang="en-US" dirty="0">
                <a:solidFill>
                  <a:schemeClr val="tx1"/>
                </a:solidFill>
              </a:rPr>
            </a:br>
            <a:endParaRPr lang="en-US" sz="1100" dirty="0">
              <a:solidFill>
                <a:schemeClr val="tx1"/>
              </a:solidFill>
            </a:endParaRPr>
          </a:p>
          <a:p>
            <a:pPr marL="342900" indent="-342900" algn="l">
              <a:buFont typeface="Arial" panose="020B0604020202020204" pitchFamily="34" charset="0"/>
              <a:buChar char="•"/>
            </a:pPr>
            <a:endParaRPr lang="en-US" dirty="0">
              <a:solidFill>
                <a:schemeClr val="tx1"/>
              </a:solidFill>
            </a:endParaRPr>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pt" dirty="0"/>
              <a:t>Tarefa 3:</a:t>
            </a:r>
          </a:p>
        </p:txBody>
      </p:sp>
      <p:grpSp>
        <p:nvGrpSpPr>
          <p:cNvPr id="12" name="Gruppieren 11">
            <a:extLst>
              <a:ext uri="{FF2B5EF4-FFF2-40B4-BE49-F238E27FC236}">
                <a16:creationId xmlns:a16="http://schemas.microsoft.com/office/drawing/2014/main" id="{691E2228-00BB-8FEE-B65A-E55A28398DD6}"/>
              </a:ext>
            </a:extLst>
          </p:cNvPr>
          <p:cNvGrpSpPr/>
          <p:nvPr/>
        </p:nvGrpSpPr>
        <p:grpSpPr>
          <a:xfrm>
            <a:off x="8832629" y="1501776"/>
            <a:ext cx="1236134" cy="811833"/>
            <a:chOff x="7820855" y="1997166"/>
            <a:chExt cx="1236134" cy="811833"/>
          </a:xfrm>
        </p:grpSpPr>
        <p:sp>
          <p:nvSpPr>
            <p:cNvPr id="7" name="Rechteck: abgerundete Ecken 6">
              <a:extLst>
                <a:ext uri="{FF2B5EF4-FFF2-40B4-BE49-F238E27FC236}">
                  <a16:creationId xmlns:a16="http://schemas.microsoft.com/office/drawing/2014/main" id="{30F55DD1-FDA0-1AD2-5711-ED0B86EB27E0}"/>
                </a:ext>
              </a:extLst>
            </p:cNvPr>
            <p:cNvSpPr/>
            <p:nvPr/>
          </p:nvSpPr>
          <p:spPr>
            <a:xfrm>
              <a:off x="7820855" y="199716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Bleistift">
              <a:extLst>
                <a:ext uri="{FF2B5EF4-FFF2-40B4-BE49-F238E27FC236}">
                  <a16:creationId xmlns:a16="http://schemas.microsoft.com/office/drawing/2014/main" id="{9D1F76F0-CAF9-469B-80D2-32ADF37121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71254" y="2106506"/>
              <a:ext cx="763908" cy="562187"/>
            </a:xfrm>
            <a:prstGeom prst="rect">
              <a:avLst/>
            </a:prstGeom>
          </p:spPr>
        </p:pic>
      </p:grpSp>
      <p:grpSp>
        <p:nvGrpSpPr>
          <p:cNvPr id="22" name="Gruppieren 21">
            <a:extLst>
              <a:ext uri="{FF2B5EF4-FFF2-40B4-BE49-F238E27FC236}">
                <a16:creationId xmlns:a16="http://schemas.microsoft.com/office/drawing/2014/main" id="{31F5A69A-6A13-9AB1-1A31-105608D090D8}"/>
              </a:ext>
            </a:extLst>
          </p:cNvPr>
          <p:cNvGrpSpPr/>
          <p:nvPr/>
        </p:nvGrpSpPr>
        <p:grpSpPr>
          <a:xfrm>
            <a:off x="8846915" y="3281700"/>
            <a:ext cx="1236134" cy="914400"/>
            <a:chOff x="7847298" y="4725268"/>
            <a:chExt cx="1236134" cy="914400"/>
          </a:xfrm>
        </p:grpSpPr>
        <p:sp>
          <p:nvSpPr>
            <p:cNvPr id="15" name="Rechteck: abgerundete Ecken 14">
              <a:extLst>
                <a:ext uri="{FF2B5EF4-FFF2-40B4-BE49-F238E27FC236}">
                  <a16:creationId xmlns:a16="http://schemas.microsoft.com/office/drawing/2014/main" id="{9375992F-3F60-9559-E994-9AF631381396}"/>
                </a:ext>
              </a:extLst>
            </p:cNvPr>
            <p:cNvSpPr/>
            <p:nvPr/>
          </p:nvSpPr>
          <p:spPr>
            <a:xfrm>
              <a:off x="7847298" y="47570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Benutzer Silhouette">
              <a:extLst>
                <a:ext uri="{FF2B5EF4-FFF2-40B4-BE49-F238E27FC236}">
                  <a16:creationId xmlns:a16="http://schemas.microsoft.com/office/drawing/2014/main" id="{2D2E4365-A60D-966E-DC28-51E0BFA2C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58469" y="4725268"/>
              <a:ext cx="914400" cy="914400"/>
            </a:xfrm>
            <a:prstGeom prst="rect">
              <a:avLst/>
            </a:prstGeom>
          </p:spPr>
        </p:pic>
      </p:grpSp>
      <p:sp>
        <p:nvSpPr>
          <p:cNvPr id="11" name="Rechteck: abgerundete Ecken 10">
            <a:extLst>
              <a:ext uri="{FF2B5EF4-FFF2-40B4-BE49-F238E27FC236}">
                <a16:creationId xmlns:a16="http://schemas.microsoft.com/office/drawing/2014/main" id="{312A5AFF-2B73-405C-211F-8149361362FA}"/>
              </a:ext>
            </a:extLst>
          </p:cNvPr>
          <p:cNvSpPr/>
          <p:nvPr/>
        </p:nvSpPr>
        <p:spPr>
          <a:xfrm>
            <a:off x="10319162" y="15045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Grafik 17" descr="Smartphone mit einfarbiger Füllung">
            <a:extLst>
              <a:ext uri="{FF2B5EF4-FFF2-40B4-BE49-F238E27FC236}">
                <a16:creationId xmlns:a16="http://schemas.microsoft.com/office/drawing/2014/main" id="{CB526574-B757-B4FC-5044-4DE9F0FDA0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11374" y="1566491"/>
            <a:ext cx="672856" cy="672856"/>
          </a:xfrm>
          <a:prstGeom prst="rect">
            <a:avLst/>
          </a:prstGeom>
        </p:spPr>
      </p:pic>
      <p:grpSp>
        <p:nvGrpSpPr>
          <p:cNvPr id="20" name="Gruppieren 19">
            <a:extLst>
              <a:ext uri="{FF2B5EF4-FFF2-40B4-BE49-F238E27FC236}">
                <a16:creationId xmlns:a16="http://schemas.microsoft.com/office/drawing/2014/main" id="{00D00137-5449-B479-D79B-01F82D0466BA}"/>
              </a:ext>
            </a:extLst>
          </p:cNvPr>
          <p:cNvGrpSpPr/>
          <p:nvPr/>
        </p:nvGrpSpPr>
        <p:grpSpPr>
          <a:xfrm>
            <a:off x="8832629" y="4631963"/>
            <a:ext cx="1236134" cy="914400"/>
            <a:chOff x="10809604" y="3788508"/>
            <a:chExt cx="1236134" cy="914400"/>
          </a:xfrm>
        </p:grpSpPr>
        <p:sp>
          <p:nvSpPr>
            <p:cNvPr id="21" name="Rechteck: abgerundete Ecken 20">
              <a:extLst>
                <a:ext uri="{FF2B5EF4-FFF2-40B4-BE49-F238E27FC236}">
                  <a16:creationId xmlns:a16="http://schemas.microsoft.com/office/drawing/2014/main" id="{1B7EAE03-E38B-0C5C-AF3D-747B4E60822B}"/>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3" name="Grafik 22" descr="Laptop mit einfarbiger Füllung">
              <a:extLst>
                <a:ext uri="{FF2B5EF4-FFF2-40B4-BE49-F238E27FC236}">
                  <a16:creationId xmlns:a16="http://schemas.microsoft.com/office/drawing/2014/main" id="{F395468F-D2F8-2999-AB76-834D1B0D2C9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622386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pt" dirty="0"/>
              <a:t>Tarefas 1 sobre Scratch e Codificação – Definição de codificação</a:t>
            </a:r>
            <a:endParaRPr lang="de-DE" dirty="0"/>
          </a:p>
        </p:txBody>
      </p:sp>
      <p:pic>
        <p:nvPicPr>
          <p:cNvPr id="5" name="Grafik 4">
            <a:extLst>
              <a:ext uri="{FF2B5EF4-FFF2-40B4-BE49-F238E27FC236}">
                <a16:creationId xmlns:a16="http://schemas.microsoft.com/office/drawing/2014/main" id="{762A730B-ADE1-A8CA-E02F-354D7927E9DC}"/>
              </a:ext>
            </a:extLst>
          </p:cNvPr>
          <p:cNvPicPr>
            <a:picLocks noChangeAspect="1"/>
          </p:cNvPicPr>
          <p:nvPr/>
        </p:nvPicPr>
        <p:blipFill>
          <a:blip r:embed="rId2"/>
          <a:stretch>
            <a:fillRect/>
          </a:stretch>
        </p:blipFill>
        <p:spPr>
          <a:xfrm>
            <a:off x="1647010" y="2462077"/>
            <a:ext cx="10278909" cy="1933845"/>
          </a:xfrm>
          <a:prstGeom prst="rect">
            <a:avLst/>
          </a:prstGeom>
        </p:spPr>
      </p:pic>
    </p:spTree>
    <p:extLst>
      <p:ext uri="{BB962C8B-B14F-4D97-AF65-F5344CB8AC3E}">
        <p14:creationId xmlns:p14="http://schemas.microsoft.com/office/powerpoint/2010/main" val="3881939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pt" dirty="0"/>
              <a:t>Tarefas 2 sobre Scratch e Codificação – </a:t>
            </a:r>
            <a:br>
              <a:rPr lang="de-DE" dirty="0"/>
            </a:br>
            <a:r>
              <a:rPr lang="pt" dirty="0"/>
              <a:t>Principais </a:t>
            </a:r>
            <a:r>
              <a:rPr lang="pt" dirty="0" err="1"/>
              <a:t>recursos</a:t>
            </a:r>
            <a:endParaRPr lang="de-DE" dirty="0"/>
          </a:p>
        </p:txBody>
      </p:sp>
      <p:pic>
        <p:nvPicPr>
          <p:cNvPr id="4" name="Grafik 3">
            <a:extLst>
              <a:ext uri="{FF2B5EF4-FFF2-40B4-BE49-F238E27FC236}">
                <a16:creationId xmlns:a16="http://schemas.microsoft.com/office/drawing/2014/main" id="{C8B18D4F-AFFD-6E5A-327B-78A306333D79}"/>
              </a:ext>
            </a:extLst>
          </p:cNvPr>
          <p:cNvPicPr>
            <a:picLocks noChangeAspect="1"/>
          </p:cNvPicPr>
          <p:nvPr/>
        </p:nvPicPr>
        <p:blipFill>
          <a:blip r:embed="rId2"/>
          <a:stretch>
            <a:fillRect/>
          </a:stretch>
        </p:blipFill>
        <p:spPr>
          <a:xfrm>
            <a:off x="3109228" y="1614195"/>
            <a:ext cx="5636852" cy="4562669"/>
          </a:xfrm>
          <a:prstGeom prst="rect">
            <a:avLst/>
          </a:prstGeom>
        </p:spPr>
      </p:pic>
    </p:spTree>
    <p:extLst>
      <p:ext uri="{BB962C8B-B14F-4D97-AF65-F5344CB8AC3E}">
        <p14:creationId xmlns:p14="http://schemas.microsoft.com/office/powerpoint/2010/main" val="2039495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normAutofit/>
          </a:bodyPr>
          <a:lstStyle/>
          <a:p>
            <a:r>
              <a:rPr lang="pt" dirty="0"/>
              <a:t>Tarefas 3 sobre Scratch e Codificação – </a:t>
            </a:r>
            <a:br>
              <a:rPr lang="de-DE" dirty="0"/>
            </a:br>
            <a:r>
              <a:rPr lang="pt" dirty="0" err="1"/>
              <a:t>Blocos </a:t>
            </a:r>
            <a:endParaRPr lang="de-DE" dirty="0"/>
          </a:p>
        </p:txBody>
      </p:sp>
      <p:pic>
        <p:nvPicPr>
          <p:cNvPr id="4" name="Grafik 3">
            <a:extLst>
              <a:ext uri="{FF2B5EF4-FFF2-40B4-BE49-F238E27FC236}">
                <a16:creationId xmlns:a16="http://schemas.microsoft.com/office/drawing/2014/main" id="{058FE0D9-9385-64E9-81F2-F14E34F57E18}"/>
              </a:ext>
            </a:extLst>
          </p:cNvPr>
          <p:cNvPicPr>
            <a:picLocks noChangeAspect="1"/>
          </p:cNvPicPr>
          <p:nvPr/>
        </p:nvPicPr>
        <p:blipFill>
          <a:blip r:embed="rId2"/>
          <a:stretch>
            <a:fillRect/>
          </a:stretch>
        </p:blipFill>
        <p:spPr>
          <a:xfrm>
            <a:off x="1475656" y="2366827"/>
            <a:ext cx="10307488" cy="1933845"/>
          </a:xfrm>
          <a:prstGeom prst="rect">
            <a:avLst/>
          </a:prstGeom>
        </p:spPr>
      </p:pic>
    </p:spTree>
    <p:extLst>
      <p:ext uri="{BB962C8B-B14F-4D97-AF65-F5344CB8AC3E}">
        <p14:creationId xmlns:p14="http://schemas.microsoft.com/office/powerpoint/2010/main" val="2232827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64;p58">
            <a:extLst>
              <a:ext uri="{FF2B5EF4-FFF2-40B4-BE49-F238E27FC236}">
                <a16:creationId xmlns:a16="http://schemas.microsoft.com/office/drawing/2014/main" id="{96EBF432-EF2C-4F19-B9C1-8FD2068CFC2E}"/>
              </a:ext>
            </a:extLst>
          </p:cNvPr>
          <p:cNvSpPr txBox="1">
            <a:spLocks/>
          </p:cNvSpPr>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4800"/>
              <a:buFont typeface="Montserrat"/>
              <a:buNone/>
              <a:defRPr sz="60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9pPr>
          </a:lstStyle>
          <a:p>
            <a:pPr algn="l"/>
            <a:r>
              <a:rPr lang="pt" sz="8000" dirty="0">
                <a:solidFill>
                  <a:schemeClr val="tx1"/>
                </a:solidFill>
              </a:rPr>
              <a:t>Parabéns!</a:t>
            </a:r>
          </a:p>
          <a:p>
            <a:pPr algn="just"/>
            <a:endParaRPr lang="en-GB" sz="4267" dirty="0">
              <a:solidFill>
                <a:schemeClr val="tx1"/>
              </a:solidFill>
            </a:endParaRPr>
          </a:p>
          <a:p>
            <a:pPr algn="l"/>
            <a:r>
              <a:rPr lang="pt" sz="4267" dirty="0">
                <a:solidFill>
                  <a:schemeClr val="tx1"/>
                </a:solidFill>
              </a:rPr>
              <a:t>Você dominou a atividade sobre codificação e desenvolvimento de jogos no Scratch !</a:t>
            </a:r>
          </a:p>
          <a:p>
            <a:pPr algn="l"/>
            <a:endParaRPr lang="en-GB" sz="8000" dirty="0">
              <a:solidFill>
                <a:schemeClr val="tx1"/>
              </a:solidFill>
            </a:endParaRPr>
          </a:p>
        </p:txBody>
      </p:sp>
    </p:spTree>
    <p:extLst>
      <p:ext uri="{BB962C8B-B14F-4D97-AF65-F5344CB8AC3E}">
        <p14:creationId xmlns:p14="http://schemas.microsoft.com/office/powerpoint/2010/main" val="1467274408"/>
      </p:ext>
    </p:extLst>
  </p:cSld>
  <p:clrMapOvr>
    <a:masterClrMapping/>
  </p:clrMapOvr>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Words>1471</Words>
  <Application>Microsoft Macintosh PowerPoint</Application>
  <PresentationFormat>Ecrã Panorâmico</PresentationFormat>
  <Paragraphs>132</Paragraphs>
  <Slides>31</Slides>
  <Notes>19</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31</vt:i4>
      </vt:variant>
    </vt:vector>
  </HeadingPairs>
  <TitlesOfParts>
    <vt:vector size="37" baseType="lpstr">
      <vt:lpstr>Arial</vt:lpstr>
      <vt:lpstr>Calibri</vt:lpstr>
      <vt:lpstr>Calibri Light</vt:lpstr>
      <vt:lpstr>Montserrat</vt:lpstr>
      <vt:lpstr>Wingdings 3</vt:lpstr>
      <vt:lpstr>Office</vt:lpstr>
      <vt:lpstr>Desenvolvendo um jogo simples  com Scratch</vt:lpstr>
      <vt:lpstr>Estrutura da atividade</vt:lpstr>
      <vt:lpstr>A: Sobre o tema   O que é codificar?</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B: Sobre o fase de   </vt:lpstr>
      <vt:lpstr>Tarefa 1:</vt:lpstr>
      <vt:lpstr>Tarefa 2:</vt:lpstr>
      <vt:lpstr>Tarefa 3:</vt:lpstr>
      <vt:lpstr>Tarefas 1 sobre Scratch e Codificação – Definição de codificação</vt:lpstr>
      <vt:lpstr>Tarefas 2 sobre Scratch e Codificação –  Principais recursos</vt:lpstr>
      <vt:lpstr>Tarefas 3 sobre Scratch e Codificação –  Blocos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Microsoft Office User</cp:lastModifiedBy>
  <cp:revision>48</cp:revision>
  <dcterms:created xsi:type="dcterms:W3CDTF">2023-06-29T05:00:19Z</dcterms:created>
  <dcterms:modified xsi:type="dcterms:W3CDTF">2025-06-13T15:14:16Z</dcterms:modified>
</cp:coreProperties>
</file>