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Default Extension="svg" ContentType="image/sv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259" r:id="rId3"/>
    <p:sldId id="260" r:id="rId4"/>
    <p:sldId id="419" r:id="rId5"/>
    <p:sldId id="424" r:id="rId6"/>
    <p:sldId id="423" r:id="rId7"/>
    <p:sldId id="436" r:id="rId8"/>
    <p:sldId id="438" r:id="rId9"/>
    <p:sldId id="439" r:id="rId10"/>
    <p:sldId id="440" r:id="rId11"/>
    <p:sldId id="441" r:id="rId12"/>
    <p:sldId id="425" r:id="rId13"/>
    <p:sldId id="429" r:id="rId14"/>
    <p:sldId id="426" r:id="rId15"/>
    <p:sldId id="427" r:id="rId16"/>
    <p:sldId id="428" r:id="rId17"/>
    <p:sldId id="430" r:id="rId18"/>
    <p:sldId id="433" r:id="rId19"/>
    <p:sldId id="432" r:id="rId20"/>
    <p:sldId id="434" r:id="rId21"/>
    <p:sldId id="421" r:id="rId22"/>
    <p:sldId id="435" r:id="rId23"/>
    <p:sldId id="411" r:id="rId24"/>
    <p:sldId id="261" r:id="rId25"/>
    <p:sldId id="393" r:id="rId26"/>
    <p:sldId id="437" r:id="rId27"/>
    <p:sldId id="414" r:id="rId28"/>
    <p:sldId id="397" r:id="rId29"/>
    <p:sldId id="415" r:id="rId30"/>
    <p:sldId id="417" r:id="rId31"/>
    <p:sldId id="396" r:id="rId32"/>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4994" autoAdjust="0"/>
    <p:restoredTop sz="94660"/>
  </p:normalViewPr>
  <p:slideViewPr>
    <p:cSldViewPr snapToGrid="0">
      <p:cViewPr varScale="1">
        <p:scale>
          <a:sx n="88" d="100"/>
          <a:sy n="88" d="100"/>
        </p:scale>
        <p:origin x="-466" y="-77"/>
      </p:cViewPr>
      <p:guideLst>
        <p:guide orient="horz" pos="2160"/>
        <p:guide pos="3840"/>
      </p:guideLst>
    </p:cSldViewPr>
  </p:slideViewPr>
  <p:notesTextViewPr>
    <p:cViewPr>
      <p:scale>
        <a:sx n="1" d="1"/>
        <a:sy n="1" d="1"/>
      </p:scale>
      <p:origin x="0" y="0"/>
    </p:cViewPr>
  </p:notesTextViewPr>
  <p:notesViewPr>
    <p:cSldViewPr snapToGrid="0">
      <p:cViewPr varScale="1">
        <p:scale>
          <a:sx n="52" d="100"/>
          <a:sy n="52" d="100"/>
        </p:scale>
        <p:origin x="1482" y="84"/>
      </p:cViewPr>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82237F-F11C-4639-A4A7-B0C93CA3759B}" type="doc">
      <dgm:prSet loTypeId="urn:microsoft.com/office/officeart/2005/8/layout/hProcess9" loCatId="process" qsTypeId="urn:microsoft.com/office/officeart/2005/8/quickstyle/simple1" qsCatId="simple" csTypeId="urn:microsoft.com/office/officeart/2005/8/colors/accent1_2" csCatId="accent1" phldr="1"/>
      <dgm:spPr/>
    </dgm:pt>
    <dgm:pt modelId="{D03F1FE3-1D37-4543-A41B-AE78F8AEF34C}">
      <dgm:prSet phldrT="[Text]"/>
      <dgm:spPr/>
      <dgm:t>
        <a:bodyPr/>
        <a:lstStyle/>
        <a:p>
          <a:r>
            <a:rPr lang="vi-VN" dirty="0" smtClean="0"/>
            <a:t>Creează un proiect</a:t>
          </a:r>
          <a:endParaRPr lang="de-DE" dirty="0"/>
        </a:p>
      </dgm:t>
    </dgm:pt>
    <dgm:pt modelId="{65403EC6-FFF5-44EF-8142-338EFD5AD40A}" type="parTrans" cxnId="{18E09CE0-1751-4F0A-A101-390CED64BE43}">
      <dgm:prSet/>
      <dgm:spPr/>
      <dgm:t>
        <a:bodyPr/>
        <a:lstStyle/>
        <a:p>
          <a:endParaRPr lang="de-DE"/>
        </a:p>
      </dgm:t>
    </dgm:pt>
    <dgm:pt modelId="{5701BC1D-1E7A-40C6-AF30-28DDA99D31C2}" type="sibTrans" cxnId="{18E09CE0-1751-4F0A-A101-390CED64BE43}">
      <dgm:prSet/>
      <dgm:spPr/>
      <dgm:t>
        <a:bodyPr/>
        <a:lstStyle/>
        <a:p>
          <a:endParaRPr lang="de-DE"/>
        </a:p>
      </dgm:t>
    </dgm:pt>
    <dgm:pt modelId="{4727E2B3-E501-41C0-8FEB-D0530965EDB8}">
      <dgm:prSet phldrT="[Text]"/>
      <dgm:spPr/>
      <dgm:t>
        <a:bodyPr/>
        <a:lstStyle/>
        <a:p>
          <a:r>
            <a:rPr lang="en-GB" dirty="0" err="1" smtClean="0"/>
            <a:t>Blocuri</a:t>
          </a:r>
          <a:r>
            <a:rPr lang="en-GB" dirty="0" smtClean="0"/>
            <a:t> Drag and Drop</a:t>
          </a:r>
          <a:endParaRPr lang="de-DE" dirty="0"/>
        </a:p>
      </dgm:t>
    </dgm:pt>
    <dgm:pt modelId="{E480D07A-FB6E-458D-9F8A-8D8ED322ED7E}" type="parTrans" cxnId="{E0D51A16-8CA3-4885-A3DF-CBB1C00C62DF}">
      <dgm:prSet/>
      <dgm:spPr/>
      <dgm:t>
        <a:bodyPr/>
        <a:lstStyle/>
        <a:p>
          <a:endParaRPr lang="de-DE"/>
        </a:p>
      </dgm:t>
    </dgm:pt>
    <dgm:pt modelId="{15AF8754-EC5C-48C2-9CA9-D11131CEF1C6}" type="sibTrans" cxnId="{E0D51A16-8CA3-4885-A3DF-CBB1C00C62DF}">
      <dgm:prSet/>
      <dgm:spPr/>
      <dgm:t>
        <a:bodyPr/>
        <a:lstStyle/>
        <a:p>
          <a:endParaRPr lang="de-DE"/>
        </a:p>
      </dgm:t>
    </dgm:pt>
    <dgm:pt modelId="{07BB9357-960E-4016-813A-59BA4D82D795}">
      <dgm:prSet phldrT="[Text]"/>
      <dgm:spPr/>
      <dgm:t>
        <a:bodyPr/>
        <a:lstStyle/>
        <a:p>
          <a:r>
            <a:rPr lang="en-GB" dirty="0" err="1" smtClean="0"/>
            <a:t>Construirea</a:t>
          </a:r>
          <a:r>
            <a:rPr lang="en-GB" dirty="0" smtClean="0"/>
            <a:t> </a:t>
          </a:r>
          <a:r>
            <a:rPr lang="en-GB" dirty="0" err="1" smtClean="0"/>
            <a:t>scripturilor</a:t>
          </a:r>
          <a:endParaRPr lang="de-DE" dirty="0"/>
        </a:p>
      </dgm:t>
    </dgm:pt>
    <dgm:pt modelId="{41B3E482-008A-4D4F-B9CA-6BA3E5A3CDFC}" type="parTrans" cxnId="{5F4B6145-90C5-445E-AE97-27A787F415A3}">
      <dgm:prSet/>
      <dgm:spPr/>
      <dgm:t>
        <a:bodyPr/>
        <a:lstStyle/>
        <a:p>
          <a:endParaRPr lang="de-DE"/>
        </a:p>
      </dgm:t>
    </dgm:pt>
    <dgm:pt modelId="{5D0CFAD0-C418-4D2D-912E-F03086273615}" type="sibTrans" cxnId="{5F4B6145-90C5-445E-AE97-27A787F415A3}">
      <dgm:prSet/>
      <dgm:spPr/>
      <dgm:t>
        <a:bodyPr/>
        <a:lstStyle/>
        <a:p>
          <a:endParaRPr lang="de-DE"/>
        </a:p>
      </dgm:t>
    </dgm:pt>
    <dgm:pt modelId="{58EC94DB-6B71-40CD-B136-9D2DA8911906}">
      <dgm:prSet phldrT="[Text]"/>
      <dgm:spPr/>
      <dgm:t>
        <a:bodyPr/>
        <a:lstStyle/>
        <a:p>
          <a:r>
            <a:rPr lang="en-GB" dirty="0" err="1" smtClean="0"/>
            <a:t>Testare</a:t>
          </a:r>
          <a:r>
            <a:rPr lang="en-GB" dirty="0" smtClean="0"/>
            <a:t> ș</a:t>
          </a:r>
          <a:r>
            <a:rPr lang="en-GB" dirty="0" err="1" smtClean="0"/>
            <a:t>i</a:t>
          </a:r>
          <a:r>
            <a:rPr lang="en-GB" dirty="0" smtClean="0"/>
            <a:t> </a:t>
          </a:r>
          <a:r>
            <a:rPr lang="en-GB" dirty="0" err="1" smtClean="0"/>
            <a:t>depanare</a:t>
          </a:r>
          <a:endParaRPr lang="de-DE" dirty="0"/>
        </a:p>
      </dgm:t>
    </dgm:pt>
    <dgm:pt modelId="{BD3700C6-3432-44A8-8F9B-B141D2941C7D}" type="parTrans" cxnId="{5A78109A-C549-479C-89E3-00297CAC866B}">
      <dgm:prSet/>
      <dgm:spPr/>
      <dgm:t>
        <a:bodyPr/>
        <a:lstStyle/>
        <a:p>
          <a:endParaRPr lang="de-DE"/>
        </a:p>
      </dgm:t>
    </dgm:pt>
    <dgm:pt modelId="{B669A324-0433-4CDF-8646-F9906E36CE75}" type="sibTrans" cxnId="{5A78109A-C549-479C-89E3-00297CAC866B}">
      <dgm:prSet/>
      <dgm:spPr/>
      <dgm:t>
        <a:bodyPr/>
        <a:lstStyle/>
        <a:p>
          <a:endParaRPr lang="de-DE"/>
        </a:p>
      </dgm:t>
    </dgm:pt>
    <dgm:pt modelId="{E0663F1E-E585-44B1-81E3-50A258F7F758}" type="pres">
      <dgm:prSet presAssocID="{CC82237F-F11C-4639-A4A7-B0C93CA3759B}" presName="CompostProcess" presStyleCnt="0">
        <dgm:presLayoutVars>
          <dgm:dir/>
          <dgm:resizeHandles val="exact"/>
        </dgm:presLayoutVars>
      </dgm:prSet>
      <dgm:spPr/>
    </dgm:pt>
    <dgm:pt modelId="{3CF2C408-198A-4E55-BBF0-2EC25ED4C70E}" type="pres">
      <dgm:prSet presAssocID="{CC82237F-F11C-4639-A4A7-B0C93CA3759B}" presName="arrow" presStyleLbl="bgShp" presStyleIdx="0" presStyleCnt="1"/>
      <dgm:spPr/>
    </dgm:pt>
    <dgm:pt modelId="{75B08EC3-5A52-462A-B39B-EC9827D2E5C6}" type="pres">
      <dgm:prSet presAssocID="{CC82237F-F11C-4639-A4A7-B0C93CA3759B}" presName="linearProcess" presStyleCnt="0"/>
      <dgm:spPr/>
    </dgm:pt>
    <dgm:pt modelId="{00B8BAFC-CC58-4916-A139-FB29EA08ECBC}" type="pres">
      <dgm:prSet presAssocID="{D03F1FE3-1D37-4543-A41B-AE78F8AEF34C}" presName="textNode" presStyleLbl="node1" presStyleIdx="0" presStyleCnt="4">
        <dgm:presLayoutVars>
          <dgm:bulletEnabled val="1"/>
        </dgm:presLayoutVars>
      </dgm:prSet>
      <dgm:spPr/>
      <dgm:t>
        <a:bodyPr/>
        <a:lstStyle/>
        <a:p>
          <a:endParaRPr lang="en-GB"/>
        </a:p>
      </dgm:t>
    </dgm:pt>
    <dgm:pt modelId="{2427000D-AE82-4395-9DAE-4761138DF031}" type="pres">
      <dgm:prSet presAssocID="{5701BC1D-1E7A-40C6-AF30-28DDA99D31C2}" presName="sibTrans" presStyleCnt="0"/>
      <dgm:spPr/>
    </dgm:pt>
    <dgm:pt modelId="{364CD983-6793-406F-8409-BADAF0434F71}" type="pres">
      <dgm:prSet presAssocID="{4727E2B3-E501-41C0-8FEB-D0530965EDB8}" presName="textNode" presStyleLbl="node1" presStyleIdx="1" presStyleCnt="4">
        <dgm:presLayoutVars>
          <dgm:bulletEnabled val="1"/>
        </dgm:presLayoutVars>
      </dgm:prSet>
      <dgm:spPr/>
      <dgm:t>
        <a:bodyPr/>
        <a:lstStyle/>
        <a:p>
          <a:endParaRPr lang="en-GB"/>
        </a:p>
      </dgm:t>
    </dgm:pt>
    <dgm:pt modelId="{E7265C31-D8C3-4050-B04E-E68ADB88D8E5}" type="pres">
      <dgm:prSet presAssocID="{15AF8754-EC5C-48C2-9CA9-D11131CEF1C6}" presName="sibTrans" presStyleCnt="0"/>
      <dgm:spPr/>
    </dgm:pt>
    <dgm:pt modelId="{7C561A09-D50D-4635-96E6-D137119DC7A2}" type="pres">
      <dgm:prSet presAssocID="{07BB9357-960E-4016-813A-59BA4D82D795}" presName="textNode" presStyleLbl="node1" presStyleIdx="2" presStyleCnt="4">
        <dgm:presLayoutVars>
          <dgm:bulletEnabled val="1"/>
        </dgm:presLayoutVars>
      </dgm:prSet>
      <dgm:spPr/>
      <dgm:t>
        <a:bodyPr/>
        <a:lstStyle/>
        <a:p>
          <a:endParaRPr lang="en-GB"/>
        </a:p>
      </dgm:t>
    </dgm:pt>
    <dgm:pt modelId="{408AD8BB-659C-48BF-9F60-57FCC61BD018}" type="pres">
      <dgm:prSet presAssocID="{5D0CFAD0-C418-4D2D-912E-F03086273615}" presName="sibTrans" presStyleCnt="0"/>
      <dgm:spPr/>
    </dgm:pt>
    <dgm:pt modelId="{9E9D5D1E-892E-43A1-958E-68327F0BDA43}" type="pres">
      <dgm:prSet presAssocID="{58EC94DB-6B71-40CD-B136-9D2DA8911906}" presName="textNode" presStyleLbl="node1" presStyleIdx="3" presStyleCnt="4">
        <dgm:presLayoutVars>
          <dgm:bulletEnabled val="1"/>
        </dgm:presLayoutVars>
      </dgm:prSet>
      <dgm:spPr/>
      <dgm:t>
        <a:bodyPr/>
        <a:lstStyle/>
        <a:p>
          <a:endParaRPr lang="en-GB"/>
        </a:p>
      </dgm:t>
    </dgm:pt>
  </dgm:ptLst>
  <dgm:cxnLst>
    <dgm:cxn modelId="{E75638B7-C637-49D7-AA3B-83F380B9C8E9}" type="presOf" srcId="{07BB9357-960E-4016-813A-59BA4D82D795}" destId="{7C561A09-D50D-4635-96E6-D137119DC7A2}" srcOrd="0" destOrd="0" presId="urn:microsoft.com/office/officeart/2005/8/layout/hProcess9"/>
    <dgm:cxn modelId="{2C28674E-304F-4626-8F3E-7546FE4B4A23}" type="presOf" srcId="{58EC94DB-6B71-40CD-B136-9D2DA8911906}" destId="{9E9D5D1E-892E-43A1-958E-68327F0BDA43}" srcOrd="0" destOrd="0" presId="urn:microsoft.com/office/officeart/2005/8/layout/hProcess9"/>
    <dgm:cxn modelId="{60FB32FA-2374-42B9-8D96-642A5ECBB80E}" type="presOf" srcId="{CC82237F-F11C-4639-A4A7-B0C93CA3759B}" destId="{E0663F1E-E585-44B1-81E3-50A258F7F758}" srcOrd="0" destOrd="0" presId="urn:microsoft.com/office/officeart/2005/8/layout/hProcess9"/>
    <dgm:cxn modelId="{5A78109A-C549-479C-89E3-00297CAC866B}" srcId="{CC82237F-F11C-4639-A4A7-B0C93CA3759B}" destId="{58EC94DB-6B71-40CD-B136-9D2DA8911906}" srcOrd="3" destOrd="0" parTransId="{BD3700C6-3432-44A8-8F9B-B141D2941C7D}" sibTransId="{B669A324-0433-4CDF-8646-F9906E36CE75}"/>
    <dgm:cxn modelId="{E8FC25C6-B416-4807-BD42-5E7102BA39F7}" type="presOf" srcId="{4727E2B3-E501-41C0-8FEB-D0530965EDB8}" destId="{364CD983-6793-406F-8409-BADAF0434F71}" srcOrd="0" destOrd="0" presId="urn:microsoft.com/office/officeart/2005/8/layout/hProcess9"/>
    <dgm:cxn modelId="{4AFB33F5-ED29-4C11-B20D-DF0B74B178FC}" type="presOf" srcId="{D03F1FE3-1D37-4543-A41B-AE78F8AEF34C}" destId="{00B8BAFC-CC58-4916-A139-FB29EA08ECBC}" srcOrd="0" destOrd="0" presId="urn:microsoft.com/office/officeart/2005/8/layout/hProcess9"/>
    <dgm:cxn modelId="{5F4B6145-90C5-445E-AE97-27A787F415A3}" srcId="{CC82237F-F11C-4639-A4A7-B0C93CA3759B}" destId="{07BB9357-960E-4016-813A-59BA4D82D795}" srcOrd="2" destOrd="0" parTransId="{41B3E482-008A-4D4F-B9CA-6BA3E5A3CDFC}" sibTransId="{5D0CFAD0-C418-4D2D-912E-F03086273615}"/>
    <dgm:cxn modelId="{E0D51A16-8CA3-4885-A3DF-CBB1C00C62DF}" srcId="{CC82237F-F11C-4639-A4A7-B0C93CA3759B}" destId="{4727E2B3-E501-41C0-8FEB-D0530965EDB8}" srcOrd="1" destOrd="0" parTransId="{E480D07A-FB6E-458D-9F8A-8D8ED322ED7E}" sibTransId="{15AF8754-EC5C-48C2-9CA9-D11131CEF1C6}"/>
    <dgm:cxn modelId="{18E09CE0-1751-4F0A-A101-390CED64BE43}" srcId="{CC82237F-F11C-4639-A4A7-B0C93CA3759B}" destId="{D03F1FE3-1D37-4543-A41B-AE78F8AEF34C}" srcOrd="0" destOrd="0" parTransId="{65403EC6-FFF5-44EF-8142-338EFD5AD40A}" sibTransId="{5701BC1D-1E7A-40C6-AF30-28DDA99D31C2}"/>
    <dgm:cxn modelId="{A2F8F317-C699-4B12-87A7-726E8253FAF4}" type="presParOf" srcId="{E0663F1E-E585-44B1-81E3-50A258F7F758}" destId="{3CF2C408-198A-4E55-BBF0-2EC25ED4C70E}" srcOrd="0" destOrd="0" presId="urn:microsoft.com/office/officeart/2005/8/layout/hProcess9"/>
    <dgm:cxn modelId="{3D28E584-19F4-4597-98D1-66B99C0DEAAA}" type="presParOf" srcId="{E0663F1E-E585-44B1-81E3-50A258F7F758}" destId="{75B08EC3-5A52-462A-B39B-EC9827D2E5C6}" srcOrd="1" destOrd="0" presId="urn:microsoft.com/office/officeart/2005/8/layout/hProcess9"/>
    <dgm:cxn modelId="{C6D808C3-1034-4345-BF08-1C4E2892B1EF}" type="presParOf" srcId="{75B08EC3-5A52-462A-B39B-EC9827D2E5C6}" destId="{00B8BAFC-CC58-4916-A139-FB29EA08ECBC}" srcOrd="0" destOrd="0" presId="urn:microsoft.com/office/officeart/2005/8/layout/hProcess9"/>
    <dgm:cxn modelId="{AF9B29AF-3AA9-4439-866A-18B40B8A28DB}" type="presParOf" srcId="{75B08EC3-5A52-462A-B39B-EC9827D2E5C6}" destId="{2427000D-AE82-4395-9DAE-4761138DF031}" srcOrd="1" destOrd="0" presId="urn:microsoft.com/office/officeart/2005/8/layout/hProcess9"/>
    <dgm:cxn modelId="{6376B288-7C30-4733-8850-A350893ACB45}" type="presParOf" srcId="{75B08EC3-5A52-462A-B39B-EC9827D2E5C6}" destId="{364CD983-6793-406F-8409-BADAF0434F71}" srcOrd="2" destOrd="0" presId="urn:microsoft.com/office/officeart/2005/8/layout/hProcess9"/>
    <dgm:cxn modelId="{3E586099-9091-4718-946D-9DD46AE74183}" type="presParOf" srcId="{75B08EC3-5A52-462A-B39B-EC9827D2E5C6}" destId="{E7265C31-D8C3-4050-B04E-E68ADB88D8E5}" srcOrd="3" destOrd="0" presId="urn:microsoft.com/office/officeart/2005/8/layout/hProcess9"/>
    <dgm:cxn modelId="{4AB12707-33DC-477F-AA31-CD26C3D3A138}" type="presParOf" srcId="{75B08EC3-5A52-462A-B39B-EC9827D2E5C6}" destId="{7C561A09-D50D-4635-96E6-D137119DC7A2}" srcOrd="4" destOrd="0" presId="urn:microsoft.com/office/officeart/2005/8/layout/hProcess9"/>
    <dgm:cxn modelId="{32687D73-3485-4424-89B2-41658DC8DFA8}" type="presParOf" srcId="{75B08EC3-5A52-462A-B39B-EC9827D2E5C6}" destId="{408AD8BB-659C-48BF-9F60-57FCC61BD018}" srcOrd="5" destOrd="0" presId="urn:microsoft.com/office/officeart/2005/8/layout/hProcess9"/>
    <dgm:cxn modelId="{52048530-1204-4660-A952-CC20D4570B55}" type="presParOf" srcId="{75B08EC3-5A52-462A-B39B-EC9827D2E5C6}" destId="{9E9D5D1E-892E-43A1-958E-68327F0BDA43}" srcOrd="6" destOrd="0" presId="urn:microsoft.com/office/officeart/2005/8/layout/hProcess9"/>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F2C408-198A-4E55-BBF0-2EC25ED4C70E}">
      <dsp:nvSpPr>
        <dsp:cNvPr id="0" name=""/>
        <dsp:cNvSpPr/>
      </dsp:nvSpPr>
      <dsp:spPr>
        <a:xfrm>
          <a:off x="609599" y="0"/>
          <a:ext cx="6908800" cy="5418667"/>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0B8BAFC-CC58-4916-A139-FB29EA08ECBC}">
      <dsp:nvSpPr>
        <dsp:cNvPr id="0" name=""/>
        <dsp:cNvSpPr/>
      </dsp:nvSpPr>
      <dsp:spPr>
        <a:xfrm>
          <a:off x="1823" y="1625600"/>
          <a:ext cx="1955483" cy="216746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de-DE" sz="3200" kern="1200" dirty="0"/>
            <a:t>Create a </a:t>
          </a:r>
          <a:r>
            <a:rPr lang="de-DE" sz="3200" kern="1200" dirty="0" err="1"/>
            <a:t>project</a:t>
          </a:r>
          <a:endParaRPr lang="de-DE" sz="3200" kern="1200" dirty="0"/>
        </a:p>
      </dsp:txBody>
      <dsp:txXfrm>
        <a:off x="97282" y="1721059"/>
        <a:ext cx="1764565" cy="1976548"/>
      </dsp:txXfrm>
    </dsp:sp>
    <dsp:sp modelId="{364CD983-6793-406F-8409-BADAF0434F71}">
      <dsp:nvSpPr>
        <dsp:cNvPr id="0" name=""/>
        <dsp:cNvSpPr/>
      </dsp:nvSpPr>
      <dsp:spPr>
        <a:xfrm>
          <a:off x="2058113" y="1625600"/>
          <a:ext cx="1955483" cy="216746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de-DE" sz="3200" kern="1200" dirty="0"/>
            <a:t>Drag and Drop Blocks</a:t>
          </a:r>
        </a:p>
      </dsp:txBody>
      <dsp:txXfrm>
        <a:off x="2153572" y="1721059"/>
        <a:ext cx="1764565" cy="1976548"/>
      </dsp:txXfrm>
    </dsp:sp>
    <dsp:sp modelId="{7C561A09-D50D-4635-96E6-D137119DC7A2}">
      <dsp:nvSpPr>
        <dsp:cNvPr id="0" name=""/>
        <dsp:cNvSpPr/>
      </dsp:nvSpPr>
      <dsp:spPr>
        <a:xfrm>
          <a:off x="4114403" y="1625600"/>
          <a:ext cx="1955483" cy="216746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de-DE" sz="3200" kern="1200" dirty="0" err="1"/>
            <a:t>Build</a:t>
          </a:r>
          <a:r>
            <a:rPr lang="de-DE" sz="3200" kern="1200" dirty="0"/>
            <a:t> Scripts</a:t>
          </a:r>
        </a:p>
      </dsp:txBody>
      <dsp:txXfrm>
        <a:off x="4209862" y="1721059"/>
        <a:ext cx="1764565" cy="1976548"/>
      </dsp:txXfrm>
    </dsp:sp>
    <dsp:sp modelId="{9E9D5D1E-892E-43A1-958E-68327F0BDA43}">
      <dsp:nvSpPr>
        <dsp:cNvPr id="0" name=""/>
        <dsp:cNvSpPr/>
      </dsp:nvSpPr>
      <dsp:spPr>
        <a:xfrm>
          <a:off x="6170693" y="1625600"/>
          <a:ext cx="1955483" cy="216746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de-DE" sz="3200" kern="1200" dirty="0"/>
            <a:t>Test and </a:t>
          </a:r>
          <a:r>
            <a:rPr lang="de-DE" sz="3200" kern="1200" dirty="0" err="1"/>
            <a:t>Debug</a:t>
          </a:r>
          <a:endParaRPr lang="de-DE" sz="3200" kern="1200" dirty="0"/>
        </a:p>
      </dsp:txBody>
      <dsp:txXfrm>
        <a:off x="6266152" y="1721059"/>
        <a:ext cx="1764565" cy="1976548"/>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7D79CE-6660-4D8C-9731-BC88E3CE04AF}" type="datetimeFigureOut">
              <a:rPr lang="de-DE" smtClean="0"/>
              <a:pPr/>
              <a:t>25.05.2025</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F6C365-065F-40B7-B388-81580B3A4D5F}" type="slidenum">
              <a:rPr lang="de-DE" smtClean="0"/>
              <a:pPr/>
              <a:t>‹#›</a:t>
            </a:fld>
            <a:endParaRPr lang="de-DE"/>
          </a:p>
        </p:txBody>
      </p:sp>
    </p:spTree>
    <p:extLst>
      <p:ext uri="{BB962C8B-B14F-4D97-AF65-F5344CB8AC3E}">
        <p14:creationId xmlns="" xmlns:p14="http://schemas.microsoft.com/office/powerpoint/2010/main" val="3042839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623c2e0530_1_3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623c2e0530_1_3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23c2e0530_1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23c2e0530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 xmlns:p14="http://schemas.microsoft.com/office/powerpoint/2010/main" val="33256993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23c2e0530_1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23c2e0530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 xmlns:p14="http://schemas.microsoft.com/office/powerpoint/2010/main" val="1435189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23c2e0530_1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23c2e0530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 xmlns:p14="http://schemas.microsoft.com/office/powerpoint/2010/main" val="13869655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23c2e0530_1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23c2e0530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 xmlns:p14="http://schemas.microsoft.com/office/powerpoint/2010/main" val="15651461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23c2e0530_1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23c2e0530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 xmlns:p14="http://schemas.microsoft.com/office/powerpoint/2010/main" val="2786622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23c2e0530_1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23c2e0530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 xmlns:p14="http://schemas.microsoft.com/office/powerpoint/2010/main" val="12476868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23c2e0530_1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23c2e0530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 xmlns:p14="http://schemas.microsoft.com/office/powerpoint/2010/main" val="626815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23c2e0530_1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23c2e0530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 xmlns:p14="http://schemas.microsoft.com/office/powerpoint/2010/main" val="24472647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23c2e0530_1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23c2e0530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 xmlns:p14="http://schemas.microsoft.com/office/powerpoint/2010/main" val="26457729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23c2e0530_1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23c2e0530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 xmlns:p14="http://schemas.microsoft.com/office/powerpoint/2010/main" val="23093371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23c2e0530_1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23c2e0530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 xmlns:p14="http://schemas.microsoft.com/office/powerpoint/2010/main" val="34846987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23c2e0530_1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23c2e0530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 xmlns:p14="http://schemas.microsoft.com/office/powerpoint/2010/main" val="40307425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23c2e0530_1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23c2e0530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 xmlns:p14="http://schemas.microsoft.com/office/powerpoint/2010/main" val="10695232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23c2e0530_1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23c2e0530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 xmlns:p14="http://schemas.microsoft.com/office/powerpoint/2010/main" val="5003148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23c2e0530_1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23c2e0530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 xmlns:p14="http://schemas.microsoft.com/office/powerpoint/2010/main" val="31221657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23c2e0530_1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23c2e0530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 xmlns:p14="http://schemas.microsoft.com/office/powerpoint/2010/main" val="39825401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23c2e0530_1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23c2e0530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 xmlns:p14="http://schemas.microsoft.com/office/powerpoint/2010/main" val="35653586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623c2e0530_1_3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623c2e0530_1_3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 xmlns:p14="http://schemas.microsoft.com/office/powerpoint/2010/main" val="12905493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elfolie">
    <p:spTree>
      <p:nvGrpSpPr>
        <p:cNvPr id="1" name=""/>
        <p:cNvGrpSpPr/>
        <p:nvPr/>
      </p:nvGrpSpPr>
      <p:grpSpPr>
        <a:xfrm>
          <a:off x="0" y="0"/>
          <a:ext cx="0" cy="0"/>
          <a:chOff x="0" y="0"/>
          <a:chExt cx="0" cy="0"/>
        </a:xfrm>
      </p:grpSpPr>
      <p:sp>
        <p:nvSpPr>
          <p:cNvPr id="39" name="Rechteck 38">
            <a:extLst>
              <a:ext uri="{FF2B5EF4-FFF2-40B4-BE49-F238E27FC236}">
                <a16:creationId xmlns="" xmlns:a16="http://schemas.microsoft.com/office/drawing/2014/main" id="{83A92672-EACA-4FAE-BFDB-0AC4EE7465E3}"/>
              </a:ext>
            </a:extLst>
          </p:cNvPr>
          <p:cNvSpPr/>
          <p:nvPr userDrawn="1"/>
        </p:nvSpPr>
        <p:spPr>
          <a:xfrm>
            <a:off x="9448800" y="15605"/>
            <a:ext cx="2743200" cy="60511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 xmlns:a16="http://schemas.microsoft.com/office/drawing/2014/main" id="{D5FED752-401B-48BA-8A43-BFC758FF41DE}"/>
              </a:ext>
            </a:extLst>
          </p:cNvPr>
          <p:cNvSpPr>
            <a:spLocks noGrp="1"/>
          </p:cNvSpPr>
          <p:nvPr>
            <p:ph type="ctrTitle"/>
          </p:nvPr>
        </p:nvSpPr>
        <p:spPr>
          <a:xfrm>
            <a:off x="1524000" y="1122363"/>
            <a:ext cx="7546822"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 xmlns:a16="http://schemas.microsoft.com/office/drawing/2014/main" id="{DB5F3EBC-6AE2-4E2A-B5F4-0CE03FD83047}"/>
              </a:ext>
            </a:extLst>
          </p:cNvPr>
          <p:cNvSpPr>
            <a:spLocks noGrp="1"/>
          </p:cNvSpPr>
          <p:nvPr>
            <p:ph type="subTitle" idx="1"/>
          </p:nvPr>
        </p:nvSpPr>
        <p:spPr>
          <a:xfrm>
            <a:off x="1524000" y="3602038"/>
            <a:ext cx="754682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 xmlns:a16="http://schemas.microsoft.com/office/drawing/2014/main" id="{48A17936-DD37-43CD-A8E3-2339C0533D34}"/>
              </a:ext>
            </a:extLst>
          </p:cNvPr>
          <p:cNvSpPr>
            <a:spLocks noGrp="1"/>
          </p:cNvSpPr>
          <p:nvPr>
            <p:ph type="dt" sz="half" idx="10"/>
          </p:nvPr>
        </p:nvSpPr>
        <p:spPr/>
        <p:txBody>
          <a:bodyPr/>
          <a:lstStyle/>
          <a:p>
            <a:fld id="{62BE17BA-177C-48D2-B5AC-84A013790F4E}" type="datetimeFigureOut">
              <a:rPr lang="de-DE" smtClean="0"/>
              <a:pPr/>
              <a:t>25.05.2025</a:t>
            </a:fld>
            <a:endParaRPr lang="de-DE"/>
          </a:p>
        </p:txBody>
      </p:sp>
      <p:sp>
        <p:nvSpPr>
          <p:cNvPr id="5" name="Fußzeilenplatzhalter 4">
            <a:extLst>
              <a:ext uri="{FF2B5EF4-FFF2-40B4-BE49-F238E27FC236}">
                <a16:creationId xmlns="" xmlns:a16="http://schemas.microsoft.com/office/drawing/2014/main" id="{686A3327-8881-4218-B4F3-1C4D42F00A4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 xmlns:a16="http://schemas.microsoft.com/office/drawing/2014/main" id="{65E90346-8AF9-42A3-A556-7C06D7A47872}"/>
              </a:ext>
            </a:extLst>
          </p:cNvPr>
          <p:cNvSpPr>
            <a:spLocks noGrp="1"/>
          </p:cNvSpPr>
          <p:nvPr>
            <p:ph type="sldNum" sz="quarter" idx="12"/>
          </p:nvPr>
        </p:nvSpPr>
        <p:spPr/>
        <p:txBody>
          <a:bodyPr/>
          <a:lstStyle/>
          <a:p>
            <a:fld id="{3FB58AF7-D341-4546-AF6A-8BB6CB9539DF}" type="slidenum">
              <a:rPr lang="de-DE" smtClean="0"/>
              <a:pPr/>
              <a:t>‹#›</a:t>
            </a:fld>
            <a:endParaRPr lang="de-DE"/>
          </a:p>
        </p:txBody>
      </p:sp>
      <p:sp>
        <p:nvSpPr>
          <p:cNvPr id="37" name="Titel 1">
            <a:extLst>
              <a:ext uri="{FF2B5EF4-FFF2-40B4-BE49-F238E27FC236}">
                <a16:creationId xmlns="" xmlns:a16="http://schemas.microsoft.com/office/drawing/2014/main" id="{0AC433EA-EF30-4FEF-9C59-A7DF3C79EEAF}"/>
              </a:ext>
            </a:extLst>
          </p:cNvPr>
          <p:cNvSpPr txBox="1">
            <a:spLocks/>
          </p:cNvSpPr>
          <p:nvPr userDrawn="1"/>
        </p:nvSpPr>
        <p:spPr>
          <a:xfrm>
            <a:off x="9496196" y="1615915"/>
            <a:ext cx="2845177" cy="190912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en-US" sz="3600" b="1" dirty="0"/>
              <a:t>STEM</a:t>
            </a:r>
            <a:br>
              <a:rPr lang="en-US" sz="3600" b="1" dirty="0"/>
            </a:br>
            <a:r>
              <a:rPr lang="en-US" sz="3600" b="1" dirty="0"/>
              <a:t>for inclusive schools</a:t>
            </a:r>
          </a:p>
        </p:txBody>
      </p:sp>
      <p:sp>
        <p:nvSpPr>
          <p:cNvPr id="38" name="Textplatzhalter 3">
            <a:extLst>
              <a:ext uri="{FF2B5EF4-FFF2-40B4-BE49-F238E27FC236}">
                <a16:creationId xmlns="" xmlns:a16="http://schemas.microsoft.com/office/drawing/2014/main" id="{10F3F08C-0F4C-4B80-A9A4-F99ADD86D21D}"/>
              </a:ext>
            </a:extLst>
          </p:cNvPr>
          <p:cNvSpPr>
            <a:spLocks noGrp="1"/>
          </p:cNvSpPr>
          <p:nvPr>
            <p:ph type="body" sz="half" idx="2" hasCustomPrompt="1"/>
          </p:nvPr>
        </p:nvSpPr>
        <p:spPr>
          <a:xfrm>
            <a:off x="9476849" y="3794379"/>
            <a:ext cx="3200400" cy="1413608"/>
          </a:xfrm>
        </p:spPr>
        <p:txBody>
          <a:bodyPr>
            <a:noAutofit/>
          </a:bodyPr>
          <a:lstStyle>
            <a:lvl1pPr marL="0" indent="0">
              <a:buNone/>
              <a:defRPr sz="1800"/>
            </a:lvl1pPr>
          </a:lstStyle>
          <a:p>
            <a:r>
              <a:rPr lang="en-US" b="1" i="1" dirty="0"/>
              <a:t>Reference Number:</a:t>
            </a:r>
            <a:br>
              <a:rPr lang="en-US" b="1" i="1" dirty="0"/>
            </a:br>
            <a:r>
              <a:rPr lang="fr-FR" dirty="0"/>
              <a:t>2023-1-DE02-KA220-SCH-00000000 </a:t>
            </a:r>
          </a:p>
          <a:p>
            <a:r>
              <a:rPr lang="de-DE" b="1" dirty="0"/>
              <a:t>Duration: </a:t>
            </a:r>
          </a:p>
          <a:p>
            <a:r>
              <a:rPr lang="de-DE" dirty="0"/>
              <a:t>03.09.2023 - 02.03.2026</a:t>
            </a:r>
            <a:br>
              <a:rPr lang="de-DE" dirty="0"/>
            </a:br>
            <a:r>
              <a:rPr lang="de-DE" dirty="0"/>
              <a:t>(30 </a:t>
            </a:r>
            <a:r>
              <a:rPr lang="de-DE" dirty="0" err="1"/>
              <a:t>months</a:t>
            </a:r>
            <a:r>
              <a:rPr lang="de-DE" dirty="0"/>
              <a:t>)</a:t>
            </a:r>
            <a:endParaRPr lang="de-DE" b="1" dirty="0"/>
          </a:p>
          <a:p>
            <a:endParaRPr lang="de-DE" b="1" dirty="0"/>
          </a:p>
        </p:txBody>
      </p:sp>
      <p:pic>
        <p:nvPicPr>
          <p:cNvPr id="41" name="Grafik 40">
            <a:extLst>
              <a:ext uri="{FF2B5EF4-FFF2-40B4-BE49-F238E27FC236}">
                <a16:creationId xmlns="" xmlns:a16="http://schemas.microsoft.com/office/drawing/2014/main" id="{A5048D36-4601-416B-A253-50708FB33E06}"/>
              </a:ext>
            </a:extLst>
          </p:cNvPr>
          <p:cNvPicPr>
            <a:picLocks noChangeAspect="1"/>
          </p:cNvPicPr>
          <p:nvPr userDrawn="1"/>
        </p:nvPicPr>
        <p:blipFill>
          <a:blip r:embed="rId2">
            <a:extLst>
              <a:ext uri="{28A0092B-C50C-407E-A947-70E740481C1C}">
                <a14:useLocalDpi xmlns="" xmlns:a14="http://schemas.microsoft.com/office/drawing/2010/main" val="0"/>
              </a:ext>
            </a:extLst>
          </a:blip>
          <a:stretch>
            <a:fillRect/>
          </a:stretch>
        </p:blipFill>
        <p:spPr>
          <a:xfrm>
            <a:off x="10093469" y="148745"/>
            <a:ext cx="1453861" cy="1284947"/>
          </a:xfrm>
          <a:prstGeom prst="rect">
            <a:avLst/>
          </a:prstGeom>
        </p:spPr>
      </p:pic>
    </p:spTree>
    <p:extLst>
      <p:ext uri="{BB962C8B-B14F-4D97-AF65-F5344CB8AC3E}">
        <p14:creationId xmlns="" xmlns:p14="http://schemas.microsoft.com/office/powerpoint/2010/main" val="2494790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elfolie">
    <p:spTree>
      <p:nvGrpSpPr>
        <p:cNvPr id="1" name=""/>
        <p:cNvGrpSpPr/>
        <p:nvPr/>
      </p:nvGrpSpPr>
      <p:grpSpPr>
        <a:xfrm>
          <a:off x="0" y="0"/>
          <a:ext cx="0" cy="0"/>
          <a:chOff x="0" y="0"/>
          <a:chExt cx="0" cy="0"/>
        </a:xfrm>
      </p:grpSpPr>
      <p:sp>
        <p:nvSpPr>
          <p:cNvPr id="2" name="Titel 1">
            <a:extLst>
              <a:ext uri="{FF2B5EF4-FFF2-40B4-BE49-F238E27FC236}">
                <a16:creationId xmlns="" xmlns:a16="http://schemas.microsoft.com/office/drawing/2014/main" id="{D5FED752-401B-48BA-8A43-BFC758FF41DE}"/>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 xmlns:a16="http://schemas.microsoft.com/office/drawing/2014/main" id="{DB5F3EBC-6AE2-4E2A-B5F4-0CE03FD830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 xmlns:a16="http://schemas.microsoft.com/office/drawing/2014/main" id="{48A17936-DD37-43CD-A8E3-2339C0533D34}"/>
              </a:ext>
            </a:extLst>
          </p:cNvPr>
          <p:cNvSpPr>
            <a:spLocks noGrp="1"/>
          </p:cNvSpPr>
          <p:nvPr>
            <p:ph type="dt" sz="half" idx="10"/>
          </p:nvPr>
        </p:nvSpPr>
        <p:spPr/>
        <p:txBody>
          <a:bodyPr/>
          <a:lstStyle/>
          <a:p>
            <a:fld id="{62BE17BA-177C-48D2-B5AC-84A013790F4E}" type="datetimeFigureOut">
              <a:rPr lang="de-DE" smtClean="0"/>
              <a:pPr/>
              <a:t>25.05.2025</a:t>
            </a:fld>
            <a:endParaRPr lang="de-DE"/>
          </a:p>
        </p:txBody>
      </p:sp>
      <p:sp>
        <p:nvSpPr>
          <p:cNvPr id="5" name="Fußzeilenplatzhalter 4">
            <a:extLst>
              <a:ext uri="{FF2B5EF4-FFF2-40B4-BE49-F238E27FC236}">
                <a16:creationId xmlns="" xmlns:a16="http://schemas.microsoft.com/office/drawing/2014/main" id="{686A3327-8881-4218-B4F3-1C4D42F00A4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 xmlns:a16="http://schemas.microsoft.com/office/drawing/2014/main" id="{65E90346-8AF9-42A3-A556-7C06D7A47872}"/>
              </a:ext>
            </a:extLst>
          </p:cNvPr>
          <p:cNvSpPr>
            <a:spLocks noGrp="1"/>
          </p:cNvSpPr>
          <p:nvPr>
            <p:ph type="sldNum" sz="quarter" idx="12"/>
          </p:nvPr>
        </p:nvSpPr>
        <p:spPr/>
        <p:txBody>
          <a:bodyPr/>
          <a:lstStyle/>
          <a:p>
            <a:fld id="{3FB58AF7-D341-4546-AF6A-8BB6CB9539DF}" type="slidenum">
              <a:rPr lang="de-DE" smtClean="0"/>
              <a:pPr/>
              <a:t>‹#›</a:t>
            </a:fld>
            <a:endParaRPr lang="de-DE"/>
          </a:p>
        </p:txBody>
      </p:sp>
      <p:sp>
        <p:nvSpPr>
          <p:cNvPr id="7" name="Freeform 6">
            <a:extLst>
              <a:ext uri="{FF2B5EF4-FFF2-40B4-BE49-F238E27FC236}">
                <a16:creationId xmlns="" xmlns:a16="http://schemas.microsoft.com/office/drawing/2014/main" id="{C76980BF-DC61-4247-B81D-77CFDA6C18AD}"/>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 xmlns:a16="http://schemas.microsoft.com/office/drawing/2014/main" id="{676A8F74-35DF-46EA-A8BF-4F4C01C7E1BC}"/>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pPr/>
              <a:t>‹#›</a:t>
            </a:fld>
            <a:r>
              <a:rPr lang="de-DE" sz="1500" dirty="0">
                <a:solidFill>
                  <a:schemeClr val="bg1"/>
                </a:solidFill>
              </a:rPr>
              <a:t>-</a:t>
            </a:r>
          </a:p>
        </p:txBody>
      </p:sp>
    </p:spTree>
    <p:extLst>
      <p:ext uri="{BB962C8B-B14F-4D97-AF65-F5344CB8AC3E}">
        <p14:creationId xmlns="" xmlns:p14="http://schemas.microsoft.com/office/powerpoint/2010/main" val="32561876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 xmlns:a16="http://schemas.microsoft.com/office/drawing/2014/main" id="{D5FED752-401B-48BA-8A43-BFC758FF41DE}"/>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 xmlns:a16="http://schemas.microsoft.com/office/drawing/2014/main" id="{DB5F3EBC-6AE2-4E2A-B5F4-0CE03FD830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 xmlns:a16="http://schemas.microsoft.com/office/drawing/2014/main" id="{48A17936-DD37-43CD-A8E3-2339C0533D34}"/>
              </a:ext>
            </a:extLst>
          </p:cNvPr>
          <p:cNvSpPr>
            <a:spLocks noGrp="1"/>
          </p:cNvSpPr>
          <p:nvPr>
            <p:ph type="dt" sz="half" idx="10"/>
          </p:nvPr>
        </p:nvSpPr>
        <p:spPr/>
        <p:txBody>
          <a:bodyPr/>
          <a:lstStyle/>
          <a:p>
            <a:fld id="{62BE17BA-177C-48D2-B5AC-84A013790F4E}" type="datetimeFigureOut">
              <a:rPr lang="de-DE" smtClean="0"/>
              <a:pPr/>
              <a:t>25.05.2025</a:t>
            </a:fld>
            <a:endParaRPr lang="de-DE"/>
          </a:p>
        </p:txBody>
      </p:sp>
      <p:sp>
        <p:nvSpPr>
          <p:cNvPr id="5" name="Fußzeilenplatzhalter 4">
            <a:extLst>
              <a:ext uri="{FF2B5EF4-FFF2-40B4-BE49-F238E27FC236}">
                <a16:creationId xmlns="" xmlns:a16="http://schemas.microsoft.com/office/drawing/2014/main" id="{686A3327-8881-4218-B4F3-1C4D42F00A4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 xmlns:a16="http://schemas.microsoft.com/office/drawing/2014/main" id="{65E90346-8AF9-42A3-A556-7C06D7A47872}"/>
              </a:ext>
            </a:extLst>
          </p:cNvPr>
          <p:cNvSpPr>
            <a:spLocks noGrp="1"/>
          </p:cNvSpPr>
          <p:nvPr>
            <p:ph type="sldNum" sz="quarter" idx="12"/>
          </p:nvPr>
        </p:nvSpPr>
        <p:spPr/>
        <p:txBody>
          <a:bodyPr/>
          <a:lstStyle/>
          <a:p>
            <a:fld id="{3FB58AF7-D341-4546-AF6A-8BB6CB9539DF}" type="slidenum">
              <a:rPr lang="de-DE" smtClean="0"/>
              <a:pPr/>
              <a:t>‹#›</a:t>
            </a:fld>
            <a:endParaRPr lang="de-DE"/>
          </a:p>
        </p:txBody>
      </p:sp>
      <p:sp>
        <p:nvSpPr>
          <p:cNvPr id="7" name="Freeform 6">
            <a:extLst>
              <a:ext uri="{FF2B5EF4-FFF2-40B4-BE49-F238E27FC236}">
                <a16:creationId xmlns="" xmlns:a16="http://schemas.microsoft.com/office/drawing/2014/main" id="{28658800-80D6-4E35-9F3A-DF3E0057F9E8}"/>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 xmlns:a16="http://schemas.microsoft.com/office/drawing/2014/main" id="{7287E79F-9986-46CB-8751-80DFE4635615}"/>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pPr/>
              <a:t>‹#›</a:t>
            </a:fld>
            <a:r>
              <a:rPr lang="de-DE" sz="1500" dirty="0">
                <a:solidFill>
                  <a:schemeClr val="bg1"/>
                </a:solidFill>
              </a:rPr>
              <a:t>-</a:t>
            </a:r>
          </a:p>
        </p:txBody>
      </p:sp>
    </p:spTree>
    <p:extLst>
      <p:ext uri="{BB962C8B-B14F-4D97-AF65-F5344CB8AC3E}">
        <p14:creationId xmlns="" xmlns:p14="http://schemas.microsoft.com/office/powerpoint/2010/main" val="42359940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 xmlns:a16="http://schemas.microsoft.com/office/drawing/2014/main" id="{C0F337D7-7A79-4B01-86A7-5E900A73171C}"/>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 xmlns:a16="http://schemas.microsoft.com/office/drawing/2014/main" id="{94DE445A-24B0-4BB6-8E99-FEA84BB63738}"/>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 xmlns:a16="http://schemas.microsoft.com/office/drawing/2014/main" id="{630844B8-14D0-46EB-8A0C-5921E63CECA4}"/>
              </a:ext>
            </a:extLst>
          </p:cNvPr>
          <p:cNvSpPr>
            <a:spLocks noGrp="1"/>
          </p:cNvSpPr>
          <p:nvPr>
            <p:ph type="dt" sz="half" idx="10"/>
          </p:nvPr>
        </p:nvSpPr>
        <p:spPr/>
        <p:txBody>
          <a:bodyPr/>
          <a:lstStyle/>
          <a:p>
            <a:fld id="{62BE17BA-177C-48D2-B5AC-84A013790F4E}" type="datetimeFigureOut">
              <a:rPr lang="de-DE" smtClean="0"/>
              <a:pPr/>
              <a:t>25.05.2025</a:t>
            </a:fld>
            <a:endParaRPr lang="de-DE"/>
          </a:p>
        </p:txBody>
      </p:sp>
      <p:sp>
        <p:nvSpPr>
          <p:cNvPr id="5" name="Fußzeilenplatzhalter 4">
            <a:extLst>
              <a:ext uri="{FF2B5EF4-FFF2-40B4-BE49-F238E27FC236}">
                <a16:creationId xmlns="" xmlns:a16="http://schemas.microsoft.com/office/drawing/2014/main" id="{4498B0C7-F072-4036-8AEE-5B0E4B616F0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 xmlns:a16="http://schemas.microsoft.com/office/drawing/2014/main" id="{55A5F5FE-8333-4384-A3B3-A9C93E43AD02}"/>
              </a:ext>
            </a:extLst>
          </p:cNvPr>
          <p:cNvSpPr>
            <a:spLocks noGrp="1"/>
          </p:cNvSpPr>
          <p:nvPr>
            <p:ph type="sldNum" sz="quarter" idx="12"/>
          </p:nvPr>
        </p:nvSpPr>
        <p:spPr/>
        <p:txBody>
          <a:bodyPr/>
          <a:lstStyle/>
          <a:p>
            <a:fld id="{3FB58AF7-D341-4546-AF6A-8BB6CB9539DF}" type="slidenum">
              <a:rPr lang="de-DE" smtClean="0"/>
              <a:pPr/>
              <a:t>‹#›</a:t>
            </a:fld>
            <a:endParaRPr lang="de-DE"/>
          </a:p>
        </p:txBody>
      </p:sp>
      <p:sp>
        <p:nvSpPr>
          <p:cNvPr id="7" name="Freeform 6">
            <a:extLst>
              <a:ext uri="{FF2B5EF4-FFF2-40B4-BE49-F238E27FC236}">
                <a16:creationId xmlns="" xmlns:a16="http://schemas.microsoft.com/office/drawing/2014/main" id="{F7C3FF1E-9DD0-4C84-870D-029BFC5D5DD6}"/>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 xmlns:a16="http://schemas.microsoft.com/office/drawing/2014/main" id="{13BFB9B4-D9C7-47D9-A125-DA36A4393CCB}"/>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pPr/>
              <a:t>‹#›</a:t>
            </a:fld>
            <a:r>
              <a:rPr lang="de-DE" sz="1500" dirty="0">
                <a:solidFill>
                  <a:schemeClr val="bg1"/>
                </a:solidFill>
              </a:rPr>
              <a:t>-</a:t>
            </a:r>
          </a:p>
        </p:txBody>
      </p:sp>
    </p:spTree>
    <p:extLst>
      <p:ext uri="{BB962C8B-B14F-4D97-AF65-F5344CB8AC3E}">
        <p14:creationId xmlns="" xmlns:p14="http://schemas.microsoft.com/office/powerpoint/2010/main" val="640424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 xmlns:a16="http://schemas.microsoft.com/office/drawing/2014/main" id="{E80E5024-2F4D-414B-96BD-E1E55F2D270E}"/>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 xmlns:a16="http://schemas.microsoft.com/office/drawing/2014/main" id="{1F9D48B7-C08A-4E7E-98B8-BE88E23FB09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 xmlns:a16="http://schemas.microsoft.com/office/drawing/2014/main" id="{A3C5FC6D-49C9-4201-BFD3-9BD05F439CE2}"/>
              </a:ext>
            </a:extLst>
          </p:cNvPr>
          <p:cNvSpPr>
            <a:spLocks noGrp="1"/>
          </p:cNvSpPr>
          <p:nvPr>
            <p:ph type="dt" sz="half" idx="10"/>
          </p:nvPr>
        </p:nvSpPr>
        <p:spPr/>
        <p:txBody>
          <a:bodyPr/>
          <a:lstStyle/>
          <a:p>
            <a:fld id="{62BE17BA-177C-48D2-B5AC-84A013790F4E}" type="datetimeFigureOut">
              <a:rPr lang="de-DE" smtClean="0"/>
              <a:pPr/>
              <a:t>25.05.2025</a:t>
            </a:fld>
            <a:endParaRPr lang="de-DE"/>
          </a:p>
        </p:txBody>
      </p:sp>
      <p:sp>
        <p:nvSpPr>
          <p:cNvPr id="5" name="Fußzeilenplatzhalter 4">
            <a:extLst>
              <a:ext uri="{FF2B5EF4-FFF2-40B4-BE49-F238E27FC236}">
                <a16:creationId xmlns="" xmlns:a16="http://schemas.microsoft.com/office/drawing/2014/main" id="{CDAD1636-5CE2-45D1-9189-89ACEAD65D7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 xmlns:a16="http://schemas.microsoft.com/office/drawing/2014/main" id="{8807A5D4-6580-4A34-B3F4-449706AABD15}"/>
              </a:ext>
            </a:extLst>
          </p:cNvPr>
          <p:cNvSpPr>
            <a:spLocks noGrp="1"/>
          </p:cNvSpPr>
          <p:nvPr>
            <p:ph type="sldNum" sz="quarter" idx="12"/>
          </p:nvPr>
        </p:nvSpPr>
        <p:spPr/>
        <p:txBody>
          <a:bodyPr/>
          <a:lstStyle/>
          <a:p>
            <a:fld id="{3FB58AF7-D341-4546-AF6A-8BB6CB9539DF}" type="slidenum">
              <a:rPr lang="de-DE" smtClean="0"/>
              <a:pPr/>
              <a:t>‹#›</a:t>
            </a:fld>
            <a:endParaRPr lang="de-DE"/>
          </a:p>
        </p:txBody>
      </p:sp>
      <p:sp>
        <p:nvSpPr>
          <p:cNvPr id="7" name="Freeform 6">
            <a:extLst>
              <a:ext uri="{FF2B5EF4-FFF2-40B4-BE49-F238E27FC236}">
                <a16:creationId xmlns="" xmlns:a16="http://schemas.microsoft.com/office/drawing/2014/main" id="{020F9106-124D-402D-A21C-FA0EEB6C9208}"/>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 xmlns:a16="http://schemas.microsoft.com/office/drawing/2014/main" id="{4924885F-290A-4D8E-99F1-0137613A8DE8}"/>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pPr/>
              <a:t>‹#›</a:t>
            </a:fld>
            <a:r>
              <a:rPr lang="de-DE" sz="1500" dirty="0">
                <a:solidFill>
                  <a:schemeClr val="bg1"/>
                </a:solidFill>
              </a:rPr>
              <a:t>-</a:t>
            </a:r>
          </a:p>
        </p:txBody>
      </p:sp>
    </p:spTree>
    <p:extLst>
      <p:ext uri="{BB962C8B-B14F-4D97-AF65-F5344CB8AC3E}">
        <p14:creationId xmlns="" xmlns:p14="http://schemas.microsoft.com/office/powerpoint/2010/main" val="12674708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 xmlns:a16="http://schemas.microsoft.com/office/drawing/2014/main" id="{AB1E46A9-643C-4704-B05E-93DD2882E962}"/>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 xmlns:a16="http://schemas.microsoft.com/office/drawing/2014/main" id="{0A43BBD0-9D8D-4592-9B69-E5633263345A}"/>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 xmlns:a16="http://schemas.microsoft.com/office/drawing/2014/main" id="{2045AA8B-B42D-4113-B46E-1DEDED9FE34C}"/>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 xmlns:a16="http://schemas.microsoft.com/office/drawing/2014/main" id="{FA84DB43-4964-4522-AE92-13E0467B0E86}"/>
              </a:ext>
            </a:extLst>
          </p:cNvPr>
          <p:cNvSpPr>
            <a:spLocks noGrp="1"/>
          </p:cNvSpPr>
          <p:nvPr>
            <p:ph type="dt" sz="half" idx="10"/>
          </p:nvPr>
        </p:nvSpPr>
        <p:spPr/>
        <p:txBody>
          <a:bodyPr/>
          <a:lstStyle/>
          <a:p>
            <a:fld id="{62BE17BA-177C-48D2-B5AC-84A013790F4E}" type="datetimeFigureOut">
              <a:rPr lang="de-DE" smtClean="0"/>
              <a:pPr/>
              <a:t>25.05.2025</a:t>
            </a:fld>
            <a:endParaRPr lang="de-DE"/>
          </a:p>
        </p:txBody>
      </p:sp>
      <p:sp>
        <p:nvSpPr>
          <p:cNvPr id="6" name="Fußzeilenplatzhalter 5">
            <a:extLst>
              <a:ext uri="{FF2B5EF4-FFF2-40B4-BE49-F238E27FC236}">
                <a16:creationId xmlns="" xmlns:a16="http://schemas.microsoft.com/office/drawing/2014/main" id="{76800FFA-AC30-4E86-A29C-7209B11238FC}"/>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 xmlns:a16="http://schemas.microsoft.com/office/drawing/2014/main" id="{F8C9049D-7060-4572-B6EA-FF390AE9B266}"/>
              </a:ext>
            </a:extLst>
          </p:cNvPr>
          <p:cNvSpPr>
            <a:spLocks noGrp="1"/>
          </p:cNvSpPr>
          <p:nvPr>
            <p:ph type="sldNum" sz="quarter" idx="12"/>
          </p:nvPr>
        </p:nvSpPr>
        <p:spPr/>
        <p:txBody>
          <a:bodyPr/>
          <a:lstStyle/>
          <a:p>
            <a:fld id="{3FB58AF7-D341-4546-AF6A-8BB6CB9539DF}" type="slidenum">
              <a:rPr lang="de-DE" smtClean="0"/>
              <a:pPr/>
              <a:t>‹#›</a:t>
            </a:fld>
            <a:endParaRPr lang="de-DE"/>
          </a:p>
        </p:txBody>
      </p:sp>
      <p:sp>
        <p:nvSpPr>
          <p:cNvPr id="8" name="Freeform 6">
            <a:extLst>
              <a:ext uri="{FF2B5EF4-FFF2-40B4-BE49-F238E27FC236}">
                <a16:creationId xmlns="" xmlns:a16="http://schemas.microsoft.com/office/drawing/2014/main" id="{4D032445-E48F-46BE-B8E2-264D674615A0}"/>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9" name="Textfeld 8">
            <a:extLst>
              <a:ext uri="{FF2B5EF4-FFF2-40B4-BE49-F238E27FC236}">
                <a16:creationId xmlns="" xmlns:a16="http://schemas.microsoft.com/office/drawing/2014/main" id="{9B1BC009-AF18-4F34-B9D2-F0D217CC8CF1}"/>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pPr/>
              <a:t>‹#›</a:t>
            </a:fld>
            <a:r>
              <a:rPr lang="de-DE" sz="1500" dirty="0">
                <a:solidFill>
                  <a:schemeClr val="bg1"/>
                </a:solidFill>
              </a:rPr>
              <a:t>-</a:t>
            </a:r>
          </a:p>
        </p:txBody>
      </p:sp>
    </p:spTree>
    <p:extLst>
      <p:ext uri="{BB962C8B-B14F-4D97-AF65-F5344CB8AC3E}">
        <p14:creationId xmlns="" xmlns:p14="http://schemas.microsoft.com/office/powerpoint/2010/main" val="28681017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 xmlns:a16="http://schemas.microsoft.com/office/drawing/2014/main" id="{36DC06CF-7DD0-476C-A853-676888122D9F}"/>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 xmlns:a16="http://schemas.microsoft.com/office/drawing/2014/main" id="{9EFF389A-4296-4B28-AF2F-99E7F19F26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 xmlns:a16="http://schemas.microsoft.com/office/drawing/2014/main" id="{022DB226-C580-4C08-9D22-6B219E095F92}"/>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 xmlns:a16="http://schemas.microsoft.com/office/drawing/2014/main" id="{47FCFE42-4461-4371-8883-4D471854C47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 xmlns:a16="http://schemas.microsoft.com/office/drawing/2014/main" id="{6F9D6B8F-470D-4F45-A381-1E7854DEFB85}"/>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 xmlns:a16="http://schemas.microsoft.com/office/drawing/2014/main" id="{1AFB6807-5E28-419D-AD2C-FBE072952E43}"/>
              </a:ext>
            </a:extLst>
          </p:cNvPr>
          <p:cNvSpPr>
            <a:spLocks noGrp="1"/>
          </p:cNvSpPr>
          <p:nvPr>
            <p:ph type="dt" sz="half" idx="10"/>
          </p:nvPr>
        </p:nvSpPr>
        <p:spPr/>
        <p:txBody>
          <a:bodyPr/>
          <a:lstStyle/>
          <a:p>
            <a:fld id="{62BE17BA-177C-48D2-B5AC-84A013790F4E}" type="datetimeFigureOut">
              <a:rPr lang="de-DE" smtClean="0"/>
              <a:pPr/>
              <a:t>25.05.2025</a:t>
            </a:fld>
            <a:endParaRPr lang="de-DE"/>
          </a:p>
        </p:txBody>
      </p:sp>
      <p:sp>
        <p:nvSpPr>
          <p:cNvPr id="8" name="Fußzeilenplatzhalter 7">
            <a:extLst>
              <a:ext uri="{FF2B5EF4-FFF2-40B4-BE49-F238E27FC236}">
                <a16:creationId xmlns="" xmlns:a16="http://schemas.microsoft.com/office/drawing/2014/main" id="{270671F6-46B5-403F-888F-682339CC7981}"/>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 xmlns:a16="http://schemas.microsoft.com/office/drawing/2014/main" id="{CCE78A19-A69C-4420-A3B9-C1D365C2AC72}"/>
              </a:ext>
            </a:extLst>
          </p:cNvPr>
          <p:cNvSpPr>
            <a:spLocks noGrp="1"/>
          </p:cNvSpPr>
          <p:nvPr>
            <p:ph type="sldNum" sz="quarter" idx="12"/>
          </p:nvPr>
        </p:nvSpPr>
        <p:spPr/>
        <p:txBody>
          <a:bodyPr/>
          <a:lstStyle/>
          <a:p>
            <a:fld id="{3FB58AF7-D341-4546-AF6A-8BB6CB9539DF}" type="slidenum">
              <a:rPr lang="de-DE" smtClean="0"/>
              <a:pPr/>
              <a:t>‹#›</a:t>
            </a:fld>
            <a:endParaRPr lang="de-DE"/>
          </a:p>
        </p:txBody>
      </p:sp>
      <p:sp>
        <p:nvSpPr>
          <p:cNvPr id="10" name="Freeform 6">
            <a:extLst>
              <a:ext uri="{FF2B5EF4-FFF2-40B4-BE49-F238E27FC236}">
                <a16:creationId xmlns="" xmlns:a16="http://schemas.microsoft.com/office/drawing/2014/main" id="{D7A5C4EC-4288-4628-8EF1-2B9C5751AACD}"/>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11" name="Textfeld 10">
            <a:extLst>
              <a:ext uri="{FF2B5EF4-FFF2-40B4-BE49-F238E27FC236}">
                <a16:creationId xmlns="" xmlns:a16="http://schemas.microsoft.com/office/drawing/2014/main" id="{5C635E68-28B6-4847-85C6-998532965AA1}"/>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pPr/>
              <a:t>‹#›</a:t>
            </a:fld>
            <a:r>
              <a:rPr lang="de-DE" sz="1500" dirty="0">
                <a:solidFill>
                  <a:schemeClr val="bg1"/>
                </a:solidFill>
              </a:rPr>
              <a:t>-</a:t>
            </a:r>
          </a:p>
        </p:txBody>
      </p:sp>
    </p:spTree>
    <p:extLst>
      <p:ext uri="{BB962C8B-B14F-4D97-AF65-F5344CB8AC3E}">
        <p14:creationId xmlns="" xmlns:p14="http://schemas.microsoft.com/office/powerpoint/2010/main" val="2445496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 xmlns:a16="http://schemas.microsoft.com/office/drawing/2014/main" id="{33D2502C-EA79-4057-93C6-26C9EA320068}"/>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 xmlns:a16="http://schemas.microsoft.com/office/drawing/2014/main" id="{28EA3154-FAD6-43CC-BFBF-F8284B4E7D9E}"/>
              </a:ext>
            </a:extLst>
          </p:cNvPr>
          <p:cNvSpPr>
            <a:spLocks noGrp="1"/>
          </p:cNvSpPr>
          <p:nvPr>
            <p:ph type="dt" sz="half" idx="10"/>
          </p:nvPr>
        </p:nvSpPr>
        <p:spPr/>
        <p:txBody>
          <a:bodyPr/>
          <a:lstStyle/>
          <a:p>
            <a:fld id="{62BE17BA-177C-48D2-B5AC-84A013790F4E}" type="datetimeFigureOut">
              <a:rPr lang="de-DE" smtClean="0"/>
              <a:pPr/>
              <a:t>25.05.2025</a:t>
            </a:fld>
            <a:endParaRPr lang="de-DE"/>
          </a:p>
        </p:txBody>
      </p:sp>
      <p:sp>
        <p:nvSpPr>
          <p:cNvPr id="4" name="Fußzeilenplatzhalter 3">
            <a:extLst>
              <a:ext uri="{FF2B5EF4-FFF2-40B4-BE49-F238E27FC236}">
                <a16:creationId xmlns="" xmlns:a16="http://schemas.microsoft.com/office/drawing/2014/main" id="{A5B065E6-187C-4423-A2D7-C73F027E9BD3}"/>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 xmlns:a16="http://schemas.microsoft.com/office/drawing/2014/main" id="{310A5313-9DC5-4101-AA5D-999B1442A1BB}"/>
              </a:ext>
            </a:extLst>
          </p:cNvPr>
          <p:cNvSpPr>
            <a:spLocks noGrp="1"/>
          </p:cNvSpPr>
          <p:nvPr>
            <p:ph type="sldNum" sz="quarter" idx="12"/>
          </p:nvPr>
        </p:nvSpPr>
        <p:spPr/>
        <p:txBody>
          <a:bodyPr/>
          <a:lstStyle/>
          <a:p>
            <a:fld id="{3FB58AF7-D341-4546-AF6A-8BB6CB9539DF}" type="slidenum">
              <a:rPr lang="de-DE" smtClean="0"/>
              <a:pPr/>
              <a:t>‹#›</a:t>
            </a:fld>
            <a:endParaRPr lang="de-DE"/>
          </a:p>
        </p:txBody>
      </p:sp>
      <p:sp>
        <p:nvSpPr>
          <p:cNvPr id="6" name="Freeform 6">
            <a:extLst>
              <a:ext uri="{FF2B5EF4-FFF2-40B4-BE49-F238E27FC236}">
                <a16:creationId xmlns="" xmlns:a16="http://schemas.microsoft.com/office/drawing/2014/main" id="{D3B997FA-F8CC-4954-8EFC-96EC645810C1}"/>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7" name="Textfeld 6">
            <a:extLst>
              <a:ext uri="{FF2B5EF4-FFF2-40B4-BE49-F238E27FC236}">
                <a16:creationId xmlns="" xmlns:a16="http://schemas.microsoft.com/office/drawing/2014/main" id="{BF74C954-64EB-401E-B187-840858B6F07C}"/>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pPr/>
              <a:t>‹#›</a:t>
            </a:fld>
            <a:r>
              <a:rPr lang="de-DE" sz="1500" dirty="0">
                <a:solidFill>
                  <a:schemeClr val="bg1"/>
                </a:solidFill>
              </a:rPr>
              <a:t>-</a:t>
            </a:r>
          </a:p>
        </p:txBody>
      </p:sp>
    </p:spTree>
    <p:extLst>
      <p:ext uri="{BB962C8B-B14F-4D97-AF65-F5344CB8AC3E}">
        <p14:creationId xmlns="" xmlns:p14="http://schemas.microsoft.com/office/powerpoint/2010/main" val="3776627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 xmlns:a16="http://schemas.microsoft.com/office/drawing/2014/main" id="{12D35AA7-A222-41A7-9C01-BA8F9CCE93EC}"/>
              </a:ext>
            </a:extLst>
          </p:cNvPr>
          <p:cNvSpPr>
            <a:spLocks noGrp="1"/>
          </p:cNvSpPr>
          <p:nvPr>
            <p:ph type="dt" sz="half" idx="10"/>
          </p:nvPr>
        </p:nvSpPr>
        <p:spPr/>
        <p:txBody>
          <a:bodyPr/>
          <a:lstStyle/>
          <a:p>
            <a:fld id="{62BE17BA-177C-48D2-B5AC-84A013790F4E}" type="datetimeFigureOut">
              <a:rPr lang="de-DE" smtClean="0"/>
              <a:pPr/>
              <a:t>25.05.2025</a:t>
            </a:fld>
            <a:endParaRPr lang="de-DE"/>
          </a:p>
        </p:txBody>
      </p:sp>
      <p:sp>
        <p:nvSpPr>
          <p:cNvPr id="3" name="Fußzeilenplatzhalter 2">
            <a:extLst>
              <a:ext uri="{FF2B5EF4-FFF2-40B4-BE49-F238E27FC236}">
                <a16:creationId xmlns="" xmlns:a16="http://schemas.microsoft.com/office/drawing/2014/main" id="{B1FC4FE6-9712-4C36-8219-0365F175D18C}"/>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 xmlns:a16="http://schemas.microsoft.com/office/drawing/2014/main" id="{98EFB74E-0BB3-4FA8-9E9A-D0C17339CDD9}"/>
              </a:ext>
            </a:extLst>
          </p:cNvPr>
          <p:cNvSpPr>
            <a:spLocks noGrp="1"/>
          </p:cNvSpPr>
          <p:nvPr>
            <p:ph type="sldNum" sz="quarter" idx="12"/>
          </p:nvPr>
        </p:nvSpPr>
        <p:spPr/>
        <p:txBody>
          <a:bodyPr/>
          <a:lstStyle/>
          <a:p>
            <a:fld id="{3FB58AF7-D341-4546-AF6A-8BB6CB9539DF}" type="slidenum">
              <a:rPr lang="de-DE" smtClean="0"/>
              <a:pPr/>
              <a:t>‹#›</a:t>
            </a:fld>
            <a:endParaRPr lang="de-DE"/>
          </a:p>
        </p:txBody>
      </p:sp>
      <p:sp>
        <p:nvSpPr>
          <p:cNvPr id="5" name="Freeform 6">
            <a:extLst>
              <a:ext uri="{FF2B5EF4-FFF2-40B4-BE49-F238E27FC236}">
                <a16:creationId xmlns="" xmlns:a16="http://schemas.microsoft.com/office/drawing/2014/main" id="{ABE5A4D6-DD77-4F82-BD97-2978515EA42E}"/>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Textfeld 5">
            <a:extLst>
              <a:ext uri="{FF2B5EF4-FFF2-40B4-BE49-F238E27FC236}">
                <a16:creationId xmlns="" xmlns:a16="http://schemas.microsoft.com/office/drawing/2014/main" id="{3B2AAE39-84C0-4869-8EFF-281333D0D523}"/>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pPr/>
              <a:t>‹#›</a:t>
            </a:fld>
            <a:r>
              <a:rPr lang="de-DE" sz="1500" dirty="0">
                <a:solidFill>
                  <a:schemeClr val="bg1"/>
                </a:solidFill>
              </a:rPr>
              <a:t>-</a:t>
            </a:r>
          </a:p>
        </p:txBody>
      </p:sp>
    </p:spTree>
    <p:extLst>
      <p:ext uri="{BB962C8B-B14F-4D97-AF65-F5344CB8AC3E}">
        <p14:creationId xmlns="" xmlns:p14="http://schemas.microsoft.com/office/powerpoint/2010/main" val="25360401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 xmlns:a16="http://schemas.microsoft.com/office/drawing/2014/main" id="{8DC004B0-14C0-4000-9861-2DF7092C8DB9}"/>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 xmlns:a16="http://schemas.microsoft.com/office/drawing/2014/main" id="{AB2E4B14-71F7-4B2C-AECF-60CE034372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 xmlns:a16="http://schemas.microsoft.com/office/drawing/2014/main" id="{F8283B2D-BF9B-4684-A1F1-C42F180E12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 xmlns:a16="http://schemas.microsoft.com/office/drawing/2014/main" id="{3054B87A-97F8-4D88-B451-4D2729509475}"/>
              </a:ext>
            </a:extLst>
          </p:cNvPr>
          <p:cNvSpPr>
            <a:spLocks noGrp="1"/>
          </p:cNvSpPr>
          <p:nvPr>
            <p:ph type="dt" sz="half" idx="10"/>
          </p:nvPr>
        </p:nvSpPr>
        <p:spPr/>
        <p:txBody>
          <a:bodyPr/>
          <a:lstStyle/>
          <a:p>
            <a:fld id="{62BE17BA-177C-48D2-B5AC-84A013790F4E}" type="datetimeFigureOut">
              <a:rPr lang="de-DE" smtClean="0"/>
              <a:pPr/>
              <a:t>25.05.2025</a:t>
            </a:fld>
            <a:endParaRPr lang="de-DE"/>
          </a:p>
        </p:txBody>
      </p:sp>
      <p:sp>
        <p:nvSpPr>
          <p:cNvPr id="6" name="Fußzeilenplatzhalter 5">
            <a:extLst>
              <a:ext uri="{FF2B5EF4-FFF2-40B4-BE49-F238E27FC236}">
                <a16:creationId xmlns="" xmlns:a16="http://schemas.microsoft.com/office/drawing/2014/main" id="{7EFD95D5-9FAA-4702-9F22-9D8D68611851}"/>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 xmlns:a16="http://schemas.microsoft.com/office/drawing/2014/main" id="{FCEAE51E-E02A-4C5C-AEE8-CC64648BCC9F}"/>
              </a:ext>
            </a:extLst>
          </p:cNvPr>
          <p:cNvSpPr>
            <a:spLocks noGrp="1"/>
          </p:cNvSpPr>
          <p:nvPr>
            <p:ph type="sldNum" sz="quarter" idx="12"/>
          </p:nvPr>
        </p:nvSpPr>
        <p:spPr/>
        <p:txBody>
          <a:bodyPr/>
          <a:lstStyle/>
          <a:p>
            <a:fld id="{3FB58AF7-D341-4546-AF6A-8BB6CB9539DF}" type="slidenum">
              <a:rPr lang="de-DE" smtClean="0"/>
              <a:pPr/>
              <a:t>‹#›</a:t>
            </a:fld>
            <a:endParaRPr lang="de-DE"/>
          </a:p>
        </p:txBody>
      </p:sp>
      <p:sp>
        <p:nvSpPr>
          <p:cNvPr id="8" name="Freeform 6">
            <a:extLst>
              <a:ext uri="{FF2B5EF4-FFF2-40B4-BE49-F238E27FC236}">
                <a16:creationId xmlns="" xmlns:a16="http://schemas.microsoft.com/office/drawing/2014/main" id="{BABA82E9-BA93-44FE-8170-DF2ECD9517A8}"/>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9" name="Textfeld 8">
            <a:extLst>
              <a:ext uri="{FF2B5EF4-FFF2-40B4-BE49-F238E27FC236}">
                <a16:creationId xmlns="" xmlns:a16="http://schemas.microsoft.com/office/drawing/2014/main" id="{13EC0162-387C-4730-A1AC-9C500DC43991}"/>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pPr/>
              <a:t>‹#›</a:t>
            </a:fld>
            <a:r>
              <a:rPr lang="de-DE" sz="1500" dirty="0">
                <a:solidFill>
                  <a:schemeClr val="bg1"/>
                </a:solidFill>
              </a:rPr>
              <a:t>-</a:t>
            </a:r>
          </a:p>
        </p:txBody>
      </p:sp>
    </p:spTree>
    <p:extLst>
      <p:ext uri="{BB962C8B-B14F-4D97-AF65-F5344CB8AC3E}">
        <p14:creationId xmlns="" xmlns:p14="http://schemas.microsoft.com/office/powerpoint/2010/main" val="33015166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 xmlns:a16="http://schemas.microsoft.com/office/drawing/2014/main" id="{2D9E2F6F-352D-4511-8EEA-6FB148AECF0F}"/>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 xmlns:a16="http://schemas.microsoft.com/office/drawing/2014/main" id="{E4BA5FEB-D586-4766-970C-688697D243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 xmlns:a16="http://schemas.microsoft.com/office/drawing/2014/main" id="{325D89EC-D2B0-4611-9060-8741812B2E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 xmlns:a16="http://schemas.microsoft.com/office/drawing/2014/main" id="{F98B7E81-6680-44EC-9077-D37551D4ED18}"/>
              </a:ext>
            </a:extLst>
          </p:cNvPr>
          <p:cNvSpPr>
            <a:spLocks noGrp="1"/>
          </p:cNvSpPr>
          <p:nvPr>
            <p:ph type="dt" sz="half" idx="10"/>
          </p:nvPr>
        </p:nvSpPr>
        <p:spPr/>
        <p:txBody>
          <a:bodyPr/>
          <a:lstStyle/>
          <a:p>
            <a:fld id="{62BE17BA-177C-48D2-B5AC-84A013790F4E}" type="datetimeFigureOut">
              <a:rPr lang="de-DE" smtClean="0"/>
              <a:pPr/>
              <a:t>25.05.2025</a:t>
            </a:fld>
            <a:endParaRPr lang="de-DE"/>
          </a:p>
        </p:txBody>
      </p:sp>
      <p:sp>
        <p:nvSpPr>
          <p:cNvPr id="6" name="Fußzeilenplatzhalter 5">
            <a:extLst>
              <a:ext uri="{FF2B5EF4-FFF2-40B4-BE49-F238E27FC236}">
                <a16:creationId xmlns="" xmlns:a16="http://schemas.microsoft.com/office/drawing/2014/main" id="{1A4622A9-22E1-4EFA-8791-8215531ACEAE}"/>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 xmlns:a16="http://schemas.microsoft.com/office/drawing/2014/main" id="{B6A1B552-3621-4EEF-9238-57FB5627CFCE}"/>
              </a:ext>
            </a:extLst>
          </p:cNvPr>
          <p:cNvSpPr>
            <a:spLocks noGrp="1"/>
          </p:cNvSpPr>
          <p:nvPr>
            <p:ph type="sldNum" sz="quarter" idx="12"/>
          </p:nvPr>
        </p:nvSpPr>
        <p:spPr/>
        <p:txBody>
          <a:bodyPr/>
          <a:lstStyle/>
          <a:p>
            <a:fld id="{3FB58AF7-D341-4546-AF6A-8BB6CB9539DF}" type="slidenum">
              <a:rPr lang="de-DE" smtClean="0"/>
              <a:pPr/>
              <a:t>‹#›</a:t>
            </a:fld>
            <a:endParaRPr lang="de-DE"/>
          </a:p>
        </p:txBody>
      </p:sp>
      <p:sp>
        <p:nvSpPr>
          <p:cNvPr id="8" name="Freeform 6">
            <a:extLst>
              <a:ext uri="{FF2B5EF4-FFF2-40B4-BE49-F238E27FC236}">
                <a16:creationId xmlns="" xmlns:a16="http://schemas.microsoft.com/office/drawing/2014/main" id="{4560C1F8-AC7D-433E-BE3D-43D6FC3212BA}"/>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9" name="Textfeld 8">
            <a:extLst>
              <a:ext uri="{FF2B5EF4-FFF2-40B4-BE49-F238E27FC236}">
                <a16:creationId xmlns="" xmlns:a16="http://schemas.microsoft.com/office/drawing/2014/main" id="{815CBEBF-DD8A-4B65-AA31-D2C2F24EB2D9}"/>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pPr/>
              <a:t>‹#›</a:t>
            </a:fld>
            <a:r>
              <a:rPr lang="de-DE" sz="1500" dirty="0">
                <a:solidFill>
                  <a:schemeClr val="bg1"/>
                </a:solidFill>
              </a:rPr>
              <a:t>-</a:t>
            </a:r>
          </a:p>
        </p:txBody>
      </p:sp>
    </p:spTree>
    <p:extLst>
      <p:ext uri="{BB962C8B-B14F-4D97-AF65-F5344CB8AC3E}">
        <p14:creationId xmlns="" xmlns:p14="http://schemas.microsoft.com/office/powerpoint/2010/main" val="27700643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 xmlns:a16="http://schemas.microsoft.com/office/drawing/2014/main" id="{2D8EA4D1-9CF9-4BBF-8E05-6520163C139A}"/>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 xmlns:a16="http://schemas.microsoft.com/office/drawing/2014/main" id="{1AFDB838-DE0E-4C51-B557-8713D540DF79}"/>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 xmlns:a16="http://schemas.microsoft.com/office/drawing/2014/main" id="{6CB4E41F-E764-424A-BB79-5C429457FCA2}"/>
              </a:ext>
            </a:extLst>
          </p:cNvPr>
          <p:cNvSpPr>
            <a:spLocks noGrp="1"/>
          </p:cNvSpPr>
          <p:nvPr>
            <p:ph type="dt" sz="half" idx="10"/>
          </p:nvPr>
        </p:nvSpPr>
        <p:spPr/>
        <p:txBody>
          <a:bodyPr/>
          <a:lstStyle/>
          <a:p>
            <a:fld id="{62BE17BA-177C-48D2-B5AC-84A013790F4E}" type="datetimeFigureOut">
              <a:rPr lang="de-DE" smtClean="0"/>
              <a:pPr/>
              <a:t>25.05.2025</a:t>
            </a:fld>
            <a:endParaRPr lang="de-DE"/>
          </a:p>
        </p:txBody>
      </p:sp>
      <p:sp>
        <p:nvSpPr>
          <p:cNvPr id="5" name="Fußzeilenplatzhalter 4">
            <a:extLst>
              <a:ext uri="{FF2B5EF4-FFF2-40B4-BE49-F238E27FC236}">
                <a16:creationId xmlns="" xmlns:a16="http://schemas.microsoft.com/office/drawing/2014/main" id="{4014A8DB-027F-45F6-856F-D6394F18ACD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 xmlns:a16="http://schemas.microsoft.com/office/drawing/2014/main" id="{9F8A8F2C-6B0B-484B-8B1B-FD5CB40E6A12}"/>
              </a:ext>
            </a:extLst>
          </p:cNvPr>
          <p:cNvSpPr>
            <a:spLocks noGrp="1"/>
          </p:cNvSpPr>
          <p:nvPr>
            <p:ph type="sldNum" sz="quarter" idx="12"/>
          </p:nvPr>
        </p:nvSpPr>
        <p:spPr/>
        <p:txBody>
          <a:bodyPr/>
          <a:lstStyle/>
          <a:p>
            <a:fld id="{3FB58AF7-D341-4546-AF6A-8BB6CB9539DF}" type="slidenum">
              <a:rPr lang="de-DE" smtClean="0"/>
              <a:pPr/>
              <a:t>‹#›</a:t>
            </a:fld>
            <a:endParaRPr lang="de-DE"/>
          </a:p>
        </p:txBody>
      </p:sp>
      <p:sp>
        <p:nvSpPr>
          <p:cNvPr id="7" name="Freeform 6">
            <a:extLst>
              <a:ext uri="{FF2B5EF4-FFF2-40B4-BE49-F238E27FC236}">
                <a16:creationId xmlns="" xmlns:a16="http://schemas.microsoft.com/office/drawing/2014/main" id="{469859F6-BD32-4A43-92D6-1CEBE320B9FE}"/>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 xmlns:a16="http://schemas.microsoft.com/office/drawing/2014/main" id="{70B2C301-6BE2-4DB1-BD3F-76BD33418B22}"/>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pPr/>
              <a:t>‹#›</a:t>
            </a:fld>
            <a:r>
              <a:rPr lang="de-DE" sz="1500" dirty="0">
                <a:solidFill>
                  <a:schemeClr val="bg1"/>
                </a:solidFill>
              </a:rPr>
              <a:t>-</a:t>
            </a:r>
          </a:p>
        </p:txBody>
      </p:sp>
    </p:spTree>
    <p:extLst>
      <p:ext uri="{BB962C8B-B14F-4D97-AF65-F5344CB8AC3E}">
        <p14:creationId xmlns="" xmlns:p14="http://schemas.microsoft.com/office/powerpoint/2010/main" val="25154086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 xmlns:a16="http://schemas.microsoft.com/office/drawing/2014/main" id="{4BF9A853-CFD9-4CC7-B5D6-5F55AB0E76F5}"/>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 xmlns:a16="http://schemas.microsoft.com/office/drawing/2014/main" id="{B0FC7C3C-035C-4CB3-9ABD-EB5BEF2A08DF}"/>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 xmlns:a16="http://schemas.microsoft.com/office/drawing/2014/main" id="{300015F4-C384-410C-816B-9AA74945E442}"/>
              </a:ext>
            </a:extLst>
          </p:cNvPr>
          <p:cNvSpPr>
            <a:spLocks noGrp="1"/>
          </p:cNvSpPr>
          <p:nvPr>
            <p:ph type="dt" sz="half" idx="10"/>
          </p:nvPr>
        </p:nvSpPr>
        <p:spPr/>
        <p:txBody>
          <a:bodyPr/>
          <a:lstStyle/>
          <a:p>
            <a:fld id="{62BE17BA-177C-48D2-B5AC-84A013790F4E}" type="datetimeFigureOut">
              <a:rPr lang="de-DE" smtClean="0"/>
              <a:pPr/>
              <a:t>25.05.2025</a:t>
            </a:fld>
            <a:endParaRPr lang="de-DE"/>
          </a:p>
        </p:txBody>
      </p:sp>
      <p:sp>
        <p:nvSpPr>
          <p:cNvPr id="5" name="Fußzeilenplatzhalter 4">
            <a:extLst>
              <a:ext uri="{FF2B5EF4-FFF2-40B4-BE49-F238E27FC236}">
                <a16:creationId xmlns="" xmlns:a16="http://schemas.microsoft.com/office/drawing/2014/main" id="{2199BE87-0DDE-4112-AACB-B9C92378F8F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 xmlns:a16="http://schemas.microsoft.com/office/drawing/2014/main" id="{AA9FEFEA-6CB7-47A9-8C72-67DFDD304C20}"/>
              </a:ext>
            </a:extLst>
          </p:cNvPr>
          <p:cNvSpPr>
            <a:spLocks noGrp="1"/>
          </p:cNvSpPr>
          <p:nvPr>
            <p:ph type="sldNum" sz="quarter" idx="12"/>
          </p:nvPr>
        </p:nvSpPr>
        <p:spPr/>
        <p:txBody>
          <a:bodyPr/>
          <a:lstStyle/>
          <a:p>
            <a:fld id="{3FB58AF7-D341-4546-AF6A-8BB6CB9539DF}" type="slidenum">
              <a:rPr lang="de-DE" smtClean="0"/>
              <a:pPr/>
              <a:t>‹#›</a:t>
            </a:fld>
            <a:endParaRPr lang="de-DE"/>
          </a:p>
        </p:txBody>
      </p:sp>
      <p:sp>
        <p:nvSpPr>
          <p:cNvPr id="7" name="Freeform 6">
            <a:extLst>
              <a:ext uri="{FF2B5EF4-FFF2-40B4-BE49-F238E27FC236}">
                <a16:creationId xmlns="" xmlns:a16="http://schemas.microsoft.com/office/drawing/2014/main" id="{8F01C781-1A33-46E9-8F73-6B9EB2ED9545}"/>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 xmlns:a16="http://schemas.microsoft.com/office/drawing/2014/main" id="{BE6D26DF-1AA8-4ADC-866B-5533FBF5A6A5}"/>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pPr/>
              <a:t>‹#›</a:t>
            </a:fld>
            <a:r>
              <a:rPr lang="de-DE" sz="1500" dirty="0">
                <a:solidFill>
                  <a:schemeClr val="bg1"/>
                </a:solidFill>
              </a:rPr>
              <a:t>-</a:t>
            </a:r>
          </a:p>
        </p:txBody>
      </p:sp>
    </p:spTree>
    <p:extLst>
      <p:ext uri="{BB962C8B-B14F-4D97-AF65-F5344CB8AC3E}">
        <p14:creationId xmlns="" xmlns:p14="http://schemas.microsoft.com/office/powerpoint/2010/main" val="15570384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tint val="93000"/>
                <a:satMod val="150000"/>
                <a:shade val="98000"/>
                <a:alpha val="90000"/>
                <a:lumMod val="45000"/>
                <a:lumOff val="55000"/>
              </a:schemeClr>
            </a:gs>
            <a:gs pos="72000">
              <a:schemeClr val="bg2">
                <a:tint val="98000"/>
                <a:satMod val="130000"/>
                <a:shade val="90000"/>
                <a:lumMod val="103000"/>
              </a:schemeClr>
            </a:gs>
            <a:gs pos="100000">
              <a:schemeClr val="bg2">
                <a:lumMod val="90000"/>
              </a:schemeClr>
            </a:gs>
          </a:gsLst>
          <a:lin ang="5400000" scaled="0"/>
          <a:tileRect/>
        </a:gradFill>
        <a:effectLst/>
      </p:bgPr>
    </p:bg>
    <p:spTree>
      <p:nvGrpSpPr>
        <p:cNvPr id="1" name=""/>
        <p:cNvGrpSpPr/>
        <p:nvPr/>
      </p:nvGrpSpPr>
      <p:grpSpPr>
        <a:xfrm>
          <a:off x="0" y="0"/>
          <a:ext cx="0" cy="0"/>
          <a:chOff x="0" y="0"/>
          <a:chExt cx="0" cy="0"/>
        </a:xfrm>
      </p:grpSpPr>
      <p:sp>
        <p:nvSpPr>
          <p:cNvPr id="2" name="Titelplatzhalter 1">
            <a:extLst>
              <a:ext uri="{FF2B5EF4-FFF2-40B4-BE49-F238E27FC236}">
                <a16:creationId xmlns="" xmlns:a16="http://schemas.microsoft.com/office/drawing/2014/main" id="{57280D3F-6699-4993-B9BC-4D631D8BD47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 xmlns:a16="http://schemas.microsoft.com/office/drawing/2014/main" id="{85CCF093-3596-48C1-BEC7-11177AC355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 xmlns:a16="http://schemas.microsoft.com/office/drawing/2014/main" id="{C9E369B9-2BBD-4CE0-BB49-DA1A3B237C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BE17BA-177C-48D2-B5AC-84A013790F4E}" type="datetimeFigureOut">
              <a:rPr lang="de-DE" smtClean="0"/>
              <a:pPr/>
              <a:t>25.05.2025</a:t>
            </a:fld>
            <a:endParaRPr lang="de-DE"/>
          </a:p>
        </p:txBody>
      </p:sp>
      <p:sp>
        <p:nvSpPr>
          <p:cNvPr id="5" name="Fußzeilenplatzhalter 4">
            <a:extLst>
              <a:ext uri="{FF2B5EF4-FFF2-40B4-BE49-F238E27FC236}">
                <a16:creationId xmlns="" xmlns:a16="http://schemas.microsoft.com/office/drawing/2014/main" id="{9915E230-566A-435B-B096-C61EFFD165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 xmlns:a16="http://schemas.microsoft.com/office/drawing/2014/main" id="{AE72BFC5-6DE7-4837-8DDF-A23D415CF7B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B58AF7-D341-4546-AF6A-8BB6CB9539DF}" type="slidenum">
              <a:rPr lang="de-DE" smtClean="0"/>
              <a:pPr/>
              <a:t>‹#›</a:t>
            </a:fld>
            <a:endParaRPr lang="de-DE"/>
          </a:p>
        </p:txBody>
      </p:sp>
      <p:grpSp>
        <p:nvGrpSpPr>
          <p:cNvPr id="7" name="Group 22">
            <a:extLst>
              <a:ext uri="{FF2B5EF4-FFF2-40B4-BE49-F238E27FC236}">
                <a16:creationId xmlns="" xmlns:a16="http://schemas.microsoft.com/office/drawing/2014/main" id="{02EF0F1D-0720-411F-9786-A8B1CB08CA01}"/>
              </a:ext>
            </a:extLst>
          </p:cNvPr>
          <p:cNvGrpSpPr/>
          <p:nvPr userDrawn="1"/>
        </p:nvGrpSpPr>
        <p:grpSpPr>
          <a:xfrm>
            <a:off x="1" y="228600"/>
            <a:ext cx="1996775" cy="6638628"/>
            <a:chOff x="2487613" y="285750"/>
            <a:chExt cx="2428875" cy="5654676"/>
          </a:xfrm>
        </p:grpSpPr>
        <p:sp>
          <p:nvSpPr>
            <p:cNvPr id="8" name="Freeform 11">
              <a:extLst>
                <a:ext uri="{FF2B5EF4-FFF2-40B4-BE49-F238E27FC236}">
                  <a16:creationId xmlns="" xmlns:a16="http://schemas.microsoft.com/office/drawing/2014/main" id="{7B690288-A7B5-4FC7-9CF9-B3228105846B}"/>
                </a:ext>
              </a:extLst>
            </p:cNvPr>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9" name="Freeform 12">
              <a:extLst>
                <a:ext uri="{FF2B5EF4-FFF2-40B4-BE49-F238E27FC236}">
                  <a16:creationId xmlns="" xmlns:a16="http://schemas.microsoft.com/office/drawing/2014/main" id="{6A1251A1-B8AA-417C-B53B-FE4CCACEF8AF}"/>
                </a:ext>
              </a:extLst>
            </p:cNvPr>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10" name="Freeform 13">
              <a:extLst>
                <a:ext uri="{FF2B5EF4-FFF2-40B4-BE49-F238E27FC236}">
                  <a16:creationId xmlns="" xmlns:a16="http://schemas.microsoft.com/office/drawing/2014/main" id="{028E5F54-41FC-4517-8960-CC7EB72B7F58}"/>
                </a:ext>
              </a:extLst>
            </p:cNvPr>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11" name="Freeform 14">
              <a:extLst>
                <a:ext uri="{FF2B5EF4-FFF2-40B4-BE49-F238E27FC236}">
                  <a16:creationId xmlns="" xmlns:a16="http://schemas.microsoft.com/office/drawing/2014/main" id="{5617BABF-82C0-4DE3-B844-4972EA65DD6B}"/>
                </a:ext>
              </a:extLst>
            </p:cNvPr>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12" name="Freeform 15">
              <a:extLst>
                <a:ext uri="{FF2B5EF4-FFF2-40B4-BE49-F238E27FC236}">
                  <a16:creationId xmlns="" xmlns:a16="http://schemas.microsoft.com/office/drawing/2014/main" id="{3EBF5400-3C2C-4790-8D11-EA6B20F3977E}"/>
                </a:ext>
              </a:extLst>
            </p:cNvPr>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13" name="Freeform 16">
              <a:extLst>
                <a:ext uri="{FF2B5EF4-FFF2-40B4-BE49-F238E27FC236}">
                  <a16:creationId xmlns="" xmlns:a16="http://schemas.microsoft.com/office/drawing/2014/main" id="{7A9BEE81-FB23-47F3-BC14-7B56C980B270}"/>
                </a:ext>
              </a:extLst>
            </p:cNvPr>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14" name="Freeform 17">
              <a:extLst>
                <a:ext uri="{FF2B5EF4-FFF2-40B4-BE49-F238E27FC236}">
                  <a16:creationId xmlns="" xmlns:a16="http://schemas.microsoft.com/office/drawing/2014/main" id="{68463286-ED3B-4E13-BB70-54D39FD46A03}"/>
                </a:ext>
              </a:extLst>
            </p:cNvPr>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15" name="Freeform 18">
              <a:extLst>
                <a:ext uri="{FF2B5EF4-FFF2-40B4-BE49-F238E27FC236}">
                  <a16:creationId xmlns="" xmlns:a16="http://schemas.microsoft.com/office/drawing/2014/main" id="{B5F7F4E6-8280-4EF3-9A58-F56BCAB62441}"/>
                </a:ext>
              </a:extLst>
            </p:cNvPr>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16" name="Freeform 19">
              <a:extLst>
                <a:ext uri="{FF2B5EF4-FFF2-40B4-BE49-F238E27FC236}">
                  <a16:creationId xmlns="" xmlns:a16="http://schemas.microsoft.com/office/drawing/2014/main" id="{C534228C-857D-4819-A17F-94403A30D2FD}"/>
                </a:ext>
              </a:extLst>
            </p:cNvPr>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17" name="Freeform 20">
              <a:extLst>
                <a:ext uri="{FF2B5EF4-FFF2-40B4-BE49-F238E27FC236}">
                  <a16:creationId xmlns="" xmlns:a16="http://schemas.microsoft.com/office/drawing/2014/main" id="{50BC4C6E-E9BF-490D-88E4-D0B36D675AC0}"/>
                </a:ext>
              </a:extLst>
            </p:cNvPr>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18" name="Freeform 21">
              <a:extLst>
                <a:ext uri="{FF2B5EF4-FFF2-40B4-BE49-F238E27FC236}">
                  <a16:creationId xmlns="" xmlns:a16="http://schemas.microsoft.com/office/drawing/2014/main" id="{F6D58F3C-706D-4FB7-A8A8-EB22C5CE6365}"/>
                </a:ext>
              </a:extLst>
            </p:cNvPr>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19" name="Freeform 22">
              <a:extLst>
                <a:ext uri="{FF2B5EF4-FFF2-40B4-BE49-F238E27FC236}">
                  <a16:creationId xmlns="" xmlns:a16="http://schemas.microsoft.com/office/drawing/2014/main" id="{DEE79FB9-3442-47F7-BA67-E0D8345CB061}"/>
                </a:ext>
              </a:extLst>
            </p:cNvPr>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20" name="Group 9">
            <a:extLst>
              <a:ext uri="{FF2B5EF4-FFF2-40B4-BE49-F238E27FC236}">
                <a16:creationId xmlns="" xmlns:a16="http://schemas.microsoft.com/office/drawing/2014/main" id="{681D2EFC-B312-4F7A-BF61-21BB8DA1BCC2}"/>
              </a:ext>
            </a:extLst>
          </p:cNvPr>
          <p:cNvGrpSpPr/>
          <p:nvPr userDrawn="1"/>
        </p:nvGrpSpPr>
        <p:grpSpPr>
          <a:xfrm>
            <a:off x="27222" y="-786"/>
            <a:ext cx="1539072" cy="6854039"/>
            <a:chOff x="6627813" y="194833"/>
            <a:chExt cx="1952625" cy="5678918"/>
          </a:xfrm>
        </p:grpSpPr>
        <p:sp>
          <p:nvSpPr>
            <p:cNvPr id="21" name="Freeform 27">
              <a:extLst>
                <a:ext uri="{FF2B5EF4-FFF2-40B4-BE49-F238E27FC236}">
                  <a16:creationId xmlns="" xmlns:a16="http://schemas.microsoft.com/office/drawing/2014/main" id="{6E73E7E7-46FD-4397-95F2-51EC13396D4D}"/>
                </a:ext>
              </a:extLst>
            </p:cNvPr>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22" name="Freeform 28">
              <a:extLst>
                <a:ext uri="{FF2B5EF4-FFF2-40B4-BE49-F238E27FC236}">
                  <a16:creationId xmlns="" xmlns:a16="http://schemas.microsoft.com/office/drawing/2014/main" id="{01FBF612-CB64-4C12-9587-2345B7631BB6}"/>
                </a:ext>
              </a:extLst>
            </p:cNvPr>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23" name="Freeform 29">
              <a:extLst>
                <a:ext uri="{FF2B5EF4-FFF2-40B4-BE49-F238E27FC236}">
                  <a16:creationId xmlns="" xmlns:a16="http://schemas.microsoft.com/office/drawing/2014/main" id="{5C3FB766-678D-4FD3-BD61-90B135712B5C}"/>
                </a:ext>
              </a:extLst>
            </p:cNvPr>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24" name="Freeform 30">
              <a:extLst>
                <a:ext uri="{FF2B5EF4-FFF2-40B4-BE49-F238E27FC236}">
                  <a16:creationId xmlns="" xmlns:a16="http://schemas.microsoft.com/office/drawing/2014/main" id="{078C7CA7-77F7-4B70-9741-D3999142EBBD}"/>
                </a:ext>
              </a:extLst>
            </p:cNvPr>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25" name="Freeform 31">
              <a:extLst>
                <a:ext uri="{FF2B5EF4-FFF2-40B4-BE49-F238E27FC236}">
                  <a16:creationId xmlns="" xmlns:a16="http://schemas.microsoft.com/office/drawing/2014/main" id="{FF179409-0CFC-4662-B3C2-EE2A4EC2944D}"/>
                </a:ext>
              </a:extLst>
            </p:cNvPr>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26" name="Freeform 32">
              <a:extLst>
                <a:ext uri="{FF2B5EF4-FFF2-40B4-BE49-F238E27FC236}">
                  <a16:creationId xmlns="" xmlns:a16="http://schemas.microsoft.com/office/drawing/2014/main" id="{DF04BC54-1950-4844-8839-228F61F062C9}"/>
                </a:ext>
              </a:extLst>
            </p:cNvPr>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27" name="Freeform 33">
              <a:extLst>
                <a:ext uri="{FF2B5EF4-FFF2-40B4-BE49-F238E27FC236}">
                  <a16:creationId xmlns="" xmlns:a16="http://schemas.microsoft.com/office/drawing/2014/main" id="{1FBD8527-197D-44F1-933D-070225B710B2}"/>
                </a:ext>
              </a:extLst>
            </p:cNvPr>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28" name="Freeform 34">
              <a:extLst>
                <a:ext uri="{FF2B5EF4-FFF2-40B4-BE49-F238E27FC236}">
                  <a16:creationId xmlns="" xmlns:a16="http://schemas.microsoft.com/office/drawing/2014/main" id="{CC9DE3DE-8F54-4EA7-9539-EABDB583ABD5}"/>
                </a:ext>
              </a:extLst>
            </p:cNvPr>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29" name="Freeform 35">
              <a:extLst>
                <a:ext uri="{FF2B5EF4-FFF2-40B4-BE49-F238E27FC236}">
                  <a16:creationId xmlns="" xmlns:a16="http://schemas.microsoft.com/office/drawing/2014/main" id="{71145B58-8784-4A44-B57E-8A538679C680}"/>
                </a:ext>
              </a:extLst>
            </p:cNvPr>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30" name="Freeform 36">
              <a:extLst>
                <a:ext uri="{FF2B5EF4-FFF2-40B4-BE49-F238E27FC236}">
                  <a16:creationId xmlns="" xmlns:a16="http://schemas.microsoft.com/office/drawing/2014/main" id="{1288D6FC-78D8-42F0-B106-8F845FA6F5C3}"/>
                </a:ext>
              </a:extLst>
            </p:cNvPr>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31" name="Freeform 37">
              <a:extLst>
                <a:ext uri="{FF2B5EF4-FFF2-40B4-BE49-F238E27FC236}">
                  <a16:creationId xmlns="" xmlns:a16="http://schemas.microsoft.com/office/drawing/2014/main" id="{D92CACA3-20A0-439B-AE92-C6360158C947}"/>
                </a:ext>
              </a:extLst>
            </p:cNvPr>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32" name="Freeform 38">
              <a:extLst>
                <a:ext uri="{FF2B5EF4-FFF2-40B4-BE49-F238E27FC236}">
                  <a16:creationId xmlns="" xmlns:a16="http://schemas.microsoft.com/office/drawing/2014/main" id="{ED12603C-6EFB-44B6-9AE6-A4871B23217B}"/>
                </a:ext>
              </a:extLst>
            </p:cNvPr>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33" name="Rectangle 6">
            <a:extLst>
              <a:ext uri="{FF2B5EF4-FFF2-40B4-BE49-F238E27FC236}">
                <a16:creationId xmlns="" xmlns:a16="http://schemas.microsoft.com/office/drawing/2014/main" id="{32B0F353-EB1C-4363-8216-9A9C5C22881E}"/>
              </a:ext>
            </a:extLst>
          </p:cNvPr>
          <p:cNvSpPr/>
          <p:nvPr userDrawn="1"/>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pic>
        <p:nvPicPr>
          <p:cNvPr id="34" name="Grafik 33">
            <a:extLst>
              <a:ext uri="{FF2B5EF4-FFF2-40B4-BE49-F238E27FC236}">
                <a16:creationId xmlns="" xmlns:a16="http://schemas.microsoft.com/office/drawing/2014/main" id="{E90BF813-6D80-42BE-BCDB-43794DCC7CB7}"/>
              </a:ext>
            </a:extLst>
          </p:cNvPr>
          <p:cNvPicPr>
            <a:picLocks noChangeAspect="1"/>
          </p:cNvPicPr>
          <p:nvPr userDrawn="1"/>
        </p:nvPicPr>
        <p:blipFill>
          <a:blip r:embed="rId15" cstate="print">
            <a:extLst>
              <a:ext uri="{28A0092B-C50C-407E-A947-70E740481C1C}">
                <a14:useLocalDpi xmlns="" xmlns:a14="http://schemas.microsoft.com/office/drawing/2010/main" val="0"/>
              </a:ext>
            </a:extLst>
          </a:blip>
          <a:stretch>
            <a:fillRect/>
          </a:stretch>
        </p:blipFill>
        <p:spPr>
          <a:xfrm>
            <a:off x="253355" y="5295298"/>
            <a:ext cx="2509612" cy="1673074"/>
          </a:xfrm>
          <a:prstGeom prst="rect">
            <a:avLst/>
          </a:prstGeom>
        </p:spPr>
      </p:pic>
      <p:pic>
        <p:nvPicPr>
          <p:cNvPr id="37" name="Grafik 36">
            <a:extLst>
              <a:ext uri="{FF2B5EF4-FFF2-40B4-BE49-F238E27FC236}">
                <a16:creationId xmlns="" xmlns:a16="http://schemas.microsoft.com/office/drawing/2014/main" id="{2A17D643-A446-4A80-B020-F2BE559E4EB6}"/>
              </a:ext>
            </a:extLst>
          </p:cNvPr>
          <p:cNvPicPr>
            <a:picLocks noChangeAspect="1"/>
          </p:cNvPicPr>
          <p:nvPr userDrawn="1"/>
        </p:nvPicPr>
        <p:blipFill>
          <a:blip r:embed="rId16" cstate="print">
            <a:extLst>
              <a:ext uri="{28A0092B-C50C-407E-A947-70E740481C1C}">
                <a14:useLocalDpi xmlns="" xmlns:a14="http://schemas.microsoft.com/office/drawing/2010/main" val="0"/>
              </a:ext>
            </a:extLst>
          </a:blip>
          <a:stretch>
            <a:fillRect/>
          </a:stretch>
        </p:blipFill>
        <p:spPr>
          <a:xfrm>
            <a:off x="2769343" y="6371409"/>
            <a:ext cx="1061484" cy="400384"/>
          </a:xfrm>
          <a:prstGeom prst="rect">
            <a:avLst/>
          </a:prstGeom>
        </p:spPr>
      </p:pic>
      <p:sp>
        <p:nvSpPr>
          <p:cNvPr id="38" name="Untertitel 2">
            <a:extLst>
              <a:ext uri="{FF2B5EF4-FFF2-40B4-BE49-F238E27FC236}">
                <a16:creationId xmlns="" xmlns:a16="http://schemas.microsoft.com/office/drawing/2014/main" id="{6A847AF2-7B87-4D0C-B24C-300790F37F0F}"/>
              </a:ext>
            </a:extLst>
          </p:cNvPr>
          <p:cNvSpPr txBox="1">
            <a:spLocks/>
          </p:cNvSpPr>
          <p:nvPr userDrawn="1"/>
        </p:nvSpPr>
        <p:spPr>
          <a:xfrm>
            <a:off x="4193224" y="6266872"/>
            <a:ext cx="5015522" cy="818408"/>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ctr"/>
            <a:r>
              <a:rPr lang="en-US" sz="900" dirty="0"/>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lang="de-DE" sz="900" dirty="0"/>
          </a:p>
          <a:p>
            <a:pPr algn="ctr"/>
            <a:endParaRPr lang="en-GB" sz="2000" dirty="0">
              <a:solidFill>
                <a:srgbClr val="1F497D"/>
              </a:solidFill>
            </a:endParaRPr>
          </a:p>
        </p:txBody>
      </p:sp>
      <p:pic>
        <p:nvPicPr>
          <p:cNvPr id="39" name="Grafik 38">
            <a:extLst>
              <a:ext uri="{FF2B5EF4-FFF2-40B4-BE49-F238E27FC236}">
                <a16:creationId xmlns="" xmlns:a16="http://schemas.microsoft.com/office/drawing/2014/main" id="{20D680C8-D9E9-4D4C-9114-8169B16F9215}"/>
              </a:ext>
            </a:extLst>
          </p:cNvPr>
          <p:cNvPicPr/>
          <p:nvPr userDrawn="1"/>
        </p:nvPicPr>
        <p:blipFill>
          <a:blip r:embed="rId17" cstate="print"/>
          <a:stretch>
            <a:fillRect/>
          </a:stretch>
        </p:blipFill>
        <p:spPr>
          <a:xfrm>
            <a:off x="9585046" y="6244739"/>
            <a:ext cx="1987550" cy="567690"/>
          </a:xfrm>
          <a:prstGeom prst="rect">
            <a:avLst/>
          </a:prstGeom>
        </p:spPr>
      </p:pic>
      <p:pic>
        <p:nvPicPr>
          <p:cNvPr id="41" name="Grafik 40">
            <a:extLst>
              <a:ext uri="{FF2B5EF4-FFF2-40B4-BE49-F238E27FC236}">
                <a16:creationId xmlns="" xmlns:a16="http://schemas.microsoft.com/office/drawing/2014/main" id="{32621813-3AF1-4736-B252-75F4D6CBCAD6}"/>
              </a:ext>
            </a:extLst>
          </p:cNvPr>
          <p:cNvPicPr>
            <a:picLocks noChangeAspect="1"/>
          </p:cNvPicPr>
          <p:nvPr userDrawn="1"/>
        </p:nvPicPr>
        <p:blipFill>
          <a:blip r:embed="rId18">
            <a:extLst>
              <a:ext uri="{28A0092B-C50C-407E-A947-70E740481C1C}">
                <a14:useLocalDpi xmlns="" xmlns:a14="http://schemas.microsoft.com/office/drawing/2010/main" val="0"/>
              </a:ext>
            </a:extLst>
          </a:blip>
          <a:stretch>
            <a:fillRect/>
          </a:stretch>
        </p:blipFill>
        <p:spPr>
          <a:xfrm>
            <a:off x="10710917" y="94130"/>
            <a:ext cx="1453861" cy="1284947"/>
          </a:xfrm>
          <a:prstGeom prst="rect">
            <a:avLst/>
          </a:prstGeom>
        </p:spPr>
      </p:pic>
    </p:spTree>
    <p:extLst>
      <p:ext uri="{BB962C8B-B14F-4D97-AF65-F5344CB8AC3E}">
        <p14:creationId xmlns="" xmlns:p14="http://schemas.microsoft.com/office/powerpoint/2010/main" val="3260165428"/>
      </p:ext>
    </p:extLst>
  </p:cSld>
  <p:clrMap bg1="lt1" tx1="dk1" bg2="lt2" tx2="dk2" accent1="accent1" accent2="accent2" accent3="accent3" accent4="accent4" accent5="accent5" accent6="accent6" hlink="hlink" folHlink="folHlink"/>
  <p:sldLayoutIdLst>
    <p:sldLayoutId id="2147483661" r:id="rId1"/>
    <p:sldLayoutId id="2147483660"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youtube.com/watch?v=N7ZmPYaXoic" TargetMode="Externa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hyperlink" Target="https://scratch.mit.edu/"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3" Type="http://schemas.openxmlformats.org/officeDocument/2006/relationships/hyperlink" Target="https://scratch.mit.edu/" TargetMode="External"/><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hyperlink" Target="https://scratch.mit.edu/" TargetMode="External"/><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hyperlink" Target="https://scratch.mit.edu/" TargetMode="External"/><Relationship Id="rId7"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hyperlink" Target="https://scratch.mit.edu/"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18.png"/><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www.youtube.com/watch?v=D-nW4jvzRr8" TargetMode="Externa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www.youtube.com/watch?v=1jHvXakt1qw" TargetMode="Externa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svg"/><Relationship Id="rId7" Type="http://schemas.openxmlformats.org/officeDocument/2006/relationships/image" Target="../media/image30.svg"/><Relationship Id="rId2" Type="http://schemas.openxmlformats.org/officeDocument/2006/relationships/image" Target="../media/image24.png"/><Relationship Id="rId1" Type="http://schemas.openxmlformats.org/officeDocument/2006/relationships/slideLayout" Target="../slideLayouts/slideLayout8.xml"/><Relationship Id="rId6" Type="http://schemas.openxmlformats.org/officeDocument/2006/relationships/image" Target="../media/image26.png"/><Relationship Id="rId5" Type="http://schemas.openxmlformats.org/officeDocument/2006/relationships/image" Target="../media/image28.svg"/><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image" Target="../media/image26.svg"/><Relationship Id="rId7" Type="http://schemas.openxmlformats.org/officeDocument/2006/relationships/image" Target="../media/image30.svg"/><Relationship Id="rId2" Type="http://schemas.openxmlformats.org/officeDocument/2006/relationships/image" Target="../media/image24.png"/><Relationship Id="rId1" Type="http://schemas.openxmlformats.org/officeDocument/2006/relationships/slideLayout" Target="../slideLayouts/slideLayout8.xml"/><Relationship Id="rId6" Type="http://schemas.openxmlformats.org/officeDocument/2006/relationships/image" Target="../media/image26.png"/><Relationship Id="rId5" Type="http://schemas.openxmlformats.org/officeDocument/2006/relationships/image" Target="../media/image28.svg"/><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32.svg"/><Relationship Id="rId7" Type="http://schemas.openxmlformats.org/officeDocument/2006/relationships/image" Target="../media/image36.svg"/><Relationship Id="rId2" Type="http://schemas.openxmlformats.org/officeDocument/2006/relationships/image" Target="../media/image27.png"/><Relationship Id="rId1" Type="http://schemas.openxmlformats.org/officeDocument/2006/relationships/slideLayout" Target="../slideLayouts/slideLayout8.xml"/><Relationship Id="rId6" Type="http://schemas.openxmlformats.org/officeDocument/2006/relationships/image" Target="../media/image29.png"/><Relationship Id="rId5" Type="http://schemas.openxmlformats.org/officeDocument/2006/relationships/image" Target="../media/image34.svg"/><Relationship Id="rId4" Type="http://schemas.openxmlformats.org/officeDocument/2006/relationships/image" Target="../media/image28.png"/><Relationship Id="rId9" Type="http://schemas.openxmlformats.org/officeDocument/2006/relationships/image" Target="../media/image30.svg"/></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 xmlns:a16="http://schemas.microsoft.com/office/drawing/2014/main" id="{E46A1C99-048C-417A-B5B8-2056B8E22E6A}"/>
              </a:ext>
            </a:extLst>
          </p:cNvPr>
          <p:cNvSpPr>
            <a:spLocks noGrp="1"/>
          </p:cNvSpPr>
          <p:nvPr>
            <p:ph type="ctrTitle"/>
          </p:nvPr>
        </p:nvSpPr>
        <p:spPr/>
        <p:txBody>
          <a:bodyPr/>
          <a:lstStyle/>
          <a:p>
            <a:r>
              <a:rPr lang="de-DE" dirty="0" smtClean="0"/>
              <a:t>Programarea unui joc simplu cu Scratch</a:t>
            </a:r>
            <a:endParaRPr lang="de-DE" dirty="0"/>
          </a:p>
        </p:txBody>
      </p:sp>
      <p:sp>
        <p:nvSpPr>
          <p:cNvPr id="3" name="Untertitel 2">
            <a:extLst>
              <a:ext uri="{FF2B5EF4-FFF2-40B4-BE49-F238E27FC236}">
                <a16:creationId xmlns="" xmlns:a16="http://schemas.microsoft.com/office/drawing/2014/main" id="{4D98C593-574F-49D7-B0E5-08EE15119480}"/>
              </a:ext>
            </a:extLst>
          </p:cNvPr>
          <p:cNvSpPr>
            <a:spLocks noGrp="1"/>
          </p:cNvSpPr>
          <p:nvPr>
            <p:ph type="subTitle" idx="1"/>
          </p:nvPr>
        </p:nvSpPr>
        <p:spPr/>
        <p:txBody>
          <a:bodyPr>
            <a:normAutofit/>
          </a:bodyPr>
          <a:lstStyle/>
          <a:p>
            <a:r>
              <a:rPr lang="de-DE" dirty="0"/>
              <a:t>STEM4inclusive schools</a:t>
            </a:r>
            <a:br>
              <a:rPr lang="de-DE" dirty="0"/>
            </a:br>
            <a:r>
              <a:rPr lang="de-DE" dirty="0"/>
              <a:t>WP2 – </a:t>
            </a:r>
            <a:r>
              <a:rPr lang="vi-VN" dirty="0" smtClean="0"/>
              <a:t>Trusă de instrumente</a:t>
            </a:r>
            <a:endParaRPr lang="de-DE" dirty="0"/>
          </a:p>
        </p:txBody>
      </p:sp>
    </p:spTree>
    <p:extLst>
      <p:ext uri="{BB962C8B-B14F-4D97-AF65-F5344CB8AC3E}">
        <p14:creationId xmlns="" xmlns:p14="http://schemas.microsoft.com/office/powerpoint/2010/main" val="27887699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 xmlns:a16="http://schemas.microsoft.com/office/drawing/2014/main" id="{859F3FFE-DDA4-70B8-474C-E7F2C2D5298E}"/>
              </a:ext>
            </a:extLst>
          </p:cNvPr>
          <p:cNvSpPr>
            <a:spLocks noGrp="1"/>
          </p:cNvSpPr>
          <p:nvPr>
            <p:ph type="title"/>
          </p:nvPr>
        </p:nvSpPr>
        <p:spPr/>
        <p:txBody>
          <a:bodyPr/>
          <a:lstStyle/>
          <a:p>
            <a:r>
              <a:rPr lang="vi-VN" dirty="0" smtClean="0"/>
              <a:t>Structura activității</a:t>
            </a:r>
            <a:endParaRPr lang="de-DE" dirty="0"/>
          </a:p>
        </p:txBody>
      </p:sp>
      <p:sp>
        <p:nvSpPr>
          <p:cNvPr id="3" name="Google Shape;228;p32">
            <a:extLst>
              <a:ext uri="{FF2B5EF4-FFF2-40B4-BE49-F238E27FC236}">
                <a16:creationId xmlns="" xmlns:a16="http://schemas.microsoft.com/office/drawing/2014/main" id="{BE41F640-DC33-D9F1-0A86-5F6C4AF3637E}"/>
              </a:ext>
            </a:extLst>
          </p:cNvPr>
          <p:cNvSpPr txBox="1">
            <a:spLocks noGrp="1"/>
          </p:cNvSpPr>
          <p:nvPr/>
        </p:nvSpPr>
        <p:spPr>
          <a:xfrm>
            <a:off x="3079516" y="2796758"/>
            <a:ext cx="2164505" cy="4215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lt1"/>
              </a:buClr>
              <a:buSzPts val="1400"/>
              <a:buFont typeface="Montserrat"/>
              <a:buNone/>
              <a:defRPr sz="1400" b="1" i="0" u="none" strike="noStrike" cap="none">
                <a:solidFill>
                  <a:schemeClr val="lt1"/>
                </a:solidFill>
                <a:latin typeface="Montserrat"/>
                <a:ea typeface="Montserrat"/>
                <a:cs typeface="Montserrat"/>
                <a:sym typeface="Montserrat"/>
              </a:defRPr>
            </a:lvl1pPr>
            <a:lvl2pPr marR="0" lvl="1" algn="r" rtl="0">
              <a:lnSpc>
                <a:spcPct val="100000"/>
              </a:lnSpc>
              <a:spcBef>
                <a:spcPts val="0"/>
              </a:spcBef>
              <a:spcAft>
                <a:spcPts val="0"/>
              </a:spcAft>
              <a:buClr>
                <a:schemeClr val="lt1"/>
              </a:buClr>
              <a:buSzPts val="1400"/>
              <a:buFont typeface="Josefin Sans"/>
              <a:buNone/>
              <a:defRPr sz="1400" b="1" i="0" u="none" strike="noStrike" cap="none">
                <a:solidFill>
                  <a:schemeClr val="lt1"/>
                </a:solidFill>
                <a:latin typeface="Josefin Sans"/>
                <a:ea typeface="Josefin Sans"/>
                <a:cs typeface="Josefin Sans"/>
                <a:sym typeface="Josefin Sans"/>
              </a:defRPr>
            </a:lvl2pPr>
            <a:lvl3pPr marR="0" lvl="2" algn="r" rtl="0">
              <a:lnSpc>
                <a:spcPct val="100000"/>
              </a:lnSpc>
              <a:spcBef>
                <a:spcPts val="0"/>
              </a:spcBef>
              <a:spcAft>
                <a:spcPts val="0"/>
              </a:spcAft>
              <a:buClr>
                <a:schemeClr val="lt1"/>
              </a:buClr>
              <a:buSzPts val="1400"/>
              <a:buFont typeface="Josefin Sans"/>
              <a:buNone/>
              <a:defRPr sz="1400" b="1" i="0" u="none" strike="noStrike" cap="none">
                <a:solidFill>
                  <a:schemeClr val="lt1"/>
                </a:solidFill>
                <a:latin typeface="Josefin Sans"/>
                <a:ea typeface="Josefin Sans"/>
                <a:cs typeface="Josefin Sans"/>
                <a:sym typeface="Josefin Sans"/>
              </a:defRPr>
            </a:lvl3pPr>
            <a:lvl4pPr marR="0" lvl="3" algn="r" rtl="0">
              <a:lnSpc>
                <a:spcPct val="100000"/>
              </a:lnSpc>
              <a:spcBef>
                <a:spcPts val="0"/>
              </a:spcBef>
              <a:spcAft>
                <a:spcPts val="0"/>
              </a:spcAft>
              <a:buClr>
                <a:schemeClr val="lt1"/>
              </a:buClr>
              <a:buSzPts val="1400"/>
              <a:buFont typeface="Josefin Sans"/>
              <a:buNone/>
              <a:defRPr sz="1400" b="1" i="0" u="none" strike="noStrike" cap="none">
                <a:solidFill>
                  <a:schemeClr val="lt1"/>
                </a:solidFill>
                <a:latin typeface="Josefin Sans"/>
                <a:ea typeface="Josefin Sans"/>
                <a:cs typeface="Josefin Sans"/>
                <a:sym typeface="Josefin Sans"/>
              </a:defRPr>
            </a:lvl4pPr>
            <a:lvl5pPr marR="0" lvl="4" algn="r" rtl="0">
              <a:lnSpc>
                <a:spcPct val="100000"/>
              </a:lnSpc>
              <a:spcBef>
                <a:spcPts val="0"/>
              </a:spcBef>
              <a:spcAft>
                <a:spcPts val="0"/>
              </a:spcAft>
              <a:buClr>
                <a:schemeClr val="lt1"/>
              </a:buClr>
              <a:buSzPts val="1400"/>
              <a:buFont typeface="Josefin Sans"/>
              <a:buNone/>
              <a:defRPr sz="1400" b="1" i="0" u="none" strike="noStrike" cap="none">
                <a:solidFill>
                  <a:schemeClr val="lt1"/>
                </a:solidFill>
                <a:latin typeface="Josefin Sans"/>
                <a:ea typeface="Josefin Sans"/>
                <a:cs typeface="Josefin Sans"/>
                <a:sym typeface="Josefin Sans"/>
              </a:defRPr>
            </a:lvl5pPr>
            <a:lvl6pPr marR="0" lvl="5" algn="r" rtl="0">
              <a:lnSpc>
                <a:spcPct val="100000"/>
              </a:lnSpc>
              <a:spcBef>
                <a:spcPts val="0"/>
              </a:spcBef>
              <a:spcAft>
                <a:spcPts val="0"/>
              </a:spcAft>
              <a:buClr>
                <a:schemeClr val="lt1"/>
              </a:buClr>
              <a:buSzPts val="1400"/>
              <a:buFont typeface="Josefin Sans"/>
              <a:buNone/>
              <a:defRPr sz="1400" b="1" i="0" u="none" strike="noStrike" cap="none">
                <a:solidFill>
                  <a:schemeClr val="lt1"/>
                </a:solidFill>
                <a:latin typeface="Josefin Sans"/>
                <a:ea typeface="Josefin Sans"/>
                <a:cs typeface="Josefin Sans"/>
                <a:sym typeface="Josefin Sans"/>
              </a:defRPr>
            </a:lvl6pPr>
            <a:lvl7pPr marR="0" lvl="6" algn="r" rtl="0">
              <a:lnSpc>
                <a:spcPct val="100000"/>
              </a:lnSpc>
              <a:spcBef>
                <a:spcPts val="0"/>
              </a:spcBef>
              <a:spcAft>
                <a:spcPts val="0"/>
              </a:spcAft>
              <a:buClr>
                <a:schemeClr val="lt1"/>
              </a:buClr>
              <a:buSzPts val="1400"/>
              <a:buFont typeface="Josefin Sans"/>
              <a:buNone/>
              <a:defRPr sz="1400" b="1" i="0" u="none" strike="noStrike" cap="none">
                <a:solidFill>
                  <a:schemeClr val="lt1"/>
                </a:solidFill>
                <a:latin typeface="Josefin Sans"/>
                <a:ea typeface="Josefin Sans"/>
                <a:cs typeface="Josefin Sans"/>
                <a:sym typeface="Josefin Sans"/>
              </a:defRPr>
            </a:lvl7pPr>
            <a:lvl8pPr marR="0" lvl="7" algn="r" rtl="0">
              <a:lnSpc>
                <a:spcPct val="100000"/>
              </a:lnSpc>
              <a:spcBef>
                <a:spcPts val="0"/>
              </a:spcBef>
              <a:spcAft>
                <a:spcPts val="0"/>
              </a:spcAft>
              <a:buClr>
                <a:schemeClr val="lt1"/>
              </a:buClr>
              <a:buSzPts val="1400"/>
              <a:buFont typeface="Josefin Sans"/>
              <a:buNone/>
              <a:defRPr sz="1400" b="1" i="0" u="none" strike="noStrike" cap="none">
                <a:solidFill>
                  <a:schemeClr val="lt1"/>
                </a:solidFill>
                <a:latin typeface="Josefin Sans"/>
                <a:ea typeface="Josefin Sans"/>
                <a:cs typeface="Josefin Sans"/>
                <a:sym typeface="Josefin Sans"/>
              </a:defRPr>
            </a:lvl8pPr>
            <a:lvl9pPr marR="0" lvl="8" algn="r" rtl="0">
              <a:lnSpc>
                <a:spcPct val="100000"/>
              </a:lnSpc>
              <a:spcBef>
                <a:spcPts val="0"/>
              </a:spcBef>
              <a:spcAft>
                <a:spcPts val="0"/>
              </a:spcAft>
              <a:buClr>
                <a:schemeClr val="lt1"/>
              </a:buClr>
              <a:buSzPts val="1400"/>
              <a:buFont typeface="Josefin Sans"/>
              <a:buNone/>
              <a:defRPr sz="1400" b="1" i="0" u="none" strike="noStrike" cap="none">
                <a:solidFill>
                  <a:schemeClr val="lt1"/>
                </a:solidFill>
                <a:latin typeface="Josefin Sans"/>
                <a:ea typeface="Josefin Sans"/>
                <a:cs typeface="Josefin Sans"/>
                <a:sym typeface="Josefin Sans"/>
              </a:defRPr>
            </a:lvl9pPr>
          </a:lstStyle>
          <a:p>
            <a:pPr lvl="0"/>
            <a:r>
              <a:rPr lang="en-GB" sz="1800" dirty="0" err="1" smtClean="0">
                <a:solidFill>
                  <a:schemeClr val="tx1"/>
                </a:solidFill>
              </a:rPr>
              <a:t>Introducere</a:t>
            </a:r>
            <a:endParaRPr sz="1800" dirty="0">
              <a:solidFill>
                <a:schemeClr val="tx1"/>
              </a:solidFill>
            </a:endParaRPr>
          </a:p>
        </p:txBody>
      </p:sp>
      <p:sp>
        <p:nvSpPr>
          <p:cNvPr id="4" name="Google Shape;230;p32">
            <a:extLst>
              <a:ext uri="{FF2B5EF4-FFF2-40B4-BE49-F238E27FC236}">
                <a16:creationId xmlns="" xmlns:a16="http://schemas.microsoft.com/office/drawing/2014/main" id="{E727A5A0-D508-8198-CDC0-E981D168BD76}"/>
              </a:ext>
            </a:extLst>
          </p:cNvPr>
          <p:cNvSpPr txBox="1">
            <a:spLocks noGrp="1"/>
          </p:cNvSpPr>
          <p:nvPr/>
        </p:nvSpPr>
        <p:spPr>
          <a:xfrm>
            <a:off x="6550669" y="2792291"/>
            <a:ext cx="3824972" cy="41466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1400"/>
              <a:buFont typeface="Montserrat"/>
              <a:buNone/>
              <a:defRPr sz="1400" b="1" i="0" u="none" strike="noStrike" cap="none">
                <a:solidFill>
                  <a:schemeClr val="lt1"/>
                </a:solidFill>
                <a:latin typeface="Montserrat"/>
                <a:ea typeface="Montserrat"/>
                <a:cs typeface="Montserrat"/>
                <a:sym typeface="Montserrat"/>
              </a:defRPr>
            </a:lvl1pPr>
            <a:lvl2pPr marR="0" lvl="1" algn="l" rtl="0">
              <a:lnSpc>
                <a:spcPct val="100000"/>
              </a:lnSpc>
              <a:spcBef>
                <a:spcPts val="0"/>
              </a:spcBef>
              <a:spcAft>
                <a:spcPts val="0"/>
              </a:spcAft>
              <a:buClr>
                <a:schemeClr val="lt1"/>
              </a:buClr>
              <a:buSzPts val="1400"/>
              <a:buFont typeface="Josefin Sans"/>
              <a:buNone/>
              <a:defRPr sz="1400" b="1" i="0" u="none" strike="noStrike" cap="none">
                <a:solidFill>
                  <a:schemeClr val="lt1"/>
                </a:solidFill>
                <a:latin typeface="Josefin Sans"/>
                <a:ea typeface="Josefin Sans"/>
                <a:cs typeface="Josefin Sans"/>
                <a:sym typeface="Josefin Sans"/>
              </a:defRPr>
            </a:lvl2pPr>
            <a:lvl3pPr marR="0" lvl="2" algn="l" rtl="0">
              <a:lnSpc>
                <a:spcPct val="100000"/>
              </a:lnSpc>
              <a:spcBef>
                <a:spcPts val="0"/>
              </a:spcBef>
              <a:spcAft>
                <a:spcPts val="0"/>
              </a:spcAft>
              <a:buClr>
                <a:schemeClr val="lt1"/>
              </a:buClr>
              <a:buSzPts val="1400"/>
              <a:buFont typeface="Josefin Sans"/>
              <a:buNone/>
              <a:defRPr sz="1400" b="1" i="0" u="none" strike="noStrike" cap="none">
                <a:solidFill>
                  <a:schemeClr val="lt1"/>
                </a:solidFill>
                <a:latin typeface="Josefin Sans"/>
                <a:ea typeface="Josefin Sans"/>
                <a:cs typeface="Josefin Sans"/>
                <a:sym typeface="Josefin Sans"/>
              </a:defRPr>
            </a:lvl3pPr>
            <a:lvl4pPr marR="0" lvl="3" algn="l" rtl="0">
              <a:lnSpc>
                <a:spcPct val="100000"/>
              </a:lnSpc>
              <a:spcBef>
                <a:spcPts val="0"/>
              </a:spcBef>
              <a:spcAft>
                <a:spcPts val="0"/>
              </a:spcAft>
              <a:buClr>
                <a:schemeClr val="lt1"/>
              </a:buClr>
              <a:buSzPts val="1400"/>
              <a:buFont typeface="Josefin Sans"/>
              <a:buNone/>
              <a:defRPr sz="1400" b="1" i="0" u="none" strike="noStrike" cap="none">
                <a:solidFill>
                  <a:schemeClr val="lt1"/>
                </a:solidFill>
                <a:latin typeface="Josefin Sans"/>
                <a:ea typeface="Josefin Sans"/>
                <a:cs typeface="Josefin Sans"/>
                <a:sym typeface="Josefin Sans"/>
              </a:defRPr>
            </a:lvl4pPr>
            <a:lvl5pPr marR="0" lvl="4" algn="l" rtl="0">
              <a:lnSpc>
                <a:spcPct val="100000"/>
              </a:lnSpc>
              <a:spcBef>
                <a:spcPts val="0"/>
              </a:spcBef>
              <a:spcAft>
                <a:spcPts val="0"/>
              </a:spcAft>
              <a:buClr>
                <a:schemeClr val="lt1"/>
              </a:buClr>
              <a:buSzPts val="1400"/>
              <a:buFont typeface="Josefin Sans"/>
              <a:buNone/>
              <a:defRPr sz="1400" b="1" i="0" u="none" strike="noStrike" cap="none">
                <a:solidFill>
                  <a:schemeClr val="lt1"/>
                </a:solidFill>
                <a:latin typeface="Josefin Sans"/>
                <a:ea typeface="Josefin Sans"/>
                <a:cs typeface="Josefin Sans"/>
                <a:sym typeface="Josefin Sans"/>
              </a:defRPr>
            </a:lvl5pPr>
            <a:lvl6pPr marR="0" lvl="5" algn="l" rtl="0">
              <a:lnSpc>
                <a:spcPct val="100000"/>
              </a:lnSpc>
              <a:spcBef>
                <a:spcPts val="0"/>
              </a:spcBef>
              <a:spcAft>
                <a:spcPts val="0"/>
              </a:spcAft>
              <a:buClr>
                <a:schemeClr val="lt1"/>
              </a:buClr>
              <a:buSzPts val="1400"/>
              <a:buFont typeface="Josefin Sans"/>
              <a:buNone/>
              <a:defRPr sz="1400" b="1" i="0" u="none" strike="noStrike" cap="none">
                <a:solidFill>
                  <a:schemeClr val="lt1"/>
                </a:solidFill>
                <a:latin typeface="Josefin Sans"/>
                <a:ea typeface="Josefin Sans"/>
                <a:cs typeface="Josefin Sans"/>
                <a:sym typeface="Josefin Sans"/>
              </a:defRPr>
            </a:lvl6pPr>
            <a:lvl7pPr marR="0" lvl="6" algn="l" rtl="0">
              <a:lnSpc>
                <a:spcPct val="100000"/>
              </a:lnSpc>
              <a:spcBef>
                <a:spcPts val="0"/>
              </a:spcBef>
              <a:spcAft>
                <a:spcPts val="0"/>
              </a:spcAft>
              <a:buClr>
                <a:schemeClr val="lt1"/>
              </a:buClr>
              <a:buSzPts val="1400"/>
              <a:buFont typeface="Josefin Sans"/>
              <a:buNone/>
              <a:defRPr sz="1400" b="1" i="0" u="none" strike="noStrike" cap="none">
                <a:solidFill>
                  <a:schemeClr val="lt1"/>
                </a:solidFill>
                <a:latin typeface="Josefin Sans"/>
                <a:ea typeface="Josefin Sans"/>
                <a:cs typeface="Josefin Sans"/>
                <a:sym typeface="Josefin Sans"/>
              </a:defRPr>
            </a:lvl7pPr>
            <a:lvl8pPr marR="0" lvl="7" algn="l" rtl="0">
              <a:lnSpc>
                <a:spcPct val="100000"/>
              </a:lnSpc>
              <a:spcBef>
                <a:spcPts val="0"/>
              </a:spcBef>
              <a:spcAft>
                <a:spcPts val="0"/>
              </a:spcAft>
              <a:buClr>
                <a:schemeClr val="lt1"/>
              </a:buClr>
              <a:buSzPts val="1400"/>
              <a:buFont typeface="Josefin Sans"/>
              <a:buNone/>
              <a:defRPr sz="1400" b="1" i="0" u="none" strike="noStrike" cap="none">
                <a:solidFill>
                  <a:schemeClr val="lt1"/>
                </a:solidFill>
                <a:latin typeface="Josefin Sans"/>
                <a:ea typeface="Josefin Sans"/>
                <a:cs typeface="Josefin Sans"/>
                <a:sym typeface="Josefin Sans"/>
              </a:defRPr>
            </a:lvl8pPr>
            <a:lvl9pPr marR="0" lvl="8" algn="l" rtl="0">
              <a:lnSpc>
                <a:spcPct val="100000"/>
              </a:lnSpc>
              <a:spcBef>
                <a:spcPts val="0"/>
              </a:spcBef>
              <a:spcAft>
                <a:spcPts val="0"/>
              </a:spcAft>
              <a:buClr>
                <a:schemeClr val="lt1"/>
              </a:buClr>
              <a:buSzPts val="1400"/>
              <a:buFont typeface="Josefin Sans"/>
              <a:buNone/>
              <a:defRPr sz="1400" b="1" i="0" u="none" strike="noStrike" cap="none">
                <a:solidFill>
                  <a:schemeClr val="lt1"/>
                </a:solidFill>
                <a:latin typeface="Josefin Sans"/>
                <a:ea typeface="Josefin Sans"/>
                <a:cs typeface="Josefin Sans"/>
                <a:sym typeface="Josefin Sans"/>
              </a:defRPr>
            </a:lvl9pPr>
          </a:lstStyle>
          <a:p>
            <a:r>
              <a:rPr lang="de-DE" dirty="0" smtClean="0">
                <a:solidFill>
                  <a:schemeClr val="tx1"/>
                </a:solidFill>
              </a:rPr>
              <a:t>despre subiect</a:t>
            </a:r>
            <a:br>
              <a:rPr lang="de-DE" dirty="0" smtClean="0">
                <a:solidFill>
                  <a:schemeClr val="tx1"/>
                </a:solidFill>
              </a:rPr>
            </a:br>
            <a:r>
              <a:rPr lang="en-US" b="0" dirty="0" err="1" smtClean="0">
                <a:solidFill>
                  <a:schemeClr val="tx1"/>
                </a:solidFill>
              </a:rPr>
              <a:t>Codarea</a:t>
            </a:r>
            <a:r>
              <a:rPr lang="en-US" b="0" dirty="0" smtClean="0">
                <a:solidFill>
                  <a:schemeClr val="tx1"/>
                </a:solidFill>
              </a:rPr>
              <a:t> </a:t>
            </a:r>
            <a:r>
              <a:rPr lang="en-US" b="0" dirty="0" err="1" smtClean="0">
                <a:solidFill>
                  <a:schemeClr val="tx1"/>
                </a:solidFill>
              </a:rPr>
              <a:t>și</a:t>
            </a:r>
            <a:r>
              <a:rPr lang="en-US" b="0" dirty="0" smtClean="0">
                <a:solidFill>
                  <a:schemeClr val="tx1"/>
                </a:solidFill>
              </a:rPr>
              <a:t> </a:t>
            </a:r>
            <a:r>
              <a:rPr lang="en-US" b="0" dirty="0" err="1" smtClean="0">
                <a:solidFill>
                  <a:schemeClr val="tx1"/>
                </a:solidFill>
              </a:rPr>
              <a:t>utilizarea</a:t>
            </a:r>
            <a:r>
              <a:rPr lang="en-US" b="0" dirty="0" smtClean="0">
                <a:solidFill>
                  <a:schemeClr val="tx1"/>
                </a:solidFill>
              </a:rPr>
              <a:t> Scratch</a:t>
            </a:r>
            <a:endParaRPr dirty="0">
              <a:solidFill>
                <a:schemeClr val="tx1"/>
              </a:solidFill>
            </a:endParaRPr>
          </a:p>
        </p:txBody>
      </p:sp>
      <p:sp>
        <p:nvSpPr>
          <p:cNvPr id="5" name="Google Shape;246;p32">
            <a:extLst>
              <a:ext uri="{FF2B5EF4-FFF2-40B4-BE49-F238E27FC236}">
                <a16:creationId xmlns="" xmlns:a16="http://schemas.microsoft.com/office/drawing/2014/main" id="{B9A80FCC-7C9F-3953-8759-46CA980D0183}"/>
              </a:ext>
            </a:extLst>
          </p:cNvPr>
          <p:cNvSpPr txBox="1">
            <a:spLocks noGrp="1"/>
          </p:cNvSpPr>
          <p:nvPr/>
        </p:nvSpPr>
        <p:spPr>
          <a:xfrm>
            <a:off x="2908674" y="2617744"/>
            <a:ext cx="1028700" cy="5544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2400"/>
              <a:buFont typeface="Montserrat"/>
              <a:buNone/>
              <a:defRPr sz="2400" b="1" i="0" u="none" strike="noStrike" cap="none">
                <a:solidFill>
                  <a:schemeClr val="lt1"/>
                </a:solidFill>
                <a:latin typeface="Montserrat"/>
                <a:ea typeface="Montserrat"/>
                <a:cs typeface="Montserrat"/>
                <a:sym typeface="Montserrat"/>
              </a:defRPr>
            </a:lvl1pPr>
            <a:lvl2pPr marR="0" lvl="1" algn="l" rtl="0">
              <a:lnSpc>
                <a:spcPct val="100000"/>
              </a:lnSpc>
              <a:spcBef>
                <a:spcPts val="0"/>
              </a:spcBef>
              <a:spcAft>
                <a:spcPts val="0"/>
              </a:spcAft>
              <a:buClr>
                <a:schemeClr val="lt1"/>
              </a:buClr>
              <a:buSzPts val="2400"/>
              <a:buFont typeface="Josefin Sans"/>
              <a:buNone/>
              <a:defRPr sz="2400" b="1" i="0" u="none" strike="noStrike" cap="none">
                <a:solidFill>
                  <a:schemeClr val="lt1"/>
                </a:solidFill>
                <a:latin typeface="Josefin Sans"/>
                <a:ea typeface="Josefin Sans"/>
                <a:cs typeface="Josefin Sans"/>
                <a:sym typeface="Josefin Sans"/>
              </a:defRPr>
            </a:lvl2pPr>
            <a:lvl3pPr marR="0" lvl="2" algn="l" rtl="0">
              <a:lnSpc>
                <a:spcPct val="100000"/>
              </a:lnSpc>
              <a:spcBef>
                <a:spcPts val="0"/>
              </a:spcBef>
              <a:spcAft>
                <a:spcPts val="0"/>
              </a:spcAft>
              <a:buClr>
                <a:schemeClr val="lt1"/>
              </a:buClr>
              <a:buSzPts val="2400"/>
              <a:buFont typeface="Josefin Sans"/>
              <a:buNone/>
              <a:defRPr sz="2400" b="1" i="0" u="none" strike="noStrike" cap="none">
                <a:solidFill>
                  <a:schemeClr val="lt1"/>
                </a:solidFill>
                <a:latin typeface="Josefin Sans"/>
                <a:ea typeface="Josefin Sans"/>
                <a:cs typeface="Josefin Sans"/>
                <a:sym typeface="Josefin Sans"/>
              </a:defRPr>
            </a:lvl3pPr>
            <a:lvl4pPr marR="0" lvl="3" algn="l" rtl="0">
              <a:lnSpc>
                <a:spcPct val="100000"/>
              </a:lnSpc>
              <a:spcBef>
                <a:spcPts val="0"/>
              </a:spcBef>
              <a:spcAft>
                <a:spcPts val="0"/>
              </a:spcAft>
              <a:buClr>
                <a:schemeClr val="lt1"/>
              </a:buClr>
              <a:buSzPts val="2400"/>
              <a:buFont typeface="Josefin Sans"/>
              <a:buNone/>
              <a:defRPr sz="2400" b="1" i="0" u="none" strike="noStrike" cap="none">
                <a:solidFill>
                  <a:schemeClr val="lt1"/>
                </a:solidFill>
                <a:latin typeface="Josefin Sans"/>
                <a:ea typeface="Josefin Sans"/>
                <a:cs typeface="Josefin Sans"/>
                <a:sym typeface="Josefin Sans"/>
              </a:defRPr>
            </a:lvl4pPr>
            <a:lvl5pPr marR="0" lvl="4" algn="l" rtl="0">
              <a:lnSpc>
                <a:spcPct val="100000"/>
              </a:lnSpc>
              <a:spcBef>
                <a:spcPts val="0"/>
              </a:spcBef>
              <a:spcAft>
                <a:spcPts val="0"/>
              </a:spcAft>
              <a:buClr>
                <a:schemeClr val="lt1"/>
              </a:buClr>
              <a:buSzPts val="2400"/>
              <a:buFont typeface="Josefin Sans"/>
              <a:buNone/>
              <a:defRPr sz="2400" b="1" i="0" u="none" strike="noStrike" cap="none">
                <a:solidFill>
                  <a:schemeClr val="lt1"/>
                </a:solidFill>
                <a:latin typeface="Josefin Sans"/>
                <a:ea typeface="Josefin Sans"/>
                <a:cs typeface="Josefin Sans"/>
                <a:sym typeface="Josefin Sans"/>
              </a:defRPr>
            </a:lvl5pPr>
            <a:lvl6pPr marR="0" lvl="5" algn="l" rtl="0">
              <a:lnSpc>
                <a:spcPct val="100000"/>
              </a:lnSpc>
              <a:spcBef>
                <a:spcPts val="0"/>
              </a:spcBef>
              <a:spcAft>
                <a:spcPts val="0"/>
              </a:spcAft>
              <a:buClr>
                <a:schemeClr val="lt1"/>
              </a:buClr>
              <a:buSzPts val="2400"/>
              <a:buFont typeface="Josefin Sans"/>
              <a:buNone/>
              <a:defRPr sz="2400" b="1" i="0" u="none" strike="noStrike" cap="none">
                <a:solidFill>
                  <a:schemeClr val="lt1"/>
                </a:solidFill>
                <a:latin typeface="Josefin Sans"/>
                <a:ea typeface="Josefin Sans"/>
                <a:cs typeface="Josefin Sans"/>
                <a:sym typeface="Josefin Sans"/>
              </a:defRPr>
            </a:lvl6pPr>
            <a:lvl7pPr marR="0" lvl="6" algn="l" rtl="0">
              <a:lnSpc>
                <a:spcPct val="100000"/>
              </a:lnSpc>
              <a:spcBef>
                <a:spcPts val="0"/>
              </a:spcBef>
              <a:spcAft>
                <a:spcPts val="0"/>
              </a:spcAft>
              <a:buClr>
                <a:schemeClr val="lt1"/>
              </a:buClr>
              <a:buSzPts val="2400"/>
              <a:buFont typeface="Josefin Sans"/>
              <a:buNone/>
              <a:defRPr sz="2400" b="1" i="0" u="none" strike="noStrike" cap="none">
                <a:solidFill>
                  <a:schemeClr val="lt1"/>
                </a:solidFill>
                <a:latin typeface="Josefin Sans"/>
                <a:ea typeface="Josefin Sans"/>
                <a:cs typeface="Josefin Sans"/>
                <a:sym typeface="Josefin Sans"/>
              </a:defRPr>
            </a:lvl7pPr>
            <a:lvl8pPr marR="0" lvl="7" algn="l" rtl="0">
              <a:lnSpc>
                <a:spcPct val="100000"/>
              </a:lnSpc>
              <a:spcBef>
                <a:spcPts val="0"/>
              </a:spcBef>
              <a:spcAft>
                <a:spcPts val="0"/>
              </a:spcAft>
              <a:buClr>
                <a:schemeClr val="lt1"/>
              </a:buClr>
              <a:buSzPts val="2400"/>
              <a:buFont typeface="Josefin Sans"/>
              <a:buNone/>
              <a:defRPr sz="2400" b="1" i="0" u="none" strike="noStrike" cap="none">
                <a:solidFill>
                  <a:schemeClr val="lt1"/>
                </a:solidFill>
                <a:latin typeface="Josefin Sans"/>
                <a:ea typeface="Josefin Sans"/>
                <a:cs typeface="Josefin Sans"/>
                <a:sym typeface="Josefin Sans"/>
              </a:defRPr>
            </a:lvl8pPr>
            <a:lvl9pPr marR="0" lvl="8" algn="l" rtl="0">
              <a:lnSpc>
                <a:spcPct val="100000"/>
              </a:lnSpc>
              <a:spcBef>
                <a:spcPts val="0"/>
              </a:spcBef>
              <a:spcAft>
                <a:spcPts val="0"/>
              </a:spcAft>
              <a:buClr>
                <a:schemeClr val="lt1"/>
              </a:buClr>
              <a:buSzPts val="2400"/>
              <a:buFont typeface="Josefin Sans"/>
              <a:buNone/>
              <a:defRPr sz="2400" b="1" i="0" u="none" strike="noStrike" cap="none">
                <a:solidFill>
                  <a:schemeClr val="lt1"/>
                </a:solidFill>
                <a:latin typeface="Josefin Sans"/>
                <a:ea typeface="Josefin Sans"/>
                <a:cs typeface="Josefin Sans"/>
                <a:sym typeface="Josefin Sans"/>
              </a:defRPr>
            </a:lvl9pPr>
          </a:lstStyle>
          <a:p>
            <a:pPr marL="0" lvl="0" indent="0" algn="l" rtl="0">
              <a:spcBef>
                <a:spcPts val="0"/>
              </a:spcBef>
              <a:spcAft>
                <a:spcPts val="0"/>
              </a:spcAft>
              <a:buNone/>
            </a:pPr>
            <a:r>
              <a:rPr lang="en-GB" dirty="0">
                <a:solidFill>
                  <a:schemeClr val="tx1"/>
                </a:solidFill>
              </a:rPr>
              <a:t>A</a:t>
            </a:r>
            <a:endParaRPr dirty="0">
              <a:solidFill>
                <a:schemeClr val="tx1"/>
              </a:solidFill>
            </a:endParaRPr>
          </a:p>
        </p:txBody>
      </p:sp>
      <p:cxnSp>
        <p:nvCxnSpPr>
          <p:cNvPr id="7" name="Google Shape;236;p32">
            <a:extLst>
              <a:ext uri="{FF2B5EF4-FFF2-40B4-BE49-F238E27FC236}">
                <a16:creationId xmlns="" xmlns:a16="http://schemas.microsoft.com/office/drawing/2014/main" id="{8AAA48DF-FD00-BA1C-DC77-C7AAF3F9DB69}"/>
              </a:ext>
            </a:extLst>
          </p:cNvPr>
          <p:cNvCxnSpPr/>
          <p:nvPr/>
        </p:nvCxnSpPr>
        <p:spPr>
          <a:xfrm rot="10800000">
            <a:off x="2911070" y="4100754"/>
            <a:ext cx="1635900" cy="0"/>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8" name="Google Shape;238;p32">
            <a:extLst>
              <a:ext uri="{FF2B5EF4-FFF2-40B4-BE49-F238E27FC236}">
                <a16:creationId xmlns="" xmlns:a16="http://schemas.microsoft.com/office/drawing/2014/main" id="{8F5A82A6-402E-F56A-FB91-2BBD81A7FE3C}"/>
              </a:ext>
            </a:extLst>
          </p:cNvPr>
          <p:cNvCxnSpPr/>
          <p:nvPr/>
        </p:nvCxnSpPr>
        <p:spPr>
          <a:xfrm rot="10800000">
            <a:off x="2911070" y="3295192"/>
            <a:ext cx="1635900" cy="0"/>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9" name="Google Shape;228;p32">
            <a:extLst>
              <a:ext uri="{FF2B5EF4-FFF2-40B4-BE49-F238E27FC236}">
                <a16:creationId xmlns="" xmlns:a16="http://schemas.microsoft.com/office/drawing/2014/main" id="{D48773A4-A640-42C3-A73F-58EC066A2BBE}"/>
              </a:ext>
            </a:extLst>
          </p:cNvPr>
          <p:cNvSpPr txBox="1">
            <a:spLocks/>
          </p:cNvSpPr>
          <p:nvPr/>
        </p:nvSpPr>
        <p:spPr>
          <a:xfrm>
            <a:off x="3729019" y="3618534"/>
            <a:ext cx="2404362" cy="4215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GB" sz="1800" b="1" dirty="0" err="1" smtClean="0">
                <a:solidFill>
                  <a:schemeClr val="tx1"/>
                </a:solidFill>
                <a:latin typeface="Montserrat"/>
                <a:sym typeface="Montserrat"/>
              </a:rPr>
              <a:t>Faza</a:t>
            </a:r>
            <a:r>
              <a:rPr lang="en-GB" sz="1800" b="1" dirty="0" smtClean="0">
                <a:solidFill>
                  <a:schemeClr val="tx1"/>
                </a:solidFill>
                <a:latin typeface="Montserrat"/>
                <a:sym typeface="Montserrat"/>
              </a:rPr>
              <a:t> de </a:t>
            </a:r>
            <a:r>
              <a:rPr lang="en-GB" sz="1800" b="1" dirty="0" err="1" smtClean="0">
                <a:solidFill>
                  <a:schemeClr val="tx1"/>
                </a:solidFill>
                <a:latin typeface="Montserrat"/>
                <a:sym typeface="Montserrat"/>
              </a:rPr>
              <a:t>instruire</a:t>
            </a:r>
            <a:endParaRPr lang="en-GB" sz="1800" b="1" dirty="0">
              <a:solidFill>
                <a:schemeClr val="tx1"/>
              </a:solidFill>
              <a:latin typeface="Montserrat"/>
              <a:sym typeface="Montserrat"/>
            </a:endParaRPr>
          </a:p>
        </p:txBody>
      </p:sp>
      <p:sp>
        <p:nvSpPr>
          <p:cNvPr id="10" name="Google Shape;230;p32">
            <a:extLst>
              <a:ext uri="{FF2B5EF4-FFF2-40B4-BE49-F238E27FC236}">
                <a16:creationId xmlns="" xmlns:a16="http://schemas.microsoft.com/office/drawing/2014/main" id="{49137F48-784B-42AB-90A2-5632C077AB5A}"/>
              </a:ext>
            </a:extLst>
          </p:cNvPr>
          <p:cNvSpPr txBox="1">
            <a:spLocks/>
          </p:cNvSpPr>
          <p:nvPr/>
        </p:nvSpPr>
        <p:spPr>
          <a:xfrm>
            <a:off x="6564224" y="3661696"/>
            <a:ext cx="3811416" cy="41466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de-DE" b="1" dirty="0" smtClean="0">
                <a:solidFill>
                  <a:schemeClr val="tx1"/>
                </a:solidFill>
                <a:latin typeface="Montserrat"/>
                <a:sym typeface="Montserrat"/>
              </a:rPr>
              <a:t>despre instruire</a:t>
            </a:r>
          </a:p>
          <a:p>
            <a:r>
              <a:rPr lang="vi-VN" dirty="0" smtClean="0">
                <a:solidFill>
                  <a:schemeClr val="tx1"/>
                </a:solidFill>
                <a:latin typeface="Montserrat"/>
                <a:sym typeface="Montserrat"/>
              </a:rPr>
              <a:t>Creează-ți propriul joc Scratch simplu</a:t>
            </a:r>
            <a:endParaRPr lang="de-DE" dirty="0">
              <a:solidFill>
                <a:schemeClr val="tx1"/>
              </a:solidFill>
              <a:latin typeface="Montserrat"/>
              <a:sym typeface="Montserrat"/>
            </a:endParaRPr>
          </a:p>
        </p:txBody>
      </p:sp>
      <p:sp>
        <p:nvSpPr>
          <p:cNvPr id="11" name="Google Shape;246;p32">
            <a:extLst>
              <a:ext uri="{FF2B5EF4-FFF2-40B4-BE49-F238E27FC236}">
                <a16:creationId xmlns="" xmlns:a16="http://schemas.microsoft.com/office/drawing/2014/main" id="{93A70BD5-9A31-1499-787A-D4BE07CE9D33}"/>
              </a:ext>
            </a:extLst>
          </p:cNvPr>
          <p:cNvSpPr txBox="1">
            <a:spLocks noGrp="1"/>
          </p:cNvSpPr>
          <p:nvPr/>
        </p:nvSpPr>
        <p:spPr>
          <a:xfrm>
            <a:off x="2908674" y="3433957"/>
            <a:ext cx="1028700" cy="5544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2400"/>
              <a:buFont typeface="Montserrat"/>
              <a:buNone/>
              <a:defRPr sz="2400" b="1" i="0" u="none" strike="noStrike" cap="none">
                <a:solidFill>
                  <a:schemeClr val="lt1"/>
                </a:solidFill>
                <a:latin typeface="Montserrat"/>
                <a:ea typeface="Montserrat"/>
                <a:cs typeface="Montserrat"/>
                <a:sym typeface="Montserrat"/>
              </a:defRPr>
            </a:lvl1pPr>
            <a:lvl2pPr marR="0" lvl="1" algn="l" rtl="0">
              <a:lnSpc>
                <a:spcPct val="100000"/>
              </a:lnSpc>
              <a:spcBef>
                <a:spcPts val="0"/>
              </a:spcBef>
              <a:spcAft>
                <a:spcPts val="0"/>
              </a:spcAft>
              <a:buClr>
                <a:schemeClr val="lt1"/>
              </a:buClr>
              <a:buSzPts val="2400"/>
              <a:buFont typeface="Josefin Sans"/>
              <a:buNone/>
              <a:defRPr sz="2400" b="1" i="0" u="none" strike="noStrike" cap="none">
                <a:solidFill>
                  <a:schemeClr val="lt1"/>
                </a:solidFill>
                <a:latin typeface="Josefin Sans"/>
                <a:ea typeface="Josefin Sans"/>
                <a:cs typeface="Josefin Sans"/>
                <a:sym typeface="Josefin Sans"/>
              </a:defRPr>
            </a:lvl2pPr>
            <a:lvl3pPr marR="0" lvl="2" algn="l" rtl="0">
              <a:lnSpc>
                <a:spcPct val="100000"/>
              </a:lnSpc>
              <a:spcBef>
                <a:spcPts val="0"/>
              </a:spcBef>
              <a:spcAft>
                <a:spcPts val="0"/>
              </a:spcAft>
              <a:buClr>
                <a:schemeClr val="lt1"/>
              </a:buClr>
              <a:buSzPts val="2400"/>
              <a:buFont typeface="Josefin Sans"/>
              <a:buNone/>
              <a:defRPr sz="2400" b="1" i="0" u="none" strike="noStrike" cap="none">
                <a:solidFill>
                  <a:schemeClr val="lt1"/>
                </a:solidFill>
                <a:latin typeface="Josefin Sans"/>
                <a:ea typeface="Josefin Sans"/>
                <a:cs typeface="Josefin Sans"/>
                <a:sym typeface="Josefin Sans"/>
              </a:defRPr>
            </a:lvl3pPr>
            <a:lvl4pPr marR="0" lvl="3" algn="l" rtl="0">
              <a:lnSpc>
                <a:spcPct val="100000"/>
              </a:lnSpc>
              <a:spcBef>
                <a:spcPts val="0"/>
              </a:spcBef>
              <a:spcAft>
                <a:spcPts val="0"/>
              </a:spcAft>
              <a:buClr>
                <a:schemeClr val="lt1"/>
              </a:buClr>
              <a:buSzPts val="2400"/>
              <a:buFont typeface="Josefin Sans"/>
              <a:buNone/>
              <a:defRPr sz="2400" b="1" i="0" u="none" strike="noStrike" cap="none">
                <a:solidFill>
                  <a:schemeClr val="lt1"/>
                </a:solidFill>
                <a:latin typeface="Josefin Sans"/>
                <a:ea typeface="Josefin Sans"/>
                <a:cs typeface="Josefin Sans"/>
                <a:sym typeface="Josefin Sans"/>
              </a:defRPr>
            </a:lvl4pPr>
            <a:lvl5pPr marR="0" lvl="4" algn="l" rtl="0">
              <a:lnSpc>
                <a:spcPct val="100000"/>
              </a:lnSpc>
              <a:spcBef>
                <a:spcPts val="0"/>
              </a:spcBef>
              <a:spcAft>
                <a:spcPts val="0"/>
              </a:spcAft>
              <a:buClr>
                <a:schemeClr val="lt1"/>
              </a:buClr>
              <a:buSzPts val="2400"/>
              <a:buFont typeface="Josefin Sans"/>
              <a:buNone/>
              <a:defRPr sz="2400" b="1" i="0" u="none" strike="noStrike" cap="none">
                <a:solidFill>
                  <a:schemeClr val="lt1"/>
                </a:solidFill>
                <a:latin typeface="Josefin Sans"/>
                <a:ea typeface="Josefin Sans"/>
                <a:cs typeface="Josefin Sans"/>
                <a:sym typeface="Josefin Sans"/>
              </a:defRPr>
            </a:lvl5pPr>
            <a:lvl6pPr marR="0" lvl="5" algn="l" rtl="0">
              <a:lnSpc>
                <a:spcPct val="100000"/>
              </a:lnSpc>
              <a:spcBef>
                <a:spcPts val="0"/>
              </a:spcBef>
              <a:spcAft>
                <a:spcPts val="0"/>
              </a:spcAft>
              <a:buClr>
                <a:schemeClr val="lt1"/>
              </a:buClr>
              <a:buSzPts val="2400"/>
              <a:buFont typeface="Josefin Sans"/>
              <a:buNone/>
              <a:defRPr sz="2400" b="1" i="0" u="none" strike="noStrike" cap="none">
                <a:solidFill>
                  <a:schemeClr val="lt1"/>
                </a:solidFill>
                <a:latin typeface="Josefin Sans"/>
                <a:ea typeface="Josefin Sans"/>
                <a:cs typeface="Josefin Sans"/>
                <a:sym typeface="Josefin Sans"/>
              </a:defRPr>
            </a:lvl6pPr>
            <a:lvl7pPr marR="0" lvl="6" algn="l" rtl="0">
              <a:lnSpc>
                <a:spcPct val="100000"/>
              </a:lnSpc>
              <a:spcBef>
                <a:spcPts val="0"/>
              </a:spcBef>
              <a:spcAft>
                <a:spcPts val="0"/>
              </a:spcAft>
              <a:buClr>
                <a:schemeClr val="lt1"/>
              </a:buClr>
              <a:buSzPts val="2400"/>
              <a:buFont typeface="Josefin Sans"/>
              <a:buNone/>
              <a:defRPr sz="2400" b="1" i="0" u="none" strike="noStrike" cap="none">
                <a:solidFill>
                  <a:schemeClr val="lt1"/>
                </a:solidFill>
                <a:latin typeface="Josefin Sans"/>
                <a:ea typeface="Josefin Sans"/>
                <a:cs typeface="Josefin Sans"/>
                <a:sym typeface="Josefin Sans"/>
              </a:defRPr>
            </a:lvl7pPr>
            <a:lvl8pPr marR="0" lvl="7" algn="l" rtl="0">
              <a:lnSpc>
                <a:spcPct val="100000"/>
              </a:lnSpc>
              <a:spcBef>
                <a:spcPts val="0"/>
              </a:spcBef>
              <a:spcAft>
                <a:spcPts val="0"/>
              </a:spcAft>
              <a:buClr>
                <a:schemeClr val="lt1"/>
              </a:buClr>
              <a:buSzPts val="2400"/>
              <a:buFont typeface="Josefin Sans"/>
              <a:buNone/>
              <a:defRPr sz="2400" b="1" i="0" u="none" strike="noStrike" cap="none">
                <a:solidFill>
                  <a:schemeClr val="lt1"/>
                </a:solidFill>
                <a:latin typeface="Josefin Sans"/>
                <a:ea typeface="Josefin Sans"/>
                <a:cs typeface="Josefin Sans"/>
                <a:sym typeface="Josefin Sans"/>
              </a:defRPr>
            </a:lvl8pPr>
            <a:lvl9pPr marR="0" lvl="8" algn="l" rtl="0">
              <a:lnSpc>
                <a:spcPct val="100000"/>
              </a:lnSpc>
              <a:spcBef>
                <a:spcPts val="0"/>
              </a:spcBef>
              <a:spcAft>
                <a:spcPts val="0"/>
              </a:spcAft>
              <a:buClr>
                <a:schemeClr val="lt1"/>
              </a:buClr>
              <a:buSzPts val="2400"/>
              <a:buFont typeface="Josefin Sans"/>
              <a:buNone/>
              <a:defRPr sz="2400" b="1" i="0" u="none" strike="noStrike" cap="none">
                <a:solidFill>
                  <a:schemeClr val="lt1"/>
                </a:solidFill>
                <a:latin typeface="Josefin Sans"/>
                <a:ea typeface="Josefin Sans"/>
                <a:cs typeface="Josefin Sans"/>
                <a:sym typeface="Josefin Sans"/>
              </a:defRPr>
            </a:lvl9pPr>
          </a:lstStyle>
          <a:p>
            <a:pPr marL="0" lvl="0" indent="0" algn="l" rtl="0">
              <a:spcBef>
                <a:spcPts val="0"/>
              </a:spcBef>
              <a:spcAft>
                <a:spcPts val="0"/>
              </a:spcAft>
              <a:buNone/>
            </a:pPr>
            <a:r>
              <a:rPr lang="en-GB" dirty="0">
                <a:solidFill>
                  <a:schemeClr val="tx1"/>
                </a:solidFill>
              </a:rPr>
              <a:t>B</a:t>
            </a:r>
            <a:endParaRPr dirty="0">
              <a:solidFill>
                <a:schemeClr val="tx1"/>
              </a:solidFill>
            </a:endParaRPr>
          </a:p>
        </p:txBody>
      </p:sp>
      <p:cxnSp>
        <p:nvCxnSpPr>
          <p:cNvPr id="12" name="Google Shape;236;p32">
            <a:extLst>
              <a:ext uri="{FF2B5EF4-FFF2-40B4-BE49-F238E27FC236}">
                <a16:creationId xmlns="" xmlns:a16="http://schemas.microsoft.com/office/drawing/2014/main" id="{62C6192F-189F-FFB3-5ED1-4821143BFDF2}"/>
              </a:ext>
            </a:extLst>
          </p:cNvPr>
          <p:cNvCxnSpPr>
            <a:cxnSpLocks/>
          </p:cNvCxnSpPr>
          <p:nvPr/>
        </p:nvCxnSpPr>
        <p:spPr>
          <a:xfrm flipV="1">
            <a:off x="2354343" y="2628686"/>
            <a:ext cx="0" cy="1979695"/>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 xmlns:p14="http://schemas.microsoft.com/office/powerpoint/2010/main" val="14450189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28"/>
          <p:cNvSpPr txBox="1">
            <a:spLocks noGrp="1"/>
          </p:cNvSpPr>
          <p:nvPr>
            <p:ph type="ctrTitle"/>
          </p:nvPr>
        </p:nvSpPr>
        <p:spPr>
          <a:xfrm>
            <a:off x="899724" y="1447830"/>
            <a:ext cx="10392551" cy="3120800"/>
          </a:xfrm>
          <a:prstGeom prst="rect">
            <a:avLst/>
          </a:prstGeom>
        </p:spPr>
        <p:txBody>
          <a:bodyPr spcFirstLastPara="1" vert="horz" wrap="square" lIns="121900" tIns="121900" rIns="121900" bIns="121900" rtlCol="0" anchor="b" anchorCtr="0">
            <a:noAutofit/>
          </a:bodyPr>
          <a:lstStyle/>
          <a:p>
            <a:pPr>
              <a:spcBef>
                <a:spcPts val="0"/>
              </a:spcBef>
            </a:pPr>
            <a:r>
              <a:rPr lang="en-GB" dirty="0"/>
              <a:t>A: </a:t>
            </a:r>
            <a:r>
              <a:rPr lang="en-GB" dirty="0" err="1" smtClean="0"/>
              <a:t>Despre</a:t>
            </a:r>
            <a:r>
              <a:rPr lang="en-GB" dirty="0" smtClean="0"/>
              <a:t> </a:t>
            </a:r>
            <a:r>
              <a:rPr lang="en-GB" dirty="0" err="1" smtClean="0"/>
              <a:t>subiect</a:t>
            </a:r>
            <a:r>
              <a:rPr lang="en-GB" dirty="0"/>
              <a:t/>
            </a:r>
            <a:br>
              <a:rPr lang="en-GB" dirty="0"/>
            </a:br>
            <a:r>
              <a:rPr lang="en-GB" dirty="0"/>
              <a:t/>
            </a:r>
            <a:br>
              <a:rPr lang="en-GB" dirty="0"/>
            </a:br>
            <a:r>
              <a:rPr lang="ro-RO" b="1" dirty="0" smtClean="0"/>
              <a:t>Programarea</a:t>
            </a:r>
            <a:r>
              <a:rPr lang="de-DE" b="1" dirty="0" smtClean="0"/>
              <a:t> și utilizarea Scratch</a:t>
            </a:r>
            <a:endParaRPr b="1" dirty="0">
              <a:solidFill>
                <a:srgbClr val="FFFF00"/>
              </a:solidFill>
              <a:sym typeface="Montserra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1" name="Google Shape;201;p30"/>
          <p:cNvSpPr txBox="1">
            <a:spLocks noGrp="1"/>
          </p:cNvSpPr>
          <p:nvPr>
            <p:ph type="subTitle" idx="1"/>
          </p:nvPr>
        </p:nvSpPr>
        <p:spPr>
          <a:xfrm>
            <a:off x="1750256" y="1144620"/>
            <a:ext cx="10159507" cy="3145721"/>
          </a:xfrm>
          <a:prstGeom prst="rect">
            <a:avLst/>
          </a:prstGeom>
        </p:spPr>
        <p:txBody>
          <a:bodyPr spcFirstLastPara="1" vert="horz" wrap="square" lIns="121900" tIns="121900" rIns="121900" bIns="121900" rtlCol="0" anchor="t" anchorCtr="0">
            <a:noAutofit/>
          </a:bodyPr>
          <a:lstStyle/>
          <a:p>
            <a:r>
              <a:rPr lang="ro-RO" b="1" dirty="0" smtClean="0">
                <a:solidFill>
                  <a:schemeClr val="tx1"/>
                </a:solidFill>
              </a:rPr>
              <a:t>Ce este programarea?</a:t>
            </a:r>
            <a:endParaRPr lang="en-GB" b="1" dirty="0">
              <a:solidFill>
                <a:schemeClr val="tx1"/>
              </a:solidFill>
            </a:endParaRPr>
          </a:p>
          <a:p>
            <a:r>
              <a:rPr lang="vi-VN" dirty="0" smtClean="0">
                <a:solidFill>
                  <a:schemeClr val="tx1"/>
                </a:solidFill>
              </a:rPr>
              <a:t>Programarea este procesul de a crea instrucțiuni pe care un computer trebuie să le urmeze. Aceste instrucțiuni, scrise într-un limbaj de programare, spun computerului cum să efectueze anumite sarcini, cum ar fi calcule, procesarea datelor sau controlul dispozitivelor. Programarea este baza dezvoltării de software și este folosită pentru a crea de la scripturi simple până la aplicații și sisteme complexe.</a:t>
            </a:r>
            <a:endParaRPr lang="en-US" dirty="0">
              <a:solidFill>
                <a:schemeClr val="tx1"/>
              </a:solidFill>
            </a:endParaRPr>
          </a:p>
        </p:txBody>
      </p:sp>
      <p:sp>
        <p:nvSpPr>
          <p:cNvPr id="2" name="Google Shape;204;p30">
            <a:extLst>
              <a:ext uri="{FF2B5EF4-FFF2-40B4-BE49-F238E27FC236}">
                <a16:creationId xmlns="" xmlns:a16="http://schemas.microsoft.com/office/drawing/2014/main" id="{F57063FE-ABF9-CD10-26A0-3473AC6146EE}"/>
              </a:ext>
            </a:extLst>
          </p:cNvPr>
          <p:cNvSpPr/>
          <p:nvPr/>
        </p:nvSpPr>
        <p:spPr>
          <a:xfrm>
            <a:off x="5681613" y="5845829"/>
            <a:ext cx="218788"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3" name="Google Shape;204;p30">
            <a:extLst>
              <a:ext uri="{FF2B5EF4-FFF2-40B4-BE49-F238E27FC236}">
                <a16:creationId xmlns="" xmlns:a16="http://schemas.microsoft.com/office/drawing/2014/main" id="{CA26CBB3-C1FB-F9B0-8F8E-19D115E5D354}"/>
              </a:ext>
            </a:extLst>
          </p:cNvPr>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4" name="Google Shape;204;p30">
            <a:extLst>
              <a:ext uri="{FF2B5EF4-FFF2-40B4-BE49-F238E27FC236}">
                <a16:creationId xmlns="" xmlns:a16="http://schemas.microsoft.com/office/drawing/2014/main" id="{10A5E088-CD4B-AB9D-27C9-2A3E97D7FD1F}"/>
              </a:ext>
            </a:extLst>
          </p:cNvPr>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cxnSp>
        <p:nvCxnSpPr>
          <p:cNvPr id="5" name="Google Shape;236;p32">
            <a:extLst>
              <a:ext uri="{FF2B5EF4-FFF2-40B4-BE49-F238E27FC236}">
                <a16:creationId xmlns="" xmlns:a16="http://schemas.microsoft.com/office/drawing/2014/main" id="{C095D35B-54B0-C1E6-42F3-A3B74A269F4A}"/>
              </a:ext>
            </a:extLst>
          </p:cNvPr>
          <p:cNvCxnSpPr>
            <a:cxnSpLocks/>
          </p:cNvCxnSpPr>
          <p:nvPr/>
        </p:nvCxnSpPr>
        <p:spPr>
          <a:xfrm flipV="1">
            <a:off x="1503344" y="1144620"/>
            <a:ext cx="0" cy="1979695"/>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10" name="Wolke 9">
            <a:extLst>
              <a:ext uri="{FF2B5EF4-FFF2-40B4-BE49-F238E27FC236}">
                <a16:creationId xmlns="" xmlns:a16="http://schemas.microsoft.com/office/drawing/2014/main" id="{F787A4C9-99E3-79BC-BC58-BE3138243693}"/>
              </a:ext>
            </a:extLst>
          </p:cNvPr>
          <p:cNvSpPr/>
          <p:nvPr/>
        </p:nvSpPr>
        <p:spPr>
          <a:xfrm>
            <a:off x="6783355" y="130629"/>
            <a:ext cx="3685592" cy="1511559"/>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200" b="1" dirty="0" smtClean="0"/>
              <a:t>Definiţie!</a:t>
            </a:r>
            <a:endParaRPr lang="de-DE" sz="3200" b="1" dirty="0"/>
          </a:p>
        </p:txBody>
      </p:sp>
    </p:spTree>
    <p:extLst>
      <p:ext uri="{BB962C8B-B14F-4D97-AF65-F5344CB8AC3E}">
        <p14:creationId xmlns="" xmlns:p14="http://schemas.microsoft.com/office/powerpoint/2010/main" val="15269681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1" name="Google Shape;201;p30"/>
          <p:cNvSpPr txBox="1">
            <a:spLocks noGrp="1"/>
          </p:cNvSpPr>
          <p:nvPr>
            <p:ph type="subTitle" idx="1"/>
          </p:nvPr>
        </p:nvSpPr>
        <p:spPr>
          <a:xfrm>
            <a:off x="1750256" y="445661"/>
            <a:ext cx="10159507" cy="1039022"/>
          </a:xfrm>
          <a:prstGeom prst="rect">
            <a:avLst/>
          </a:prstGeom>
        </p:spPr>
        <p:txBody>
          <a:bodyPr spcFirstLastPara="1" vert="horz" wrap="square" lIns="121900" tIns="121900" rIns="121900" bIns="121900" rtlCol="0" anchor="t" anchorCtr="0">
            <a:noAutofit/>
          </a:bodyPr>
          <a:lstStyle/>
          <a:p>
            <a:r>
              <a:rPr lang="vi-VN" b="1" dirty="0" smtClean="0">
                <a:solidFill>
                  <a:schemeClr val="tx1"/>
                </a:solidFill>
              </a:rPr>
              <a:t>Câteva concepte ale programării:</a:t>
            </a:r>
            <a:endParaRPr lang="en-IE" dirty="0">
              <a:solidFill>
                <a:schemeClr val="tx1"/>
              </a:solidFill>
            </a:endParaRPr>
          </a:p>
        </p:txBody>
      </p:sp>
      <p:sp>
        <p:nvSpPr>
          <p:cNvPr id="2" name="Google Shape;204;p30">
            <a:extLst>
              <a:ext uri="{FF2B5EF4-FFF2-40B4-BE49-F238E27FC236}">
                <a16:creationId xmlns="" xmlns:a16="http://schemas.microsoft.com/office/drawing/2014/main" id="{F57063FE-ABF9-CD10-26A0-3473AC6146EE}"/>
              </a:ext>
            </a:extLst>
          </p:cNvPr>
          <p:cNvSpPr/>
          <p:nvPr/>
        </p:nvSpPr>
        <p:spPr>
          <a:xfrm>
            <a:off x="5681613" y="5146869"/>
            <a:ext cx="218788"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3" name="Google Shape;204;p30">
            <a:extLst>
              <a:ext uri="{FF2B5EF4-FFF2-40B4-BE49-F238E27FC236}">
                <a16:creationId xmlns="" xmlns:a16="http://schemas.microsoft.com/office/drawing/2014/main" id="{CA26CBB3-C1FB-F9B0-8F8E-19D115E5D354}"/>
              </a:ext>
            </a:extLst>
          </p:cNvPr>
          <p:cNvSpPr/>
          <p:nvPr/>
        </p:nvSpPr>
        <p:spPr>
          <a:xfrm>
            <a:off x="6096000" y="5199035"/>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4" name="Google Shape;204;p30">
            <a:extLst>
              <a:ext uri="{FF2B5EF4-FFF2-40B4-BE49-F238E27FC236}">
                <a16:creationId xmlns="" xmlns:a16="http://schemas.microsoft.com/office/drawing/2014/main" id="{10A5E088-CD4B-AB9D-27C9-2A3E97D7FD1F}"/>
              </a:ext>
            </a:extLst>
          </p:cNvPr>
          <p:cNvSpPr/>
          <p:nvPr/>
        </p:nvSpPr>
        <p:spPr>
          <a:xfrm>
            <a:off x="6414400" y="5199035"/>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cxnSp>
        <p:nvCxnSpPr>
          <p:cNvPr id="5" name="Google Shape;236;p32">
            <a:extLst>
              <a:ext uri="{FF2B5EF4-FFF2-40B4-BE49-F238E27FC236}">
                <a16:creationId xmlns="" xmlns:a16="http://schemas.microsoft.com/office/drawing/2014/main" id="{C095D35B-54B0-C1E6-42F3-A3B74A269F4A}"/>
              </a:ext>
            </a:extLst>
          </p:cNvPr>
          <p:cNvCxnSpPr>
            <a:cxnSpLocks/>
          </p:cNvCxnSpPr>
          <p:nvPr/>
        </p:nvCxnSpPr>
        <p:spPr>
          <a:xfrm flipV="1">
            <a:off x="1503344" y="445660"/>
            <a:ext cx="0" cy="1979695"/>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6" name="Google Shape;201;p30">
            <a:extLst>
              <a:ext uri="{FF2B5EF4-FFF2-40B4-BE49-F238E27FC236}">
                <a16:creationId xmlns="" xmlns:a16="http://schemas.microsoft.com/office/drawing/2014/main" id="{257C6074-9DA8-F7A9-A1B7-71FF1902A741}"/>
              </a:ext>
            </a:extLst>
          </p:cNvPr>
          <p:cNvSpPr txBox="1">
            <a:spLocks/>
          </p:cNvSpPr>
          <p:nvPr/>
        </p:nvSpPr>
        <p:spPr>
          <a:xfrm>
            <a:off x="1804849" y="1102545"/>
            <a:ext cx="9359080" cy="3145721"/>
          </a:xfrm>
          <a:prstGeom prst="rect">
            <a:avLst/>
          </a:prstGeom>
        </p:spPr>
        <p:txBody>
          <a:bodyPr spcFirstLastPara="1" vert="horz" wrap="square" lIns="121900" tIns="121900" rIns="121900" bIns="12190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342900" indent="-342900">
              <a:buFont typeface="Arial" panose="020B0604020202020204" pitchFamily="34" charset="0"/>
              <a:buChar char="•"/>
            </a:pPr>
            <a:r>
              <a:rPr lang="en-US" dirty="0" err="1" smtClean="0">
                <a:solidFill>
                  <a:schemeClr val="tx1"/>
                </a:solidFill>
              </a:rPr>
              <a:t>Programarea</a:t>
            </a:r>
            <a:r>
              <a:rPr lang="en-US" dirty="0" smtClean="0">
                <a:solidFill>
                  <a:schemeClr val="tx1"/>
                </a:solidFill>
              </a:rPr>
              <a:t> </a:t>
            </a:r>
            <a:r>
              <a:rPr lang="en-US" dirty="0" err="1" smtClean="0">
                <a:solidFill>
                  <a:schemeClr val="tx1"/>
                </a:solidFill>
              </a:rPr>
              <a:t>folosește</a:t>
            </a:r>
            <a:r>
              <a:rPr lang="en-US" dirty="0" smtClean="0">
                <a:solidFill>
                  <a:schemeClr val="tx1"/>
                </a:solidFill>
              </a:rPr>
              <a:t> </a:t>
            </a:r>
            <a:r>
              <a:rPr lang="en-US" dirty="0" err="1" smtClean="0">
                <a:solidFill>
                  <a:schemeClr val="tx1"/>
                </a:solidFill>
              </a:rPr>
              <a:t>limbaje</a:t>
            </a:r>
            <a:r>
              <a:rPr lang="en-US" dirty="0" smtClean="0">
                <a:solidFill>
                  <a:schemeClr val="tx1"/>
                </a:solidFill>
              </a:rPr>
              <a:t> de </a:t>
            </a:r>
            <a:r>
              <a:rPr lang="en-US" dirty="0" err="1" smtClean="0">
                <a:solidFill>
                  <a:schemeClr val="tx1"/>
                </a:solidFill>
              </a:rPr>
              <a:t>programare</a:t>
            </a:r>
            <a:r>
              <a:rPr lang="en-US" dirty="0" smtClean="0">
                <a:solidFill>
                  <a:schemeClr val="tx1"/>
                </a:solidFill>
              </a:rPr>
              <a:t>:</a:t>
            </a:r>
            <a:br>
              <a:rPr lang="en-US" dirty="0" smtClean="0">
                <a:solidFill>
                  <a:schemeClr val="tx1"/>
                </a:solidFill>
              </a:rPr>
            </a:br>
            <a:r>
              <a:rPr lang="en-US" dirty="0" err="1" smtClean="0">
                <a:solidFill>
                  <a:schemeClr val="tx1"/>
                </a:solidFill>
              </a:rPr>
              <a:t>Acestea</a:t>
            </a:r>
            <a:r>
              <a:rPr lang="en-US" dirty="0" smtClean="0">
                <a:solidFill>
                  <a:schemeClr val="tx1"/>
                </a:solidFill>
              </a:rPr>
              <a:t> </a:t>
            </a:r>
            <a:r>
              <a:rPr lang="en-US" dirty="0" err="1" smtClean="0">
                <a:solidFill>
                  <a:schemeClr val="tx1"/>
                </a:solidFill>
              </a:rPr>
              <a:t>sunt</a:t>
            </a:r>
            <a:r>
              <a:rPr lang="en-US" dirty="0" smtClean="0">
                <a:solidFill>
                  <a:schemeClr val="tx1"/>
                </a:solidFill>
              </a:rPr>
              <a:t> </a:t>
            </a:r>
            <a:r>
              <a:rPr lang="en-US" dirty="0" err="1" smtClean="0">
                <a:solidFill>
                  <a:schemeClr val="tx1"/>
                </a:solidFill>
              </a:rPr>
              <a:t>limbajele</a:t>
            </a:r>
            <a:r>
              <a:rPr lang="en-US" dirty="0" smtClean="0">
                <a:solidFill>
                  <a:schemeClr val="tx1"/>
                </a:solidFill>
              </a:rPr>
              <a:t> </a:t>
            </a:r>
            <a:r>
              <a:rPr lang="en-US" dirty="0" err="1" smtClean="0">
                <a:solidFill>
                  <a:schemeClr val="tx1"/>
                </a:solidFill>
              </a:rPr>
              <a:t>utilizate</a:t>
            </a:r>
            <a:r>
              <a:rPr lang="en-US" dirty="0" smtClean="0">
                <a:solidFill>
                  <a:schemeClr val="tx1"/>
                </a:solidFill>
              </a:rPr>
              <a:t> </a:t>
            </a:r>
            <a:r>
              <a:rPr lang="en-US" dirty="0" err="1" smtClean="0">
                <a:solidFill>
                  <a:schemeClr val="tx1"/>
                </a:solidFill>
              </a:rPr>
              <a:t>pentru</a:t>
            </a:r>
            <a:r>
              <a:rPr lang="en-US" dirty="0" smtClean="0">
                <a:solidFill>
                  <a:schemeClr val="tx1"/>
                </a:solidFill>
              </a:rPr>
              <a:t> a </a:t>
            </a:r>
            <a:r>
              <a:rPr lang="en-US" dirty="0" err="1" smtClean="0">
                <a:solidFill>
                  <a:schemeClr val="tx1"/>
                </a:solidFill>
              </a:rPr>
              <a:t>scrie</a:t>
            </a:r>
            <a:r>
              <a:rPr lang="en-US" dirty="0" smtClean="0">
                <a:solidFill>
                  <a:schemeClr val="tx1"/>
                </a:solidFill>
              </a:rPr>
              <a:t> cod, </a:t>
            </a:r>
            <a:r>
              <a:rPr lang="en-US" dirty="0" err="1" smtClean="0">
                <a:solidFill>
                  <a:schemeClr val="tx1"/>
                </a:solidFill>
              </a:rPr>
              <a:t>precum</a:t>
            </a:r>
            <a:r>
              <a:rPr lang="en-US" dirty="0" smtClean="0">
                <a:solidFill>
                  <a:schemeClr val="tx1"/>
                </a:solidFill>
              </a:rPr>
              <a:t> Python, Java, C++, JavaScript etc.</a:t>
            </a:r>
            <a:endParaRPr lang="en-US" dirty="0">
              <a:solidFill>
                <a:schemeClr val="tx1"/>
              </a:solidFill>
            </a:endParaRPr>
          </a:p>
          <a:p>
            <a:pPr marL="342900" indent="-342900">
              <a:buFont typeface="Arial" panose="020B0604020202020204" pitchFamily="34" charset="0"/>
              <a:buChar char="•"/>
            </a:pPr>
            <a:r>
              <a:rPr lang="vi-VN" dirty="0" smtClean="0">
                <a:solidFill>
                  <a:schemeClr val="tx1"/>
                </a:solidFill>
                <a:latin typeface="Calibri" pitchFamily="34" charset="0"/>
                <a:cs typeface="Calibri" pitchFamily="34" charset="0"/>
              </a:rPr>
              <a:t>Fiecare limbaj are propria sa sintaxă (reguli) și este potrivit pentru diferite tipuri de sarcini. Sintaxa reprezintă regulile specifice și structura unui limbaj de programare care dictează modul în care trebuie scris codul pentru ca computerul să îl înțeleagă și să îl execute.</a:t>
            </a:r>
            <a:endParaRPr lang="ro-RO" dirty="0" smtClean="0">
              <a:solidFill>
                <a:schemeClr val="tx1"/>
              </a:solidFill>
              <a:latin typeface="Calibri" pitchFamily="34" charset="0"/>
              <a:cs typeface="Calibri" pitchFamily="34" charset="0"/>
            </a:endParaRPr>
          </a:p>
          <a:p>
            <a:pPr marL="342900" indent="-342900">
              <a:buFont typeface="Arial" panose="020B0604020202020204" pitchFamily="34" charset="0"/>
              <a:buChar char="•"/>
            </a:pPr>
            <a:r>
              <a:rPr lang="vi-VN" dirty="0" smtClean="0">
                <a:solidFill>
                  <a:schemeClr val="tx1"/>
                </a:solidFill>
                <a:latin typeface="Calibri" pitchFamily="34" charset="0"/>
                <a:cs typeface="Calibri" pitchFamily="34" charset="0"/>
              </a:rPr>
              <a:t>Programarea utilizează algoritmi. Aceștia sunt un set de pași sau instrucțiuni concepute pentru a rezolva o anumită problemă sau pentru a îndeplini o sarcină.</a:t>
            </a:r>
            <a:endParaRPr lang="en-IE" dirty="0">
              <a:solidFill>
                <a:schemeClr val="tx1"/>
              </a:solidFill>
              <a:latin typeface="Calibri" pitchFamily="34" charset="0"/>
              <a:cs typeface="Calibri" pitchFamily="34" charset="0"/>
            </a:endParaRPr>
          </a:p>
        </p:txBody>
      </p:sp>
    </p:spTree>
    <p:extLst>
      <p:ext uri="{BB962C8B-B14F-4D97-AF65-F5344CB8AC3E}">
        <p14:creationId xmlns="" xmlns:p14="http://schemas.microsoft.com/office/powerpoint/2010/main" val="3133070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1" name="Google Shape;201;p30"/>
          <p:cNvSpPr txBox="1">
            <a:spLocks noGrp="1"/>
          </p:cNvSpPr>
          <p:nvPr>
            <p:ph type="subTitle" idx="1"/>
          </p:nvPr>
        </p:nvSpPr>
        <p:spPr>
          <a:xfrm>
            <a:off x="1750256" y="459310"/>
            <a:ext cx="10159507" cy="1039022"/>
          </a:xfrm>
          <a:prstGeom prst="rect">
            <a:avLst/>
          </a:prstGeom>
        </p:spPr>
        <p:txBody>
          <a:bodyPr spcFirstLastPara="1" vert="horz" wrap="square" lIns="121900" tIns="121900" rIns="121900" bIns="121900" rtlCol="0" anchor="t" anchorCtr="0">
            <a:noAutofit/>
          </a:bodyPr>
          <a:lstStyle/>
          <a:p>
            <a:pPr algn="l"/>
            <a:r>
              <a:rPr lang="ro-RO" b="1" dirty="0" smtClean="0">
                <a:solidFill>
                  <a:schemeClr val="tx1"/>
                </a:solidFill>
              </a:rPr>
              <a:t>Câteva concepte ale programării</a:t>
            </a:r>
            <a:r>
              <a:rPr lang="de-DE" b="1" dirty="0" smtClean="0">
                <a:solidFill>
                  <a:schemeClr val="tx1"/>
                </a:solidFill>
              </a:rPr>
              <a:t>:</a:t>
            </a:r>
            <a:endParaRPr lang="en-GB" dirty="0" smtClean="0">
              <a:solidFill>
                <a:schemeClr val="tx1"/>
              </a:solidFill>
            </a:endParaRPr>
          </a:p>
        </p:txBody>
      </p:sp>
      <p:sp>
        <p:nvSpPr>
          <p:cNvPr id="2" name="Google Shape;204;p30">
            <a:extLst>
              <a:ext uri="{FF2B5EF4-FFF2-40B4-BE49-F238E27FC236}">
                <a16:creationId xmlns="" xmlns:a16="http://schemas.microsoft.com/office/drawing/2014/main" id="{F57063FE-ABF9-CD10-26A0-3473AC6146EE}"/>
              </a:ext>
            </a:extLst>
          </p:cNvPr>
          <p:cNvSpPr/>
          <p:nvPr/>
        </p:nvSpPr>
        <p:spPr>
          <a:xfrm>
            <a:off x="5681613" y="5337808"/>
            <a:ext cx="218788"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3" name="Google Shape;204;p30">
            <a:extLst>
              <a:ext uri="{FF2B5EF4-FFF2-40B4-BE49-F238E27FC236}">
                <a16:creationId xmlns="" xmlns:a16="http://schemas.microsoft.com/office/drawing/2014/main" id="{CA26CBB3-C1FB-F9B0-8F8E-19D115E5D354}"/>
              </a:ext>
            </a:extLst>
          </p:cNvPr>
          <p:cNvSpPr/>
          <p:nvPr/>
        </p:nvSpPr>
        <p:spPr>
          <a:xfrm>
            <a:off x="6096000" y="5389974"/>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4" name="Google Shape;204;p30">
            <a:extLst>
              <a:ext uri="{FF2B5EF4-FFF2-40B4-BE49-F238E27FC236}">
                <a16:creationId xmlns="" xmlns:a16="http://schemas.microsoft.com/office/drawing/2014/main" id="{10A5E088-CD4B-AB9D-27C9-2A3E97D7FD1F}"/>
              </a:ext>
            </a:extLst>
          </p:cNvPr>
          <p:cNvSpPr/>
          <p:nvPr/>
        </p:nvSpPr>
        <p:spPr>
          <a:xfrm>
            <a:off x="6414400" y="5389974"/>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cxnSp>
        <p:nvCxnSpPr>
          <p:cNvPr id="5" name="Google Shape;236;p32">
            <a:extLst>
              <a:ext uri="{FF2B5EF4-FFF2-40B4-BE49-F238E27FC236}">
                <a16:creationId xmlns="" xmlns:a16="http://schemas.microsoft.com/office/drawing/2014/main" id="{C095D35B-54B0-C1E6-42F3-A3B74A269F4A}"/>
              </a:ext>
            </a:extLst>
          </p:cNvPr>
          <p:cNvCxnSpPr>
            <a:cxnSpLocks/>
          </p:cNvCxnSpPr>
          <p:nvPr/>
        </p:nvCxnSpPr>
        <p:spPr>
          <a:xfrm flipV="1">
            <a:off x="1503344" y="701915"/>
            <a:ext cx="0" cy="1979695"/>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6" name="Google Shape;201;p30">
            <a:extLst>
              <a:ext uri="{FF2B5EF4-FFF2-40B4-BE49-F238E27FC236}">
                <a16:creationId xmlns="" xmlns:a16="http://schemas.microsoft.com/office/drawing/2014/main" id="{257C6074-9DA8-F7A9-A1B7-71FF1902A741}"/>
              </a:ext>
            </a:extLst>
          </p:cNvPr>
          <p:cNvSpPr txBox="1">
            <a:spLocks/>
          </p:cNvSpPr>
          <p:nvPr/>
        </p:nvSpPr>
        <p:spPr>
          <a:xfrm>
            <a:off x="1804849" y="1358800"/>
            <a:ext cx="9368114" cy="3145721"/>
          </a:xfrm>
          <a:prstGeom prst="rect">
            <a:avLst/>
          </a:prstGeom>
        </p:spPr>
        <p:txBody>
          <a:bodyPr spcFirstLastPara="1" vert="horz" wrap="square" lIns="121900" tIns="121900" rIns="121900" bIns="12190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342900" indent="-342900" algn="just">
              <a:buFont typeface="Arial" panose="020B0604020202020204" pitchFamily="34" charset="0"/>
              <a:buChar char="•"/>
            </a:pPr>
            <a:r>
              <a:rPr lang="ro-RO" dirty="0" smtClean="0">
                <a:solidFill>
                  <a:schemeClr val="tx1"/>
                </a:solidFill>
              </a:rPr>
              <a:t>Programarea necesită depanare. Acesta este procesul de identificare și corectare a erorilor sau bug-urilor din cod.</a:t>
            </a:r>
          </a:p>
          <a:p>
            <a:pPr marL="342900" indent="-342900" algn="just">
              <a:buFont typeface="Arial" panose="020B0604020202020204" pitchFamily="34" charset="0"/>
              <a:buChar char="•"/>
            </a:pPr>
            <a:r>
              <a:rPr lang="ro-RO" dirty="0" smtClean="0">
                <a:solidFill>
                  <a:schemeClr val="tx1"/>
                </a:solidFill>
              </a:rPr>
              <a:t>Programarea necesită, de asemenea, compilare/interpretare.</a:t>
            </a:r>
            <a:br>
              <a:rPr lang="ro-RO" dirty="0" smtClean="0">
                <a:solidFill>
                  <a:schemeClr val="tx1"/>
                </a:solidFill>
              </a:rPr>
            </a:br>
            <a:r>
              <a:rPr lang="ro-RO" dirty="0" smtClean="0">
                <a:solidFill>
                  <a:schemeClr val="tx1"/>
                </a:solidFill>
              </a:rPr>
              <a:t>Codul trebuie convertit într-o formă pe care computerul să o poată executa. Acest lucru se realizează printr-un compilator sau un interpret, în funcție de limbajul de programare.</a:t>
            </a:r>
            <a:endParaRPr lang="en-IE" dirty="0">
              <a:solidFill>
                <a:schemeClr val="tx1"/>
              </a:solidFill>
            </a:endParaRPr>
          </a:p>
        </p:txBody>
      </p:sp>
    </p:spTree>
    <p:extLst>
      <p:ext uri="{BB962C8B-B14F-4D97-AF65-F5344CB8AC3E}">
        <p14:creationId xmlns="" xmlns:p14="http://schemas.microsoft.com/office/powerpoint/2010/main" val="19252552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176;p28">
            <a:extLst>
              <a:ext uri="{FF2B5EF4-FFF2-40B4-BE49-F238E27FC236}">
                <a16:creationId xmlns="" xmlns:a16="http://schemas.microsoft.com/office/drawing/2014/main" id="{FC47AF8E-711E-1023-3785-7D209324DA68}"/>
              </a:ext>
            </a:extLst>
          </p:cNvPr>
          <p:cNvSpPr txBox="1">
            <a:spLocks/>
          </p:cNvSpPr>
          <p:nvPr/>
        </p:nvSpPr>
        <p:spPr>
          <a:xfrm>
            <a:off x="400595" y="2574024"/>
            <a:ext cx="6224571" cy="1709953"/>
          </a:xfrm>
          <a:prstGeom prst="rect">
            <a:avLst/>
          </a:prstGeom>
          <a:noFill/>
          <a:ln>
            <a:noFill/>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lt1"/>
              </a:buClr>
              <a:buSzPts val="3600"/>
              <a:buFont typeface="Montserrat"/>
              <a:buNone/>
              <a:defRPr sz="3600" b="1" i="0" u="none" strike="noStrike" cap="none">
                <a:solidFill>
                  <a:schemeClr val="lt1"/>
                </a:solidFill>
                <a:latin typeface="Montserrat"/>
                <a:ea typeface="Montserrat"/>
                <a:cs typeface="Montserrat"/>
                <a:sym typeface="Montserrat"/>
              </a:defRPr>
            </a:lvl1pPr>
            <a:lvl2pPr marR="0" lvl="1"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2pPr>
            <a:lvl3pPr marR="0" lvl="2"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3pPr>
            <a:lvl4pPr marR="0" lvl="3"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4pPr>
            <a:lvl5pPr marR="0" lvl="4"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5pPr>
            <a:lvl6pPr marR="0" lvl="5"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6pPr>
            <a:lvl7pPr marR="0" lvl="6"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7pPr>
            <a:lvl8pPr marR="0" lvl="7"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8pPr>
            <a:lvl9pPr marR="0" lvl="8"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9pPr>
          </a:lstStyle>
          <a:p>
            <a:pPr algn="ctr"/>
            <a:r>
              <a:rPr lang="en-US" sz="4267" dirty="0" err="1" smtClean="0">
                <a:solidFill>
                  <a:schemeClr val="tx1"/>
                </a:solidFill>
              </a:rPr>
              <a:t>Videoclip</a:t>
            </a:r>
            <a:r>
              <a:rPr lang="en-US" sz="4267" dirty="0" smtClean="0">
                <a:solidFill>
                  <a:schemeClr val="tx1"/>
                </a:solidFill>
              </a:rPr>
              <a:t> </a:t>
            </a:r>
            <a:r>
              <a:rPr lang="en-US" sz="4267" dirty="0" err="1" smtClean="0">
                <a:solidFill>
                  <a:schemeClr val="tx1"/>
                </a:solidFill>
              </a:rPr>
              <a:t>despre</a:t>
            </a:r>
            <a:r>
              <a:rPr lang="en-US" sz="4267" dirty="0" smtClean="0">
                <a:solidFill>
                  <a:schemeClr val="tx1"/>
                </a:solidFill>
              </a:rPr>
              <a:t> </a:t>
            </a:r>
            <a:r>
              <a:rPr lang="en-US" sz="4267" dirty="0" err="1" smtClean="0">
                <a:solidFill>
                  <a:schemeClr val="tx1"/>
                </a:solidFill>
              </a:rPr>
              <a:t>programare</a:t>
            </a:r>
            <a:endParaRPr lang="en-US" sz="4267" dirty="0">
              <a:solidFill>
                <a:schemeClr val="bg2"/>
              </a:solidFill>
            </a:endParaRPr>
          </a:p>
        </p:txBody>
      </p:sp>
      <p:sp>
        <p:nvSpPr>
          <p:cNvPr id="6" name="Textfeld 5">
            <a:extLst>
              <a:ext uri="{FF2B5EF4-FFF2-40B4-BE49-F238E27FC236}">
                <a16:creationId xmlns="" xmlns:a16="http://schemas.microsoft.com/office/drawing/2014/main" id="{71B888A8-6007-0CBA-EBC5-502B0D2FEEFE}"/>
              </a:ext>
            </a:extLst>
          </p:cNvPr>
          <p:cNvSpPr txBox="1"/>
          <p:nvPr/>
        </p:nvSpPr>
        <p:spPr>
          <a:xfrm>
            <a:off x="7249503" y="4923418"/>
            <a:ext cx="4220240" cy="318100"/>
          </a:xfrm>
          <a:prstGeom prst="rect">
            <a:avLst/>
          </a:prstGeom>
          <a:noFill/>
        </p:spPr>
        <p:txBody>
          <a:bodyPr wrap="square" rtlCol="0">
            <a:spAutoFit/>
          </a:bodyPr>
          <a:lstStyle/>
          <a:p>
            <a:r>
              <a:rPr lang="de-DE" sz="1467" dirty="0">
                <a:hlinkClick r:id="rId2"/>
              </a:rPr>
              <a:t>https://</a:t>
            </a:r>
            <a:r>
              <a:rPr lang="de-DE" sz="1467" dirty="0" smtClean="0">
                <a:hlinkClick r:id="rId2"/>
              </a:rPr>
              <a:t>www.youtube.com/watch?v=N7ZmPYaXoic</a:t>
            </a:r>
            <a:endParaRPr lang="de-DE" sz="1467" dirty="0"/>
          </a:p>
        </p:txBody>
      </p:sp>
      <p:sp>
        <p:nvSpPr>
          <p:cNvPr id="7" name="Google Shape;204;p30">
            <a:extLst>
              <a:ext uri="{FF2B5EF4-FFF2-40B4-BE49-F238E27FC236}">
                <a16:creationId xmlns="" xmlns:a16="http://schemas.microsoft.com/office/drawing/2014/main" id="{725931AB-7B1F-2F84-D3FD-21B00B17E4C0}"/>
              </a:ext>
            </a:extLst>
          </p:cNvPr>
          <p:cNvSpPr/>
          <p:nvPr/>
        </p:nvSpPr>
        <p:spPr>
          <a:xfrm>
            <a:off x="6095181" y="5912607"/>
            <a:ext cx="124800" cy="124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8" name="Google Shape;204;p30">
            <a:extLst>
              <a:ext uri="{FF2B5EF4-FFF2-40B4-BE49-F238E27FC236}">
                <a16:creationId xmlns="" xmlns:a16="http://schemas.microsoft.com/office/drawing/2014/main" id="{8095B147-8705-AD70-461F-6C0B9929B26B}"/>
              </a:ext>
            </a:extLst>
          </p:cNvPr>
          <p:cNvSpPr/>
          <p:nvPr/>
        </p:nvSpPr>
        <p:spPr>
          <a:xfrm>
            <a:off x="5677597" y="5912607"/>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9" name="Google Shape;204;p30">
            <a:extLst>
              <a:ext uri="{FF2B5EF4-FFF2-40B4-BE49-F238E27FC236}">
                <a16:creationId xmlns="" xmlns:a16="http://schemas.microsoft.com/office/drawing/2014/main" id="{F852B731-F9BE-7111-08BC-68B50CBB0D36}"/>
              </a:ext>
            </a:extLst>
          </p:cNvPr>
          <p:cNvSpPr/>
          <p:nvPr/>
        </p:nvSpPr>
        <p:spPr>
          <a:xfrm>
            <a:off x="6514765" y="5860721"/>
            <a:ext cx="220800"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2" name="Wolke 1">
            <a:extLst>
              <a:ext uri="{FF2B5EF4-FFF2-40B4-BE49-F238E27FC236}">
                <a16:creationId xmlns="" xmlns:a16="http://schemas.microsoft.com/office/drawing/2014/main" id="{BE4A71C7-43DB-94E0-BB6E-8660BA21B153}"/>
              </a:ext>
            </a:extLst>
          </p:cNvPr>
          <p:cNvSpPr/>
          <p:nvPr/>
        </p:nvSpPr>
        <p:spPr>
          <a:xfrm>
            <a:off x="6452558" y="130629"/>
            <a:ext cx="4016389" cy="1767182"/>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dirty="0" smtClean="0"/>
              <a:t>Hai să aruncăm o privire la acest videoclip de pe YouTube despre programare!</a:t>
            </a:r>
            <a:endParaRPr lang="de-DE" dirty="0"/>
          </a:p>
        </p:txBody>
      </p:sp>
      <p:pic>
        <p:nvPicPr>
          <p:cNvPr id="10" name="Grafik 9">
            <a:hlinkClick r:id="rId2"/>
            <a:extLst>
              <a:ext uri="{FF2B5EF4-FFF2-40B4-BE49-F238E27FC236}">
                <a16:creationId xmlns="" xmlns:a16="http://schemas.microsoft.com/office/drawing/2014/main" id="{F5187324-E397-00CE-A57C-005F2C940603}"/>
              </a:ext>
            </a:extLst>
          </p:cNvPr>
          <p:cNvPicPr>
            <a:picLocks noChangeAspect="1"/>
          </p:cNvPicPr>
          <p:nvPr/>
        </p:nvPicPr>
        <p:blipFill>
          <a:blip r:embed="rId3"/>
          <a:stretch>
            <a:fillRect/>
          </a:stretch>
        </p:blipFill>
        <p:spPr>
          <a:xfrm>
            <a:off x="6783355" y="2369976"/>
            <a:ext cx="4798710" cy="2553442"/>
          </a:xfrm>
          <a:prstGeom prst="rect">
            <a:avLst/>
          </a:prstGeom>
        </p:spPr>
      </p:pic>
    </p:spTree>
    <p:extLst>
      <p:ext uri="{BB962C8B-B14F-4D97-AF65-F5344CB8AC3E}">
        <p14:creationId xmlns="" xmlns:p14="http://schemas.microsoft.com/office/powerpoint/2010/main" val="31965011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1" name="Google Shape;201;p30"/>
          <p:cNvSpPr txBox="1">
            <a:spLocks noGrp="1"/>
          </p:cNvSpPr>
          <p:nvPr>
            <p:ph type="subTitle" idx="1"/>
          </p:nvPr>
        </p:nvSpPr>
        <p:spPr>
          <a:xfrm>
            <a:off x="1750256" y="459310"/>
            <a:ext cx="10159507" cy="1039022"/>
          </a:xfrm>
          <a:prstGeom prst="rect">
            <a:avLst/>
          </a:prstGeom>
        </p:spPr>
        <p:txBody>
          <a:bodyPr spcFirstLastPara="1" vert="horz" wrap="square" lIns="121900" tIns="121900" rIns="121900" bIns="121900" rtlCol="0" anchor="t" anchorCtr="0">
            <a:noAutofit/>
          </a:bodyPr>
          <a:lstStyle/>
          <a:p>
            <a:r>
              <a:rPr lang="vi-VN" b="1" dirty="0" smtClean="0">
                <a:solidFill>
                  <a:schemeClr val="tx1"/>
                </a:solidFill>
              </a:rPr>
              <a:t>O diagramă de flux:</a:t>
            </a:r>
            <a:endParaRPr lang="en-IE" dirty="0">
              <a:solidFill>
                <a:schemeClr val="tx1"/>
              </a:solidFill>
            </a:endParaRPr>
          </a:p>
        </p:txBody>
      </p:sp>
      <p:sp>
        <p:nvSpPr>
          <p:cNvPr id="2" name="Google Shape;204;p30">
            <a:extLst>
              <a:ext uri="{FF2B5EF4-FFF2-40B4-BE49-F238E27FC236}">
                <a16:creationId xmlns="" xmlns:a16="http://schemas.microsoft.com/office/drawing/2014/main" id="{F57063FE-ABF9-CD10-26A0-3473AC6146EE}"/>
              </a:ext>
            </a:extLst>
          </p:cNvPr>
          <p:cNvSpPr/>
          <p:nvPr/>
        </p:nvSpPr>
        <p:spPr>
          <a:xfrm>
            <a:off x="5681613" y="5337808"/>
            <a:ext cx="218788"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3" name="Google Shape;204;p30">
            <a:extLst>
              <a:ext uri="{FF2B5EF4-FFF2-40B4-BE49-F238E27FC236}">
                <a16:creationId xmlns="" xmlns:a16="http://schemas.microsoft.com/office/drawing/2014/main" id="{CA26CBB3-C1FB-F9B0-8F8E-19D115E5D354}"/>
              </a:ext>
            </a:extLst>
          </p:cNvPr>
          <p:cNvSpPr/>
          <p:nvPr/>
        </p:nvSpPr>
        <p:spPr>
          <a:xfrm>
            <a:off x="6096000" y="5389974"/>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4" name="Google Shape;204;p30">
            <a:extLst>
              <a:ext uri="{FF2B5EF4-FFF2-40B4-BE49-F238E27FC236}">
                <a16:creationId xmlns="" xmlns:a16="http://schemas.microsoft.com/office/drawing/2014/main" id="{10A5E088-CD4B-AB9D-27C9-2A3E97D7FD1F}"/>
              </a:ext>
            </a:extLst>
          </p:cNvPr>
          <p:cNvSpPr/>
          <p:nvPr/>
        </p:nvSpPr>
        <p:spPr>
          <a:xfrm>
            <a:off x="6414400" y="5389974"/>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cxnSp>
        <p:nvCxnSpPr>
          <p:cNvPr id="5" name="Google Shape;236;p32">
            <a:extLst>
              <a:ext uri="{FF2B5EF4-FFF2-40B4-BE49-F238E27FC236}">
                <a16:creationId xmlns="" xmlns:a16="http://schemas.microsoft.com/office/drawing/2014/main" id="{C095D35B-54B0-C1E6-42F3-A3B74A269F4A}"/>
              </a:ext>
            </a:extLst>
          </p:cNvPr>
          <p:cNvCxnSpPr>
            <a:cxnSpLocks/>
          </p:cNvCxnSpPr>
          <p:nvPr/>
        </p:nvCxnSpPr>
        <p:spPr>
          <a:xfrm flipV="1">
            <a:off x="1503344" y="701915"/>
            <a:ext cx="0" cy="1979695"/>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6" name="Google Shape;201;p30">
            <a:extLst>
              <a:ext uri="{FF2B5EF4-FFF2-40B4-BE49-F238E27FC236}">
                <a16:creationId xmlns="" xmlns:a16="http://schemas.microsoft.com/office/drawing/2014/main" id="{257C6074-9DA8-F7A9-A1B7-71FF1902A741}"/>
              </a:ext>
            </a:extLst>
          </p:cNvPr>
          <p:cNvSpPr txBox="1">
            <a:spLocks/>
          </p:cNvSpPr>
          <p:nvPr/>
        </p:nvSpPr>
        <p:spPr>
          <a:xfrm>
            <a:off x="1804849" y="1358800"/>
            <a:ext cx="9368114" cy="3145721"/>
          </a:xfrm>
          <a:prstGeom prst="rect">
            <a:avLst/>
          </a:prstGeom>
        </p:spPr>
        <p:txBody>
          <a:bodyPr spcFirstLastPara="1" vert="horz" wrap="square" lIns="121900" tIns="121900" rIns="121900" bIns="12190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342900" indent="-342900" algn="just">
              <a:buFont typeface="Arial" panose="020B0604020202020204" pitchFamily="34" charset="0"/>
              <a:buChar char="•"/>
            </a:pPr>
            <a:r>
              <a:rPr lang="ro-RO" dirty="0" smtClean="0">
                <a:solidFill>
                  <a:schemeClr val="tx1"/>
                </a:solidFill>
              </a:rPr>
              <a:t>O diagramă de flux este o diagramă care reprezintă vizual un flux de lucru sau un proces.</a:t>
            </a:r>
          </a:p>
          <a:p>
            <a:pPr marL="342900" indent="-342900" algn="just">
              <a:buFont typeface="Arial" panose="020B0604020202020204" pitchFamily="34" charset="0"/>
              <a:buChar char="•"/>
            </a:pPr>
            <a:r>
              <a:rPr lang="ro-RO" dirty="0" smtClean="0">
                <a:solidFill>
                  <a:schemeClr val="tx1"/>
                </a:solidFill>
              </a:rPr>
              <a:t>Poate fi descrisă și ca o reprezentare grafică a unui algoritm, ilustrând o metodă pas cu pas pentru realizarea unei sarcini.</a:t>
            </a:r>
          </a:p>
          <a:p>
            <a:pPr marL="342900" indent="-342900" algn="just">
              <a:buFont typeface="Arial" panose="020B0604020202020204" pitchFamily="34" charset="0"/>
              <a:buChar char="•"/>
            </a:pPr>
            <a:r>
              <a:rPr lang="ro-RO" dirty="0" smtClean="0">
                <a:solidFill>
                  <a:schemeClr val="tx1"/>
                </a:solidFill>
              </a:rPr>
              <a:t>O diagramă de flux a unui program arată controalele dintr-un program într-un sistem.</a:t>
            </a:r>
            <a:endParaRPr lang="en-IE" dirty="0">
              <a:solidFill>
                <a:schemeClr val="tx1"/>
              </a:solidFill>
            </a:endParaRPr>
          </a:p>
        </p:txBody>
      </p:sp>
    </p:spTree>
    <p:extLst>
      <p:ext uri="{BB962C8B-B14F-4D97-AF65-F5344CB8AC3E}">
        <p14:creationId xmlns="" xmlns:p14="http://schemas.microsoft.com/office/powerpoint/2010/main" val="9386569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1" name="Google Shape;201;p30"/>
          <p:cNvSpPr txBox="1">
            <a:spLocks noGrp="1"/>
          </p:cNvSpPr>
          <p:nvPr>
            <p:ph type="subTitle" idx="1"/>
          </p:nvPr>
        </p:nvSpPr>
        <p:spPr>
          <a:xfrm>
            <a:off x="1750256" y="459310"/>
            <a:ext cx="10159507" cy="1039022"/>
          </a:xfrm>
          <a:prstGeom prst="rect">
            <a:avLst/>
          </a:prstGeom>
        </p:spPr>
        <p:txBody>
          <a:bodyPr spcFirstLastPara="1" vert="horz" wrap="square" lIns="121900" tIns="121900" rIns="121900" bIns="121900" rtlCol="0" anchor="t" anchorCtr="0">
            <a:noAutofit/>
          </a:bodyPr>
          <a:lstStyle/>
          <a:p>
            <a:r>
              <a:rPr lang="de-DE" b="1" dirty="0" smtClean="0">
                <a:solidFill>
                  <a:schemeClr val="tx1"/>
                </a:solidFill>
              </a:rPr>
              <a:t>Elementele unei diagrame de flux - Partea 1:</a:t>
            </a:r>
            <a:endParaRPr lang="en-IE" dirty="0">
              <a:solidFill>
                <a:schemeClr val="tx1"/>
              </a:solidFill>
            </a:endParaRPr>
          </a:p>
        </p:txBody>
      </p:sp>
      <p:cxnSp>
        <p:nvCxnSpPr>
          <p:cNvPr id="5" name="Google Shape;236;p32">
            <a:extLst>
              <a:ext uri="{FF2B5EF4-FFF2-40B4-BE49-F238E27FC236}">
                <a16:creationId xmlns="" xmlns:a16="http://schemas.microsoft.com/office/drawing/2014/main" id="{C095D35B-54B0-C1E6-42F3-A3B74A269F4A}"/>
              </a:ext>
            </a:extLst>
          </p:cNvPr>
          <p:cNvCxnSpPr>
            <a:cxnSpLocks/>
          </p:cNvCxnSpPr>
          <p:nvPr/>
        </p:nvCxnSpPr>
        <p:spPr>
          <a:xfrm flipV="1">
            <a:off x="1503344" y="701915"/>
            <a:ext cx="0" cy="1979695"/>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pic>
        <p:nvPicPr>
          <p:cNvPr id="8" name="Grafik 7" descr="Ein Bild, das Schwarz, Dunkelheit enthält.&#10;&#10;Automatisch generierte Beschreibung">
            <a:extLst>
              <a:ext uri="{FF2B5EF4-FFF2-40B4-BE49-F238E27FC236}">
                <a16:creationId xmlns="" xmlns:a16="http://schemas.microsoft.com/office/drawing/2014/main" id="{71281D13-B1B3-8A3F-127B-EE10051A30CA}"/>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flipV="1">
            <a:off x="1928479" y="2039403"/>
            <a:ext cx="1224153" cy="229529"/>
          </a:xfrm>
          <a:prstGeom prst="rect">
            <a:avLst/>
          </a:prstGeom>
        </p:spPr>
      </p:pic>
      <p:sp>
        <p:nvSpPr>
          <p:cNvPr id="9" name="Rechteck 8">
            <a:extLst>
              <a:ext uri="{FF2B5EF4-FFF2-40B4-BE49-F238E27FC236}">
                <a16:creationId xmlns="" xmlns:a16="http://schemas.microsoft.com/office/drawing/2014/main" id="{54D0E0F9-F103-1B51-4EBB-ADD841F0E9CB}"/>
              </a:ext>
            </a:extLst>
          </p:cNvPr>
          <p:cNvSpPr/>
          <p:nvPr/>
        </p:nvSpPr>
        <p:spPr>
          <a:xfrm>
            <a:off x="3577765" y="1883579"/>
            <a:ext cx="8188665" cy="68709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dirty="0" smtClean="0"/>
              <a:t>Săgeată / Linie de flux:  </a:t>
            </a:r>
          </a:p>
          <a:p>
            <a:pPr algn="ctr"/>
            <a:r>
              <a:rPr lang="vi-VN" dirty="0" smtClean="0"/>
              <a:t>Indică ordinea de operare a procesului</a:t>
            </a:r>
            <a:endParaRPr lang="de-DE" dirty="0"/>
          </a:p>
        </p:txBody>
      </p:sp>
      <p:pic>
        <p:nvPicPr>
          <p:cNvPr id="11" name="Grafik 10">
            <a:extLst>
              <a:ext uri="{FF2B5EF4-FFF2-40B4-BE49-F238E27FC236}">
                <a16:creationId xmlns="" xmlns:a16="http://schemas.microsoft.com/office/drawing/2014/main" id="{5028BFE7-1EDB-81E0-DF30-6F364639DD42}"/>
              </a:ext>
            </a:extLst>
          </p:cNvPr>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1826180" y="2807502"/>
            <a:ext cx="1428750" cy="714375"/>
          </a:xfrm>
          <a:prstGeom prst="rect">
            <a:avLst/>
          </a:prstGeom>
        </p:spPr>
      </p:pic>
      <p:sp>
        <p:nvSpPr>
          <p:cNvPr id="12" name="Rechteck 11">
            <a:extLst>
              <a:ext uri="{FF2B5EF4-FFF2-40B4-BE49-F238E27FC236}">
                <a16:creationId xmlns="" xmlns:a16="http://schemas.microsoft.com/office/drawing/2014/main" id="{DB8C89F3-23B5-4994-B272-FFDFA4BC43C1}"/>
              </a:ext>
            </a:extLst>
          </p:cNvPr>
          <p:cNvSpPr/>
          <p:nvPr/>
        </p:nvSpPr>
        <p:spPr>
          <a:xfrm>
            <a:off x="3577765" y="2807502"/>
            <a:ext cx="8188665" cy="68709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dirty="0" smtClean="0"/>
              <a:t>Terminal  </a:t>
            </a:r>
          </a:p>
          <a:p>
            <a:pPr algn="ctr"/>
            <a:r>
              <a:rPr lang="vi-VN" dirty="0" smtClean="0"/>
              <a:t>Reprezintă începutul și sfârșitul unui program</a:t>
            </a:r>
            <a:endParaRPr lang="de-DE" dirty="0"/>
          </a:p>
        </p:txBody>
      </p:sp>
      <p:pic>
        <p:nvPicPr>
          <p:cNvPr id="14" name="Grafik 13" descr="Ein Bild, das Rechteck, weiß, Screenshot, Bilderrahmen enthält.&#10;&#10;Automatisch generierte Beschreibung">
            <a:extLst>
              <a:ext uri="{FF2B5EF4-FFF2-40B4-BE49-F238E27FC236}">
                <a16:creationId xmlns="" xmlns:a16="http://schemas.microsoft.com/office/drawing/2014/main" id="{9007A52D-7E7B-5E98-19DA-0CF6D8C679E2}"/>
              </a:ext>
            </a:extLst>
          </p:cNvPr>
          <p:cNvPicPr>
            <a:picLocks noChangeAspect="1"/>
          </p:cNvPicPr>
          <p:nvPr/>
        </p:nvPicPr>
        <p:blipFill>
          <a:blip r:embed="rId5">
            <a:extLst>
              <a:ext uri="{28A0092B-C50C-407E-A947-70E740481C1C}">
                <a14:useLocalDpi xmlns="" xmlns:a14="http://schemas.microsoft.com/office/drawing/2010/main" val="0"/>
              </a:ext>
            </a:extLst>
          </a:blip>
          <a:stretch>
            <a:fillRect/>
          </a:stretch>
        </p:blipFill>
        <p:spPr>
          <a:xfrm>
            <a:off x="1826180" y="3777324"/>
            <a:ext cx="1428750" cy="714375"/>
          </a:xfrm>
          <a:prstGeom prst="rect">
            <a:avLst/>
          </a:prstGeom>
        </p:spPr>
      </p:pic>
      <p:sp>
        <p:nvSpPr>
          <p:cNvPr id="15" name="Rechteck 14">
            <a:extLst>
              <a:ext uri="{FF2B5EF4-FFF2-40B4-BE49-F238E27FC236}">
                <a16:creationId xmlns="" xmlns:a16="http://schemas.microsoft.com/office/drawing/2014/main" id="{7AE5D175-A9F3-C03E-BEBA-84E69C39FA1B}"/>
              </a:ext>
            </a:extLst>
          </p:cNvPr>
          <p:cNvSpPr/>
          <p:nvPr/>
        </p:nvSpPr>
        <p:spPr>
          <a:xfrm>
            <a:off x="3577765" y="3777324"/>
            <a:ext cx="8188665" cy="68709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dirty="0" smtClean="0"/>
              <a:t>Proces  </a:t>
            </a:r>
          </a:p>
          <a:p>
            <a:pPr algn="ctr"/>
            <a:r>
              <a:rPr lang="vi-VN" dirty="0" smtClean="0"/>
              <a:t>Reprezintă un set de operațiuni</a:t>
            </a:r>
            <a:endParaRPr lang="de-DE" dirty="0"/>
          </a:p>
        </p:txBody>
      </p:sp>
    </p:spTree>
    <p:extLst>
      <p:ext uri="{BB962C8B-B14F-4D97-AF65-F5344CB8AC3E}">
        <p14:creationId xmlns="" xmlns:p14="http://schemas.microsoft.com/office/powerpoint/2010/main" val="29070522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1" name="Google Shape;201;p30"/>
          <p:cNvSpPr txBox="1">
            <a:spLocks noGrp="1"/>
          </p:cNvSpPr>
          <p:nvPr>
            <p:ph type="subTitle" idx="1"/>
          </p:nvPr>
        </p:nvSpPr>
        <p:spPr>
          <a:xfrm>
            <a:off x="1750256" y="459310"/>
            <a:ext cx="10159507" cy="1039022"/>
          </a:xfrm>
          <a:prstGeom prst="rect">
            <a:avLst/>
          </a:prstGeom>
        </p:spPr>
        <p:txBody>
          <a:bodyPr spcFirstLastPara="1" vert="horz" wrap="square" lIns="121900" tIns="121900" rIns="121900" bIns="121900" rtlCol="0" anchor="t" anchorCtr="0">
            <a:noAutofit/>
          </a:bodyPr>
          <a:lstStyle/>
          <a:p>
            <a:r>
              <a:rPr lang="de-DE" b="1" dirty="0" smtClean="0">
                <a:solidFill>
                  <a:schemeClr val="tx1"/>
                </a:solidFill>
              </a:rPr>
              <a:t>Elementele unei diagrame de flux - Partea </a:t>
            </a:r>
            <a:r>
              <a:rPr lang="ro-RO" b="1" dirty="0" smtClean="0">
                <a:solidFill>
                  <a:schemeClr val="tx1"/>
                </a:solidFill>
              </a:rPr>
              <a:t>2</a:t>
            </a:r>
            <a:r>
              <a:rPr lang="de-DE" b="1" dirty="0" smtClean="0">
                <a:solidFill>
                  <a:schemeClr val="tx1"/>
                </a:solidFill>
              </a:rPr>
              <a:t>:</a:t>
            </a:r>
            <a:endParaRPr lang="en-IE" dirty="0">
              <a:solidFill>
                <a:schemeClr val="tx1"/>
              </a:solidFill>
            </a:endParaRPr>
          </a:p>
        </p:txBody>
      </p:sp>
      <p:sp>
        <p:nvSpPr>
          <p:cNvPr id="2" name="Google Shape;204;p30">
            <a:extLst>
              <a:ext uri="{FF2B5EF4-FFF2-40B4-BE49-F238E27FC236}">
                <a16:creationId xmlns="" xmlns:a16="http://schemas.microsoft.com/office/drawing/2014/main" id="{F57063FE-ABF9-CD10-26A0-3473AC6146EE}"/>
              </a:ext>
            </a:extLst>
          </p:cNvPr>
          <p:cNvSpPr/>
          <p:nvPr/>
        </p:nvSpPr>
        <p:spPr>
          <a:xfrm>
            <a:off x="5672312" y="5337808"/>
            <a:ext cx="262659"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3" name="Google Shape;204;p30">
            <a:extLst>
              <a:ext uri="{FF2B5EF4-FFF2-40B4-BE49-F238E27FC236}">
                <a16:creationId xmlns="" xmlns:a16="http://schemas.microsoft.com/office/drawing/2014/main" id="{CA26CBB3-C1FB-F9B0-8F8E-19D115E5D354}"/>
              </a:ext>
            </a:extLst>
          </p:cNvPr>
          <p:cNvSpPr/>
          <p:nvPr/>
        </p:nvSpPr>
        <p:spPr>
          <a:xfrm>
            <a:off x="6090780" y="5389974"/>
            <a:ext cx="147424"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4" name="Google Shape;204;p30">
            <a:extLst>
              <a:ext uri="{FF2B5EF4-FFF2-40B4-BE49-F238E27FC236}">
                <a16:creationId xmlns="" xmlns:a16="http://schemas.microsoft.com/office/drawing/2014/main" id="{10A5E088-CD4B-AB9D-27C9-2A3E97D7FD1F}"/>
              </a:ext>
            </a:extLst>
          </p:cNvPr>
          <p:cNvSpPr/>
          <p:nvPr/>
        </p:nvSpPr>
        <p:spPr>
          <a:xfrm>
            <a:off x="6409180" y="5389974"/>
            <a:ext cx="147424"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cxnSp>
        <p:nvCxnSpPr>
          <p:cNvPr id="5" name="Google Shape;236;p32">
            <a:extLst>
              <a:ext uri="{FF2B5EF4-FFF2-40B4-BE49-F238E27FC236}">
                <a16:creationId xmlns="" xmlns:a16="http://schemas.microsoft.com/office/drawing/2014/main" id="{C095D35B-54B0-C1E6-42F3-A3B74A269F4A}"/>
              </a:ext>
            </a:extLst>
          </p:cNvPr>
          <p:cNvCxnSpPr>
            <a:cxnSpLocks/>
          </p:cNvCxnSpPr>
          <p:nvPr/>
        </p:nvCxnSpPr>
        <p:spPr>
          <a:xfrm flipV="1">
            <a:off x="1503344" y="701915"/>
            <a:ext cx="0" cy="1979695"/>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9" name="Rechteck 8">
            <a:extLst>
              <a:ext uri="{FF2B5EF4-FFF2-40B4-BE49-F238E27FC236}">
                <a16:creationId xmlns="" xmlns:a16="http://schemas.microsoft.com/office/drawing/2014/main" id="{54D0E0F9-F103-1B51-4EBB-ADD841F0E9CB}"/>
              </a:ext>
            </a:extLst>
          </p:cNvPr>
          <p:cNvSpPr/>
          <p:nvPr/>
        </p:nvSpPr>
        <p:spPr>
          <a:xfrm>
            <a:off x="3577765" y="1952587"/>
            <a:ext cx="8188665" cy="68709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smtClean="0"/>
              <a:t>Intrare / Ieșire:  </a:t>
            </a:r>
          </a:p>
          <a:p>
            <a:pPr algn="ctr"/>
            <a:r>
              <a:rPr lang="it-IT" dirty="0" smtClean="0"/>
              <a:t>Indică unde se introduce datele sau unde se afișează rezultatele</a:t>
            </a:r>
            <a:endParaRPr lang="de-DE" dirty="0"/>
          </a:p>
        </p:txBody>
      </p:sp>
      <p:pic>
        <p:nvPicPr>
          <p:cNvPr id="17" name="Grafik 16" descr="Ein Bild, das weiß, Design enthält.&#10;&#10;Automatisch generierte Beschreibung">
            <a:extLst>
              <a:ext uri="{FF2B5EF4-FFF2-40B4-BE49-F238E27FC236}">
                <a16:creationId xmlns="" xmlns:a16="http://schemas.microsoft.com/office/drawing/2014/main" id="{8A9784F9-15D6-B783-C9E0-999FF20A9F6C}"/>
              </a:ext>
            </a:extLst>
          </p:cNvPr>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834408" y="3121215"/>
            <a:ext cx="1428750" cy="1076325"/>
          </a:xfrm>
          <a:prstGeom prst="rect">
            <a:avLst/>
          </a:prstGeom>
        </p:spPr>
      </p:pic>
      <p:sp>
        <p:nvSpPr>
          <p:cNvPr id="18" name="Rechteck 17">
            <a:extLst>
              <a:ext uri="{FF2B5EF4-FFF2-40B4-BE49-F238E27FC236}">
                <a16:creationId xmlns="" xmlns:a16="http://schemas.microsoft.com/office/drawing/2014/main" id="{CDCC07E5-C2E0-4BF4-4871-07101E124AF2}"/>
              </a:ext>
            </a:extLst>
          </p:cNvPr>
          <p:cNvSpPr/>
          <p:nvPr/>
        </p:nvSpPr>
        <p:spPr>
          <a:xfrm>
            <a:off x="3483694" y="3287679"/>
            <a:ext cx="8188665" cy="68709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dirty="0" smtClean="0"/>
              <a:t>Decizie / Test Adevărat-Fals  </a:t>
            </a:r>
          </a:p>
          <a:p>
            <a:pPr algn="ctr"/>
            <a:r>
              <a:rPr lang="vi-VN" dirty="0" smtClean="0"/>
              <a:t>Indică o operațiune condițională care decide ce cale va urma programul</a:t>
            </a:r>
            <a:endParaRPr lang="de-DE" dirty="0"/>
          </a:p>
        </p:txBody>
      </p:sp>
      <p:pic>
        <p:nvPicPr>
          <p:cNvPr id="7" name="Grafik 6" descr="Ein Bild, das weiß, Rechteck, Design enthält.&#10;&#10;Automatisch generierte Beschreibung">
            <a:extLst>
              <a:ext uri="{FF2B5EF4-FFF2-40B4-BE49-F238E27FC236}">
                <a16:creationId xmlns="" xmlns:a16="http://schemas.microsoft.com/office/drawing/2014/main" id="{E4276CD9-5BA5-B138-425B-DBCA0316FEFC}"/>
              </a:ext>
            </a:extLst>
          </p:cNvPr>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1963516" y="1920992"/>
            <a:ext cx="1428750" cy="714375"/>
          </a:xfrm>
          <a:prstGeom prst="rect">
            <a:avLst/>
          </a:prstGeom>
        </p:spPr>
      </p:pic>
    </p:spTree>
    <p:extLst>
      <p:ext uri="{BB962C8B-B14F-4D97-AF65-F5344CB8AC3E}">
        <p14:creationId xmlns="" xmlns:p14="http://schemas.microsoft.com/office/powerpoint/2010/main" val="35483399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1" name="Google Shape;201;p30"/>
          <p:cNvSpPr txBox="1">
            <a:spLocks noGrp="1"/>
          </p:cNvSpPr>
          <p:nvPr>
            <p:ph type="subTitle" idx="1"/>
          </p:nvPr>
        </p:nvSpPr>
        <p:spPr>
          <a:xfrm>
            <a:off x="1750256" y="459310"/>
            <a:ext cx="10159507" cy="1039022"/>
          </a:xfrm>
          <a:prstGeom prst="rect">
            <a:avLst/>
          </a:prstGeom>
        </p:spPr>
        <p:txBody>
          <a:bodyPr spcFirstLastPara="1" vert="horz" wrap="square" lIns="121900" tIns="121900" rIns="121900" bIns="121900" rtlCol="0" anchor="t" anchorCtr="0">
            <a:noAutofit/>
          </a:bodyPr>
          <a:lstStyle/>
          <a:p>
            <a:r>
              <a:rPr lang="pt-BR" b="1" dirty="0" smtClean="0">
                <a:solidFill>
                  <a:schemeClr val="tx1"/>
                </a:solidFill>
              </a:rPr>
              <a:t>Elementele unei diagrame de flux - Exemplu: Mașina nu pornește!</a:t>
            </a:r>
            <a:endParaRPr lang="en-IE" dirty="0">
              <a:solidFill>
                <a:schemeClr val="tx1"/>
              </a:solidFill>
            </a:endParaRPr>
          </a:p>
        </p:txBody>
      </p:sp>
      <p:sp>
        <p:nvSpPr>
          <p:cNvPr id="2" name="Google Shape;204;p30">
            <a:extLst>
              <a:ext uri="{FF2B5EF4-FFF2-40B4-BE49-F238E27FC236}">
                <a16:creationId xmlns="" xmlns:a16="http://schemas.microsoft.com/office/drawing/2014/main" id="{F57063FE-ABF9-CD10-26A0-3473AC6146EE}"/>
              </a:ext>
            </a:extLst>
          </p:cNvPr>
          <p:cNvSpPr/>
          <p:nvPr/>
        </p:nvSpPr>
        <p:spPr>
          <a:xfrm>
            <a:off x="5672312" y="5337808"/>
            <a:ext cx="262659"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3" name="Google Shape;204;p30">
            <a:extLst>
              <a:ext uri="{FF2B5EF4-FFF2-40B4-BE49-F238E27FC236}">
                <a16:creationId xmlns="" xmlns:a16="http://schemas.microsoft.com/office/drawing/2014/main" id="{CA26CBB3-C1FB-F9B0-8F8E-19D115E5D354}"/>
              </a:ext>
            </a:extLst>
          </p:cNvPr>
          <p:cNvSpPr/>
          <p:nvPr/>
        </p:nvSpPr>
        <p:spPr>
          <a:xfrm>
            <a:off x="6090780" y="5389974"/>
            <a:ext cx="147424"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4" name="Google Shape;204;p30">
            <a:extLst>
              <a:ext uri="{FF2B5EF4-FFF2-40B4-BE49-F238E27FC236}">
                <a16:creationId xmlns="" xmlns:a16="http://schemas.microsoft.com/office/drawing/2014/main" id="{10A5E088-CD4B-AB9D-27C9-2A3E97D7FD1F}"/>
              </a:ext>
            </a:extLst>
          </p:cNvPr>
          <p:cNvSpPr/>
          <p:nvPr/>
        </p:nvSpPr>
        <p:spPr>
          <a:xfrm>
            <a:off x="6409180" y="5389974"/>
            <a:ext cx="147424"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cxnSp>
        <p:nvCxnSpPr>
          <p:cNvPr id="5" name="Google Shape;236;p32">
            <a:extLst>
              <a:ext uri="{FF2B5EF4-FFF2-40B4-BE49-F238E27FC236}">
                <a16:creationId xmlns="" xmlns:a16="http://schemas.microsoft.com/office/drawing/2014/main" id="{C095D35B-54B0-C1E6-42F3-A3B74A269F4A}"/>
              </a:ext>
            </a:extLst>
          </p:cNvPr>
          <p:cNvCxnSpPr>
            <a:cxnSpLocks/>
          </p:cNvCxnSpPr>
          <p:nvPr/>
        </p:nvCxnSpPr>
        <p:spPr>
          <a:xfrm flipV="1">
            <a:off x="1503344" y="701915"/>
            <a:ext cx="0" cy="1979695"/>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6" name="Rechteck: abgerundete Ecken 5">
            <a:extLst>
              <a:ext uri="{FF2B5EF4-FFF2-40B4-BE49-F238E27FC236}">
                <a16:creationId xmlns="" xmlns:a16="http://schemas.microsoft.com/office/drawing/2014/main" id="{5C66C0CC-84E1-A8A4-6A87-ABC739FD07CC}"/>
              </a:ext>
            </a:extLst>
          </p:cNvPr>
          <p:cNvSpPr/>
          <p:nvPr/>
        </p:nvSpPr>
        <p:spPr>
          <a:xfrm>
            <a:off x="2642417" y="1141144"/>
            <a:ext cx="2572719" cy="714375"/>
          </a:xfrm>
          <a:prstGeom prst="roundRect">
            <a:avLst/>
          </a:prstGeom>
          <a:solidFill>
            <a:srgbClr val="FF0000"/>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de-DE" dirty="0" smtClean="0"/>
              <a:t>Mașina nu pornește</a:t>
            </a:r>
            <a:endParaRPr lang="de-DE" dirty="0"/>
          </a:p>
        </p:txBody>
      </p:sp>
      <p:cxnSp>
        <p:nvCxnSpPr>
          <p:cNvPr id="10" name="Gerade Verbindung mit Pfeil 9">
            <a:extLst>
              <a:ext uri="{FF2B5EF4-FFF2-40B4-BE49-F238E27FC236}">
                <a16:creationId xmlns="" xmlns:a16="http://schemas.microsoft.com/office/drawing/2014/main" id="{6CD5B8A7-86A5-5CD4-2BF4-B7175C6D9886}"/>
              </a:ext>
            </a:extLst>
          </p:cNvPr>
          <p:cNvCxnSpPr>
            <a:cxnSpLocks/>
            <a:stCxn id="6" idx="2"/>
          </p:cNvCxnSpPr>
          <p:nvPr/>
        </p:nvCxnSpPr>
        <p:spPr>
          <a:xfrm flipH="1">
            <a:off x="3928776" y="1855519"/>
            <a:ext cx="1" cy="324647"/>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12" name="Raute 11">
            <a:extLst>
              <a:ext uri="{FF2B5EF4-FFF2-40B4-BE49-F238E27FC236}">
                <a16:creationId xmlns="" xmlns:a16="http://schemas.microsoft.com/office/drawing/2014/main" id="{715B240F-D881-FDE4-8E91-A69D312E0D7F}"/>
              </a:ext>
            </a:extLst>
          </p:cNvPr>
          <p:cNvSpPr/>
          <p:nvPr/>
        </p:nvSpPr>
        <p:spPr>
          <a:xfrm>
            <a:off x="2417735" y="2158560"/>
            <a:ext cx="3041903" cy="1179621"/>
          </a:xfrm>
          <a:prstGeom prst="diamond">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dirty="0" smtClean="0">
                <a:solidFill>
                  <a:schemeClr val="tx1"/>
                </a:solidFill>
              </a:rPr>
              <a:t>Combustibil în mașină?</a:t>
            </a:r>
            <a:endParaRPr lang="de-DE" dirty="0">
              <a:solidFill>
                <a:schemeClr val="tx1"/>
              </a:solidFill>
            </a:endParaRPr>
          </a:p>
        </p:txBody>
      </p:sp>
      <p:sp>
        <p:nvSpPr>
          <p:cNvPr id="16" name="Rechteck: abgerundete Ecken 15">
            <a:extLst>
              <a:ext uri="{FF2B5EF4-FFF2-40B4-BE49-F238E27FC236}">
                <a16:creationId xmlns="" xmlns:a16="http://schemas.microsoft.com/office/drawing/2014/main" id="{2A7E8220-E615-C094-EB8D-779BC646DA31}"/>
              </a:ext>
            </a:extLst>
          </p:cNvPr>
          <p:cNvSpPr/>
          <p:nvPr/>
        </p:nvSpPr>
        <p:spPr>
          <a:xfrm>
            <a:off x="5890213" y="2391182"/>
            <a:ext cx="2572719" cy="714375"/>
          </a:xfrm>
          <a:prstGeom prst="roundRect">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dirty="0" smtClean="0"/>
              <a:t>Realimentează</a:t>
            </a:r>
            <a:endParaRPr lang="de-DE" dirty="0"/>
          </a:p>
        </p:txBody>
      </p:sp>
      <p:cxnSp>
        <p:nvCxnSpPr>
          <p:cNvPr id="19" name="Gerade Verbindung mit Pfeil 18">
            <a:extLst>
              <a:ext uri="{FF2B5EF4-FFF2-40B4-BE49-F238E27FC236}">
                <a16:creationId xmlns="" xmlns:a16="http://schemas.microsoft.com/office/drawing/2014/main" id="{21A70B54-C4A2-441A-C72C-5248BF9B7E2C}"/>
              </a:ext>
            </a:extLst>
          </p:cNvPr>
          <p:cNvCxnSpPr>
            <a:cxnSpLocks/>
            <a:endCxn id="16" idx="1"/>
          </p:cNvCxnSpPr>
          <p:nvPr/>
        </p:nvCxnSpPr>
        <p:spPr>
          <a:xfrm>
            <a:off x="5428778" y="2748370"/>
            <a:ext cx="461435" cy="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20" name="Gerade Verbindung mit Pfeil 19">
            <a:extLst>
              <a:ext uri="{FF2B5EF4-FFF2-40B4-BE49-F238E27FC236}">
                <a16:creationId xmlns="" xmlns:a16="http://schemas.microsoft.com/office/drawing/2014/main" id="{C4941EE1-E90C-1C2A-AFFE-345877868318}"/>
              </a:ext>
            </a:extLst>
          </p:cNvPr>
          <p:cNvCxnSpPr>
            <a:cxnSpLocks/>
          </p:cNvCxnSpPr>
          <p:nvPr/>
        </p:nvCxnSpPr>
        <p:spPr>
          <a:xfrm flipH="1">
            <a:off x="3945140" y="3338181"/>
            <a:ext cx="1" cy="324647"/>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21" name="Raute 20">
            <a:extLst>
              <a:ext uri="{FF2B5EF4-FFF2-40B4-BE49-F238E27FC236}">
                <a16:creationId xmlns="" xmlns:a16="http://schemas.microsoft.com/office/drawing/2014/main" id="{5C4DF8B3-C071-CF63-8BA4-B4F18A380108}"/>
              </a:ext>
            </a:extLst>
          </p:cNvPr>
          <p:cNvSpPr/>
          <p:nvPr/>
        </p:nvSpPr>
        <p:spPr>
          <a:xfrm>
            <a:off x="2424188" y="3623095"/>
            <a:ext cx="3041903" cy="1716656"/>
          </a:xfrm>
          <a:prstGeom prst="diamond">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smtClean="0">
                <a:solidFill>
                  <a:schemeClr val="tx1"/>
                </a:solidFill>
              </a:rPr>
              <a:t>Ai folosit cheia de contact sau butonul de pornire?</a:t>
            </a:r>
            <a:endParaRPr lang="de-DE" dirty="0">
              <a:solidFill>
                <a:schemeClr val="tx1"/>
              </a:solidFill>
            </a:endParaRPr>
          </a:p>
        </p:txBody>
      </p:sp>
      <p:sp>
        <p:nvSpPr>
          <p:cNvPr id="30" name="Rechteck: abgerundete Ecken 29">
            <a:extLst>
              <a:ext uri="{FF2B5EF4-FFF2-40B4-BE49-F238E27FC236}">
                <a16:creationId xmlns="" xmlns:a16="http://schemas.microsoft.com/office/drawing/2014/main" id="{B0B6D587-5ABE-152D-EEF4-7DD19A47FFC1}"/>
              </a:ext>
            </a:extLst>
          </p:cNvPr>
          <p:cNvSpPr/>
          <p:nvPr/>
        </p:nvSpPr>
        <p:spPr>
          <a:xfrm>
            <a:off x="5916466" y="3913825"/>
            <a:ext cx="2572719" cy="714375"/>
          </a:xfrm>
          <a:prstGeom prst="roundRect">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smtClean="0"/>
              <a:t>Folosește contactul</a:t>
            </a:r>
            <a:endParaRPr lang="de-DE" dirty="0"/>
          </a:p>
        </p:txBody>
      </p:sp>
      <p:cxnSp>
        <p:nvCxnSpPr>
          <p:cNvPr id="31" name="Gerade Verbindung mit Pfeil 30">
            <a:extLst>
              <a:ext uri="{FF2B5EF4-FFF2-40B4-BE49-F238E27FC236}">
                <a16:creationId xmlns="" xmlns:a16="http://schemas.microsoft.com/office/drawing/2014/main" id="{BEE4F09B-FEDA-52B8-FC5B-F06C1F1A12AB}"/>
              </a:ext>
            </a:extLst>
          </p:cNvPr>
          <p:cNvCxnSpPr>
            <a:cxnSpLocks/>
            <a:endCxn id="30" idx="1"/>
          </p:cNvCxnSpPr>
          <p:nvPr/>
        </p:nvCxnSpPr>
        <p:spPr>
          <a:xfrm>
            <a:off x="5455031" y="4271013"/>
            <a:ext cx="461435" cy="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32" name="Gerade Verbindung mit Pfeil 31">
            <a:extLst>
              <a:ext uri="{FF2B5EF4-FFF2-40B4-BE49-F238E27FC236}">
                <a16:creationId xmlns="" xmlns:a16="http://schemas.microsoft.com/office/drawing/2014/main" id="{1F6044A5-FE7B-F1E4-94E4-95093CEFAC80}"/>
              </a:ext>
            </a:extLst>
          </p:cNvPr>
          <p:cNvCxnSpPr>
            <a:cxnSpLocks/>
          </p:cNvCxnSpPr>
          <p:nvPr/>
        </p:nvCxnSpPr>
        <p:spPr>
          <a:xfrm flipH="1">
            <a:off x="3945139" y="5268541"/>
            <a:ext cx="1" cy="324647"/>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33" name="Rechteck: abgerundete Ecken 32">
            <a:extLst>
              <a:ext uri="{FF2B5EF4-FFF2-40B4-BE49-F238E27FC236}">
                <a16:creationId xmlns="" xmlns:a16="http://schemas.microsoft.com/office/drawing/2014/main" id="{F3E7DC63-DEE7-C3C1-BF55-B4ABC35271B8}"/>
              </a:ext>
            </a:extLst>
          </p:cNvPr>
          <p:cNvSpPr/>
          <p:nvPr/>
        </p:nvSpPr>
        <p:spPr>
          <a:xfrm>
            <a:off x="2464614" y="5593188"/>
            <a:ext cx="2572719" cy="714375"/>
          </a:xfrm>
          <a:prstGeom prst="roundRect">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dirty="0" smtClean="0"/>
              <a:t>Vizitează un atelier de reparații auto</a:t>
            </a:r>
            <a:endParaRPr lang="de-DE" dirty="0"/>
          </a:p>
        </p:txBody>
      </p:sp>
      <p:sp>
        <p:nvSpPr>
          <p:cNvPr id="34" name="Textfeld 33">
            <a:extLst>
              <a:ext uri="{FF2B5EF4-FFF2-40B4-BE49-F238E27FC236}">
                <a16:creationId xmlns="" xmlns:a16="http://schemas.microsoft.com/office/drawing/2014/main" id="{81FF135E-0965-2F0D-2D75-BB6FFD1EF9E0}"/>
              </a:ext>
            </a:extLst>
          </p:cNvPr>
          <p:cNvSpPr txBox="1"/>
          <p:nvPr/>
        </p:nvSpPr>
        <p:spPr>
          <a:xfrm>
            <a:off x="3271806" y="3271890"/>
            <a:ext cx="437940" cy="369332"/>
          </a:xfrm>
          <a:prstGeom prst="rect">
            <a:avLst/>
          </a:prstGeom>
          <a:noFill/>
        </p:spPr>
        <p:txBody>
          <a:bodyPr wrap="none" rtlCol="0">
            <a:spAutoFit/>
          </a:bodyPr>
          <a:lstStyle/>
          <a:p>
            <a:r>
              <a:rPr lang="ro-RO" dirty="0" smtClean="0"/>
              <a:t>Da</a:t>
            </a:r>
            <a:endParaRPr lang="de-DE" dirty="0"/>
          </a:p>
        </p:txBody>
      </p:sp>
      <p:sp>
        <p:nvSpPr>
          <p:cNvPr id="35" name="Textfeld 34">
            <a:extLst>
              <a:ext uri="{FF2B5EF4-FFF2-40B4-BE49-F238E27FC236}">
                <a16:creationId xmlns="" xmlns:a16="http://schemas.microsoft.com/office/drawing/2014/main" id="{230F6C84-E9A9-1659-40E0-23F2F48FE06B}"/>
              </a:ext>
            </a:extLst>
          </p:cNvPr>
          <p:cNvSpPr txBox="1"/>
          <p:nvPr/>
        </p:nvSpPr>
        <p:spPr>
          <a:xfrm>
            <a:off x="3271806" y="5177226"/>
            <a:ext cx="437940" cy="369332"/>
          </a:xfrm>
          <a:prstGeom prst="rect">
            <a:avLst/>
          </a:prstGeom>
          <a:noFill/>
        </p:spPr>
        <p:txBody>
          <a:bodyPr wrap="none" rtlCol="0">
            <a:spAutoFit/>
          </a:bodyPr>
          <a:lstStyle/>
          <a:p>
            <a:r>
              <a:rPr lang="ro-RO" dirty="0" smtClean="0"/>
              <a:t>Da</a:t>
            </a:r>
            <a:endParaRPr lang="de-DE" dirty="0"/>
          </a:p>
        </p:txBody>
      </p:sp>
      <p:sp>
        <p:nvSpPr>
          <p:cNvPr id="36" name="Textfeld 35">
            <a:extLst>
              <a:ext uri="{FF2B5EF4-FFF2-40B4-BE49-F238E27FC236}">
                <a16:creationId xmlns="" xmlns:a16="http://schemas.microsoft.com/office/drawing/2014/main" id="{D25F3C14-747E-63EA-266A-98B2AC7CFCDF}"/>
              </a:ext>
            </a:extLst>
          </p:cNvPr>
          <p:cNvSpPr txBox="1"/>
          <p:nvPr/>
        </p:nvSpPr>
        <p:spPr>
          <a:xfrm>
            <a:off x="5348067" y="3849999"/>
            <a:ext cx="455574" cy="369332"/>
          </a:xfrm>
          <a:prstGeom prst="rect">
            <a:avLst/>
          </a:prstGeom>
          <a:noFill/>
        </p:spPr>
        <p:txBody>
          <a:bodyPr wrap="none" rtlCol="0">
            <a:spAutoFit/>
          </a:bodyPr>
          <a:lstStyle/>
          <a:p>
            <a:r>
              <a:rPr lang="de-DE" dirty="0" smtClean="0"/>
              <a:t>N</a:t>
            </a:r>
            <a:r>
              <a:rPr lang="ro-RO" dirty="0" smtClean="0"/>
              <a:t>u</a:t>
            </a:r>
            <a:endParaRPr lang="de-DE" dirty="0"/>
          </a:p>
        </p:txBody>
      </p:sp>
      <p:sp>
        <p:nvSpPr>
          <p:cNvPr id="37" name="Textfeld 36">
            <a:extLst>
              <a:ext uri="{FF2B5EF4-FFF2-40B4-BE49-F238E27FC236}">
                <a16:creationId xmlns="" xmlns:a16="http://schemas.microsoft.com/office/drawing/2014/main" id="{27A77CB5-4141-1006-FED0-9D85CEA096B2}"/>
              </a:ext>
            </a:extLst>
          </p:cNvPr>
          <p:cNvSpPr txBox="1"/>
          <p:nvPr/>
        </p:nvSpPr>
        <p:spPr>
          <a:xfrm>
            <a:off x="5348067" y="2336746"/>
            <a:ext cx="455574" cy="369332"/>
          </a:xfrm>
          <a:prstGeom prst="rect">
            <a:avLst/>
          </a:prstGeom>
          <a:noFill/>
        </p:spPr>
        <p:txBody>
          <a:bodyPr wrap="none" rtlCol="0">
            <a:spAutoFit/>
          </a:bodyPr>
          <a:lstStyle/>
          <a:p>
            <a:r>
              <a:rPr lang="de-DE" dirty="0" smtClean="0"/>
              <a:t>N</a:t>
            </a:r>
            <a:r>
              <a:rPr lang="ro-RO" dirty="0" smtClean="0"/>
              <a:t>u</a:t>
            </a:r>
            <a:endParaRPr lang="de-DE" dirty="0"/>
          </a:p>
        </p:txBody>
      </p:sp>
    </p:spTree>
    <p:extLst>
      <p:ext uri="{BB962C8B-B14F-4D97-AF65-F5344CB8AC3E}">
        <p14:creationId xmlns="" xmlns:p14="http://schemas.microsoft.com/office/powerpoint/2010/main" val="33810788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1" name="Google Shape;201;p30"/>
          <p:cNvSpPr txBox="1">
            <a:spLocks noGrp="1"/>
          </p:cNvSpPr>
          <p:nvPr>
            <p:ph type="subTitle" idx="1"/>
          </p:nvPr>
        </p:nvSpPr>
        <p:spPr>
          <a:xfrm>
            <a:off x="1750256" y="1144620"/>
            <a:ext cx="10159507" cy="3145721"/>
          </a:xfrm>
          <a:prstGeom prst="rect">
            <a:avLst/>
          </a:prstGeom>
        </p:spPr>
        <p:txBody>
          <a:bodyPr spcFirstLastPara="1" vert="horz" wrap="square" lIns="121900" tIns="121900" rIns="121900" bIns="121900" rtlCol="0" anchor="t" anchorCtr="0">
            <a:noAutofit/>
          </a:bodyPr>
          <a:lstStyle/>
          <a:p>
            <a:r>
              <a:rPr lang="ro-RO" b="1" dirty="0" smtClean="0">
                <a:solidFill>
                  <a:schemeClr val="tx1"/>
                </a:solidFill>
              </a:rPr>
              <a:t>Ce este Scratch?</a:t>
            </a:r>
            <a:endParaRPr lang="en-GB" b="1" dirty="0">
              <a:solidFill>
                <a:schemeClr val="tx1"/>
              </a:solidFill>
            </a:endParaRPr>
          </a:p>
          <a:p>
            <a:pPr algn="l"/>
            <a:r>
              <a:rPr lang="ro-RO" dirty="0" smtClean="0">
                <a:solidFill>
                  <a:schemeClr val="tx1"/>
                </a:solidFill>
              </a:rPr>
              <a:t>Scratch este un limbaj de programare vizual și o comunitate online concepută pentru a face programarea accesibilă, în special pentru începători și tineri cursanți. A fost dezvoltat de Lifelong Kindergarten Group la MIT Media Lab.</a:t>
            </a:r>
          </a:p>
          <a:p>
            <a:pPr algn="l"/>
            <a:r>
              <a:rPr lang="ro-RO" dirty="0" smtClean="0">
                <a:solidFill>
                  <a:schemeClr val="tx1"/>
                </a:solidFill>
              </a:rPr>
              <a:t>MIT recomandă Scratch pentru copii și tineri cu vârste cuprinse între 8 și 16 ani.</a:t>
            </a:r>
          </a:p>
        </p:txBody>
      </p:sp>
      <p:sp>
        <p:nvSpPr>
          <p:cNvPr id="2" name="Google Shape;204;p30">
            <a:extLst>
              <a:ext uri="{FF2B5EF4-FFF2-40B4-BE49-F238E27FC236}">
                <a16:creationId xmlns="" xmlns:a16="http://schemas.microsoft.com/office/drawing/2014/main" id="{F57063FE-ABF9-CD10-26A0-3473AC6146EE}"/>
              </a:ext>
            </a:extLst>
          </p:cNvPr>
          <p:cNvSpPr/>
          <p:nvPr/>
        </p:nvSpPr>
        <p:spPr>
          <a:xfrm>
            <a:off x="5681613" y="5845829"/>
            <a:ext cx="218788"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3" name="Google Shape;204;p30">
            <a:extLst>
              <a:ext uri="{FF2B5EF4-FFF2-40B4-BE49-F238E27FC236}">
                <a16:creationId xmlns="" xmlns:a16="http://schemas.microsoft.com/office/drawing/2014/main" id="{CA26CBB3-C1FB-F9B0-8F8E-19D115E5D354}"/>
              </a:ext>
            </a:extLst>
          </p:cNvPr>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4" name="Google Shape;204;p30">
            <a:extLst>
              <a:ext uri="{FF2B5EF4-FFF2-40B4-BE49-F238E27FC236}">
                <a16:creationId xmlns="" xmlns:a16="http://schemas.microsoft.com/office/drawing/2014/main" id="{10A5E088-CD4B-AB9D-27C9-2A3E97D7FD1F}"/>
              </a:ext>
            </a:extLst>
          </p:cNvPr>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cxnSp>
        <p:nvCxnSpPr>
          <p:cNvPr id="5" name="Google Shape;236;p32">
            <a:extLst>
              <a:ext uri="{FF2B5EF4-FFF2-40B4-BE49-F238E27FC236}">
                <a16:creationId xmlns="" xmlns:a16="http://schemas.microsoft.com/office/drawing/2014/main" id="{C095D35B-54B0-C1E6-42F3-A3B74A269F4A}"/>
              </a:ext>
            </a:extLst>
          </p:cNvPr>
          <p:cNvCxnSpPr>
            <a:cxnSpLocks/>
          </p:cNvCxnSpPr>
          <p:nvPr/>
        </p:nvCxnSpPr>
        <p:spPr>
          <a:xfrm flipV="1">
            <a:off x="1503344" y="1144620"/>
            <a:ext cx="0" cy="1979695"/>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10" name="Wolke 9">
            <a:extLst>
              <a:ext uri="{FF2B5EF4-FFF2-40B4-BE49-F238E27FC236}">
                <a16:creationId xmlns="" xmlns:a16="http://schemas.microsoft.com/office/drawing/2014/main" id="{F787A4C9-99E3-79BC-BC58-BE3138243693}"/>
              </a:ext>
            </a:extLst>
          </p:cNvPr>
          <p:cNvSpPr/>
          <p:nvPr/>
        </p:nvSpPr>
        <p:spPr>
          <a:xfrm>
            <a:off x="6783355" y="130629"/>
            <a:ext cx="3685592" cy="1511559"/>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200" b="1" dirty="0" smtClean="0"/>
              <a:t>Definiție!</a:t>
            </a:r>
            <a:endParaRPr lang="de-DE" sz="3200" b="1" dirty="0"/>
          </a:p>
        </p:txBody>
      </p:sp>
      <p:sp>
        <p:nvSpPr>
          <p:cNvPr id="7" name="Textfeld 6">
            <a:extLst>
              <a:ext uri="{FF2B5EF4-FFF2-40B4-BE49-F238E27FC236}">
                <a16:creationId xmlns="" xmlns:a16="http://schemas.microsoft.com/office/drawing/2014/main" id="{D3109600-8AA2-177F-A2A0-CD9255C68ACD}"/>
              </a:ext>
            </a:extLst>
          </p:cNvPr>
          <p:cNvSpPr txBox="1"/>
          <p:nvPr/>
        </p:nvSpPr>
        <p:spPr>
          <a:xfrm>
            <a:off x="61400" y="5379051"/>
            <a:ext cx="12192000" cy="646331"/>
          </a:xfrm>
          <a:prstGeom prst="rect">
            <a:avLst/>
          </a:prstGeom>
          <a:noFill/>
        </p:spPr>
        <p:txBody>
          <a:bodyPr wrap="square">
            <a:spAutoFit/>
          </a:bodyPr>
          <a:lstStyle/>
          <a:p>
            <a:pPr algn="ctr"/>
            <a:r>
              <a:rPr lang="de-DE" sz="3600" b="1" dirty="0">
                <a:hlinkClick r:id="rId3"/>
              </a:rPr>
              <a:t>https://scratch.mit.edu</a:t>
            </a:r>
            <a:r>
              <a:rPr lang="de-DE" sz="3600" b="1" dirty="0" smtClean="0">
                <a:hlinkClick r:id="rId3"/>
              </a:rPr>
              <a:t>/</a:t>
            </a:r>
            <a:endParaRPr lang="de-DE" sz="3600" b="1" dirty="0"/>
          </a:p>
        </p:txBody>
      </p:sp>
      <p:pic>
        <p:nvPicPr>
          <p:cNvPr id="9" name="Grafik 8">
            <a:hlinkClick r:id="rId3"/>
            <a:extLst>
              <a:ext uri="{FF2B5EF4-FFF2-40B4-BE49-F238E27FC236}">
                <a16:creationId xmlns="" xmlns:a16="http://schemas.microsoft.com/office/drawing/2014/main" id="{6EFF61D4-07D2-A90E-2166-8FAC8E48E1EA}"/>
              </a:ext>
            </a:extLst>
          </p:cNvPr>
          <p:cNvPicPr>
            <a:picLocks noChangeAspect="1"/>
          </p:cNvPicPr>
          <p:nvPr/>
        </p:nvPicPr>
        <p:blipFill>
          <a:blip r:embed="rId4" cstate="print"/>
          <a:stretch>
            <a:fillRect/>
          </a:stretch>
        </p:blipFill>
        <p:spPr>
          <a:xfrm>
            <a:off x="3938483" y="3306337"/>
            <a:ext cx="4315033" cy="2140528"/>
          </a:xfrm>
          <a:prstGeom prst="rect">
            <a:avLst/>
          </a:prstGeom>
        </p:spPr>
      </p:pic>
    </p:spTree>
    <p:extLst>
      <p:ext uri="{BB962C8B-B14F-4D97-AF65-F5344CB8AC3E}">
        <p14:creationId xmlns="" xmlns:p14="http://schemas.microsoft.com/office/powerpoint/2010/main" val="29965422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1" name="Google Shape;201;p30"/>
          <p:cNvSpPr txBox="1">
            <a:spLocks noGrp="1"/>
          </p:cNvSpPr>
          <p:nvPr>
            <p:ph type="subTitle" idx="1"/>
          </p:nvPr>
        </p:nvSpPr>
        <p:spPr>
          <a:xfrm>
            <a:off x="1750256" y="445661"/>
            <a:ext cx="10159507" cy="1039022"/>
          </a:xfrm>
          <a:prstGeom prst="rect">
            <a:avLst/>
          </a:prstGeom>
        </p:spPr>
        <p:txBody>
          <a:bodyPr spcFirstLastPara="1" vert="horz" wrap="square" lIns="121900" tIns="121900" rIns="121900" bIns="121900" rtlCol="0" anchor="t" anchorCtr="0">
            <a:noAutofit/>
          </a:bodyPr>
          <a:lstStyle/>
          <a:p>
            <a:r>
              <a:rPr lang="vi-VN" b="1" dirty="0" smtClean="0">
                <a:solidFill>
                  <a:schemeClr val="tx1"/>
                </a:solidFill>
              </a:rPr>
              <a:t>Beneficiile programării cu Scratch</a:t>
            </a:r>
            <a:endParaRPr lang="en-IE" dirty="0">
              <a:solidFill>
                <a:schemeClr val="tx1"/>
              </a:solidFill>
            </a:endParaRPr>
          </a:p>
        </p:txBody>
      </p:sp>
      <p:sp>
        <p:nvSpPr>
          <p:cNvPr id="2" name="Google Shape;204;p30">
            <a:extLst>
              <a:ext uri="{FF2B5EF4-FFF2-40B4-BE49-F238E27FC236}">
                <a16:creationId xmlns="" xmlns:a16="http://schemas.microsoft.com/office/drawing/2014/main" id="{F57063FE-ABF9-CD10-26A0-3473AC6146EE}"/>
              </a:ext>
            </a:extLst>
          </p:cNvPr>
          <p:cNvSpPr/>
          <p:nvPr/>
        </p:nvSpPr>
        <p:spPr>
          <a:xfrm>
            <a:off x="5543597" y="5146869"/>
            <a:ext cx="218788"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3" name="Google Shape;204;p30">
            <a:extLst>
              <a:ext uri="{FF2B5EF4-FFF2-40B4-BE49-F238E27FC236}">
                <a16:creationId xmlns="" xmlns:a16="http://schemas.microsoft.com/office/drawing/2014/main" id="{CA26CBB3-C1FB-F9B0-8F8E-19D115E5D354}"/>
              </a:ext>
            </a:extLst>
          </p:cNvPr>
          <p:cNvSpPr/>
          <p:nvPr/>
        </p:nvSpPr>
        <p:spPr>
          <a:xfrm>
            <a:off x="5957984" y="5199035"/>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4" name="Google Shape;204;p30">
            <a:extLst>
              <a:ext uri="{FF2B5EF4-FFF2-40B4-BE49-F238E27FC236}">
                <a16:creationId xmlns="" xmlns:a16="http://schemas.microsoft.com/office/drawing/2014/main" id="{10A5E088-CD4B-AB9D-27C9-2A3E97D7FD1F}"/>
              </a:ext>
            </a:extLst>
          </p:cNvPr>
          <p:cNvSpPr/>
          <p:nvPr/>
        </p:nvSpPr>
        <p:spPr>
          <a:xfrm>
            <a:off x="6276384" y="5199035"/>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cxnSp>
        <p:nvCxnSpPr>
          <p:cNvPr id="5" name="Google Shape;236;p32">
            <a:extLst>
              <a:ext uri="{FF2B5EF4-FFF2-40B4-BE49-F238E27FC236}">
                <a16:creationId xmlns="" xmlns:a16="http://schemas.microsoft.com/office/drawing/2014/main" id="{C095D35B-54B0-C1E6-42F3-A3B74A269F4A}"/>
              </a:ext>
            </a:extLst>
          </p:cNvPr>
          <p:cNvCxnSpPr>
            <a:cxnSpLocks/>
          </p:cNvCxnSpPr>
          <p:nvPr/>
        </p:nvCxnSpPr>
        <p:spPr>
          <a:xfrm flipV="1">
            <a:off x="1503344" y="445660"/>
            <a:ext cx="0" cy="1979695"/>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7" name="Sechseck 6">
            <a:extLst>
              <a:ext uri="{FF2B5EF4-FFF2-40B4-BE49-F238E27FC236}">
                <a16:creationId xmlns="" xmlns:a16="http://schemas.microsoft.com/office/drawing/2014/main" id="{EC891E38-2EE3-961E-FAE8-8C074F912F15}"/>
              </a:ext>
            </a:extLst>
          </p:cNvPr>
          <p:cNvSpPr/>
          <p:nvPr/>
        </p:nvSpPr>
        <p:spPr>
          <a:xfrm>
            <a:off x="1967944" y="2992958"/>
            <a:ext cx="3932457" cy="1039022"/>
          </a:xfrm>
          <a:prstGeom prst="hexag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3600" b="1" dirty="0" smtClean="0">
                <a:solidFill>
                  <a:schemeClr val="tx1"/>
                </a:solidFill>
              </a:rPr>
              <a:t>Expresie Creativă</a:t>
            </a:r>
            <a:endParaRPr lang="de-DE" sz="3600" b="1" dirty="0"/>
          </a:p>
        </p:txBody>
      </p:sp>
      <p:sp>
        <p:nvSpPr>
          <p:cNvPr id="8" name="Sechseck 7">
            <a:extLst>
              <a:ext uri="{FF2B5EF4-FFF2-40B4-BE49-F238E27FC236}">
                <a16:creationId xmlns="" xmlns:a16="http://schemas.microsoft.com/office/drawing/2014/main" id="{66020D57-0859-A03E-C4CB-967B4E5CACD8}"/>
              </a:ext>
            </a:extLst>
          </p:cNvPr>
          <p:cNvSpPr/>
          <p:nvPr/>
        </p:nvSpPr>
        <p:spPr>
          <a:xfrm>
            <a:off x="7012351" y="3353848"/>
            <a:ext cx="3932457" cy="1039022"/>
          </a:xfrm>
          <a:prstGeom prst="hexag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3600" b="1" dirty="0" smtClean="0">
                <a:solidFill>
                  <a:schemeClr val="tx1"/>
                </a:solidFill>
              </a:rPr>
              <a:t>Învățare în comunitate</a:t>
            </a:r>
            <a:endParaRPr lang="de-DE" sz="3600" b="1" dirty="0"/>
          </a:p>
        </p:txBody>
      </p:sp>
      <p:sp>
        <p:nvSpPr>
          <p:cNvPr id="9" name="Sechseck 8">
            <a:extLst>
              <a:ext uri="{FF2B5EF4-FFF2-40B4-BE49-F238E27FC236}">
                <a16:creationId xmlns="" xmlns:a16="http://schemas.microsoft.com/office/drawing/2014/main" id="{6BD54FA0-623C-2474-7E10-C2E00D14C543}"/>
              </a:ext>
            </a:extLst>
          </p:cNvPr>
          <p:cNvSpPr/>
          <p:nvPr/>
        </p:nvSpPr>
        <p:spPr>
          <a:xfrm>
            <a:off x="3796156" y="4649897"/>
            <a:ext cx="3932457" cy="1039022"/>
          </a:xfrm>
          <a:prstGeom prst="hexag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3600" b="1" dirty="0" smtClean="0">
                <a:solidFill>
                  <a:schemeClr val="tx1"/>
                </a:solidFill>
              </a:rPr>
              <a:t>Gândire logică</a:t>
            </a:r>
            <a:endParaRPr lang="de-DE" sz="3600" b="1" dirty="0"/>
          </a:p>
        </p:txBody>
      </p:sp>
      <p:sp>
        <p:nvSpPr>
          <p:cNvPr id="11" name="Sechseck 10">
            <a:extLst>
              <a:ext uri="{FF2B5EF4-FFF2-40B4-BE49-F238E27FC236}">
                <a16:creationId xmlns="" xmlns:a16="http://schemas.microsoft.com/office/drawing/2014/main" id="{0C6A389B-5C1F-FD02-2DDD-53FB0ACCC3A7}"/>
              </a:ext>
            </a:extLst>
          </p:cNvPr>
          <p:cNvSpPr/>
          <p:nvPr/>
        </p:nvSpPr>
        <p:spPr>
          <a:xfrm>
            <a:off x="4637314" y="1696909"/>
            <a:ext cx="3932457" cy="1039022"/>
          </a:xfrm>
          <a:prstGeom prst="hexag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dirty="0" err="1" smtClean="0">
                <a:solidFill>
                  <a:schemeClr val="tx1"/>
                </a:solidFill>
              </a:rPr>
              <a:t>Accesibilitate</a:t>
            </a:r>
            <a:endParaRPr lang="de-DE" sz="3600" b="1" dirty="0"/>
          </a:p>
        </p:txBody>
      </p:sp>
      <p:sp>
        <p:nvSpPr>
          <p:cNvPr id="12" name="Textfeld 11">
            <a:extLst>
              <a:ext uri="{FF2B5EF4-FFF2-40B4-BE49-F238E27FC236}">
                <a16:creationId xmlns="" xmlns:a16="http://schemas.microsoft.com/office/drawing/2014/main" id="{AEB78AF1-2305-6E01-30E8-9F9346B508E9}"/>
              </a:ext>
            </a:extLst>
          </p:cNvPr>
          <p:cNvSpPr txBox="1"/>
          <p:nvPr/>
        </p:nvSpPr>
        <p:spPr>
          <a:xfrm>
            <a:off x="7662620" y="1331004"/>
            <a:ext cx="2861606" cy="369332"/>
          </a:xfrm>
          <a:prstGeom prst="rect">
            <a:avLst/>
          </a:prstGeom>
          <a:noFill/>
        </p:spPr>
        <p:txBody>
          <a:bodyPr wrap="square">
            <a:spAutoFit/>
          </a:bodyPr>
          <a:lstStyle/>
          <a:p>
            <a:r>
              <a:rPr lang="vi-VN" b="1" dirty="0" smtClean="0"/>
              <a:t>Barieră redusă la intrare</a:t>
            </a:r>
            <a:endParaRPr lang="de-DE" b="1" dirty="0"/>
          </a:p>
        </p:txBody>
      </p:sp>
      <p:sp>
        <p:nvSpPr>
          <p:cNvPr id="13" name="Textfeld 12">
            <a:extLst>
              <a:ext uri="{FF2B5EF4-FFF2-40B4-BE49-F238E27FC236}">
                <a16:creationId xmlns="" xmlns:a16="http://schemas.microsoft.com/office/drawing/2014/main" id="{6342EB52-C068-D036-53C9-BFEF598315BA}"/>
              </a:ext>
            </a:extLst>
          </p:cNvPr>
          <p:cNvSpPr txBox="1"/>
          <p:nvPr/>
        </p:nvSpPr>
        <p:spPr>
          <a:xfrm>
            <a:off x="1611816" y="1792629"/>
            <a:ext cx="2960184" cy="1200329"/>
          </a:xfrm>
          <a:prstGeom prst="rect">
            <a:avLst/>
          </a:prstGeom>
          <a:noFill/>
        </p:spPr>
        <p:txBody>
          <a:bodyPr wrap="square">
            <a:spAutoFit/>
          </a:bodyPr>
          <a:lstStyle/>
          <a:p>
            <a:r>
              <a:rPr lang="vi-VN" b="1" dirty="0" smtClean="0"/>
              <a:t>Creativ și distractiv: utilizatorii creează jocuri, animații și povești interactive</a:t>
            </a:r>
            <a:endParaRPr lang="de-DE" b="1" dirty="0"/>
          </a:p>
        </p:txBody>
      </p:sp>
      <p:sp>
        <p:nvSpPr>
          <p:cNvPr id="14" name="Textfeld 13">
            <a:extLst>
              <a:ext uri="{FF2B5EF4-FFF2-40B4-BE49-F238E27FC236}">
                <a16:creationId xmlns="" xmlns:a16="http://schemas.microsoft.com/office/drawing/2014/main" id="{9FB759CA-7DB9-A41A-0705-BF27EF1BB351}"/>
              </a:ext>
            </a:extLst>
          </p:cNvPr>
          <p:cNvSpPr txBox="1"/>
          <p:nvPr/>
        </p:nvSpPr>
        <p:spPr>
          <a:xfrm>
            <a:off x="9293609" y="2430518"/>
            <a:ext cx="2765080" cy="923330"/>
          </a:xfrm>
          <a:prstGeom prst="rect">
            <a:avLst/>
          </a:prstGeom>
          <a:noFill/>
        </p:spPr>
        <p:txBody>
          <a:bodyPr wrap="square">
            <a:spAutoFit/>
          </a:bodyPr>
          <a:lstStyle/>
          <a:p>
            <a:r>
              <a:rPr lang="vi-VN" b="1" dirty="0" smtClean="0"/>
              <a:t>Platformă de partajare, învățare și colaborare cu alți utilizatori</a:t>
            </a:r>
            <a:endParaRPr lang="de-DE" b="1" dirty="0"/>
          </a:p>
        </p:txBody>
      </p:sp>
      <p:sp>
        <p:nvSpPr>
          <p:cNvPr id="15" name="Textfeld 14">
            <a:extLst>
              <a:ext uri="{FF2B5EF4-FFF2-40B4-BE49-F238E27FC236}">
                <a16:creationId xmlns="" xmlns:a16="http://schemas.microsoft.com/office/drawing/2014/main" id="{C4A9F701-5D8F-3CA8-4D9F-42D125C64EE1}"/>
              </a:ext>
            </a:extLst>
          </p:cNvPr>
          <p:cNvSpPr txBox="1"/>
          <p:nvPr/>
        </p:nvSpPr>
        <p:spPr>
          <a:xfrm>
            <a:off x="7528283" y="5330461"/>
            <a:ext cx="4663717" cy="923330"/>
          </a:xfrm>
          <a:prstGeom prst="rect">
            <a:avLst/>
          </a:prstGeom>
          <a:noFill/>
        </p:spPr>
        <p:txBody>
          <a:bodyPr wrap="square">
            <a:spAutoFit/>
          </a:bodyPr>
          <a:lstStyle/>
          <a:p>
            <a:r>
              <a:rPr lang="en-US" b="1" dirty="0" err="1" smtClean="0"/>
              <a:t>Simplificat</a:t>
            </a:r>
            <a:r>
              <a:rPr lang="en-US" b="1" dirty="0" smtClean="0"/>
              <a:t> </a:t>
            </a:r>
            <a:r>
              <a:rPr lang="en-US" b="1" dirty="0" err="1" smtClean="0"/>
              <a:t>și</a:t>
            </a:r>
            <a:r>
              <a:rPr lang="en-US" b="1" dirty="0" smtClean="0"/>
              <a:t> </a:t>
            </a:r>
            <a:r>
              <a:rPr lang="en-US" b="1" dirty="0" err="1" smtClean="0"/>
              <a:t>utilizând</a:t>
            </a:r>
            <a:r>
              <a:rPr lang="en-US" b="1" dirty="0" smtClean="0"/>
              <a:t> </a:t>
            </a:r>
            <a:r>
              <a:rPr lang="en-US" b="1" dirty="0" err="1" smtClean="0"/>
              <a:t>concepte</a:t>
            </a:r>
            <a:r>
              <a:rPr lang="en-US" b="1" dirty="0" smtClean="0"/>
              <a:t> </a:t>
            </a:r>
            <a:r>
              <a:rPr lang="en-US" b="1" dirty="0" err="1" smtClean="0"/>
              <a:t>fundamentale</a:t>
            </a:r>
            <a:r>
              <a:rPr lang="en-US" b="1" dirty="0" smtClean="0"/>
              <a:t> de </a:t>
            </a:r>
            <a:r>
              <a:rPr lang="en-US" b="1" dirty="0" err="1" smtClean="0"/>
              <a:t>programare</a:t>
            </a:r>
            <a:r>
              <a:rPr lang="en-US" b="1" dirty="0" smtClean="0"/>
              <a:t> </a:t>
            </a:r>
            <a:r>
              <a:rPr lang="en-US" b="1" dirty="0" err="1" smtClean="0"/>
              <a:t>precum</a:t>
            </a:r>
            <a:r>
              <a:rPr lang="en-US" b="1" dirty="0" smtClean="0"/>
              <a:t>: </a:t>
            </a:r>
            <a:r>
              <a:rPr lang="en-US" b="1" dirty="0" err="1" smtClean="0"/>
              <a:t>secvențierea</a:t>
            </a:r>
            <a:r>
              <a:rPr lang="en-US" b="1" dirty="0" smtClean="0"/>
              <a:t>, </a:t>
            </a:r>
            <a:r>
              <a:rPr lang="en-US" b="1" dirty="0" err="1" smtClean="0"/>
              <a:t>buclele</a:t>
            </a:r>
            <a:r>
              <a:rPr lang="en-US" b="1" dirty="0" smtClean="0"/>
              <a:t>, </a:t>
            </a:r>
            <a:r>
              <a:rPr lang="en-US" b="1" dirty="0" err="1" smtClean="0"/>
              <a:t>condiționalele</a:t>
            </a:r>
            <a:r>
              <a:rPr lang="en-US" b="1" dirty="0" smtClean="0"/>
              <a:t> </a:t>
            </a:r>
            <a:r>
              <a:rPr lang="en-US" b="1" dirty="0" err="1" smtClean="0"/>
              <a:t>și</a:t>
            </a:r>
            <a:r>
              <a:rPr lang="en-US" b="1" dirty="0" smtClean="0"/>
              <a:t> </a:t>
            </a:r>
            <a:r>
              <a:rPr lang="en-US" b="1" dirty="0" err="1" smtClean="0"/>
              <a:t>gestionarea</a:t>
            </a:r>
            <a:r>
              <a:rPr lang="en-US" b="1" dirty="0" smtClean="0"/>
              <a:t> </a:t>
            </a:r>
            <a:r>
              <a:rPr lang="en-US" b="1" dirty="0" err="1" smtClean="0"/>
              <a:t>evenimentelor</a:t>
            </a:r>
            <a:endParaRPr lang="de-DE" b="1" dirty="0"/>
          </a:p>
        </p:txBody>
      </p:sp>
    </p:spTree>
    <p:extLst>
      <p:ext uri="{BB962C8B-B14F-4D97-AF65-F5344CB8AC3E}">
        <p14:creationId xmlns="" xmlns:p14="http://schemas.microsoft.com/office/powerpoint/2010/main" val="36454182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1" name="Google Shape;201;p30"/>
          <p:cNvSpPr txBox="1">
            <a:spLocks noGrp="1"/>
          </p:cNvSpPr>
          <p:nvPr>
            <p:ph type="subTitle" idx="1"/>
          </p:nvPr>
        </p:nvSpPr>
        <p:spPr>
          <a:xfrm>
            <a:off x="1750256" y="445661"/>
            <a:ext cx="10159507" cy="1039022"/>
          </a:xfrm>
          <a:prstGeom prst="rect">
            <a:avLst/>
          </a:prstGeom>
        </p:spPr>
        <p:txBody>
          <a:bodyPr spcFirstLastPara="1" vert="horz" wrap="square" lIns="121900" tIns="121900" rIns="121900" bIns="121900" rtlCol="0" anchor="t" anchorCtr="0">
            <a:noAutofit/>
          </a:bodyPr>
          <a:lstStyle/>
          <a:p>
            <a:r>
              <a:rPr lang="it-IT" b="1" dirty="0" smtClean="0">
                <a:solidFill>
                  <a:schemeClr val="tx1"/>
                </a:solidFill>
              </a:rPr>
              <a:t>Caracteristici cheie ale Scratch – Partea I:</a:t>
            </a:r>
            <a:endParaRPr lang="en-IE" dirty="0">
              <a:solidFill>
                <a:schemeClr val="tx1"/>
              </a:solidFill>
            </a:endParaRPr>
          </a:p>
        </p:txBody>
      </p:sp>
      <p:sp>
        <p:nvSpPr>
          <p:cNvPr id="2" name="Google Shape;204;p30">
            <a:extLst>
              <a:ext uri="{FF2B5EF4-FFF2-40B4-BE49-F238E27FC236}">
                <a16:creationId xmlns="" xmlns:a16="http://schemas.microsoft.com/office/drawing/2014/main" id="{F57063FE-ABF9-CD10-26A0-3473AC6146EE}"/>
              </a:ext>
            </a:extLst>
          </p:cNvPr>
          <p:cNvSpPr/>
          <p:nvPr/>
        </p:nvSpPr>
        <p:spPr>
          <a:xfrm>
            <a:off x="5681613" y="5146869"/>
            <a:ext cx="218788"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3" name="Google Shape;204;p30">
            <a:extLst>
              <a:ext uri="{FF2B5EF4-FFF2-40B4-BE49-F238E27FC236}">
                <a16:creationId xmlns="" xmlns:a16="http://schemas.microsoft.com/office/drawing/2014/main" id="{CA26CBB3-C1FB-F9B0-8F8E-19D115E5D354}"/>
              </a:ext>
            </a:extLst>
          </p:cNvPr>
          <p:cNvSpPr/>
          <p:nvPr/>
        </p:nvSpPr>
        <p:spPr>
          <a:xfrm>
            <a:off x="6096000" y="5199035"/>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4" name="Google Shape;204;p30">
            <a:extLst>
              <a:ext uri="{FF2B5EF4-FFF2-40B4-BE49-F238E27FC236}">
                <a16:creationId xmlns="" xmlns:a16="http://schemas.microsoft.com/office/drawing/2014/main" id="{10A5E088-CD4B-AB9D-27C9-2A3E97D7FD1F}"/>
              </a:ext>
            </a:extLst>
          </p:cNvPr>
          <p:cNvSpPr/>
          <p:nvPr/>
        </p:nvSpPr>
        <p:spPr>
          <a:xfrm>
            <a:off x="6414400" y="5199035"/>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cxnSp>
        <p:nvCxnSpPr>
          <p:cNvPr id="5" name="Google Shape;236;p32">
            <a:extLst>
              <a:ext uri="{FF2B5EF4-FFF2-40B4-BE49-F238E27FC236}">
                <a16:creationId xmlns="" xmlns:a16="http://schemas.microsoft.com/office/drawing/2014/main" id="{C095D35B-54B0-C1E6-42F3-A3B74A269F4A}"/>
              </a:ext>
            </a:extLst>
          </p:cNvPr>
          <p:cNvCxnSpPr>
            <a:cxnSpLocks/>
          </p:cNvCxnSpPr>
          <p:nvPr/>
        </p:nvCxnSpPr>
        <p:spPr>
          <a:xfrm flipV="1">
            <a:off x="1503344" y="445660"/>
            <a:ext cx="0" cy="1979695"/>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6" name="Google Shape;201;p30">
            <a:extLst>
              <a:ext uri="{FF2B5EF4-FFF2-40B4-BE49-F238E27FC236}">
                <a16:creationId xmlns="" xmlns:a16="http://schemas.microsoft.com/office/drawing/2014/main" id="{257C6074-9DA8-F7A9-A1B7-71FF1902A741}"/>
              </a:ext>
            </a:extLst>
          </p:cNvPr>
          <p:cNvSpPr txBox="1">
            <a:spLocks/>
          </p:cNvSpPr>
          <p:nvPr/>
        </p:nvSpPr>
        <p:spPr>
          <a:xfrm>
            <a:off x="1804849" y="1102545"/>
            <a:ext cx="9359080" cy="3909402"/>
          </a:xfrm>
          <a:prstGeom prst="rect">
            <a:avLst/>
          </a:prstGeom>
        </p:spPr>
        <p:txBody>
          <a:bodyPr spcFirstLastPara="1" vert="horz" wrap="square" lIns="121900" tIns="121900" rIns="121900" bIns="12190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342900" indent="-342900">
              <a:buFont typeface="Arial" panose="020B0604020202020204" pitchFamily="34" charset="0"/>
              <a:buChar char="•"/>
            </a:pPr>
            <a:r>
              <a:rPr lang="ro-RO" dirty="0" smtClean="0">
                <a:solidFill>
                  <a:schemeClr val="tx1"/>
                </a:solidFill>
              </a:rPr>
              <a:t>Blocuri vizuale</a:t>
            </a:r>
            <a:r>
              <a:rPr lang="en-US" dirty="0" smtClean="0">
                <a:solidFill>
                  <a:schemeClr val="tx1"/>
                </a:solidFill>
              </a:rPr>
              <a:t>:</a:t>
            </a:r>
            <a:r>
              <a:rPr lang="ro-RO" dirty="0" smtClean="0">
                <a:solidFill>
                  <a:schemeClr val="tx1"/>
                </a:solidFill>
              </a:rPr>
              <a:t> În loc să tasteze cod, Scratch folosește blocuri colorate care reprezintă diferite comenzi de programare.</a:t>
            </a:r>
            <a:br>
              <a:rPr lang="ro-RO" dirty="0" smtClean="0">
                <a:solidFill>
                  <a:schemeClr val="tx1"/>
                </a:solidFill>
              </a:rPr>
            </a:br>
            <a:r>
              <a:rPr lang="ro-RO" dirty="0" smtClean="0">
                <a:solidFill>
                  <a:schemeClr val="tx1"/>
                </a:solidFill>
              </a:rPr>
              <a:t>Utilizatorii pot trage și plasa aceste blocuri pentru a crea secvențe de instrucțiuni.</a:t>
            </a:r>
          </a:p>
          <a:p>
            <a:pPr marL="342900" indent="-342900">
              <a:buFont typeface="Arial" panose="020B0604020202020204" pitchFamily="34" charset="0"/>
              <a:buChar char="•"/>
            </a:pPr>
            <a:r>
              <a:rPr lang="ro-RO" dirty="0" smtClean="0">
                <a:solidFill>
                  <a:schemeClr val="tx1"/>
                </a:solidFill>
              </a:rPr>
              <a:t>Sprite-uri</a:t>
            </a:r>
            <a:r>
              <a:rPr lang="en-US" dirty="0" smtClean="0">
                <a:solidFill>
                  <a:schemeClr val="tx1"/>
                </a:solidFill>
              </a:rPr>
              <a:t>:</a:t>
            </a:r>
            <a:r>
              <a:rPr lang="ro-RO" dirty="0" smtClean="0">
                <a:solidFill>
                  <a:schemeClr val="tx1"/>
                </a:solidFill>
              </a:rPr>
              <a:t> În Scratch, personajele sau obiectele sunt numite sprite-uri. acestea pot fi animate și programate să se miște, să interacționeze între ele și să răspundă la comenzile utilizatorului.</a:t>
            </a:r>
          </a:p>
          <a:p>
            <a:pPr marL="342900" indent="-342900">
              <a:buFont typeface="Arial" panose="020B0604020202020204" pitchFamily="34" charset="0"/>
              <a:buChar char="•"/>
            </a:pPr>
            <a:r>
              <a:rPr lang="ro-RO" dirty="0" smtClean="0">
                <a:solidFill>
                  <a:schemeClr val="tx1"/>
                </a:solidFill>
              </a:rPr>
              <a:t>Scene</a:t>
            </a:r>
            <a:r>
              <a:rPr lang="en-US" dirty="0" smtClean="0">
                <a:solidFill>
                  <a:schemeClr val="tx1"/>
                </a:solidFill>
              </a:rPr>
              <a:t>:</a:t>
            </a:r>
            <a:r>
              <a:rPr lang="ro-RO" dirty="0" smtClean="0">
                <a:solidFill>
                  <a:schemeClr val="tx1"/>
                </a:solidFill>
              </a:rPr>
              <a:t> Scena reprezintă fundalul sau mediul în care sprite-urile își desfășoară activitatea. Utilizatorii pot proiecta și personaliza scenele pentru a se potrivi temei proiectului lor.</a:t>
            </a:r>
            <a:endParaRPr lang="en-IE" dirty="0">
              <a:solidFill>
                <a:schemeClr val="tx1"/>
              </a:solidFill>
            </a:endParaRPr>
          </a:p>
        </p:txBody>
      </p:sp>
    </p:spTree>
    <p:extLst>
      <p:ext uri="{BB962C8B-B14F-4D97-AF65-F5344CB8AC3E}">
        <p14:creationId xmlns="" xmlns:p14="http://schemas.microsoft.com/office/powerpoint/2010/main" val="12323354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1" name="Google Shape;201;p30"/>
          <p:cNvSpPr txBox="1">
            <a:spLocks noGrp="1"/>
          </p:cNvSpPr>
          <p:nvPr>
            <p:ph type="subTitle" idx="1"/>
          </p:nvPr>
        </p:nvSpPr>
        <p:spPr>
          <a:xfrm>
            <a:off x="1750256" y="445661"/>
            <a:ext cx="10159507" cy="1039022"/>
          </a:xfrm>
          <a:prstGeom prst="rect">
            <a:avLst/>
          </a:prstGeom>
        </p:spPr>
        <p:txBody>
          <a:bodyPr spcFirstLastPara="1" vert="horz" wrap="square" lIns="121900" tIns="121900" rIns="121900" bIns="121900" rtlCol="0" anchor="t" anchorCtr="0">
            <a:noAutofit/>
          </a:bodyPr>
          <a:lstStyle/>
          <a:p>
            <a:r>
              <a:rPr lang="it-IT" b="1" dirty="0" smtClean="0">
                <a:solidFill>
                  <a:schemeClr val="tx1"/>
                </a:solidFill>
              </a:rPr>
              <a:t>Caracteristici cheie ale Scratch – Partea II:</a:t>
            </a:r>
            <a:endParaRPr lang="en-IE" dirty="0">
              <a:solidFill>
                <a:schemeClr val="tx1"/>
              </a:solidFill>
            </a:endParaRPr>
          </a:p>
        </p:txBody>
      </p:sp>
      <p:sp>
        <p:nvSpPr>
          <p:cNvPr id="2" name="Google Shape;204;p30">
            <a:extLst>
              <a:ext uri="{FF2B5EF4-FFF2-40B4-BE49-F238E27FC236}">
                <a16:creationId xmlns="" xmlns:a16="http://schemas.microsoft.com/office/drawing/2014/main" id="{F57063FE-ABF9-CD10-26A0-3473AC6146EE}"/>
              </a:ext>
            </a:extLst>
          </p:cNvPr>
          <p:cNvSpPr/>
          <p:nvPr/>
        </p:nvSpPr>
        <p:spPr>
          <a:xfrm>
            <a:off x="5681613" y="5688045"/>
            <a:ext cx="218788"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3" name="Google Shape;204;p30">
            <a:extLst>
              <a:ext uri="{FF2B5EF4-FFF2-40B4-BE49-F238E27FC236}">
                <a16:creationId xmlns="" xmlns:a16="http://schemas.microsoft.com/office/drawing/2014/main" id="{CA26CBB3-C1FB-F9B0-8F8E-19D115E5D354}"/>
              </a:ext>
            </a:extLst>
          </p:cNvPr>
          <p:cNvSpPr/>
          <p:nvPr/>
        </p:nvSpPr>
        <p:spPr>
          <a:xfrm>
            <a:off x="6096000" y="5740211"/>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4" name="Google Shape;204;p30">
            <a:extLst>
              <a:ext uri="{FF2B5EF4-FFF2-40B4-BE49-F238E27FC236}">
                <a16:creationId xmlns="" xmlns:a16="http://schemas.microsoft.com/office/drawing/2014/main" id="{10A5E088-CD4B-AB9D-27C9-2A3E97D7FD1F}"/>
              </a:ext>
            </a:extLst>
          </p:cNvPr>
          <p:cNvSpPr/>
          <p:nvPr/>
        </p:nvSpPr>
        <p:spPr>
          <a:xfrm>
            <a:off x="6414400" y="5740211"/>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cxnSp>
        <p:nvCxnSpPr>
          <p:cNvPr id="5" name="Google Shape;236;p32">
            <a:extLst>
              <a:ext uri="{FF2B5EF4-FFF2-40B4-BE49-F238E27FC236}">
                <a16:creationId xmlns="" xmlns:a16="http://schemas.microsoft.com/office/drawing/2014/main" id="{C095D35B-54B0-C1E6-42F3-A3B74A269F4A}"/>
              </a:ext>
            </a:extLst>
          </p:cNvPr>
          <p:cNvCxnSpPr>
            <a:cxnSpLocks/>
          </p:cNvCxnSpPr>
          <p:nvPr/>
        </p:nvCxnSpPr>
        <p:spPr>
          <a:xfrm flipV="1">
            <a:off x="1503344" y="445660"/>
            <a:ext cx="0" cy="1979695"/>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6" name="Google Shape;201;p30">
            <a:extLst>
              <a:ext uri="{FF2B5EF4-FFF2-40B4-BE49-F238E27FC236}">
                <a16:creationId xmlns="" xmlns:a16="http://schemas.microsoft.com/office/drawing/2014/main" id="{257C6074-9DA8-F7A9-A1B7-71FF1902A741}"/>
              </a:ext>
            </a:extLst>
          </p:cNvPr>
          <p:cNvSpPr txBox="1">
            <a:spLocks/>
          </p:cNvSpPr>
          <p:nvPr/>
        </p:nvSpPr>
        <p:spPr>
          <a:xfrm>
            <a:off x="1813475" y="1024911"/>
            <a:ext cx="9359080" cy="3145721"/>
          </a:xfrm>
          <a:prstGeom prst="rect">
            <a:avLst/>
          </a:prstGeom>
        </p:spPr>
        <p:txBody>
          <a:bodyPr spcFirstLastPara="1" vert="horz" wrap="square" lIns="121900" tIns="121900" rIns="121900" bIns="12190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342900" indent="-342900">
              <a:buFont typeface="Arial" panose="020B0604020202020204" pitchFamily="34" charset="0"/>
              <a:buChar char="•"/>
            </a:pPr>
            <a:r>
              <a:rPr lang="ro-RO" dirty="0" smtClean="0">
                <a:solidFill>
                  <a:schemeClr val="tx1"/>
                </a:solidFill>
              </a:rPr>
              <a:t>Scripturi</a:t>
            </a:r>
            <a:r>
              <a:rPr lang="en-US" dirty="0" smtClean="0">
                <a:solidFill>
                  <a:schemeClr val="tx1"/>
                </a:solidFill>
              </a:rPr>
              <a:t>:</a:t>
            </a:r>
            <a:r>
              <a:rPr lang="ro-RO" dirty="0" smtClean="0">
                <a:solidFill>
                  <a:schemeClr val="tx1"/>
                </a:solidFill>
              </a:rPr>
              <a:t> Un script este o serie de blocuri conectate care controlează comportamentul unui sprite. De exemplu, un script poate face ca un sprite să se miște pe ecran atunci când utilizatorul face clic pe un buton.</a:t>
            </a:r>
          </a:p>
          <a:p>
            <a:pPr marL="342900" indent="-342900">
              <a:buFont typeface="Arial" panose="020B0604020202020204" pitchFamily="34" charset="0"/>
              <a:buChar char="•"/>
            </a:pPr>
            <a:r>
              <a:rPr lang="ro-RO" dirty="0" smtClean="0">
                <a:solidFill>
                  <a:schemeClr val="tx1"/>
                </a:solidFill>
              </a:rPr>
              <a:t>Evenimente</a:t>
            </a:r>
            <a:r>
              <a:rPr lang="en-US" dirty="0" smtClean="0">
                <a:solidFill>
                  <a:schemeClr val="tx1"/>
                </a:solidFill>
              </a:rPr>
              <a:t>:</a:t>
            </a:r>
            <a:r>
              <a:rPr lang="ro-RO" dirty="0" smtClean="0">
                <a:solidFill>
                  <a:schemeClr val="tx1"/>
                </a:solidFill>
              </a:rPr>
              <a:t> Programele Scratch sunt adesea declanșate de evenimente, cum ar fi apăsarea unei taste, clic pe un sprite sau pornirea programului. Blocurile de evenimente de Scratch ajută la gestionare acestor interacțiuni.</a:t>
            </a:r>
          </a:p>
          <a:p>
            <a:pPr marL="342900" indent="-342900">
              <a:buFont typeface="Arial" panose="020B0604020202020204" pitchFamily="34" charset="0"/>
              <a:buChar char="•"/>
            </a:pPr>
            <a:r>
              <a:rPr lang="ro-RO" dirty="0" smtClean="0">
                <a:solidFill>
                  <a:schemeClr val="tx1"/>
                </a:solidFill>
              </a:rPr>
              <a:t>Bucle și condiționale</a:t>
            </a:r>
            <a:r>
              <a:rPr lang="en-US" dirty="0" smtClean="0">
                <a:solidFill>
                  <a:schemeClr val="tx1"/>
                </a:solidFill>
              </a:rPr>
              <a:t>:</a:t>
            </a:r>
            <a:r>
              <a:rPr lang="ro-RO" dirty="0" smtClean="0">
                <a:solidFill>
                  <a:schemeClr val="tx1"/>
                </a:solidFill>
              </a:rPr>
              <a:t> La fel ca în programarea tradițională, scratch include bucle (pentru repetarea acțiunilor) și condiționale (pentru luarea deciziilor pe baza anumitor condiții).</a:t>
            </a:r>
          </a:p>
          <a:p>
            <a:pPr marL="342900" indent="-342900">
              <a:buFont typeface="Arial" panose="020B0604020202020204" pitchFamily="34" charset="0"/>
              <a:buChar char="•"/>
            </a:pPr>
            <a:r>
              <a:rPr lang="ro-RO" dirty="0" smtClean="0">
                <a:solidFill>
                  <a:schemeClr val="tx1"/>
                </a:solidFill>
              </a:rPr>
              <a:t>Transmiterea de mesaje</a:t>
            </a:r>
            <a:r>
              <a:rPr lang="en-US" dirty="0" smtClean="0">
                <a:solidFill>
                  <a:schemeClr val="tx1"/>
                </a:solidFill>
              </a:rPr>
              <a:t>:</a:t>
            </a:r>
            <a:r>
              <a:rPr lang="ro-RO" dirty="0" smtClean="0">
                <a:solidFill>
                  <a:schemeClr val="tx1"/>
                </a:solidFill>
              </a:rPr>
              <a:t> Scratch permite sprite-urilor să comunice între ele prin mesaje de difuzare, facilitând interacțiuni complexe și acțiuni sincronizate.</a:t>
            </a:r>
          </a:p>
        </p:txBody>
      </p:sp>
    </p:spTree>
    <p:extLst>
      <p:ext uri="{BB962C8B-B14F-4D97-AF65-F5344CB8AC3E}">
        <p14:creationId xmlns="" xmlns:p14="http://schemas.microsoft.com/office/powerpoint/2010/main" val="34872743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1" name="Google Shape;201;p30"/>
          <p:cNvSpPr txBox="1">
            <a:spLocks noGrp="1"/>
          </p:cNvSpPr>
          <p:nvPr>
            <p:ph type="subTitle" idx="1"/>
          </p:nvPr>
        </p:nvSpPr>
        <p:spPr>
          <a:xfrm>
            <a:off x="1750256" y="445661"/>
            <a:ext cx="10159507" cy="1039022"/>
          </a:xfrm>
          <a:prstGeom prst="rect">
            <a:avLst/>
          </a:prstGeom>
        </p:spPr>
        <p:txBody>
          <a:bodyPr spcFirstLastPara="1" vert="horz" wrap="square" lIns="121900" tIns="121900" rIns="121900" bIns="121900" rtlCol="0" anchor="t" anchorCtr="0">
            <a:noAutofit/>
          </a:bodyPr>
          <a:lstStyle/>
          <a:p>
            <a:r>
              <a:rPr lang="vi-VN" b="1" dirty="0" smtClean="0">
                <a:solidFill>
                  <a:schemeClr val="tx1"/>
                </a:solidFill>
              </a:rPr>
              <a:t>Programarea în Scratch – Cum funcționează?</a:t>
            </a:r>
            <a:endParaRPr lang="en-IE" dirty="0">
              <a:solidFill>
                <a:schemeClr val="tx1"/>
              </a:solidFill>
            </a:endParaRPr>
          </a:p>
        </p:txBody>
      </p:sp>
      <p:sp>
        <p:nvSpPr>
          <p:cNvPr id="2" name="Google Shape;204;p30">
            <a:extLst>
              <a:ext uri="{FF2B5EF4-FFF2-40B4-BE49-F238E27FC236}">
                <a16:creationId xmlns="" xmlns:a16="http://schemas.microsoft.com/office/drawing/2014/main" id="{F57063FE-ABF9-CD10-26A0-3473AC6146EE}"/>
              </a:ext>
            </a:extLst>
          </p:cNvPr>
          <p:cNvSpPr/>
          <p:nvPr/>
        </p:nvSpPr>
        <p:spPr>
          <a:xfrm>
            <a:off x="5681613" y="5688045"/>
            <a:ext cx="218788"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3" name="Google Shape;204;p30">
            <a:extLst>
              <a:ext uri="{FF2B5EF4-FFF2-40B4-BE49-F238E27FC236}">
                <a16:creationId xmlns="" xmlns:a16="http://schemas.microsoft.com/office/drawing/2014/main" id="{CA26CBB3-C1FB-F9B0-8F8E-19D115E5D354}"/>
              </a:ext>
            </a:extLst>
          </p:cNvPr>
          <p:cNvSpPr/>
          <p:nvPr/>
        </p:nvSpPr>
        <p:spPr>
          <a:xfrm>
            <a:off x="6096000" y="5740211"/>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4" name="Google Shape;204;p30">
            <a:extLst>
              <a:ext uri="{FF2B5EF4-FFF2-40B4-BE49-F238E27FC236}">
                <a16:creationId xmlns="" xmlns:a16="http://schemas.microsoft.com/office/drawing/2014/main" id="{10A5E088-CD4B-AB9D-27C9-2A3E97D7FD1F}"/>
              </a:ext>
            </a:extLst>
          </p:cNvPr>
          <p:cNvSpPr/>
          <p:nvPr/>
        </p:nvSpPr>
        <p:spPr>
          <a:xfrm>
            <a:off x="6414400" y="5740211"/>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cxnSp>
        <p:nvCxnSpPr>
          <p:cNvPr id="5" name="Google Shape;236;p32">
            <a:extLst>
              <a:ext uri="{FF2B5EF4-FFF2-40B4-BE49-F238E27FC236}">
                <a16:creationId xmlns="" xmlns:a16="http://schemas.microsoft.com/office/drawing/2014/main" id="{C095D35B-54B0-C1E6-42F3-A3B74A269F4A}"/>
              </a:ext>
            </a:extLst>
          </p:cNvPr>
          <p:cNvCxnSpPr>
            <a:cxnSpLocks/>
          </p:cNvCxnSpPr>
          <p:nvPr/>
        </p:nvCxnSpPr>
        <p:spPr>
          <a:xfrm flipV="1">
            <a:off x="1503344" y="445660"/>
            <a:ext cx="0" cy="1979695"/>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graphicFrame>
        <p:nvGraphicFramePr>
          <p:cNvPr id="7" name="Diagramm 6">
            <a:extLst>
              <a:ext uri="{FF2B5EF4-FFF2-40B4-BE49-F238E27FC236}">
                <a16:creationId xmlns="" xmlns:a16="http://schemas.microsoft.com/office/drawing/2014/main" id="{93CD05E7-26ED-06C9-AFF4-0FC2CC4198CC}"/>
              </a:ext>
            </a:extLst>
          </p:cNvPr>
          <p:cNvGraphicFramePr/>
          <p:nvPr>
            <p:extLst>
              <p:ext uri="{D42A27DB-BD31-4B8C-83A1-F6EECF244321}">
                <p14:modId xmlns="" xmlns:p14="http://schemas.microsoft.com/office/powerpoint/2010/main" val="896228095"/>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36333873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1" name="Google Shape;201;p30"/>
          <p:cNvSpPr txBox="1">
            <a:spLocks noGrp="1"/>
          </p:cNvSpPr>
          <p:nvPr>
            <p:ph type="subTitle" idx="1"/>
          </p:nvPr>
        </p:nvSpPr>
        <p:spPr>
          <a:xfrm>
            <a:off x="1750256" y="1144620"/>
            <a:ext cx="10159507" cy="3145721"/>
          </a:xfrm>
          <a:prstGeom prst="rect">
            <a:avLst/>
          </a:prstGeom>
        </p:spPr>
        <p:txBody>
          <a:bodyPr spcFirstLastPara="1" vert="horz" wrap="square" lIns="121900" tIns="121900" rIns="121900" bIns="121900" rtlCol="0" anchor="t" anchorCtr="0">
            <a:noAutofit/>
          </a:bodyPr>
          <a:lstStyle/>
          <a:p>
            <a:r>
              <a:rPr lang="vi-VN" b="1" dirty="0" smtClean="0">
                <a:solidFill>
                  <a:schemeClr val="tx1"/>
                </a:solidFill>
              </a:rPr>
              <a:t>Cum arată Scratch?</a:t>
            </a:r>
            <a:endParaRPr lang="en-GB" b="1" dirty="0">
              <a:solidFill>
                <a:schemeClr val="tx1"/>
              </a:solidFill>
            </a:endParaRPr>
          </a:p>
        </p:txBody>
      </p:sp>
      <p:sp>
        <p:nvSpPr>
          <p:cNvPr id="2" name="Google Shape;204;p30">
            <a:extLst>
              <a:ext uri="{FF2B5EF4-FFF2-40B4-BE49-F238E27FC236}">
                <a16:creationId xmlns="" xmlns:a16="http://schemas.microsoft.com/office/drawing/2014/main" id="{F57063FE-ABF9-CD10-26A0-3473AC6146EE}"/>
              </a:ext>
            </a:extLst>
          </p:cNvPr>
          <p:cNvSpPr/>
          <p:nvPr/>
        </p:nvSpPr>
        <p:spPr>
          <a:xfrm>
            <a:off x="5681613" y="5845829"/>
            <a:ext cx="218788"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3" name="Google Shape;204;p30">
            <a:extLst>
              <a:ext uri="{FF2B5EF4-FFF2-40B4-BE49-F238E27FC236}">
                <a16:creationId xmlns="" xmlns:a16="http://schemas.microsoft.com/office/drawing/2014/main" id="{CA26CBB3-C1FB-F9B0-8F8E-19D115E5D354}"/>
              </a:ext>
            </a:extLst>
          </p:cNvPr>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4" name="Google Shape;204;p30">
            <a:extLst>
              <a:ext uri="{FF2B5EF4-FFF2-40B4-BE49-F238E27FC236}">
                <a16:creationId xmlns="" xmlns:a16="http://schemas.microsoft.com/office/drawing/2014/main" id="{10A5E088-CD4B-AB9D-27C9-2A3E97D7FD1F}"/>
              </a:ext>
            </a:extLst>
          </p:cNvPr>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cxnSp>
        <p:nvCxnSpPr>
          <p:cNvPr id="5" name="Google Shape;236;p32">
            <a:extLst>
              <a:ext uri="{FF2B5EF4-FFF2-40B4-BE49-F238E27FC236}">
                <a16:creationId xmlns="" xmlns:a16="http://schemas.microsoft.com/office/drawing/2014/main" id="{C095D35B-54B0-C1E6-42F3-A3B74A269F4A}"/>
              </a:ext>
            </a:extLst>
          </p:cNvPr>
          <p:cNvCxnSpPr>
            <a:cxnSpLocks/>
          </p:cNvCxnSpPr>
          <p:nvPr/>
        </p:nvCxnSpPr>
        <p:spPr>
          <a:xfrm flipV="1">
            <a:off x="1503344" y="1144620"/>
            <a:ext cx="0" cy="1979695"/>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7" name="Textfeld 6">
            <a:extLst>
              <a:ext uri="{FF2B5EF4-FFF2-40B4-BE49-F238E27FC236}">
                <a16:creationId xmlns="" xmlns:a16="http://schemas.microsoft.com/office/drawing/2014/main" id="{D3109600-8AA2-177F-A2A0-CD9255C68ACD}"/>
              </a:ext>
            </a:extLst>
          </p:cNvPr>
          <p:cNvSpPr txBox="1"/>
          <p:nvPr/>
        </p:nvSpPr>
        <p:spPr>
          <a:xfrm>
            <a:off x="0" y="5374826"/>
            <a:ext cx="12192000" cy="338554"/>
          </a:xfrm>
          <a:prstGeom prst="rect">
            <a:avLst/>
          </a:prstGeom>
          <a:noFill/>
        </p:spPr>
        <p:txBody>
          <a:bodyPr wrap="square">
            <a:spAutoFit/>
          </a:bodyPr>
          <a:lstStyle/>
          <a:p>
            <a:pPr algn="ctr"/>
            <a:r>
              <a:rPr lang="de-DE" sz="1600" b="1" dirty="0">
                <a:hlinkClick r:id="rId3"/>
              </a:rPr>
              <a:t>https://scratch.mit.edu</a:t>
            </a:r>
            <a:r>
              <a:rPr lang="de-DE" sz="1600" b="1" dirty="0" smtClean="0">
                <a:hlinkClick r:id="rId3"/>
              </a:rPr>
              <a:t>/</a:t>
            </a:r>
            <a:endParaRPr lang="de-DE" sz="1600" b="1" dirty="0"/>
          </a:p>
        </p:txBody>
      </p:sp>
      <p:pic>
        <p:nvPicPr>
          <p:cNvPr id="8" name="Grafik 7">
            <a:hlinkClick r:id="rId3"/>
            <a:extLst>
              <a:ext uri="{FF2B5EF4-FFF2-40B4-BE49-F238E27FC236}">
                <a16:creationId xmlns="" xmlns:a16="http://schemas.microsoft.com/office/drawing/2014/main" id="{625A798F-72A3-359B-0C29-C7500CDA6420}"/>
              </a:ext>
            </a:extLst>
          </p:cNvPr>
          <p:cNvPicPr>
            <a:picLocks noChangeAspect="1"/>
          </p:cNvPicPr>
          <p:nvPr/>
        </p:nvPicPr>
        <p:blipFill>
          <a:blip r:embed="rId4"/>
          <a:stretch>
            <a:fillRect/>
          </a:stretch>
        </p:blipFill>
        <p:spPr>
          <a:xfrm>
            <a:off x="3148643" y="2089845"/>
            <a:ext cx="5894713" cy="3100366"/>
          </a:xfrm>
          <a:prstGeom prst="rect">
            <a:avLst/>
          </a:prstGeom>
        </p:spPr>
      </p:pic>
    </p:spTree>
    <p:extLst>
      <p:ext uri="{BB962C8B-B14F-4D97-AF65-F5344CB8AC3E}">
        <p14:creationId xmlns="" xmlns:p14="http://schemas.microsoft.com/office/powerpoint/2010/main" val="2028939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1" name="Google Shape;201;p30"/>
          <p:cNvSpPr txBox="1">
            <a:spLocks noGrp="1"/>
          </p:cNvSpPr>
          <p:nvPr>
            <p:ph type="subTitle" idx="1"/>
          </p:nvPr>
        </p:nvSpPr>
        <p:spPr>
          <a:xfrm>
            <a:off x="1750256" y="1144620"/>
            <a:ext cx="10159507" cy="3145721"/>
          </a:xfrm>
          <a:prstGeom prst="rect">
            <a:avLst/>
          </a:prstGeom>
        </p:spPr>
        <p:txBody>
          <a:bodyPr spcFirstLastPara="1" vert="horz" wrap="square" lIns="121900" tIns="121900" rIns="121900" bIns="121900" rtlCol="0" anchor="t" anchorCtr="0">
            <a:noAutofit/>
          </a:bodyPr>
          <a:lstStyle/>
          <a:p>
            <a:r>
              <a:rPr lang="de-DE" b="1" dirty="0" smtClean="0">
                <a:solidFill>
                  <a:schemeClr val="tx1"/>
                </a:solidFill>
              </a:rPr>
              <a:t>Tipuri de blocuri de </a:t>
            </a:r>
            <a:r>
              <a:rPr lang="de-DE" b="1" dirty="0" smtClean="0">
                <a:solidFill>
                  <a:schemeClr val="tx1"/>
                </a:solidFill>
              </a:rPr>
              <a:t>cod</a:t>
            </a:r>
            <a:r>
              <a:rPr lang="ro-RO" b="1" dirty="0" smtClean="0">
                <a:solidFill>
                  <a:schemeClr val="tx1"/>
                </a:solidFill>
              </a:rPr>
              <a:t> </a:t>
            </a:r>
            <a:r>
              <a:rPr lang="de-DE" b="1" dirty="0" smtClean="0">
                <a:solidFill>
                  <a:schemeClr val="tx1"/>
                </a:solidFill>
              </a:rPr>
              <a:t>în </a:t>
            </a:r>
            <a:r>
              <a:rPr lang="de-DE" b="1" dirty="0" smtClean="0">
                <a:solidFill>
                  <a:schemeClr val="tx1"/>
                </a:solidFill>
              </a:rPr>
              <a:t>Scratch</a:t>
            </a:r>
            <a:endParaRPr lang="en-GB" b="1" dirty="0">
              <a:solidFill>
                <a:schemeClr val="tx1"/>
              </a:solidFill>
            </a:endParaRPr>
          </a:p>
        </p:txBody>
      </p:sp>
      <p:sp>
        <p:nvSpPr>
          <p:cNvPr id="2" name="Google Shape;204;p30">
            <a:extLst>
              <a:ext uri="{FF2B5EF4-FFF2-40B4-BE49-F238E27FC236}">
                <a16:creationId xmlns="" xmlns:a16="http://schemas.microsoft.com/office/drawing/2014/main" id="{F57063FE-ABF9-CD10-26A0-3473AC6146EE}"/>
              </a:ext>
            </a:extLst>
          </p:cNvPr>
          <p:cNvSpPr/>
          <p:nvPr/>
        </p:nvSpPr>
        <p:spPr>
          <a:xfrm>
            <a:off x="5681613" y="5845829"/>
            <a:ext cx="218788"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3" name="Google Shape;204;p30">
            <a:extLst>
              <a:ext uri="{FF2B5EF4-FFF2-40B4-BE49-F238E27FC236}">
                <a16:creationId xmlns="" xmlns:a16="http://schemas.microsoft.com/office/drawing/2014/main" id="{CA26CBB3-C1FB-F9B0-8F8E-19D115E5D354}"/>
              </a:ext>
            </a:extLst>
          </p:cNvPr>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4" name="Google Shape;204;p30">
            <a:extLst>
              <a:ext uri="{FF2B5EF4-FFF2-40B4-BE49-F238E27FC236}">
                <a16:creationId xmlns="" xmlns:a16="http://schemas.microsoft.com/office/drawing/2014/main" id="{10A5E088-CD4B-AB9D-27C9-2A3E97D7FD1F}"/>
              </a:ext>
            </a:extLst>
          </p:cNvPr>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cxnSp>
        <p:nvCxnSpPr>
          <p:cNvPr id="5" name="Google Shape;236;p32">
            <a:extLst>
              <a:ext uri="{FF2B5EF4-FFF2-40B4-BE49-F238E27FC236}">
                <a16:creationId xmlns="" xmlns:a16="http://schemas.microsoft.com/office/drawing/2014/main" id="{C095D35B-54B0-C1E6-42F3-A3B74A269F4A}"/>
              </a:ext>
            </a:extLst>
          </p:cNvPr>
          <p:cNvCxnSpPr>
            <a:cxnSpLocks/>
          </p:cNvCxnSpPr>
          <p:nvPr/>
        </p:nvCxnSpPr>
        <p:spPr>
          <a:xfrm flipV="1">
            <a:off x="1503344" y="1144620"/>
            <a:ext cx="0" cy="1979695"/>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7" name="Textfeld 6">
            <a:extLst>
              <a:ext uri="{FF2B5EF4-FFF2-40B4-BE49-F238E27FC236}">
                <a16:creationId xmlns="" xmlns:a16="http://schemas.microsoft.com/office/drawing/2014/main" id="{D3109600-8AA2-177F-A2A0-CD9255C68ACD}"/>
              </a:ext>
            </a:extLst>
          </p:cNvPr>
          <p:cNvSpPr txBox="1"/>
          <p:nvPr/>
        </p:nvSpPr>
        <p:spPr>
          <a:xfrm>
            <a:off x="0" y="5374826"/>
            <a:ext cx="12192000" cy="338554"/>
          </a:xfrm>
          <a:prstGeom prst="rect">
            <a:avLst/>
          </a:prstGeom>
          <a:noFill/>
        </p:spPr>
        <p:txBody>
          <a:bodyPr wrap="square">
            <a:spAutoFit/>
          </a:bodyPr>
          <a:lstStyle/>
          <a:p>
            <a:pPr algn="ctr"/>
            <a:r>
              <a:rPr lang="de-DE" sz="1600" b="1" dirty="0">
                <a:hlinkClick r:id="rId3"/>
              </a:rPr>
              <a:t>https://scratch.mit.edu</a:t>
            </a:r>
            <a:r>
              <a:rPr lang="de-DE" sz="1600" b="1" dirty="0" smtClean="0">
                <a:hlinkClick r:id="rId3"/>
              </a:rPr>
              <a:t>/</a:t>
            </a:r>
            <a:endParaRPr lang="de-DE" sz="1600" b="1" dirty="0"/>
          </a:p>
        </p:txBody>
      </p:sp>
      <p:pic>
        <p:nvPicPr>
          <p:cNvPr id="8" name="Grafik 7">
            <a:hlinkClick r:id="rId3"/>
            <a:extLst>
              <a:ext uri="{FF2B5EF4-FFF2-40B4-BE49-F238E27FC236}">
                <a16:creationId xmlns="" xmlns:a16="http://schemas.microsoft.com/office/drawing/2014/main" id="{136C8699-A945-201F-13B4-E24D92E9815C}"/>
              </a:ext>
            </a:extLst>
          </p:cNvPr>
          <p:cNvPicPr>
            <a:picLocks noChangeAspect="1"/>
          </p:cNvPicPr>
          <p:nvPr/>
        </p:nvPicPr>
        <p:blipFill>
          <a:blip r:embed="rId4"/>
          <a:stretch>
            <a:fillRect/>
          </a:stretch>
        </p:blipFill>
        <p:spPr>
          <a:xfrm>
            <a:off x="6242581" y="180127"/>
            <a:ext cx="664497" cy="5102392"/>
          </a:xfrm>
          <a:prstGeom prst="rect">
            <a:avLst/>
          </a:prstGeom>
        </p:spPr>
      </p:pic>
    </p:spTree>
    <p:extLst>
      <p:ext uri="{BB962C8B-B14F-4D97-AF65-F5344CB8AC3E}">
        <p14:creationId xmlns="" xmlns:p14="http://schemas.microsoft.com/office/powerpoint/2010/main" val="25001887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1" name="Google Shape;201;p30"/>
          <p:cNvSpPr txBox="1">
            <a:spLocks noGrp="1"/>
          </p:cNvSpPr>
          <p:nvPr>
            <p:ph type="subTitle" idx="1"/>
          </p:nvPr>
        </p:nvSpPr>
        <p:spPr>
          <a:xfrm>
            <a:off x="1750256" y="1144620"/>
            <a:ext cx="10159507" cy="3145721"/>
          </a:xfrm>
          <a:prstGeom prst="rect">
            <a:avLst/>
          </a:prstGeom>
        </p:spPr>
        <p:txBody>
          <a:bodyPr spcFirstLastPara="1" vert="horz" wrap="square" lIns="121900" tIns="121900" rIns="121900" bIns="121900" rtlCol="0" anchor="t" anchorCtr="0">
            <a:noAutofit/>
          </a:bodyPr>
          <a:lstStyle/>
          <a:p>
            <a:r>
              <a:rPr lang="vi-VN" b="1" dirty="0" smtClean="0">
                <a:solidFill>
                  <a:schemeClr val="tx1"/>
                </a:solidFill>
              </a:rPr>
              <a:t>Micile părți de cod vizual – Scripturi. Simplu de glisat și plasat. Partea I</a:t>
            </a:r>
            <a:endParaRPr lang="en-GB" b="1" dirty="0">
              <a:solidFill>
                <a:schemeClr val="tx1"/>
              </a:solidFill>
            </a:endParaRPr>
          </a:p>
        </p:txBody>
      </p:sp>
      <p:sp>
        <p:nvSpPr>
          <p:cNvPr id="2" name="Google Shape;204;p30">
            <a:extLst>
              <a:ext uri="{FF2B5EF4-FFF2-40B4-BE49-F238E27FC236}">
                <a16:creationId xmlns="" xmlns:a16="http://schemas.microsoft.com/office/drawing/2014/main" id="{F57063FE-ABF9-CD10-26A0-3473AC6146EE}"/>
              </a:ext>
            </a:extLst>
          </p:cNvPr>
          <p:cNvSpPr/>
          <p:nvPr/>
        </p:nvSpPr>
        <p:spPr>
          <a:xfrm>
            <a:off x="5681613" y="5845829"/>
            <a:ext cx="218788"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3" name="Google Shape;204;p30">
            <a:extLst>
              <a:ext uri="{FF2B5EF4-FFF2-40B4-BE49-F238E27FC236}">
                <a16:creationId xmlns="" xmlns:a16="http://schemas.microsoft.com/office/drawing/2014/main" id="{CA26CBB3-C1FB-F9B0-8F8E-19D115E5D354}"/>
              </a:ext>
            </a:extLst>
          </p:cNvPr>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4" name="Google Shape;204;p30">
            <a:extLst>
              <a:ext uri="{FF2B5EF4-FFF2-40B4-BE49-F238E27FC236}">
                <a16:creationId xmlns="" xmlns:a16="http://schemas.microsoft.com/office/drawing/2014/main" id="{10A5E088-CD4B-AB9D-27C9-2A3E97D7FD1F}"/>
              </a:ext>
            </a:extLst>
          </p:cNvPr>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cxnSp>
        <p:nvCxnSpPr>
          <p:cNvPr id="5" name="Google Shape;236;p32">
            <a:extLst>
              <a:ext uri="{FF2B5EF4-FFF2-40B4-BE49-F238E27FC236}">
                <a16:creationId xmlns="" xmlns:a16="http://schemas.microsoft.com/office/drawing/2014/main" id="{C095D35B-54B0-C1E6-42F3-A3B74A269F4A}"/>
              </a:ext>
            </a:extLst>
          </p:cNvPr>
          <p:cNvCxnSpPr>
            <a:cxnSpLocks/>
          </p:cNvCxnSpPr>
          <p:nvPr/>
        </p:nvCxnSpPr>
        <p:spPr>
          <a:xfrm flipV="1">
            <a:off x="1503344" y="1144620"/>
            <a:ext cx="0" cy="1979695"/>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7" name="Textfeld 6">
            <a:extLst>
              <a:ext uri="{FF2B5EF4-FFF2-40B4-BE49-F238E27FC236}">
                <a16:creationId xmlns="" xmlns:a16="http://schemas.microsoft.com/office/drawing/2014/main" id="{D3109600-8AA2-177F-A2A0-CD9255C68ACD}"/>
              </a:ext>
            </a:extLst>
          </p:cNvPr>
          <p:cNvSpPr txBox="1"/>
          <p:nvPr/>
        </p:nvSpPr>
        <p:spPr>
          <a:xfrm>
            <a:off x="0" y="5374826"/>
            <a:ext cx="12192000" cy="338554"/>
          </a:xfrm>
          <a:prstGeom prst="rect">
            <a:avLst/>
          </a:prstGeom>
          <a:noFill/>
        </p:spPr>
        <p:txBody>
          <a:bodyPr wrap="square">
            <a:spAutoFit/>
          </a:bodyPr>
          <a:lstStyle/>
          <a:p>
            <a:pPr algn="ctr"/>
            <a:r>
              <a:rPr lang="de-DE" sz="1600" b="1" dirty="0">
                <a:hlinkClick r:id="rId3"/>
              </a:rPr>
              <a:t>https://scratch.mit.edu</a:t>
            </a:r>
            <a:r>
              <a:rPr lang="de-DE" sz="1600" b="1" dirty="0" smtClean="0">
                <a:hlinkClick r:id="rId3"/>
              </a:rPr>
              <a:t>/</a:t>
            </a:r>
            <a:endParaRPr lang="de-DE" sz="1600" b="1" dirty="0"/>
          </a:p>
        </p:txBody>
      </p:sp>
      <p:pic>
        <p:nvPicPr>
          <p:cNvPr id="9" name="Grafik 8">
            <a:hlinkClick r:id="rId3"/>
            <a:extLst>
              <a:ext uri="{FF2B5EF4-FFF2-40B4-BE49-F238E27FC236}">
                <a16:creationId xmlns="" xmlns:a16="http://schemas.microsoft.com/office/drawing/2014/main" id="{9E231C07-699E-5902-C185-AEECE0E5E09A}"/>
              </a:ext>
            </a:extLst>
          </p:cNvPr>
          <p:cNvPicPr>
            <a:picLocks noChangeAspect="1"/>
          </p:cNvPicPr>
          <p:nvPr/>
        </p:nvPicPr>
        <p:blipFill>
          <a:blip r:embed="rId4"/>
          <a:stretch>
            <a:fillRect/>
          </a:stretch>
        </p:blipFill>
        <p:spPr>
          <a:xfrm>
            <a:off x="1664907" y="2131477"/>
            <a:ext cx="3059251" cy="2004337"/>
          </a:xfrm>
          <a:prstGeom prst="rect">
            <a:avLst/>
          </a:prstGeom>
        </p:spPr>
      </p:pic>
      <p:pic>
        <p:nvPicPr>
          <p:cNvPr id="13" name="Grafik 12">
            <a:hlinkClick r:id="rId3"/>
            <a:extLst>
              <a:ext uri="{FF2B5EF4-FFF2-40B4-BE49-F238E27FC236}">
                <a16:creationId xmlns="" xmlns:a16="http://schemas.microsoft.com/office/drawing/2014/main" id="{D3AAE65D-C1E4-A676-64FE-D3973B4EA213}"/>
              </a:ext>
            </a:extLst>
          </p:cNvPr>
          <p:cNvPicPr>
            <a:picLocks noChangeAspect="1"/>
          </p:cNvPicPr>
          <p:nvPr/>
        </p:nvPicPr>
        <p:blipFill>
          <a:blip r:embed="rId5"/>
          <a:stretch>
            <a:fillRect/>
          </a:stretch>
        </p:blipFill>
        <p:spPr>
          <a:xfrm>
            <a:off x="4958868" y="2127195"/>
            <a:ext cx="2911064" cy="1179814"/>
          </a:xfrm>
          <a:prstGeom prst="rect">
            <a:avLst/>
          </a:prstGeom>
        </p:spPr>
      </p:pic>
      <p:pic>
        <p:nvPicPr>
          <p:cNvPr id="15" name="Grafik 14">
            <a:hlinkClick r:id="rId3"/>
            <a:extLst>
              <a:ext uri="{FF2B5EF4-FFF2-40B4-BE49-F238E27FC236}">
                <a16:creationId xmlns="" xmlns:a16="http://schemas.microsoft.com/office/drawing/2014/main" id="{5555C643-9A09-DB66-BF2B-D1979DCCDE35}"/>
              </a:ext>
            </a:extLst>
          </p:cNvPr>
          <p:cNvPicPr>
            <a:picLocks noChangeAspect="1"/>
          </p:cNvPicPr>
          <p:nvPr/>
        </p:nvPicPr>
        <p:blipFill>
          <a:blip r:embed="rId6"/>
          <a:stretch>
            <a:fillRect/>
          </a:stretch>
        </p:blipFill>
        <p:spPr>
          <a:xfrm>
            <a:off x="4969952" y="3381342"/>
            <a:ext cx="2911064" cy="1180793"/>
          </a:xfrm>
          <a:prstGeom prst="rect">
            <a:avLst/>
          </a:prstGeom>
        </p:spPr>
      </p:pic>
      <p:pic>
        <p:nvPicPr>
          <p:cNvPr id="17" name="Grafik 16">
            <a:hlinkClick r:id="rId3"/>
            <a:extLst>
              <a:ext uri="{FF2B5EF4-FFF2-40B4-BE49-F238E27FC236}">
                <a16:creationId xmlns="" xmlns:a16="http://schemas.microsoft.com/office/drawing/2014/main" id="{E3AC53DE-20B3-B5E3-C291-1AA13F6B2D72}"/>
              </a:ext>
            </a:extLst>
          </p:cNvPr>
          <p:cNvPicPr>
            <a:picLocks noChangeAspect="1"/>
          </p:cNvPicPr>
          <p:nvPr/>
        </p:nvPicPr>
        <p:blipFill>
          <a:blip r:embed="rId7"/>
          <a:stretch>
            <a:fillRect/>
          </a:stretch>
        </p:blipFill>
        <p:spPr>
          <a:xfrm>
            <a:off x="8111477" y="2143159"/>
            <a:ext cx="3326038" cy="2004337"/>
          </a:xfrm>
          <a:prstGeom prst="rect">
            <a:avLst/>
          </a:prstGeom>
        </p:spPr>
      </p:pic>
      <p:pic>
        <p:nvPicPr>
          <p:cNvPr id="8" name="Grafik 7">
            <a:hlinkClick r:id="rId3"/>
            <a:extLst>
              <a:ext uri="{FF2B5EF4-FFF2-40B4-BE49-F238E27FC236}">
                <a16:creationId xmlns="" xmlns:a16="http://schemas.microsoft.com/office/drawing/2014/main" id="{136C8699-A945-201F-13B4-E24D92E9815C}"/>
              </a:ext>
            </a:extLst>
          </p:cNvPr>
          <p:cNvPicPr>
            <a:picLocks noChangeAspect="1"/>
          </p:cNvPicPr>
          <p:nvPr/>
        </p:nvPicPr>
        <p:blipFill>
          <a:blip r:embed="rId8"/>
          <a:stretch>
            <a:fillRect/>
          </a:stretch>
        </p:blipFill>
        <p:spPr>
          <a:xfrm>
            <a:off x="11603417" y="1461358"/>
            <a:ext cx="533474" cy="4096322"/>
          </a:xfrm>
          <a:prstGeom prst="rect">
            <a:avLst/>
          </a:prstGeom>
        </p:spPr>
      </p:pic>
    </p:spTree>
    <p:extLst>
      <p:ext uri="{BB962C8B-B14F-4D97-AF65-F5344CB8AC3E}">
        <p14:creationId xmlns="" xmlns:p14="http://schemas.microsoft.com/office/powerpoint/2010/main" val="34622290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1" name="Google Shape;201;p30"/>
          <p:cNvSpPr txBox="1">
            <a:spLocks noGrp="1"/>
          </p:cNvSpPr>
          <p:nvPr>
            <p:ph type="subTitle" idx="1"/>
          </p:nvPr>
        </p:nvSpPr>
        <p:spPr>
          <a:xfrm>
            <a:off x="1750256" y="1144620"/>
            <a:ext cx="10159507" cy="3145721"/>
          </a:xfrm>
          <a:prstGeom prst="rect">
            <a:avLst/>
          </a:prstGeom>
        </p:spPr>
        <p:txBody>
          <a:bodyPr spcFirstLastPara="1" vert="horz" wrap="square" lIns="121900" tIns="121900" rIns="121900" bIns="121900" rtlCol="0" anchor="t" anchorCtr="0">
            <a:noAutofit/>
          </a:bodyPr>
          <a:lstStyle/>
          <a:p>
            <a:r>
              <a:rPr lang="vi-VN" b="1" dirty="0" smtClean="0">
                <a:solidFill>
                  <a:schemeClr val="tx1"/>
                </a:solidFill>
              </a:rPr>
              <a:t>Micile părți de cod vizual – Scripturi. Simplu de glisat și plasat. Partea II</a:t>
            </a:r>
            <a:endParaRPr lang="en-GB" b="1" dirty="0">
              <a:solidFill>
                <a:schemeClr val="tx1"/>
              </a:solidFill>
            </a:endParaRPr>
          </a:p>
        </p:txBody>
      </p:sp>
      <p:sp>
        <p:nvSpPr>
          <p:cNvPr id="2" name="Google Shape;204;p30">
            <a:extLst>
              <a:ext uri="{FF2B5EF4-FFF2-40B4-BE49-F238E27FC236}">
                <a16:creationId xmlns="" xmlns:a16="http://schemas.microsoft.com/office/drawing/2014/main" id="{F57063FE-ABF9-CD10-26A0-3473AC6146EE}"/>
              </a:ext>
            </a:extLst>
          </p:cNvPr>
          <p:cNvSpPr/>
          <p:nvPr/>
        </p:nvSpPr>
        <p:spPr>
          <a:xfrm>
            <a:off x="5681613" y="5845829"/>
            <a:ext cx="218788"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3" name="Google Shape;204;p30">
            <a:extLst>
              <a:ext uri="{FF2B5EF4-FFF2-40B4-BE49-F238E27FC236}">
                <a16:creationId xmlns="" xmlns:a16="http://schemas.microsoft.com/office/drawing/2014/main" id="{CA26CBB3-C1FB-F9B0-8F8E-19D115E5D354}"/>
              </a:ext>
            </a:extLst>
          </p:cNvPr>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4" name="Google Shape;204;p30">
            <a:extLst>
              <a:ext uri="{FF2B5EF4-FFF2-40B4-BE49-F238E27FC236}">
                <a16:creationId xmlns="" xmlns:a16="http://schemas.microsoft.com/office/drawing/2014/main" id="{10A5E088-CD4B-AB9D-27C9-2A3E97D7FD1F}"/>
              </a:ext>
            </a:extLst>
          </p:cNvPr>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cxnSp>
        <p:nvCxnSpPr>
          <p:cNvPr id="5" name="Google Shape;236;p32">
            <a:extLst>
              <a:ext uri="{FF2B5EF4-FFF2-40B4-BE49-F238E27FC236}">
                <a16:creationId xmlns="" xmlns:a16="http://schemas.microsoft.com/office/drawing/2014/main" id="{C095D35B-54B0-C1E6-42F3-A3B74A269F4A}"/>
              </a:ext>
            </a:extLst>
          </p:cNvPr>
          <p:cNvCxnSpPr>
            <a:cxnSpLocks/>
          </p:cNvCxnSpPr>
          <p:nvPr/>
        </p:nvCxnSpPr>
        <p:spPr>
          <a:xfrm flipV="1">
            <a:off x="1503344" y="1144620"/>
            <a:ext cx="0" cy="1979695"/>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7" name="Textfeld 6">
            <a:extLst>
              <a:ext uri="{FF2B5EF4-FFF2-40B4-BE49-F238E27FC236}">
                <a16:creationId xmlns="" xmlns:a16="http://schemas.microsoft.com/office/drawing/2014/main" id="{D3109600-8AA2-177F-A2A0-CD9255C68ACD}"/>
              </a:ext>
            </a:extLst>
          </p:cNvPr>
          <p:cNvSpPr txBox="1"/>
          <p:nvPr/>
        </p:nvSpPr>
        <p:spPr>
          <a:xfrm>
            <a:off x="0" y="5374826"/>
            <a:ext cx="12192000" cy="338554"/>
          </a:xfrm>
          <a:prstGeom prst="rect">
            <a:avLst/>
          </a:prstGeom>
          <a:noFill/>
        </p:spPr>
        <p:txBody>
          <a:bodyPr wrap="square">
            <a:spAutoFit/>
          </a:bodyPr>
          <a:lstStyle/>
          <a:p>
            <a:pPr algn="ctr"/>
            <a:r>
              <a:rPr lang="de-DE" sz="1600" b="1" dirty="0">
                <a:hlinkClick r:id="rId3"/>
              </a:rPr>
              <a:t>https://scratch.mit.edu</a:t>
            </a:r>
            <a:r>
              <a:rPr lang="de-DE" sz="1600" b="1" dirty="0" smtClean="0">
                <a:hlinkClick r:id="rId3"/>
              </a:rPr>
              <a:t>/</a:t>
            </a:r>
            <a:endParaRPr lang="de-DE" sz="1600" b="1" dirty="0"/>
          </a:p>
        </p:txBody>
      </p:sp>
      <p:pic>
        <p:nvPicPr>
          <p:cNvPr id="8" name="Grafik 7">
            <a:hlinkClick r:id="rId3"/>
            <a:extLst>
              <a:ext uri="{FF2B5EF4-FFF2-40B4-BE49-F238E27FC236}">
                <a16:creationId xmlns="" xmlns:a16="http://schemas.microsoft.com/office/drawing/2014/main" id="{136C8699-A945-201F-13B4-E24D92E9815C}"/>
              </a:ext>
            </a:extLst>
          </p:cNvPr>
          <p:cNvPicPr>
            <a:picLocks noChangeAspect="1"/>
          </p:cNvPicPr>
          <p:nvPr/>
        </p:nvPicPr>
        <p:blipFill>
          <a:blip r:embed="rId4"/>
          <a:stretch>
            <a:fillRect/>
          </a:stretch>
        </p:blipFill>
        <p:spPr>
          <a:xfrm>
            <a:off x="11603417" y="1461358"/>
            <a:ext cx="533474" cy="4096322"/>
          </a:xfrm>
          <a:prstGeom prst="rect">
            <a:avLst/>
          </a:prstGeom>
        </p:spPr>
      </p:pic>
      <p:pic>
        <p:nvPicPr>
          <p:cNvPr id="10" name="Grafik 9">
            <a:hlinkClick r:id="rId3"/>
            <a:extLst>
              <a:ext uri="{FF2B5EF4-FFF2-40B4-BE49-F238E27FC236}">
                <a16:creationId xmlns="" xmlns:a16="http://schemas.microsoft.com/office/drawing/2014/main" id="{A793BC18-5946-884F-9571-434F7929460A}"/>
              </a:ext>
            </a:extLst>
          </p:cNvPr>
          <p:cNvPicPr>
            <a:picLocks noChangeAspect="1"/>
          </p:cNvPicPr>
          <p:nvPr/>
        </p:nvPicPr>
        <p:blipFill>
          <a:blip r:embed="rId5"/>
          <a:stretch>
            <a:fillRect/>
          </a:stretch>
        </p:blipFill>
        <p:spPr>
          <a:xfrm>
            <a:off x="4502185" y="2070402"/>
            <a:ext cx="3187630" cy="3119809"/>
          </a:xfrm>
          <a:prstGeom prst="rect">
            <a:avLst/>
          </a:prstGeom>
        </p:spPr>
      </p:pic>
    </p:spTree>
    <p:extLst>
      <p:ext uri="{BB962C8B-B14F-4D97-AF65-F5344CB8AC3E}">
        <p14:creationId xmlns="" xmlns:p14="http://schemas.microsoft.com/office/powerpoint/2010/main" val="23882135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176;p28">
            <a:extLst>
              <a:ext uri="{FF2B5EF4-FFF2-40B4-BE49-F238E27FC236}">
                <a16:creationId xmlns="" xmlns:a16="http://schemas.microsoft.com/office/drawing/2014/main" id="{FC47AF8E-711E-1023-3785-7D209324DA68}"/>
              </a:ext>
            </a:extLst>
          </p:cNvPr>
          <p:cNvSpPr txBox="1">
            <a:spLocks/>
          </p:cNvSpPr>
          <p:nvPr/>
        </p:nvSpPr>
        <p:spPr>
          <a:xfrm>
            <a:off x="400595" y="2574024"/>
            <a:ext cx="6224571" cy="1709953"/>
          </a:xfrm>
          <a:prstGeom prst="rect">
            <a:avLst/>
          </a:prstGeom>
          <a:noFill/>
          <a:ln>
            <a:noFill/>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lt1"/>
              </a:buClr>
              <a:buSzPts val="3600"/>
              <a:buFont typeface="Montserrat"/>
              <a:buNone/>
              <a:defRPr sz="3600" b="1" i="0" u="none" strike="noStrike" cap="none">
                <a:solidFill>
                  <a:schemeClr val="lt1"/>
                </a:solidFill>
                <a:latin typeface="Montserrat"/>
                <a:ea typeface="Montserrat"/>
                <a:cs typeface="Montserrat"/>
                <a:sym typeface="Montserrat"/>
              </a:defRPr>
            </a:lvl1pPr>
            <a:lvl2pPr marR="0" lvl="1"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2pPr>
            <a:lvl3pPr marR="0" lvl="2"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3pPr>
            <a:lvl4pPr marR="0" lvl="3"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4pPr>
            <a:lvl5pPr marR="0" lvl="4"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5pPr>
            <a:lvl6pPr marR="0" lvl="5"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6pPr>
            <a:lvl7pPr marR="0" lvl="6"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7pPr>
            <a:lvl8pPr marR="0" lvl="7"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8pPr>
            <a:lvl9pPr marR="0" lvl="8"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9pPr>
          </a:lstStyle>
          <a:p>
            <a:pPr algn="l"/>
            <a:r>
              <a:rPr lang="it-IT" sz="4267" dirty="0" smtClean="0">
                <a:solidFill>
                  <a:schemeClr val="tx1"/>
                </a:solidFill>
              </a:rPr>
              <a:t>Un prim joc în Scratch – Video</a:t>
            </a:r>
            <a:endParaRPr lang="en-US" sz="4267" dirty="0">
              <a:solidFill>
                <a:schemeClr val="bg2"/>
              </a:solidFill>
            </a:endParaRPr>
          </a:p>
        </p:txBody>
      </p:sp>
      <p:sp>
        <p:nvSpPr>
          <p:cNvPr id="6" name="Textfeld 5">
            <a:extLst>
              <a:ext uri="{FF2B5EF4-FFF2-40B4-BE49-F238E27FC236}">
                <a16:creationId xmlns="" xmlns:a16="http://schemas.microsoft.com/office/drawing/2014/main" id="{71B888A8-6007-0CBA-EBC5-502B0D2FEEFE}"/>
              </a:ext>
            </a:extLst>
          </p:cNvPr>
          <p:cNvSpPr txBox="1"/>
          <p:nvPr/>
        </p:nvSpPr>
        <p:spPr>
          <a:xfrm>
            <a:off x="7277494" y="4923418"/>
            <a:ext cx="4220240" cy="318100"/>
          </a:xfrm>
          <a:prstGeom prst="rect">
            <a:avLst/>
          </a:prstGeom>
          <a:noFill/>
        </p:spPr>
        <p:txBody>
          <a:bodyPr wrap="square" rtlCol="0">
            <a:spAutoFit/>
          </a:bodyPr>
          <a:lstStyle/>
          <a:p>
            <a:r>
              <a:rPr lang="de-DE" sz="1467" dirty="0">
                <a:hlinkClick r:id="rId2"/>
              </a:rPr>
              <a:t>https://</a:t>
            </a:r>
            <a:r>
              <a:rPr lang="de-DE" sz="1467" dirty="0" smtClean="0">
                <a:hlinkClick r:id="rId2"/>
              </a:rPr>
              <a:t>www.youtube.com/watch?v=D-nW4jvzRr8</a:t>
            </a:r>
            <a:endParaRPr lang="de-DE" sz="1467" dirty="0"/>
          </a:p>
        </p:txBody>
      </p:sp>
      <p:sp>
        <p:nvSpPr>
          <p:cNvPr id="7" name="Google Shape;204;p30">
            <a:extLst>
              <a:ext uri="{FF2B5EF4-FFF2-40B4-BE49-F238E27FC236}">
                <a16:creationId xmlns="" xmlns:a16="http://schemas.microsoft.com/office/drawing/2014/main" id="{725931AB-7B1F-2F84-D3FD-21B00B17E4C0}"/>
              </a:ext>
            </a:extLst>
          </p:cNvPr>
          <p:cNvSpPr/>
          <p:nvPr/>
        </p:nvSpPr>
        <p:spPr>
          <a:xfrm>
            <a:off x="6095181" y="5912607"/>
            <a:ext cx="124800" cy="124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8" name="Google Shape;204;p30">
            <a:extLst>
              <a:ext uri="{FF2B5EF4-FFF2-40B4-BE49-F238E27FC236}">
                <a16:creationId xmlns="" xmlns:a16="http://schemas.microsoft.com/office/drawing/2014/main" id="{8095B147-8705-AD70-461F-6C0B9929B26B}"/>
              </a:ext>
            </a:extLst>
          </p:cNvPr>
          <p:cNvSpPr/>
          <p:nvPr/>
        </p:nvSpPr>
        <p:spPr>
          <a:xfrm>
            <a:off x="5677597" y="5912607"/>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9" name="Google Shape;204;p30">
            <a:extLst>
              <a:ext uri="{FF2B5EF4-FFF2-40B4-BE49-F238E27FC236}">
                <a16:creationId xmlns="" xmlns:a16="http://schemas.microsoft.com/office/drawing/2014/main" id="{F852B731-F9BE-7111-08BC-68B50CBB0D36}"/>
              </a:ext>
            </a:extLst>
          </p:cNvPr>
          <p:cNvSpPr/>
          <p:nvPr/>
        </p:nvSpPr>
        <p:spPr>
          <a:xfrm>
            <a:off x="6514765" y="5860721"/>
            <a:ext cx="220800"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2" name="Wolke 1">
            <a:extLst>
              <a:ext uri="{FF2B5EF4-FFF2-40B4-BE49-F238E27FC236}">
                <a16:creationId xmlns="" xmlns:a16="http://schemas.microsoft.com/office/drawing/2014/main" id="{BE4A71C7-43DB-94E0-BB6E-8660BA21B153}"/>
              </a:ext>
            </a:extLst>
          </p:cNvPr>
          <p:cNvSpPr/>
          <p:nvPr/>
        </p:nvSpPr>
        <p:spPr>
          <a:xfrm>
            <a:off x="6556075" y="130629"/>
            <a:ext cx="3912872" cy="1698171"/>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dirty="0" smtClean="0"/>
              <a:t>Hai să aruncăm o privire la acest videoclip YouTube despre Scratch!</a:t>
            </a:r>
            <a:endParaRPr lang="de-DE" dirty="0"/>
          </a:p>
        </p:txBody>
      </p:sp>
      <p:pic>
        <p:nvPicPr>
          <p:cNvPr id="10" name="Grafik 9">
            <a:hlinkClick r:id="rId2"/>
            <a:extLst>
              <a:ext uri="{FF2B5EF4-FFF2-40B4-BE49-F238E27FC236}">
                <a16:creationId xmlns="" xmlns:a16="http://schemas.microsoft.com/office/drawing/2014/main" id="{0C25D18C-BA03-B0BF-B3F4-EB79EB1C886B}"/>
              </a:ext>
            </a:extLst>
          </p:cNvPr>
          <p:cNvPicPr>
            <a:picLocks noChangeAspect="1"/>
          </p:cNvPicPr>
          <p:nvPr/>
        </p:nvPicPr>
        <p:blipFill>
          <a:blip r:embed="rId3"/>
          <a:stretch>
            <a:fillRect/>
          </a:stretch>
        </p:blipFill>
        <p:spPr>
          <a:xfrm>
            <a:off x="6584817" y="2068945"/>
            <a:ext cx="5206588" cy="2720109"/>
          </a:xfrm>
          <a:prstGeom prst="rect">
            <a:avLst/>
          </a:prstGeom>
        </p:spPr>
      </p:pic>
    </p:spTree>
    <p:extLst>
      <p:ext uri="{BB962C8B-B14F-4D97-AF65-F5344CB8AC3E}">
        <p14:creationId xmlns="" xmlns:p14="http://schemas.microsoft.com/office/powerpoint/2010/main" val="35976267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176;p28">
            <a:extLst>
              <a:ext uri="{FF2B5EF4-FFF2-40B4-BE49-F238E27FC236}">
                <a16:creationId xmlns="" xmlns:a16="http://schemas.microsoft.com/office/drawing/2014/main" id="{FC47AF8E-711E-1023-3785-7D209324DA68}"/>
              </a:ext>
            </a:extLst>
          </p:cNvPr>
          <p:cNvSpPr txBox="1">
            <a:spLocks/>
          </p:cNvSpPr>
          <p:nvPr/>
        </p:nvSpPr>
        <p:spPr>
          <a:xfrm>
            <a:off x="400595" y="2574024"/>
            <a:ext cx="6224571" cy="1709953"/>
          </a:xfrm>
          <a:prstGeom prst="rect">
            <a:avLst/>
          </a:prstGeom>
          <a:noFill/>
          <a:ln>
            <a:noFill/>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lt1"/>
              </a:buClr>
              <a:buSzPts val="3600"/>
              <a:buFont typeface="Montserrat"/>
              <a:buNone/>
              <a:defRPr sz="3600" b="1" i="0" u="none" strike="noStrike" cap="none">
                <a:solidFill>
                  <a:schemeClr val="lt1"/>
                </a:solidFill>
                <a:latin typeface="Montserrat"/>
                <a:ea typeface="Montserrat"/>
                <a:cs typeface="Montserrat"/>
                <a:sym typeface="Montserrat"/>
              </a:defRPr>
            </a:lvl1pPr>
            <a:lvl2pPr marR="0" lvl="1"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2pPr>
            <a:lvl3pPr marR="0" lvl="2"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3pPr>
            <a:lvl4pPr marR="0" lvl="3"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4pPr>
            <a:lvl5pPr marR="0" lvl="4"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5pPr>
            <a:lvl6pPr marR="0" lvl="5"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6pPr>
            <a:lvl7pPr marR="0" lvl="6"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7pPr>
            <a:lvl8pPr marR="0" lvl="7"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8pPr>
            <a:lvl9pPr marR="0" lvl="8"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9pPr>
          </a:lstStyle>
          <a:p>
            <a:pPr algn="l"/>
            <a:r>
              <a:rPr lang="fr-FR" sz="4267" dirty="0" smtClean="0">
                <a:solidFill>
                  <a:schemeClr val="tx1"/>
                </a:solidFill>
              </a:rPr>
              <a:t>Un </a:t>
            </a:r>
            <a:r>
              <a:rPr lang="fr-FR" sz="4267" dirty="0" err="1" smtClean="0">
                <a:solidFill>
                  <a:schemeClr val="tx1"/>
                </a:solidFill>
              </a:rPr>
              <a:t>joc</a:t>
            </a:r>
            <a:r>
              <a:rPr lang="fr-FR" sz="4267" dirty="0" smtClean="0">
                <a:solidFill>
                  <a:schemeClr val="tx1"/>
                </a:solidFill>
              </a:rPr>
              <a:t> de </a:t>
            </a:r>
            <a:r>
              <a:rPr lang="fr-FR" sz="4267" dirty="0" err="1" smtClean="0">
                <a:solidFill>
                  <a:schemeClr val="tx1"/>
                </a:solidFill>
              </a:rPr>
              <a:t>sărituri</a:t>
            </a:r>
            <a:r>
              <a:rPr lang="fr-FR" sz="4267" dirty="0" smtClean="0">
                <a:solidFill>
                  <a:schemeClr val="tx1"/>
                </a:solidFill>
              </a:rPr>
              <a:t> </a:t>
            </a:r>
            <a:r>
              <a:rPr lang="fr-FR" sz="4267" dirty="0" err="1" smtClean="0">
                <a:solidFill>
                  <a:schemeClr val="tx1"/>
                </a:solidFill>
              </a:rPr>
              <a:t>în</a:t>
            </a:r>
            <a:r>
              <a:rPr lang="fr-FR" sz="4267" dirty="0" smtClean="0">
                <a:solidFill>
                  <a:schemeClr val="tx1"/>
                </a:solidFill>
              </a:rPr>
              <a:t> Scratch – </a:t>
            </a:r>
            <a:r>
              <a:rPr lang="fr-FR" sz="4267" dirty="0" err="1" smtClean="0">
                <a:solidFill>
                  <a:schemeClr val="tx1"/>
                </a:solidFill>
              </a:rPr>
              <a:t>Video</a:t>
            </a:r>
            <a:endParaRPr lang="en-US" sz="4267" dirty="0">
              <a:solidFill>
                <a:schemeClr val="bg2"/>
              </a:solidFill>
            </a:endParaRPr>
          </a:p>
        </p:txBody>
      </p:sp>
      <p:sp>
        <p:nvSpPr>
          <p:cNvPr id="6" name="Textfeld 5">
            <a:extLst>
              <a:ext uri="{FF2B5EF4-FFF2-40B4-BE49-F238E27FC236}">
                <a16:creationId xmlns="" xmlns:a16="http://schemas.microsoft.com/office/drawing/2014/main" id="{71B888A8-6007-0CBA-EBC5-502B0D2FEEFE}"/>
              </a:ext>
            </a:extLst>
          </p:cNvPr>
          <p:cNvSpPr txBox="1"/>
          <p:nvPr/>
        </p:nvSpPr>
        <p:spPr>
          <a:xfrm>
            <a:off x="7277494" y="4923418"/>
            <a:ext cx="4220240" cy="318100"/>
          </a:xfrm>
          <a:prstGeom prst="rect">
            <a:avLst/>
          </a:prstGeom>
          <a:noFill/>
        </p:spPr>
        <p:txBody>
          <a:bodyPr wrap="square" rtlCol="0">
            <a:spAutoFit/>
          </a:bodyPr>
          <a:lstStyle/>
          <a:p>
            <a:r>
              <a:rPr lang="de-DE" sz="1467" dirty="0">
                <a:hlinkClick r:id="rId2"/>
              </a:rPr>
              <a:t>https://</a:t>
            </a:r>
            <a:r>
              <a:rPr lang="de-DE" sz="1467" dirty="0" smtClean="0">
                <a:hlinkClick r:id="rId2"/>
              </a:rPr>
              <a:t>www.youtube.com/watch?v=1jHvXakt1qw</a:t>
            </a:r>
            <a:endParaRPr lang="de-DE" sz="1467" dirty="0"/>
          </a:p>
        </p:txBody>
      </p:sp>
      <p:sp>
        <p:nvSpPr>
          <p:cNvPr id="7" name="Google Shape;204;p30">
            <a:extLst>
              <a:ext uri="{FF2B5EF4-FFF2-40B4-BE49-F238E27FC236}">
                <a16:creationId xmlns="" xmlns:a16="http://schemas.microsoft.com/office/drawing/2014/main" id="{725931AB-7B1F-2F84-D3FD-21B00B17E4C0}"/>
              </a:ext>
            </a:extLst>
          </p:cNvPr>
          <p:cNvSpPr/>
          <p:nvPr/>
        </p:nvSpPr>
        <p:spPr>
          <a:xfrm>
            <a:off x="6095181" y="5912607"/>
            <a:ext cx="124800" cy="124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8" name="Google Shape;204;p30">
            <a:extLst>
              <a:ext uri="{FF2B5EF4-FFF2-40B4-BE49-F238E27FC236}">
                <a16:creationId xmlns="" xmlns:a16="http://schemas.microsoft.com/office/drawing/2014/main" id="{8095B147-8705-AD70-461F-6C0B9929B26B}"/>
              </a:ext>
            </a:extLst>
          </p:cNvPr>
          <p:cNvSpPr/>
          <p:nvPr/>
        </p:nvSpPr>
        <p:spPr>
          <a:xfrm>
            <a:off x="5677597" y="5912607"/>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9" name="Google Shape;204;p30">
            <a:extLst>
              <a:ext uri="{FF2B5EF4-FFF2-40B4-BE49-F238E27FC236}">
                <a16:creationId xmlns="" xmlns:a16="http://schemas.microsoft.com/office/drawing/2014/main" id="{F852B731-F9BE-7111-08BC-68B50CBB0D36}"/>
              </a:ext>
            </a:extLst>
          </p:cNvPr>
          <p:cNvSpPr/>
          <p:nvPr/>
        </p:nvSpPr>
        <p:spPr>
          <a:xfrm>
            <a:off x="6514765" y="5860721"/>
            <a:ext cx="220800"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2" name="Wolke 1">
            <a:extLst>
              <a:ext uri="{FF2B5EF4-FFF2-40B4-BE49-F238E27FC236}">
                <a16:creationId xmlns="" xmlns:a16="http://schemas.microsoft.com/office/drawing/2014/main" id="{BE4A71C7-43DB-94E0-BB6E-8660BA21B153}"/>
              </a:ext>
            </a:extLst>
          </p:cNvPr>
          <p:cNvSpPr/>
          <p:nvPr/>
        </p:nvSpPr>
        <p:spPr>
          <a:xfrm>
            <a:off x="6374921" y="130629"/>
            <a:ext cx="4094026" cy="1818941"/>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dirty="0" smtClean="0"/>
              <a:t>Hai să aruncăm o privire la acest videoclip YouTube despre un alt joc Scratch!</a:t>
            </a:r>
            <a:endParaRPr lang="de-DE" dirty="0"/>
          </a:p>
        </p:txBody>
      </p:sp>
      <p:pic>
        <p:nvPicPr>
          <p:cNvPr id="4" name="Grafik 3">
            <a:hlinkClick r:id="rId2"/>
            <a:extLst>
              <a:ext uri="{FF2B5EF4-FFF2-40B4-BE49-F238E27FC236}">
                <a16:creationId xmlns="" xmlns:a16="http://schemas.microsoft.com/office/drawing/2014/main" id="{9670D7ED-6D6A-B01E-133D-9468C46FEF6B}"/>
              </a:ext>
            </a:extLst>
          </p:cNvPr>
          <p:cNvPicPr>
            <a:picLocks noChangeAspect="1"/>
          </p:cNvPicPr>
          <p:nvPr/>
        </p:nvPicPr>
        <p:blipFill>
          <a:blip r:embed="rId3"/>
          <a:stretch>
            <a:fillRect/>
          </a:stretch>
        </p:blipFill>
        <p:spPr>
          <a:xfrm>
            <a:off x="6735565" y="2267338"/>
            <a:ext cx="5098379" cy="2574100"/>
          </a:xfrm>
          <a:prstGeom prst="rect">
            <a:avLst/>
          </a:prstGeom>
        </p:spPr>
      </p:pic>
    </p:spTree>
    <p:extLst>
      <p:ext uri="{BB962C8B-B14F-4D97-AF65-F5344CB8AC3E}">
        <p14:creationId xmlns="" xmlns:p14="http://schemas.microsoft.com/office/powerpoint/2010/main" val="35970811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15" name="Google Shape;201;p30">
            <a:extLst>
              <a:ext uri="{FF2B5EF4-FFF2-40B4-BE49-F238E27FC236}">
                <a16:creationId xmlns="" xmlns:a16="http://schemas.microsoft.com/office/drawing/2014/main" id="{081AD704-5AA2-DBAB-957D-B9D80236CFB0}"/>
              </a:ext>
            </a:extLst>
          </p:cNvPr>
          <p:cNvSpPr txBox="1">
            <a:spLocks/>
          </p:cNvSpPr>
          <p:nvPr/>
        </p:nvSpPr>
        <p:spPr>
          <a:xfrm>
            <a:off x="1902657" y="424708"/>
            <a:ext cx="7848223" cy="3382181"/>
          </a:xfrm>
          <a:prstGeom prst="rect">
            <a:avLst/>
          </a:prstGeom>
        </p:spPr>
        <p:txBody>
          <a:bodyPr spcFirstLastPara="1" vert="horz" wrap="square" lIns="121900" tIns="121900" rIns="121900" bIns="12190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vi-VN" b="1" dirty="0" smtClean="0">
                <a:solidFill>
                  <a:schemeClr val="tx1"/>
                </a:solidFill>
              </a:rPr>
              <a:t>Programare în alte limbaje? – exemplu de program care cere numele și îl afișează în litere colorate.</a:t>
            </a:r>
            <a:endParaRPr lang="en-US" dirty="0">
              <a:solidFill>
                <a:schemeClr val="tx1"/>
              </a:solidFill>
            </a:endParaRPr>
          </a:p>
        </p:txBody>
      </p:sp>
      <p:sp>
        <p:nvSpPr>
          <p:cNvPr id="3" name="Google Shape;204;p30">
            <a:extLst>
              <a:ext uri="{FF2B5EF4-FFF2-40B4-BE49-F238E27FC236}">
                <a16:creationId xmlns="" xmlns:a16="http://schemas.microsoft.com/office/drawing/2014/main" id="{CA26CBB3-C1FB-F9B0-8F8E-19D115E5D354}"/>
              </a:ext>
            </a:extLst>
          </p:cNvPr>
          <p:cNvSpPr/>
          <p:nvPr/>
        </p:nvSpPr>
        <p:spPr>
          <a:xfrm>
            <a:off x="6096000" y="5468787"/>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4" name="Google Shape;204;p30">
            <a:extLst>
              <a:ext uri="{FF2B5EF4-FFF2-40B4-BE49-F238E27FC236}">
                <a16:creationId xmlns="" xmlns:a16="http://schemas.microsoft.com/office/drawing/2014/main" id="{10A5E088-CD4B-AB9D-27C9-2A3E97D7FD1F}"/>
              </a:ext>
            </a:extLst>
          </p:cNvPr>
          <p:cNvSpPr/>
          <p:nvPr/>
        </p:nvSpPr>
        <p:spPr>
          <a:xfrm>
            <a:off x="6414400" y="5468787"/>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8" name="Google Shape;204;p30">
            <a:extLst>
              <a:ext uri="{FF2B5EF4-FFF2-40B4-BE49-F238E27FC236}">
                <a16:creationId xmlns="" xmlns:a16="http://schemas.microsoft.com/office/drawing/2014/main" id="{0D4E4149-CEAD-544C-EB28-C6F4B30B580E}"/>
              </a:ext>
            </a:extLst>
          </p:cNvPr>
          <p:cNvSpPr/>
          <p:nvPr/>
        </p:nvSpPr>
        <p:spPr>
          <a:xfrm>
            <a:off x="6048006" y="5423865"/>
            <a:ext cx="218788"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9" name="Google Shape;204;p30">
            <a:extLst>
              <a:ext uri="{FF2B5EF4-FFF2-40B4-BE49-F238E27FC236}">
                <a16:creationId xmlns="" xmlns:a16="http://schemas.microsoft.com/office/drawing/2014/main" id="{12F951AD-6D3A-C400-03D6-4779925DD9D7}"/>
              </a:ext>
            </a:extLst>
          </p:cNvPr>
          <p:cNvSpPr/>
          <p:nvPr/>
        </p:nvSpPr>
        <p:spPr>
          <a:xfrm>
            <a:off x="5740198" y="5489343"/>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11" name="Google Shape;201;p30">
            <a:extLst>
              <a:ext uri="{FF2B5EF4-FFF2-40B4-BE49-F238E27FC236}">
                <a16:creationId xmlns="" xmlns:a16="http://schemas.microsoft.com/office/drawing/2014/main" id="{77D79DF7-0971-E918-3691-954A72A9FA29}"/>
              </a:ext>
            </a:extLst>
          </p:cNvPr>
          <p:cNvSpPr txBox="1">
            <a:spLocks/>
          </p:cNvSpPr>
          <p:nvPr/>
        </p:nvSpPr>
        <p:spPr>
          <a:xfrm>
            <a:off x="1750256" y="1256592"/>
            <a:ext cx="10159507" cy="3145721"/>
          </a:xfrm>
          <a:prstGeom prst="rect">
            <a:avLst/>
          </a:prstGeom>
        </p:spPr>
        <p:txBody>
          <a:bodyPr spcFirstLastPara="1" vert="horz" wrap="square" lIns="121900" tIns="121900" rIns="121900" bIns="12190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endParaRPr lang="en-GB" sz="1600" dirty="0">
              <a:solidFill>
                <a:schemeClr val="tx1"/>
              </a:solidFill>
            </a:endParaRPr>
          </a:p>
        </p:txBody>
      </p:sp>
      <p:cxnSp>
        <p:nvCxnSpPr>
          <p:cNvPr id="12" name="Google Shape;236;p32">
            <a:extLst>
              <a:ext uri="{FF2B5EF4-FFF2-40B4-BE49-F238E27FC236}">
                <a16:creationId xmlns="" xmlns:a16="http://schemas.microsoft.com/office/drawing/2014/main" id="{8C067B3C-7834-B8C9-62FC-930C22802D45}"/>
              </a:ext>
            </a:extLst>
          </p:cNvPr>
          <p:cNvCxnSpPr>
            <a:cxnSpLocks/>
          </p:cNvCxnSpPr>
          <p:nvPr/>
        </p:nvCxnSpPr>
        <p:spPr>
          <a:xfrm flipV="1">
            <a:off x="1503344" y="398170"/>
            <a:ext cx="0" cy="1979695"/>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7" name="Textfeld 6">
            <a:extLst>
              <a:ext uri="{FF2B5EF4-FFF2-40B4-BE49-F238E27FC236}">
                <a16:creationId xmlns="" xmlns:a16="http://schemas.microsoft.com/office/drawing/2014/main" id="{57658565-F7C0-8739-D0F9-6E47C662EB04}"/>
              </a:ext>
            </a:extLst>
          </p:cNvPr>
          <p:cNvSpPr txBox="1"/>
          <p:nvPr/>
        </p:nvSpPr>
        <p:spPr>
          <a:xfrm>
            <a:off x="2783062" y="1450280"/>
            <a:ext cx="2522946" cy="400110"/>
          </a:xfrm>
          <a:prstGeom prst="rect">
            <a:avLst/>
          </a:prstGeom>
          <a:noFill/>
        </p:spPr>
        <p:txBody>
          <a:bodyPr wrap="square" rtlCol="0">
            <a:spAutoFit/>
          </a:bodyPr>
          <a:lstStyle/>
          <a:p>
            <a:pPr algn="ctr"/>
            <a:r>
              <a:rPr lang="ro-RO" sz="2000" b="1" dirty="0" smtClean="0"/>
              <a:t>Î</a:t>
            </a:r>
            <a:r>
              <a:rPr lang="de-DE" sz="2000" b="1" dirty="0" smtClean="0"/>
              <a:t>n </a:t>
            </a:r>
            <a:r>
              <a:rPr lang="de-DE" sz="2000" b="1" dirty="0"/>
              <a:t>Python</a:t>
            </a:r>
          </a:p>
        </p:txBody>
      </p:sp>
      <p:pic>
        <p:nvPicPr>
          <p:cNvPr id="6" name="Grafik 5">
            <a:extLst>
              <a:ext uri="{FF2B5EF4-FFF2-40B4-BE49-F238E27FC236}">
                <a16:creationId xmlns="" xmlns:a16="http://schemas.microsoft.com/office/drawing/2014/main" id="{00F7208C-31D1-4969-2749-1D218989C267}"/>
              </a:ext>
            </a:extLst>
          </p:cNvPr>
          <p:cNvPicPr>
            <a:picLocks noChangeAspect="1"/>
          </p:cNvPicPr>
          <p:nvPr/>
        </p:nvPicPr>
        <p:blipFill>
          <a:blip r:embed="rId3"/>
          <a:stretch>
            <a:fillRect/>
          </a:stretch>
        </p:blipFill>
        <p:spPr>
          <a:xfrm>
            <a:off x="1802388" y="1862424"/>
            <a:ext cx="4850766" cy="2805618"/>
          </a:xfrm>
          <a:prstGeom prst="rect">
            <a:avLst/>
          </a:prstGeom>
        </p:spPr>
      </p:pic>
      <p:sp>
        <p:nvSpPr>
          <p:cNvPr id="10" name="Textfeld 9">
            <a:extLst>
              <a:ext uri="{FF2B5EF4-FFF2-40B4-BE49-F238E27FC236}">
                <a16:creationId xmlns="" xmlns:a16="http://schemas.microsoft.com/office/drawing/2014/main" id="{181A1482-356E-721E-01A0-879CCCF4A33E}"/>
              </a:ext>
            </a:extLst>
          </p:cNvPr>
          <p:cNvSpPr txBox="1"/>
          <p:nvPr/>
        </p:nvSpPr>
        <p:spPr>
          <a:xfrm>
            <a:off x="8108339" y="1462314"/>
            <a:ext cx="3097726" cy="400110"/>
          </a:xfrm>
          <a:prstGeom prst="rect">
            <a:avLst/>
          </a:prstGeom>
          <a:noFill/>
        </p:spPr>
        <p:txBody>
          <a:bodyPr wrap="square" rtlCol="0">
            <a:spAutoFit/>
          </a:bodyPr>
          <a:lstStyle/>
          <a:p>
            <a:pPr algn="ctr"/>
            <a:r>
              <a:rPr lang="ro-RO" sz="2000" b="1" dirty="0" smtClean="0"/>
              <a:t>Î</a:t>
            </a:r>
            <a:r>
              <a:rPr lang="de-DE" sz="2000" b="1" dirty="0" smtClean="0"/>
              <a:t>n </a:t>
            </a:r>
            <a:r>
              <a:rPr lang="de-DE" sz="2000" b="1" dirty="0"/>
              <a:t>Scratch </a:t>
            </a:r>
            <a:r>
              <a:rPr lang="de-DE" sz="2000" b="1" dirty="0" smtClean="0"/>
              <a:t>(</a:t>
            </a:r>
            <a:r>
              <a:rPr lang="ro-RO" sz="2000" b="1" dirty="0" smtClean="0"/>
              <a:t>cu blocuri</a:t>
            </a:r>
            <a:r>
              <a:rPr lang="de-DE" sz="2000" b="1" dirty="0" smtClean="0"/>
              <a:t>)</a:t>
            </a:r>
            <a:endParaRPr lang="de-DE" sz="2000" b="1" dirty="0"/>
          </a:p>
        </p:txBody>
      </p:sp>
      <p:sp>
        <p:nvSpPr>
          <p:cNvPr id="16" name="Textfeld 15">
            <a:extLst>
              <a:ext uri="{FF2B5EF4-FFF2-40B4-BE49-F238E27FC236}">
                <a16:creationId xmlns="" xmlns:a16="http://schemas.microsoft.com/office/drawing/2014/main" id="{82937879-4689-BAD8-0B75-F172EBD1D4C2}"/>
              </a:ext>
            </a:extLst>
          </p:cNvPr>
          <p:cNvSpPr txBox="1"/>
          <p:nvPr/>
        </p:nvSpPr>
        <p:spPr>
          <a:xfrm>
            <a:off x="7014531" y="1826820"/>
            <a:ext cx="4926856" cy="3416320"/>
          </a:xfrm>
          <a:prstGeom prst="rect">
            <a:avLst/>
          </a:prstGeom>
          <a:noFill/>
        </p:spPr>
        <p:txBody>
          <a:bodyPr wrap="square">
            <a:spAutoFit/>
          </a:bodyPr>
          <a:lstStyle/>
          <a:p>
            <a:pPr marL="285750" lvl="0" indent="-285750" eaLnBrk="0" fontAlgn="base" hangingPunct="0">
              <a:spcBef>
                <a:spcPct val="0"/>
              </a:spcBef>
              <a:spcAft>
                <a:spcPct val="0"/>
              </a:spcAft>
              <a:buFont typeface="Arial" panose="020B0604020202020204" pitchFamily="34" charset="0"/>
              <a:buChar char="•"/>
            </a:pPr>
            <a:r>
              <a:rPr lang="vi-VN" altLang="de-DE" b="1" dirty="0" smtClean="0">
                <a:latin typeface="Arial" panose="020B0604020202020204" pitchFamily="34" charset="0"/>
              </a:rPr>
              <a:t>Când [steagul verde] este apăsat</a:t>
            </a:r>
          </a:p>
          <a:p>
            <a:pPr marL="285750" lvl="0" indent="-285750" eaLnBrk="0" fontAlgn="base" hangingPunct="0">
              <a:spcBef>
                <a:spcPct val="0"/>
              </a:spcBef>
              <a:spcAft>
                <a:spcPct val="0"/>
              </a:spcAft>
              <a:buFont typeface="Arial" panose="020B0604020202020204" pitchFamily="34" charset="0"/>
              <a:buChar char="•"/>
            </a:pPr>
            <a:r>
              <a:rPr lang="vi-VN" altLang="de-DE" b="1" dirty="0" smtClean="0">
                <a:latin typeface="Arial" panose="020B0604020202020204" pitchFamily="34" charset="0"/>
              </a:rPr>
              <a:t>Întreabă [Cum te cheamă?] și așteaptă</a:t>
            </a:r>
          </a:p>
          <a:p>
            <a:pPr marL="285750" lvl="0" indent="-285750" eaLnBrk="0" fontAlgn="base" hangingPunct="0">
              <a:spcBef>
                <a:spcPct val="0"/>
              </a:spcBef>
              <a:spcAft>
                <a:spcPct val="0"/>
              </a:spcAft>
              <a:buFont typeface="Arial" panose="020B0604020202020204" pitchFamily="34" charset="0"/>
              <a:buChar char="•"/>
            </a:pPr>
            <a:r>
              <a:rPr lang="vi-VN" altLang="de-DE" b="1" dirty="0" smtClean="0">
                <a:latin typeface="Arial" panose="020B0604020202020204" pitchFamily="34" charset="0"/>
              </a:rPr>
              <a:t>Setează [index v] la [1]</a:t>
            </a:r>
          </a:p>
          <a:p>
            <a:pPr marL="285750" lvl="0" indent="-285750" eaLnBrk="0" fontAlgn="base" hangingPunct="0">
              <a:spcBef>
                <a:spcPct val="0"/>
              </a:spcBef>
              <a:spcAft>
                <a:spcPct val="0"/>
              </a:spcAft>
              <a:buFont typeface="Arial" panose="020B0604020202020204" pitchFamily="34" charset="0"/>
              <a:buChar char="•"/>
            </a:pPr>
            <a:r>
              <a:rPr lang="vi-VN" altLang="de-DE" b="1" dirty="0" smtClean="0">
                <a:latin typeface="Arial" panose="020B0604020202020204" pitchFamily="34" charset="0"/>
              </a:rPr>
              <a:t>Repetă (lungimea lui [răspuns])</a:t>
            </a:r>
          </a:p>
          <a:p>
            <a:pPr marL="285750" lvl="0" indent="-285750" eaLnBrk="0" fontAlgn="base" hangingPunct="0">
              <a:spcBef>
                <a:spcPct val="0"/>
              </a:spcBef>
              <a:spcAft>
                <a:spcPct val="0"/>
              </a:spcAft>
              <a:buFont typeface="Arial" panose="020B0604020202020204" pitchFamily="34" charset="0"/>
              <a:buChar char="•"/>
            </a:pPr>
            <a:r>
              <a:rPr lang="vi-VN" altLang="de-DE" b="1" dirty="0" smtClean="0">
                <a:latin typeface="Arial" panose="020B0604020202020204" pitchFamily="34" charset="0"/>
              </a:rPr>
              <a:t>Creează un duplicat al [meu]</a:t>
            </a:r>
          </a:p>
          <a:p>
            <a:pPr marL="285750" lvl="0" indent="-285750" eaLnBrk="0" fontAlgn="base" hangingPunct="0">
              <a:spcBef>
                <a:spcPct val="0"/>
              </a:spcBef>
              <a:spcAft>
                <a:spcPct val="0"/>
              </a:spcAft>
              <a:buFont typeface="Arial" panose="020B0604020202020204" pitchFamily="34" charset="0"/>
              <a:buChar char="•"/>
            </a:pPr>
            <a:r>
              <a:rPr lang="vi-VN" altLang="de-DE" b="1" dirty="0" smtClean="0">
                <a:latin typeface="Arial" panose="020B0604020202020204" pitchFamily="34" charset="0"/>
              </a:rPr>
              <a:t>Setează [text v] la [litera (index) din [răspuns]]</a:t>
            </a:r>
          </a:p>
          <a:p>
            <a:pPr marL="285750" lvl="0" indent="-285750" eaLnBrk="0" fontAlgn="base" hangingPunct="0">
              <a:spcBef>
                <a:spcPct val="0"/>
              </a:spcBef>
              <a:spcAft>
                <a:spcPct val="0"/>
              </a:spcAft>
              <a:buFont typeface="Arial" panose="020B0604020202020204" pitchFamily="34" charset="0"/>
              <a:buChar char="•"/>
            </a:pPr>
            <a:r>
              <a:rPr lang="vi-VN" altLang="de-DE" b="1" dirty="0" smtClean="0">
                <a:latin typeface="Arial" panose="020B0604020202020204" pitchFamily="34" charset="0"/>
              </a:rPr>
              <a:t>Setează efectul de culoare la (alege aleatoriu între 1 și 200)</a:t>
            </a:r>
          </a:p>
          <a:p>
            <a:pPr marL="285750" lvl="0" indent="-285750" eaLnBrk="0" fontAlgn="base" hangingPunct="0">
              <a:spcBef>
                <a:spcPct val="0"/>
              </a:spcBef>
              <a:spcAft>
                <a:spcPct val="0"/>
              </a:spcAft>
              <a:buFont typeface="Arial" panose="020B0604020202020204" pitchFamily="34" charset="0"/>
              <a:buChar char="•"/>
            </a:pPr>
            <a:r>
              <a:rPr lang="vi-VN" altLang="de-DE" b="1" dirty="0" smtClean="0">
                <a:latin typeface="Arial" panose="020B0604020202020204" pitchFamily="34" charset="0"/>
              </a:rPr>
              <a:t>Mergi la x: (index * 20 - 100) y: 0</a:t>
            </a:r>
          </a:p>
          <a:p>
            <a:pPr marL="285750" lvl="0" indent="-285750" eaLnBrk="0" fontAlgn="base" hangingPunct="0">
              <a:spcBef>
                <a:spcPct val="0"/>
              </a:spcBef>
              <a:spcAft>
                <a:spcPct val="0"/>
              </a:spcAft>
              <a:buFont typeface="Arial" panose="020B0604020202020204" pitchFamily="34" charset="0"/>
              <a:buChar char="•"/>
            </a:pPr>
            <a:r>
              <a:rPr lang="vi-VN" altLang="de-DE" b="1" dirty="0" smtClean="0">
                <a:latin typeface="Arial" panose="020B0604020202020204" pitchFamily="34" charset="0"/>
              </a:rPr>
              <a:t>Crește [index v] cu [1]</a:t>
            </a:r>
          </a:p>
          <a:p>
            <a:pPr marL="285750" lvl="0" indent="-285750" eaLnBrk="0" fontAlgn="base" hangingPunct="0">
              <a:spcBef>
                <a:spcPct val="0"/>
              </a:spcBef>
              <a:spcAft>
                <a:spcPct val="0"/>
              </a:spcAft>
              <a:buFont typeface="Arial" panose="020B0604020202020204" pitchFamily="34" charset="0"/>
              <a:buChar char="•"/>
            </a:pPr>
            <a:r>
              <a:rPr lang="vi-VN" altLang="de-DE" b="1" dirty="0" smtClean="0">
                <a:latin typeface="Arial" panose="020B0604020202020204" pitchFamily="34" charset="0"/>
              </a:rPr>
              <a:t>Sfârșit repetare</a:t>
            </a:r>
            <a:endParaRPr kumimoji="0" lang="de-DE" altLang="de-DE" sz="1800" b="0" i="0" u="none" strike="noStrike" cap="none" normalizeH="0" baseline="0" dirty="0">
              <a:ln>
                <a:noFill/>
              </a:ln>
              <a:solidFill>
                <a:schemeClr val="tx1"/>
              </a:solidFill>
              <a:effectLst/>
              <a:latin typeface="Arial" panose="020B0604020202020204" pitchFamily="34" charset="0"/>
            </a:endParaRPr>
          </a:p>
        </p:txBody>
      </p:sp>
      <p:pic>
        <p:nvPicPr>
          <p:cNvPr id="18" name="Grafik 17">
            <a:extLst>
              <a:ext uri="{FF2B5EF4-FFF2-40B4-BE49-F238E27FC236}">
                <a16:creationId xmlns="" xmlns:a16="http://schemas.microsoft.com/office/drawing/2014/main" id="{19DC59C7-A8D5-0150-DFD7-59BE7270C813}"/>
              </a:ext>
            </a:extLst>
          </p:cNvPr>
          <p:cNvPicPr>
            <a:picLocks noChangeAspect="1"/>
          </p:cNvPicPr>
          <p:nvPr/>
        </p:nvPicPr>
        <p:blipFill>
          <a:blip r:embed="rId4"/>
          <a:stretch>
            <a:fillRect/>
          </a:stretch>
        </p:blipFill>
        <p:spPr>
          <a:xfrm>
            <a:off x="10245029" y="4720376"/>
            <a:ext cx="1674112" cy="1476729"/>
          </a:xfrm>
          <a:prstGeom prst="rect">
            <a:avLst/>
          </a:prstGeom>
        </p:spPr>
      </p:pic>
    </p:spTree>
    <p:extLst>
      <p:ext uri="{BB962C8B-B14F-4D97-AF65-F5344CB8AC3E}">
        <p14:creationId xmlns="" xmlns:p14="http://schemas.microsoft.com/office/powerpoint/2010/main" val="26583338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28"/>
          <p:cNvSpPr txBox="1">
            <a:spLocks noGrp="1"/>
          </p:cNvSpPr>
          <p:nvPr>
            <p:ph type="ctrTitle"/>
          </p:nvPr>
        </p:nvSpPr>
        <p:spPr>
          <a:xfrm>
            <a:off x="899724" y="1447830"/>
            <a:ext cx="10392551" cy="3120800"/>
          </a:xfrm>
          <a:prstGeom prst="rect">
            <a:avLst/>
          </a:prstGeom>
        </p:spPr>
        <p:txBody>
          <a:bodyPr spcFirstLastPara="1" vert="horz" wrap="square" lIns="121900" tIns="121900" rIns="121900" bIns="121900" rtlCol="0" anchor="b" anchorCtr="0">
            <a:noAutofit/>
          </a:bodyPr>
          <a:lstStyle/>
          <a:p>
            <a:pPr>
              <a:spcBef>
                <a:spcPts val="0"/>
              </a:spcBef>
            </a:pPr>
            <a:r>
              <a:rPr lang="en-US" dirty="0"/>
              <a:t>B: </a:t>
            </a:r>
            <a:r>
              <a:rPr lang="de-DE" dirty="0" smtClean="0">
                <a:sym typeface="Montserrat"/>
              </a:rPr>
              <a:t>Despre instruire</a:t>
            </a:r>
            <a:r>
              <a:rPr lang="en-US" dirty="0"/>
              <a:t/>
            </a:r>
            <a:br>
              <a:rPr lang="en-US" dirty="0"/>
            </a:br>
            <a:r>
              <a:rPr lang="en-US" dirty="0"/>
              <a:t/>
            </a:r>
            <a:br>
              <a:rPr lang="en-US" dirty="0"/>
            </a:br>
            <a:r>
              <a:rPr lang="en-US" dirty="0" err="1" smtClean="0"/>
              <a:t>Faza</a:t>
            </a:r>
            <a:r>
              <a:rPr lang="en-US" dirty="0" smtClean="0"/>
              <a:t> de </a:t>
            </a:r>
            <a:r>
              <a:rPr lang="en-US" dirty="0" err="1" smtClean="0"/>
              <a:t>instruire</a:t>
            </a:r>
            <a:r>
              <a:rPr lang="en-US" dirty="0"/>
              <a:t/>
            </a:r>
            <a:br>
              <a:rPr lang="en-US" dirty="0"/>
            </a:br>
            <a:r>
              <a:rPr lang="en-US" dirty="0">
                <a:solidFill>
                  <a:srgbClr val="FFFF00"/>
                </a:solidFill>
              </a:rPr>
              <a:t/>
            </a:r>
            <a:br>
              <a:rPr lang="en-US" dirty="0">
                <a:solidFill>
                  <a:srgbClr val="FFFF00"/>
                </a:solidFill>
              </a:rPr>
            </a:br>
            <a:endParaRPr lang="en-US" b="1" dirty="0">
              <a:solidFill>
                <a:srgbClr val="FFFF00"/>
              </a:solidFill>
              <a:sym typeface="Montserrat"/>
            </a:endParaRPr>
          </a:p>
        </p:txBody>
      </p:sp>
      <p:pic>
        <p:nvPicPr>
          <p:cNvPr id="2" name="Grafik 1" descr="Ein Bild, das Text, dunkel, Licht enthält.&#10;&#10;Automatisch generierte Beschreibung">
            <a:extLst>
              <a:ext uri="{FF2B5EF4-FFF2-40B4-BE49-F238E27FC236}">
                <a16:creationId xmlns="" xmlns:a16="http://schemas.microsoft.com/office/drawing/2014/main" id="{4B4F1D22-CE82-16D2-09E5-2AEBC65205E7}"/>
              </a:ext>
            </a:extLst>
          </p:cNvPr>
          <p:cNvPicPr>
            <a:picLocks noChangeAspect="1"/>
          </p:cNvPicPr>
          <p:nvPr/>
        </p:nvPicPr>
        <p:blipFill>
          <a:blip r:embed="rId3" cstate="print"/>
          <a:stretch>
            <a:fillRect/>
          </a:stretch>
        </p:blipFill>
        <p:spPr>
          <a:xfrm>
            <a:off x="5689282" y="3426463"/>
            <a:ext cx="2575198" cy="1983707"/>
          </a:xfrm>
          <a:prstGeom prst="rect">
            <a:avLst/>
          </a:prstGeom>
        </p:spPr>
      </p:pic>
    </p:spTree>
    <p:extLst>
      <p:ext uri="{BB962C8B-B14F-4D97-AF65-F5344CB8AC3E}">
        <p14:creationId xmlns="" xmlns:p14="http://schemas.microsoft.com/office/powerpoint/2010/main" val="23550148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abgerundete Ecken 8">
            <a:extLst>
              <a:ext uri="{FF2B5EF4-FFF2-40B4-BE49-F238E27FC236}">
                <a16:creationId xmlns="" xmlns:a16="http://schemas.microsoft.com/office/drawing/2014/main" id="{17764182-F07F-1B27-5F76-F271167DC1DD}"/>
              </a:ext>
            </a:extLst>
          </p:cNvPr>
          <p:cNvSpPr/>
          <p:nvPr/>
        </p:nvSpPr>
        <p:spPr>
          <a:xfrm>
            <a:off x="8952826" y="3382127"/>
            <a:ext cx="1236134" cy="81183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 xmlns:a16="http://schemas.microsoft.com/office/drawing/2014/main" id="{B25FBCEC-71AF-811B-6474-8FF99EACF42F}"/>
              </a:ext>
            </a:extLst>
          </p:cNvPr>
          <p:cNvSpPr>
            <a:spLocks noGrp="1"/>
          </p:cNvSpPr>
          <p:nvPr>
            <p:ph type="title"/>
          </p:nvPr>
        </p:nvSpPr>
        <p:spPr/>
        <p:txBody>
          <a:bodyPr/>
          <a:lstStyle/>
          <a:p>
            <a:r>
              <a:rPr lang="ro-RO" dirty="0" smtClean="0"/>
              <a:t>Sarcina </a:t>
            </a:r>
            <a:r>
              <a:rPr lang="de-DE" dirty="0" smtClean="0"/>
              <a:t>1</a:t>
            </a:r>
            <a:r>
              <a:rPr lang="de-DE" dirty="0"/>
              <a:t>: </a:t>
            </a:r>
          </a:p>
        </p:txBody>
      </p:sp>
      <p:pic>
        <p:nvPicPr>
          <p:cNvPr id="4" name="Grafik 3" descr="Stoppuhr">
            <a:extLst>
              <a:ext uri="{FF2B5EF4-FFF2-40B4-BE49-F238E27FC236}">
                <a16:creationId xmlns="" xmlns:a16="http://schemas.microsoft.com/office/drawing/2014/main" id="{46E182AE-9A82-44C1-8C0A-831C8CE8A30E}"/>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8952826" y="3367272"/>
            <a:ext cx="1118250" cy="822960"/>
          </a:xfrm>
          <a:prstGeom prst="rect">
            <a:avLst/>
          </a:prstGeom>
        </p:spPr>
      </p:pic>
      <p:grpSp>
        <p:nvGrpSpPr>
          <p:cNvPr id="3" name="Gruppieren 2">
            <a:extLst>
              <a:ext uri="{FF2B5EF4-FFF2-40B4-BE49-F238E27FC236}">
                <a16:creationId xmlns="" xmlns:a16="http://schemas.microsoft.com/office/drawing/2014/main" id="{1A4BAC6A-2F74-00C6-9612-DEBB346A7F4D}"/>
              </a:ext>
            </a:extLst>
          </p:cNvPr>
          <p:cNvGrpSpPr/>
          <p:nvPr/>
        </p:nvGrpSpPr>
        <p:grpSpPr>
          <a:xfrm>
            <a:off x="8920016" y="4653759"/>
            <a:ext cx="1268944" cy="914400"/>
            <a:chOff x="7814488" y="3837093"/>
            <a:chExt cx="1268944" cy="914400"/>
          </a:xfrm>
        </p:grpSpPr>
        <p:sp>
          <p:nvSpPr>
            <p:cNvPr id="10" name="Rechteck: abgerundete Ecken 9">
              <a:extLst>
                <a:ext uri="{FF2B5EF4-FFF2-40B4-BE49-F238E27FC236}">
                  <a16:creationId xmlns="" xmlns:a16="http://schemas.microsoft.com/office/drawing/2014/main" id="{0FE7EC97-B307-D08F-4DF7-67EA6051BFFA}"/>
                </a:ext>
              </a:extLst>
            </p:cNvPr>
            <p:cNvSpPr/>
            <p:nvPr/>
          </p:nvSpPr>
          <p:spPr>
            <a:xfrm>
              <a:off x="7847298" y="3904426"/>
              <a:ext cx="1236134" cy="81183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Grafik 5" descr="Lehrer">
              <a:extLst>
                <a:ext uri="{FF2B5EF4-FFF2-40B4-BE49-F238E27FC236}">
                  <a16:creationId xmlns="" xmlns:a16="http://schemas.microsoft.com/office/drawing/2014/main" id="{6AD76696-0D7C-4439-AC0C-48E08CD08039}"/>
                </a:ext>
              </a:extLst>
            </p:cNvPr>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7814488" y="3837093"/>
              <a:ext cx="1242500" cy="914400"/>
            </a:xfrm>
            <a:prstGeom prst="rect">
              <a:avLst/>
            </a:prstGeom>
          </p:spPr>
        </p:pic>
      </p:grpSp>
      <p:sp>
        <p:nvSpPr>
          <p:cNvPr id="8" name="Google Shape;201;p30">
            <a:extLst>
              <a:ext uri="{FF2B5EF4-FFF2-40B4-BE49-F238E27FC236}">
                <a16:creationId xmlns="" xmlns:a16="http://schemas.microsoft.com/office/drawing/2014/main" id="{8EA6CCD5-8B89-F4BE-3C62-4F361FCD79C2}"/>
              </a:ext>
            </a:extLst>
          </p:cNvPr>
          <p:cNvSpPr txBox="1">
            <a:spLocks/>
          </p:cNvSpPr>
          <p:nvPr/>
        </p:nvSpPr>
        <p:spPr>
          <a:xfrm>
            <a:off x="2032493" y="993826"/>
            <a:ext cx="10159507" cy="3145721"/>
          </a:xfrm>
          <a:prstGeom prst="rect">
            <a:avLst/>
          </a:prstGeom>
        </p:spPr>
        <p:txBody>
          <a:bodyPr spcFirstLastPara="1" vert="horz" wrap="square" lIns="121900" tIns="121900" rIns="121900" bIns="12190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342900" indent="-342900">
              <a:buFont typeface="Arial" panose="020B0604020202020204" pitchFamily="34" charset="0"/>
              <a:buChar char="•"/>
            </a:pPr>
            <a:r>
              <a:rPr lang="ro-RO" dirty="0" smtClean="0">
                <a:solidFill>
                  <a:schemeClr val="tx1"/>
                </a:solidFill>
              </a:rPr>
              <a:t>Deschide Scratch și lasă pisica să se miște când</a:t>
            </a:r>
            <a:r>
              <a:rPr lang="en-US" dirty="0" smtClean="0">
                <a:solidFill>
                  <a:schemeClr val="tx1"/>
                </a:solidFill>
              </a:rPr>
              <a:t/>
            </a:r>
            <a:br>
              <a:rPr lang="en-US" dirty="0" smtClean="0">
                <a:solidFill>
                  <a:schemeClr val="tx1"/>
                </a:solidFill>
              </a:rPr>
            </a:br>
            <a:r>
              <a:rPr lang="ro-RO" dirty="0" smtClean="0">
                <a:solidFill>
                  <a:schemeClr val="tx1"/>
                </a:solidFill>
              </a:rPr>
              <a:t>apeși tastele </a:t>
            </a:r>
            <a:r>
              <a:rPr lang="en-US" dirty="0" smtClean="0">
                <a:solidFill>
                  <a:schemeClr val="tx1"/>
                </a:solidFill>
              </a:rPr>
              <a:t>“</a:t>
            </a:r>
            <a:r>
              <a:rPr lang="ro-RO" dirty="0" smtClean="0">
                <a:solidFill>
                  <a:schemeClr val="tx1"/>
                </a:solidFill>
              </a:rPr>
              <a:t>săgeată sus</a:t>
            </a:r>
            <a:r>
              <a:rPr lang="en-US" dirty="0" smtClean="0">
                <a:solidFill>
                  <a:schemeClr val="tx1"/>
                </a:solidFill>
              </a:rPr>
              <a:t>”</a:t>
            </a:r>
            <a:r>
              <a:rPr lang="ro-RO" dirty="0" smtClean="0">
                <a:solidFill>
                  <a:schemeClr val="tx1"/>
                </a:solidFill>
              </a:rPr>
              <a:t>, </a:t>
            </a:r>
            <a:r>
              <a:rPr lang="en-US" dirty="0" smtClean="0">
                <a:solidFill>
                  <a:schemeClr val="tx1"/>
                </a:solidFill>
              </a:rPr>
              <a:t>“</a:t>
            </a:r>
            <a:r>
              <a:rPr lang="ro-RO" dirty="0" smtClean="0">
                <a:solidFill>
                  <a:schemeClr val="tx1"/>
                </a:solidFill>
              </a:rPr>
              <a:t>săgeată jos</a:t>
            </a:r>
            <a:r>
              <a:rPr lang="en-US" dirty="0" smtClean="0">
                <a:solidFill>
                  <a:schemeClr val="tx1"/>
                </a:solidFill>
              </a:rPr>
              <a:t>”</a:t>
            </a:r>
            <a:r>
              <a:rPr lang="ro-RO" dirty="0" smtClean="0">
                <a:solidFill>
                  <a:schemeClr val="tx1"/>
                </a:solidFill>
              </a:rPr>
              <a:t>,</a:t>
            </a:r>
            <a:br>
              <a:rPr lang="ro-RO" dirty="0" smtClean="0">
                <a:solidFill>
                  <a:schemeClr val="tx1"/>
                </a:solidFill>
              </a:rPr>
            </a:br>
            <a:r>
              <a:rPr lang="en-US" dirty="0" smtClean="0">
                <a:solidFill>
                  <a:schemeClr val="tx1"/>
                </a:solidFill>
              </a:rPr>
              <a:t> “</a:t>
            </a:r>
            <a:r>
              <a:rPr lang="ro-RO" dirty="0" smtClean="0">
                <a:solidFill>
                  <a:schemeClr val="tx1"/>
                </a:solidFill>
              </a:rPr>
              <a:t>săgeată stânga</a:t>
            </a:r>
            <a:r>
              <a:rPr lang="en-US" dirty="0" smtClean="0">
                <a:solidFill>
                  <a:schemeClr val="tx1"/>
                </a:solidFill>
              </a:rPr>
              <a:t>”</a:t>
            </a:r>
            <a:r>
              <a:rPr lang="ro-RO" dirty="0" smtClean="0">
                <a:solidFill>
                  <a:schemeClr val="tx1"/>
                </a:solidFill>
              </a:rPr>
              <a:t> și </a:t>
            </a:r>
            <a:r>
              <a:rPr lang="en-US" dirty="0" smtClean="0">
                <a:solidFill>
                  <a:schemeClr val="tx1"/>
                </a:solidFill>
              </a:rPr>
              <a:t>“</a:t>
            </a:r>
            <a:r>
              <a:rPr lang="ro-RO" dirty="0" smtClean="0">
                <a:solidFill>
                  <a:schemeClr val="tx1"/>
                </a:solidFill>
              </a:rPr>
              <a:t>săgeată dreapta</a:t>
            </a:r>
            <a:r>
              <a:rPr lang="en-US" dirty="0" smtClean="0">
                <a:solidFill>
                  <a:schemeClr val="tx1"/>
                </a:solidFill>
              </a:rPr>
              <a:t>”</a:t>
            </a:r>
            <a:r>
              <a:rPr lang="ro-RO" dirty="0" smtClean="0">
                <a:solidFill>
                  <a:schemeClr val="tx1"/>
                </a:solidFill>
              </a:rPr>
              <a:t>.</a:t>
            </a:r>
          </a:p>
          <a:p>
            <a:pPr marL="342900" indent="-342900">
              <a:buFont typeface="Arial" panose="020B0604020202020204" pitchFamily="34" charset="0"/>
              <a:buChar char="•"/>
            </a:pPr>
            <a:endParaRPr lang="ro-RO" dirty="0" smtClean="0">
              <a:solidFill>
                <a:schemeClr val="tx1"/>
              </a:solidFill>
            </a:endParaRPr>
          </a:p>
          <a:p>
            <a:pPr marL="342900" indent="-342900">
              <a:buFont typeface="Arial" panose="020B0604020202020204" pitchFamily="34" charset="0"/>
              <a:buChar char="•"/>
            </a:pPr>
            <a:r>
              <a:rPr lang="ro-RO" dirty="0" smtClean="0">
                <a:solidFill>
                  <a:schemeClr val="tx1"/>
                </a:solidFill>
              </a:rPr>
              <a:t>Lucrează în echipă. Aveți 20 de minute pentru</a:t>
            </a:r>
            <a:br>
              <a:rPr lang="ro-RO" dirty="0" smtClean="0">
                <a:solidFill>
                  <a:schemeClr val="tx1"/>
                </a:solidFill>
              </a:rPr>
            </a:br>
            <a:r>
              <a:rPr lang="ro-RO" dirty="0" smtClean="0">
                <a:solidFill>
                  <a:schemeClr val="tx1"/>
                </a:solidFill>
              </a:rPr>
              <a:t>creație. Dacă aveți persoane cu nevoi speciale în</a:t>
            </a:r>
            <a:br>
              <a:rPr lang="ro-RO" dirty="0" smtClean="0">
                <a:solidFill>
                  <a:schemeClr val="tx1"/>
                </a:solidFill>
              </a:rPr>
            </a:br>
            <a:r>
              <a:rPr lang="ro-RO" dirty="0" smtClean="0">
                <a:solidFill>
                  <a:schemeClr val="tx1"/>
                </a:solidFill>
              </a:rPr>
              <a:t>echipa voastră, veți primi 10 minute suplimentare</a:t>
            </a:r>
            <a:br>
              <a:rPr lang="ro-RO" dirty="0" smtClean="0">
                <a:solidFill>
                  <a:schemeClr val="tx1"/>
                </a:solidFill>
              </a:rPr>
            </a:br>
            <a:r>
              <a:rPr lang="ro-RO" dirty="0" smtClean="0">
                <a:solidFill>
                  <a:schemeClr val="tx1"/>
                </a:solidFill>
              </a:rPr>
              <a:t>pentru creație, în timp ce celelalte echipe trebuie</a:t>
            </a:r>
            <a:br>
              <a:rPr lang="ro-RO" dirty="0" smtClean="0">
                <a:solidFill>
                  <a:schemeClr val="tx1"/>
                </a:solidFill>
              </a:rPr>
            </a:br>
            <a:r>
              <a:rPr lang="ro-RO" dirty="0" smtClean="0">
                <a:solidFill>
                  <a:schemeClr val="tx1"/>
                </a:solidFill>
              </a:rPr>
              <a:t>să verifice și să îmbunătățească soluțiile lor.</a:t>
            </a:r>
          </a:p>
          <a:p>
            <a:pPr marL="342900" indent="-342900">
              <a:buFont typeface="Arial" panose="020B0604020202020204" pitchFamily="34" charset="0"/>
              <a:buChar char="•"/>
            </a:pPr>
            <a:endParaRPr lang="ro-RO" dirty="0" smtClean="0">
              <a:solidFill>
                <a:schemeClr val="tx1"/>
              </a:solidFill>
            </a:endParaRPr>
          </a:p>
          <a:p>
            <a:pPr marL="342900" indent="-342900">
              <a:buFont typeface="Arial" panose="020B0604020202020204" pitchFamily="34" charset="0"/>
              <a:buChar char="•"/>
            </a:pPr>
            <a:r>
              <a:rPr lang="ro-RO" dirty="0" smtClean="0">
                <a:solidFill>
                  <a:schemeClr val="tx1"/>
                </a:solidFill>
              </a:rPr>
              <a:t>Prezentați rezultatele voastre celorlalți cursanți.</a:t>
            </a:r>
            <a:endParaRPr lang="en-US" dirty="0">
              <a:solidFill>
                <a:schemeClr val="tx1"/>
              </a:solidFill>
            </a:endParaRPr>
          </a:p>
        </p:txBody>
      </p:sp>
      <p:grpSp>
        <p:nvGrpSpPr>
          <p:cNvPr id="11" name="Gruppieren 10">
            <a:extLst>
              <a:ext uri="{FF2B5EF4-FFF2-40B4-BE49-F238E27FC236}">
                <a16:creationId xmlns="" xmlns:a16="http://schemas.microsoft.com/office/drawing/2014/main" id="{45EBDF59-7A86-D2A2-8435-B4255E9EC6FB}"/>
              </a:ext>
            </a:extLst>
          </p:cNvPr>
          <p:cNvGrpSpPr/>
          <p:nvPr/>
        </p:nvGrpSpPr>
        <p:grpSpPr>
          <a:xfrm>
            <a:off x="8952826" y="1289841"/>
            <a:ext cx="1236134" cy="914400"/>
            <a:chOff x="10809604" y="3788508"/>
            <a:chExt cx="1236134" cy="914400"/>
          </a:xfrm>
        </p:grpSpPr>
        <p:sp>
          <p:nvSpPr>
            <p:cNvPr id="13" name="Rechteck: abgerundete Ecken 12">
              <a:extLst>
                <a:ext uri="{FF2B5EF4-FFF2-40B4-BE49-F238E27FC236}">
                  <a16:creationId xmlns="" xmlns:a16="http://schemas.microsoft.com/office/drawing/2014/main" id="{8D743EB4-DC30-7F0E-060B-8FE81A273DD3}"/>
                </a:ext>
              </a:extLst>
            </p:cNvPr>
            <p:cNvSpPr/>
            <p:nvPr/>
          </p:nvSpPr>
          <p:spPr>
            <a:xfrm>
              <a:off x="10809604" y="3831181"/>
              <a:ext cx="1236134" cy="81183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14" name="Grafik 13" descr="Laptop mit einfarbiger Füllung">
              <a:extLst>
                <a:ext uri="{FF2B5EF4-FFF2-40B4-BE49-F238E27FC236}">
                  <a16:creationId xmlns="" xmlns:a16="http://schemas.microsoft.com/office/drawing/2014/main" id="{782618CA-2DAF-2D7E-FAE7-DF92912B5A1D}"/>
                </a:ext>
              </a:extLst>
            </p:cNvPr>
            <p:cNvPicPr>
              <a:picLocks noChangeAspect="1"/>
            </p:cNvPicPr>
            <p:nvPr/>
          </p:nvPicPr>
          <p:blipFill>
            <a:blip r:embed="rId6" cstate="print">
              <a:extLst>
                <a:ext uri="{96DAC541-7B7A-43D3-8B79-37D633B846F1}">
                  <asvg:svgBlip xmlns="" xmlns:asvg="http://schemas.microsoft.com/office/drawing/2016/SVG/main" r:embed="rId7"/>
                </a:ext>
              </a:extLst>
            </a:blip>
            <a:stretch>
              <a:fillRect/>
            </a:stretch>
          </p:blipFill>
          <p:spPr>
            <a:xfrm>
              <a:off x="10923919" y="3788508"/>
              <a:ext cx="914400" cy="914400"/>
            </a:xfrm>
            <a:prstGeom prst="rect">
              <a:avLst/>
            </a:prstGeom>
          </p:spPr>
        </p:pic>
      </p:grpSp>
    </p:spTree>
    <p:extLst>
      <p:ext uri="{BB962C8B-B14F-4D97-AF65-F5344CB8AC3E}">
        <p14:creationId xmlns="" xmlns:p14="http://schemas.microsoft.com/office/powerpoint/2010/main" val="13987064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abgerundete Ecken 8">
            <a:extLst>
              <a:ext uri="{FF2B5EF4-FFF2-40B4-BE49-F238E27FC236}">
                <a16:creationId xmlns="" xmlns:a16="http://schemas.microsoft.com/office/drawing/2014/main" id="{17764182-F07F-1B27-5F76-F271167DC1DD}"/>
              </a:ext>
            </a:extLst>
          </p:cNvPr>
          <p:cNvSpPr/>
          <p:nvPr/>
        </p:nvSpPr>
        <p:spPr>
          <a:xfrm>
            <a:off x="8952826" y="3477013"/>
            <a:ext cx="1236134" cy="81183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 xmlns:a16="http://schemas.microsoft.com/office/drawing/2014/main" id="{B25FBCEC-71AF-811B-6474-8FF99EACF42F}"/>
              </a:ext>
            </a:extLst>
          </p:cNvPr>
          <p:cNvSpPr>
            <a:spLocks noGrp="1"/>
          </p:cNvSpPr>
          <p:nvPr>
            <p:ph type="title"/>
          </p:nvPr>
        </p:nvSpPr>
        <p:spPr/>
        <p:txBody>
          <a:bodyPr/>
          <a:lstStyle/>
          <a:p>
            <a:r>
              <a:rPr lang="ro-RO" dirty="0" smtClean="0"/>
              <a:t>Sarcina</a:t>
            </a:r>
            <a:r>
              <a:rPr lang="de-DE" dirty="0" smtClean="0"/>
              <a:t> </a:t>
            </a:r>
            <a:r>
              <a:rPr lang="de-DE" dirty="0"/>
              <a:t>2: </a:t>
            </a:r>
          </a:p>
        </p:txBody>
      </p:sp>
      <p:pic>
        <p:nvPicPr>
          <p:cNvPr id="4" name="Grafik 3" descr="Stoppuhr">
            <a:extLst>
              <a:ext uri="{FF2B5EF4-FFF2-40B4-BE49-F238E27FC236}">
                <a16:creationId xmlns="" xmlns:a16="http://schemas.microsoft.com/office/drawing/2014/main" id="{46E182AE-9A82-44C1-8C0A-831C8CE8A30E}"/>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8952826" y="3462158"/>
            <a:ext cx="1118250" cy="822960"/>
          </a:xfrm>
          <a:prstGeom prst="rect">
            <a:avLst/>
          </a:prstGeom>
        </p:spPr>
      </p:pic>
      <p:grpSp>
        <p:nvGrpSpPr>
          <p:cNvPr id="3" name="Gruppieren 2">
            <a:extLst>
              <a:ext uri="{FF2B5EF4-FFF2-40B4-BE49-F238E27FC236}">
                <a16:creationId xmlns="" xmlns:a16="http://schemas.microsoft.com/office/drawing/2014/main" id="{1A4BAC6A-2F74-00C6-9612-DEBB346A7F4D}"/>
              </a:ext>
            </a:extLst>
          </p:cNvPr>
          <p:cNvGrpSpPr/>
          <p:nvPr/>
        </p:nvGrpSpPr>
        <p:grpSpPr>
          <a:xfrm>
            <a:off x="8920016" y="5024677"/>
            <a:ext cx="1268944" cy="914400"/>
            <a:chOff x="7814488" y="3837093"/>
            <a:chExt cx="1268944" cy="914400"/>
          </a:xfrm>
        </p:grpSpPr>
        <p:sp>
          <p:nvSpPr>
            <p:cNvPr id="10" name="Rechteck: abgerundete Ecken 9">
              <a:extLst>
                <a:ext uri="{FF2B5EF4-FFF2-40B4-BE49-F238E27FC236}">
                  <a16:creationId xmlns="" xmlns:a16="http://schemas.microsoft.com/office/drawing/2014/main" id="{0FE7EC97-B307-D08F-4DF7-67EA6051BFFA}"/>
                </a:ext>
              </a:extLst>
            </p:cNvPr>
            <p:cNvSpPr/>
            <p:nvPr/>
          </p:nvSpPr>
          <p:spPr>
            <a:xfrm>
              <a:off x="7847298" y="3904426"/>
              <a:ext cx="1236134" cy="81183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Grafik 5" descr="Lehrer">
              <a:extLst>
                <a:ext uri="{FF2B5EF4-FFF2-40B4-BE49-F238E27FC236}">
                  <a16:creationId xmlns="" xmlns:a16="http://schemas.microsoft.com/office/drawing/2014/main" id="{6AD76696-0D7C-4439-AC0C-48E08CD08039}"/>
                </a:ext>
              </a:extLst>
            </p:cNvPr>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7814488" y="3837093"/>
              <a:ext cx="1242500" cy="914400"/>
            </a:xfrm>
            <a:prstGeom prst="rect">
              <a:avLst/>
            </a:prstGeom>
          </p:spPr>
        </p:pic>
      </p:grpSp>
      <p:sp>
        <p:nvSpPr>
          <p:cNvPr id="8" name="Google Shape;201;p30">
            <a:extLst>
              <a:ext uri="{FF2B5EF4-FFF2-40B4-BE49-F238E27FC236}">
                <a16:creationId xmlns="" xmlns:a16="http://schemas.microsoft.com/office/drawing/2014/main" id="{8EA6CCD5-8B89-F4BE-3C62-4F361FCD79C2}"/>
              </a:ext>
            </a:extLst>
          </p:cNvPr>
          <p:cNvSpPr txBox="1">
            <a:spLocks/>
          </p:cNvSpPr>
          <p:nvPr/>
        </p:nvSpPr>
        <p:spPr>
          <a:xfrm>
            <a:off x="2032493" y="993826"/>
            <a:ext cx="10159507" cy="3145721"/>
          </a:xfrm>
          <a:prstGeom prst="rect">
            <a:avLst/>
          </a:prstGeom>
        </p:spPr>
        <p:txBody>
          <a:bodyPr spcFirstLastPara="1" vert="horz" wrap="square" lIns="121900" tIns="121900" rIns="121900" bIns="12190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342900" indent="-342900" algn="l">
              <a:buFont typeface="Arial" panose="020B0604020202020204" pitchFamily="34" charset="0"/>
              <a:buChar char="•"/>
            </a:pPr>
            <a:r>
              <a:rPr lang="ro-RO" dirty="0" smtClean="0">
                <a:solidFill>
                  <a:schemeClr val="tx1"/>
                </a:solidFill>
              </a:rPr>
              <a:t>Deschide Scratch și lasă pisica (sau un alt sprite) să</a:t>
            </a:r>
            <a:br>
              <a:rPr lang="ro-RO" dirty="0" smtClean="0">
                <a:solidFill>
                  <a:schemeClr val="tx1"/>
                </a:solidFill>
              </a:rPr>
            </a:br>
            <a:r>
              <a:rPr lang="ro-RO" dirty="0" smtClean="0">
                <a:solidFill>
                  <a:schemeClr val="tx1"/>
                </a:solidFill>
              </a:rPr>
              <a:t>se miște între două linii folosind tastele săgeată</a:t>
            </a:r>
            <a:br>
              <a:rPr lang="ro-RO" dirty="0" smtClean="0">
                <a:solidFill>
                  <a:schemeClr val="tx1"/>
                </a:solidFill>
              </a:rPr>
            </a:br>
            <a:r>
              <a:rPr lang="ro-RO" dirty="0" smtClean="0">
                <a:solidFill>
                  <a:schemeClr val="tx1"/>
                </a:solidFill>
              </a:rPr>
              <a:t>(ca în sarcina 1). La contactul pisicii cu liniile, redă</a:t>
            </a:r>
            <a:br>
              <a:rPr lang="ro-RO" dirty="0" smtClean="0">
                <a:solidFill>
                  <a:schemeClr val="tx1"/>
                </a:solidFill>
              </a:rPr>
            </a:br>
            <a:r>
              <a:rPr lang="ro-RO" dirty="0" smtClean="0">
                <a:solidFill>
                  <a:schemeClr val="tx1"/>
                </a:solidFill>
              </a:rPr>
              <a:t>sunetul </a:t>
            </a:r>
            <a:r>
              <a:rPr lang="en-US" dirty="0" smtClean="0">
                <a:solidFill>
                  <a:schemeClr val="tx1"/>
                </a:solidFill>
              </a:rPr>
              <a:t>“</a:t>
            </a:r>
            <a:r>
              <a:rPr lang="en-US" dirty="0" err="1" smtClean="0">
                <a:solidFill>
                  <a:schemeClr val="tx1"/>
                </a:solidFill>
              </a:rPr>
              <a:t>miau</a:t>
            </a:r>
            <a:r>
              <a:rPr lang="en-US" dirty="0" smtClean="0">
                <a:solidFill>
                  <a:schemeClr val="tx1"/>
                </a:solidFill>
              </a:rPr>
              <a:t>”.</a:t>
            </a:r>
            <a:endParaRPr lang="ro-RO" dirty="0" smtClean="0">
              <a:solidFill>
                <a:schemeClr val="tx1"/>
              </a:solidFill>
            </a:endParaRPr>
          </a:p>
          <a:p>
            <a:pPr marL="342900" indent="-342900" algn="l">
              <a:buFont typeface="Arial" panose="020B0604020202020204" pitchFamily="34" charset="0"/>
              <a:buChar char="•"/>
            </a:pPr>
            <a:endParaRPr lang="ro-RO" dirty="0" smtClean="0">
              <a:solidFill>
                <a:schemeClr val="tx1"/>
              </a:solidFill>
            </a:endParaRPr>
          </a:p>
          <a:p>
            <a:pPr marL="342900" indent="-342900">
              <a:buFont typeface="Arial" panose="020B0604020202020204" pitchFamily="34" charset="0"/>
              <a:buChar char="•"/>
            </a:pPr>
            <a:r>
              <a:rPr lang="ro-RO" dirty="0" smtClean="0">
                <a:solidFill>
                  <a:schemeClr val="tx1"/>
                </a:solidFill>
              </a:rPr>
              <a:t>Lucrează în echipă. Aveți 30 de minute pentru creație.</a:t>
            </a:r>
            <a:br>
              <a:rPr lang="ro-RO" dirty="0" smtClean="0">
                <a:solidFill>
                  <a:schemeClr val="tx1"/>
                </a:solidFill>
              </a:rPr>
            </a:br>
            <a:r>
              <a:rPr lang="ro-RO" dirty="0" smtClean="0">
                <a:solidFill>
                  <a:schemeClr val="tx1"/>
                </a:solidFill>
              </a:rPr>
              <a:t>Dacă aveți persoane cu nevoi speciale în echipa</a:t>
            </a:r>
            <a:br>
              <a:rPr lang="ro-RO" dirty="0" smtClean="0">
                <a:solidFill>
                  <a:schemeClr val="tx1"/>
                </a:solidFill>
              </a:rPr>
            </a:br>
            <a:r>
              <a:rPr lang="ro-RO" dirty="0" smtClean="0">
                <a:solidFill>
                  <a:schemeClr val="tx1"/>
                </a:solidFill>
              </a:rPr>
              <a:t>voastră, veți primi 10 minute suplimentare pentru</a:t>
            </a:r>
            <a:br>
              <a:rPr lang="ro-RO" dirty="0" smtClean="0">
                <a:solidFill>
                  <a:schemeClr val="tx1"/>
                </a:solidFill>
              </a:rPr>
            </a:br>
            <a:r>
              <a:rPr lang="ro-RO" dirty="0" smtClean="0">
                <a:solidFill>
                  <a:schemeClr val="tx1"/>
                </a:solidFill>
              </a:rPr>
              <a:t>creație, în timp ce celelalte grupuri trebuie să</a:t>
            </a:r>
            <a:br>
              <a:rPr lang="ro-RO" dirty="0" smtClean="0">
                <a:solidFill>
                  <a:schemeClr val="tx1"/>
                </a:solidFill>
              </a:rPr>
            </a:br>
            <a:r>
              <a:rPr lang="ro-RO" dirty="0" smtClean="0">
                <a:solidFill>
                  <a:schemeClr val="tx1"/>
                </a:solidFill>
              </a:rPr>
              <a:t>verifice și să îmbunătățească soluțiile lor.</a:t>
            </a:r>
          </a:p>
          <a:p>
            <a:pPr marL="342900" indent="-342900">
              <a:buFont typeface="Arial" panose="020B0604020202020204" pitchFamily="34" charset="0"/>
              <a:buChar char="•"/>
            </a:pPr>
            <a:endParaRPr lang="ro-RO" dirty="0" smtClean="0">
              <a:solidFill>
                <a:schemeClr val="tx1"/>
              </a:solidFill>
            </a:endParaRPr>
          </a:p>
          <a:p>
            <a:pPr marL="342900" indent="-342900">
              <a:buFont typeface="Arial" panose="020B0604020202020204" pitchFamily="34" charset="0"/>
              <a:buChar char="•"/>
            </a:pPr>
            <a:r>
              <a:rPr lang="ro-RO" dirty="0" smtClean="0">
                <a:solidFill>
                  <a:schemeClr val="tx1"/>
                </a:solidFill>
              </a:rPr>
              <a:t>Prezentați rezultatele voastre celorlalți cursanți.</a:t>
            </a:r>
            <a:endParaRPr lang="en-US" dirty="0">
              <a:solidFill>
                <a:schemeClr val="tx1"/>
              </a:solidFill>
            </a:endParaRPr>
          </a:p>
        </p:txBody>
      </p:sp>
      <p:grpSp>
        <p:nvGrpSpPr>
          <p:cNvPr id="11" name="Gruppieren 10">
            <a:extLst>
              <a:ext uri="{FF2B5EF4-FFF2-40B4-BE49-F238E27FC236}">
                <a16:creationId xmlns="" xmlns:a16="http://schemas.microsoft.com/office/drawing/2014/main" id="{415C2987-46A5-1BD1-F325-E0C76A264D6C}"/>
              </a:ext>
            </a:extLst>
          </p:cNvPr>
          <p:cNvGrpSpPr/>
          <p:nvPr/>
        </p:nvGrpSpPr>
        <p:grpSpPr>
          <a:xfrm>
            <a:off x="8952826" y="1300821"/>
            <a:ext cx="1236134" cy="914400"/>
            <a:chOff x="10809604" y="3788508"/>
            <a:chExt cx="1236134" cy="914400"/>
          </a:xfrm>
        </p:grpSpPr>
        <p:sp>
          <p:nvSpPr>
            <p:cNvPr id="13" name="Rechteck: abgerundete Ecken 12">
              <a:extLst>
                <a:ext uri="{FF2B5EF4-FFF2-40B4-BE49-F238E27FC236}">
                  <a16:creationId xmlns="" xmlns:a16="http://schemas.microsoft.com/office/drawing/2014/main" id="{7D85600E-D184-8548-82BB-87C384A9B8B4}"/>
                </a:ext>
              </a:extLst>
            </p:cNvPr>
            <p:cNvSpPr/>
            <p:nvPr/>
          </p:nvSpPr>
          <p:spPr>
            <a:xfrm>
              <a:off x="10809604" y="3831181"/>
              <a:ext cx="1236134" cy="81183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14" name="Grafik 13" descr="Laptop mit einfarbiger Füllung">
              <a:extLst>
                <a:ext uri="{FF2B5EF4-FFF2-40B4-BE49-F238E27FC236}">
                  <a16:creationId xmlns="" xmlns:a16="http://schemas.microsoft.com/office/drawing/2014/main" id="{73AFE3BA-B043-5EED-2B4B-3C685EBB7FB6}"/>
                </a:ext>
              </a:extLst>
            </p:cNvPr>
            <p:cNvPicPr>
              <a:picLocks noChangeAspect="1"/>
            </p:cNvPicPr>
            <p:nvPr/>
          </p:nvPicPr>
          <p:blipFill>
            <a:blip r:embed="rId6" cstate="print">
              <a:extLst>
                <a:ext uri="{96DAC541-7B7A-43D3-8B79-37D633B846F1}">
                  <asvg:svgBlip xmlns="" xmlns:asvg="http://schemas.microsoft.com/office/drawing/2016/SVG/main" r:embed="rId7"/>
                </a:ext>
              </a:extLst>
            </a:blip>
            <a:stretch>
              <a:fillRect/>
            </a:stretch>
          </p:blipFill>
          <p:spPr>
            <a:xfrm>
              <a:off x="10923919" y="3788508"/>
              <a:ext cx="914400" cy="914400"/>
            </a:xfrm>
            <a:prstGeom prst="rect">
              <a:avLst/>
            </a:prstGeom>
          </p:spPr>
        </p:pic>
      </p:grpSp>
    </p:spTree>
    <p:extLst>
      <p:ext uri="{BB962C8B-B14F-4D97-AF65-F5344CB8AC3E}">
        <p14:creationId xmlns="" xmlns:p14="http://schemas.microsoft.com/office/powerpoint/2010/main" val="30422860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Google Shape;201;p30">
            <a:extLst>
              <a:ext uri="{FF2B5EF4-FFF2-40B4-BE49-F238E27FC236}">
                <a16:creationId xmlns="" xmlns:a16="http://schemas.microsoft.com/office/drawing/2014/main" id="{8EA6CCD5-8B89-F4BE-3C62-4F361FCD79C2}"/>
              </a:ext>
            </a:extLst>
          </p:cNvPr>
          <p:cNvSpPr txBox="1">
            <a:spLocks/>
          </p:cNvSpPr>
          <p:nvPr/>
        </p:nvSpPr>
        <p:spPr>
          <a:xfrm>
            <a:off x="2032493" y="1486242"/>
            <a:ext cx="10159507" cy="3145721"/>
          </a:xfrm>
          <a:prstGeom prst="rect">
            <a:avLst/>
          </a:prstGeom>
        </p:spPr>
        <p:txBody>
          <a:bodyPr spcFirstLastPara="1" vert="horz" wrap="square" lIns="121900" tIns="121900" rIns="121900" bIns="12190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342900" indent="-342900" algn="l">
              <a:buFont typeface="Arial" panose="020B0604020202020204" pitchFamily="34" charset="0"/>
              <a:buChar char="•"/>
            </a:pPr>
            <a:r>
              <a:rPr lang="ro-RO" dirty="0" smtClean="0">
                <a:solidFill>
                  <a:schemeClr val="tx1"/>
                </a:solidFill>
              </a:rPr>
              <a:t>Gândește-te la un joc mic pe care ai vrea să-l</a:t>
            </a:r>
            <a:br>
              <a:rPr lang="ro-RO" dirty="0" smtClean="0">
                <a:solidFill>
                  <a:schemeClr val="tx1"/>
                </a:solidFill>
              </a:rPr>
            </a:br>
            <a:r>
              <a:rPr lang="ro-RO" dirty="0" smtClean="0">
                <a:solidFill>
                  <a:schemeClr val="tx1"/>
                </a:solidFill>
              </a:rPr>
              <a:t>creezi și scrie-ți ideea sau înregistreaz-o cu</a:t>
            </a:r>
            <a:br>
              <a:rPr lang="ro-RO" dirty="0" smtClean="0">
                <a:solidFill>
                  <a:schemeClr val="tx1"/>
                </a:solidFill>
              </a:rPr>
            </a:br>
            <a:r>
              <a:rPr lang="ro-RO" dirty="0" smtClean="0">
                <a:solidFill>
                  <a:schemeClr val="tx1"/>
                </a:solidFill>
              </a:rPr>
              <a:t>telefonul mobil.</a:t>
            </a:r>
          </a:p>
          <a:p>
            <a:pPr marL="342900" indent="-342900" algn="l"/>
            <a:endParaRPr lang="ro-RO" dirty="0" smtClean="0">
              <a:solidFill>
                <a:schemeClr val="tx1"/>
              </a:solidFill>
            </a:endParaRPr>
          </a:p>
          <a:p>
            <a:pPr marL="342900" indent="-342900">
              <a:buFont typeface="Arial" panose="020B0604020202020204" pitchFamily="34" charset="0"/>
              <a:buChar char="•"/>
            </a:pPr>
            <a:r>
              <a:rPr lang="ro-RO" dirty="0" smtClean="0">
                <a:solidFill>
                  <a:schemeClr val="tx1"/>
                </a:solidFill>
              </a:rPr>
              <a:t>Întâlniți-vă în clasă. Prezentați-vă ideea și</a:t>
            </a:r>
            <a:br>
              <a:rPr lang="ro-RO" dirty="0" smtClean="0">
                <a:solidFill>
                  <a:schemeClr val="tx1"/>
                </a:solidFill>
              </a:rPr>
            </a:br>
            <a:r>
              <a:rPr lang="ro-RO" dirty="0" smtClean="0">
                <a:solidFill>
                  <a:schemeClr val="tx1"/>
                </a:solidFill>
              </a:rPr>
              <a:t>colectați feedback.</a:t>
            </a:r>
          </a:p>
          <a:p>
            <a:pPr marL="342900" indent="-342900"/>
            <a:endParaRPr lang="ro-RO" dirty="0" smtClean="0">
              <a:solidFill>
                <a:schemeClr val="tx1"/>
              </a:solidFill>
            </a:endParaRPr>
          </a:p>
          <a:p>
            <a:pPr marL="342900" indent="-342900">
              <a:buFont typeface="Arial" panose="020B0604020202020204" pitchFamily="34" charset="0"/>
              <a:buChar char="•"/>
            </a:pPr>
            <a:r>
              <a:rPr lang="ro-RO" dirty="0" smtClean="0">
                <a:solidFill>
                  <a:schemeClr val="tx1"/>
                </a:solidFill>
              </a:rPr>
              <a:t>Deschideți Scratch și proiectați jocul vostru.</a:t>
            </a:r>
            <a:br>
              <a:rPr lang="ro-RO" dirty="0" smtClean="0">
                <a:solidFill>
                  <a:schemeClr val="tx1"/>
                </a:solidFill>
              </a:rPr>
            </a:br>
            <a:r>
              <a:rPr lang="ro-RO" dirty="0" smtClean="0">
                <a:solidFill>
                  <a:schemeClr val="tx1"/>
                </a:solidFill>
              </a:rPr>
              <a:t>Ajutați-vă reciproc în echipa voastră, dar oferiți</a:t>
            </a:r>
            <a:br>
              <a:rPr lang="ro-RO" dirty="0" smtClean="0">
                <a:solidFill>
                  <a:schemeClr val="tx1"/>
                </a:solidFill>
              </a:rPr>
            </a:br>
            <a:r>
              <a:rPr lang="ro-RO" dirty="0" smtClean="0">
                <a:solidFill>
                  <a:schemeClr val="tx1"/>
                </a:solidFill>
              </a:rPr>
              <a:t>ajutor și altor grupuri dacă vă cer.</a:t>
            </a:r>
          </a:p>
        </p:txBody>
      </p:sp>
      <p:sp>
        <p:nvSpPr>
          <p:cNvPr id="2" name="Titel 1">
            <a:extLst>
              <a:ext uri="{FF2B5EF4-FFF2-40B4-BE49-F238E27FC236}">
                <a16:creationId xmlns="" xmlns:a16="http://schemas.microsoft.com/office/drawing/2014/main" id="{B25FBCEC-71AF-811B-6474-8FF99EACF42F}"/>
              </a:ext>
            </a:extLst>
          </p:cNvPr>
          <p:cNvSpPr>
            <a:spLocks noGrp="1"/>
          </p:cNvSpPr>
          <p:nvPr>
            <p:ph type="title"/>
          </p:nvPr>
        </p:nvSpPr>
        <p:spPr/>
        <p:txBody>
          <a:bodyPr/>
          <a:lstStyle/>
          <a:p>
            <a:r>
              <a:rPr lang="ro-RO" dirty="0" smtClean="0"/>
              <a:t>Sarcina</a:t>
            </a:r>
            <a:r>
              <a:rPr lang="de-DE" dirty="0" smtClean="0"/>
              <a:t> 3: </a:t>
            </a:r>
            <a:endParaRPr lang="de-DE" dirty="0"/>
          </a:p>
        </p:txBody>
      </p:sp>
      <p:grpSp>
        <p:nvGrpSpPr>
          <p:cNvPr id="12" name="Gruppieren 11">
            <a:extLst>
              <a:ext uri="{FF2B5EF4-FFF2-40B4-BE49-F238E27FC236}">
                <a16:creationId xmlns="" xmlns:a16="http://schemas.microsoft.com/office/drawing/2014/main" id="{691E2228-00BB-8FEE-B65A-E55A28398DD6}"/>
              </a:ext>
            </a:extLst>
          </p:cNvPr>
          <p:cNvGrpSpPr/>
          <p:nvPr/>
        </p:nvGrpSpPr>
        <p:grpSpPr>
          <a:xfrm>
            <a:off x="8832629" y="1501776"/>
            <a:ext cx="1236134" cy="811833"/>
            <a:chOff x="7820855" y="1997166"/>
            <a:chExt cx="1236134" cy="811833"/>
          </a:xfrm>
        </p:grpSpPr>
        <p:sp>
          <p:nvSpPr>
            <p:cNvPr id="7" name="Rechteck: abgerundete Ecken 6">
              <a:extLst>
                <a:ext uri="{FF2B5EF4-FFF2-40B4-BE49-F238E27FC236}">
                  <a16:creationId xmlns="" xmlns:a16="http://schemas.microsoft.com/office/drawing/2014/main" id="{30F55DD1-FDA0-1AD2-5711-ED0B86EB27E0}"/>
                </a:ext>
              </a:extLst>
            </p:cNvPr>
            <p:cNvSpPr/>
            <p:nvPr/>
          </p:nvSpPr>
          <p:spPr>
            <a:xfrm>
              <a:off x="7820855" y="1997166"/>
              <a:ext cx="1236134" cy="81183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 name="Grafik 4" descr="Bleistift">
              <a:extLst>
                <a:ext uri="{FF2B5EF4-FFF2-40B4-BE49-F238E27FC236}">
                  <a16:creationId xmlns="" xmlns:a16="http://schemas.microsoft.com/office/drawing/2014/main" id="{9D1F76F0-CAF9-469B-80D2-32ADF37121D2}"/>
                </a:ext>
              </a:extLst>
            </p:cNvPr>
            <p:cNvPicPr>
              <a:picLocks noChangeAspect="1"/>
            </p:cNvPicPr>
            <p:nvPr/>
          </p:nvPicPr>
          <p:blipFill>
            <a:blip r:embed="rId2" cstate="print">
              <a:extLst>
                <a:ext uri="{96DAC541-7B7A-43D3-8B79-37D633B846F1}">
                  <asvg:svgBlip xmlns="" xmlns:asvg="http://schemas.microsoft.com/office/drawing/2016/SVG/main" r:embed="rId3"/>
                </a:ext>
              </a:extLst>
            </a:blip>
            <a:stretch>
              <a:fillRect/>
            </a:stretch>
          </p:blipFill>
          <p:spPr>
            <a:xfrm>
              <a:off x="8071254" y="2106506"/>
              <a:ext cx="763908" cy="562187"/>
            </a:xfrm>
            <a:prstGeom prst="rect">
              <a:avLst/>
            </a:prstGeom>
          </p:spPr>
        </p:pic>
      </p:grpSp>
      <p:grpSp>
        <p:nvGrpSpPr>
          <p:cNvPr id="22" name="Gruppieren 21">
            <a:extLst>
              <a:ext uri="{FF2B5EF4-FFF2-40B4-BE49-F238E27FC236}">
                <a16:creationId xmlns="" xmlns:a16="http://schemas.microsoft.com/office/drawing/2014/main" id="{31F5A69A-6A13-9AB1-1A31-105608D090D8}"/>
              </a:ext>
            </a:extLst>
          </p:cNvPr>
          <p:cNvGrpSpPr/>
          <p:nvPr/>
        </p:nvGrpSpPr>
        <p:grpSpPr>
          <a:xfrm>
            <a:off x="8846915" y="3281700"/>
            <a:ext cx="1236134" cy="914400"/>
            <a:chOff x="7847298" y="4725268"/>
            <a:chExt cx="1236134" cy="914400"/>
          </a:xfrm>
        </p:grpSpPr>
        <p:sp>
          <p:nvSpPr>
            <p:cNvPr id="15" name="Rechteck: abgerundete Ecken 14">
              <a:extLst>
                <a:ext uri="{FF2B5EF4-FFF2-40B4-BE49-F238E27FC236}">
                  <a16:creationId xmlns="" xmlns:a16="http://schemas.microsoft.com/office/drawing/2014/main" id="{9375992F-3F60-9559-E994-9AF631381396}"/>
                </a:ext>
              </a:extLst>
            </p:cNvPr>
            <p:cNvSpPr/>
            <p:nvPr/>
          </p:nvSpPr>
          <p:spPr>
            <a:xfrm>
              <a:off x="7847298" y="4757020"/>
              <a:ext cx="1236134" cy="81183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9" name="Grafik 18" descr="Benutzer Silhouette">
              <a:extLst>
                <a:ext uri="{FF2B5EF4-FFF2-40B4-BE49-F238E27FC236}">
                  <a16:creationId xmlns="" xmlns:a16="http://schemas.microsoft.com/office/drawing/2014/main" id="{2D2E4365-A60D-966E-DC28-51E0BFA2CF5A}"/>
                </a:ext>
              </a:extLst>
            </p:cNvPr>
            <p:cNvPicPr>
              <a:picLocks noChangeAspect="1"/>
            </p:cNvPicPr>
            <p:nvPr/>
          </p:nvPicPr>
          <p:blipFill>
            <a:blip r:embed="rId4" cstate="print">
              <a:extLst>
                <a:ext uri="{96DAC541-7B7A-43D3-8B79-37D633B846F1}">
                  <asvg:svgBlip xmlns="" xmlns:asvg="http://schemas.microsoft.com/office/drawing/2016/SVG/main" r:embed="rId5"/>
                </a:ext>
              </a:extLst>
            </a:blip>
            <a:stretch>
              <a:fillRect/>
            </a:stretch>
          </p:blipFill>
          <p:spPr>
            <a:xfrm>
              <a:off x="7958469" y="4725268"/>
              <a:ext cx="914400" cy="914400"/>
            </a:xfrm>
            <a:prstGeom prst="rect">
              <a:avLst/>
            </a:prstGeom>
          </p:spPr>
        </p:pic>
      </p:grpSp>
      <p:sp>
        <p:nvSpPr>
          <p:cNvPr id="11" name="Rechteck: abgerundete Ecken 10">
            <a:extLst>
              <a:ext uri="{FF2B5EF4-FFF2-40B4-BE49-F238E27FC236}">
                <a16:creationId xmlns="" xmlns:a16="http://schemas.microsoft.com/office/drawing/2014/main" id="{312A5AFF-2B73-405C-211F-8149361362FA}"/>
              </a:ext>
            </a:extLst>
          </p:cNvPr>
          <p:cNvSpPr/>
          <p:nvPr/>
        </p:nvSpPr>
        <p:spPr>
          <a:xfrm>
            <a:off x="10319162" y="1504520"/>
            <a:ext cx="1236134" cy="81183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8" name="Grafik 17" descr="Smartphone mit einfarbiger Füllung">
            <a:extLst>
              <a:ext uri="{FF2B5EF4-FFF2-40B4-BE49-F238E27FC236}">
                <a16:creationId xmlns="" xmlns:a16="http://schemas.microsoft.com/office/drawing/2014/main" id="{CB526574-B757-B4FC-5044-4DE9F0FDA073}"/>
              </a:ext>
            </a:extLst>
          </p:cNvPr>
          <p:cNvPicPr>
            <a:picLocks noChangeAspect="1"/>
          </p:cNvPicPr>
          <p:nvPr/>
        </p:nvPicPr>
        <p:blipFill>
          <a:blip r:embed="rId6" cstate="print">
            <a:extLst>
              <a:ext uri="{96DAC541-7B7A-43D3-8B79-37D633B846F1}">
                <asvg:svgBlip xmlns="" xmlns:asvg="http://schemas.microsoft.com/office/drawing/2016/SVG/main" r:embed="rId7"/>
              </a:ext>
            </a:extLst>
          </a:blip>
          <a:stretch>
            <a:fillRect/>
          </a:stretch>
        </p:blipFill>
        <p:spPr>
          <a:xfrm>
            <a:off x="10611374" y="1566491"/>
            <a:ext cx="672856" cy="672856"/>
          </a:xfrm>
          <a:prstGeom prst="rect">
            <a:avLst/>
          </a:prstGeom>
        </p:spPr>
      </p:pic>
      <p:grpSp>
        <p:nvGrpSpPr>
          <p:cNvPr id="20" name="Gruppieren 19">
            <a:extLst>
              <a:ext uri="{FF2B5EF4-FFF2-40B4-BE49-F238E27FC236}">
                <a16:creationId xmlns="" xmlns:a16="http://schemas.microsoft.com/office/drawing/2014/main" id="{00D00137-5449-B479-D79B-01F82D0466BA}"/>
              </a:ext>
            </a:extLst>
          </p:cNvPr>
          <p:cNvGrpSpPr/>
          <p:nvPr/>
        </p:nvGrpSpPr>
        <p:grpSpPr>
          <a:xfrm>
            <a:off x="8832629" y="4631963"/>
            <a:ext cx="1236134" cy="914400"/>
            <a:chOff x="10809604" y="3788508"/>
            <a:chExt cx="1236134" cy="914400"/>
          </a:xfrm>
        </p:grpSpPr>
        <p:sp>
          <p:nvSpPr>
            <p:cNvPr id="21" name="Rechteck: abgerundete Ecken 20">
              <a:extLst>
                <a:ext uri="{FF2B5EF4-FFF2-40B4-BE49-F238E27FC236}">
                  <a16:creationId xmlns="" xmlns:a16="http://schemas.microsoft.com/office/drawing/2014/main" id="{1B7EAE03-E38B-0C5C-AF3D-747B4E60822B}"/>
                </a:ext>
              </a:extLst>
            </p:cNvPr>
            <p:cNvSpPr/>
            <p:nvPr/>
          </p:nvSpPr>
          <p:spPr>
            <a:xfrm>
              <a:off x="10809604" y="3831181"/>
              <a:ext cx="1236134" cy="81183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23" name="Grafik 22" descr="Laptop mit einfarbiger Füllung">
              <a:extLst>
                <a:ext uri="{FF2B5EF4-FFF2-40B4-BE49-F238E27FC236}">
                  <a16:creationId xmlns="" xmlns:a16="http://schemas.microsoft.com/office/drawing/2014/main" id="{F395468F-D2F8-2999-AB76-834D1B0D2C98}"/>
                </a:ext>
              </a:extLst>
            </p:cNvPr>
            <p:cNvPicPr>
              <a:picLocks noChangeAspect="1"/>
            </p:cNvPicPr>
            <p:nvPr/>
          </p:nvPicPr>
          <p:blipFill>
            <a:blip r:embed="rId8" cstate="print">
              <a:extLst>
                <a:ext uri="{96DAC541-7B7A-43D3-8B79-37D633B846F1}">
                  <asvg:svgBlip xmlns="" xmlns:asvg="http://schemas.microsoft.com/office/drawing/2016/SVG/main" r:embed="rId9"/>
                </a:ext>
              </a:extLst>
            </a:blip>
            <a:stretch>
              <a:fillRect/>
            </a:stretch>
          </p:blipFill>
          <p:spPr>
            <a:xfrm>
              <a:off x="10923919" y="3788508"/>
              <a:ext cx="914400" cy="914400"/>
            </a:xfrm>
            <a:prstGeom prst="rect">
              <a:avLst/>
            </a:prstGeom>
          </p:spPr>
        </p:pic>
      </p:grpSp>
    </p:spTree>
    <p:extLst>
      <p:ext uri="{BB962C8B-B14F-4D97-AF65-F5344CB8AC3E}">
        <p14:creationId xmlns="" xmlns:p14="http://schemas.microsoft.com/office/powerpoint/2010/main" val="6223861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 xmlns:a16="http://schemas.microsoft.com/office/drawing/2014/main" id="{B25FBCEC-71AF-811B-6474-8FF99EACF42F}"/>
              </a:ext>
            </a:extLst>
          </p:cNvPr>
          <p:cNvSpPr>
            <a:spLocks noGrp="1"/>
          </p:cNvSpPr>
          <p:nvPr>
            <p:ph type="title"/>
          </p:nvPr>
        </p:nvSpPr>
        <p:spPr>
          <a:xfrm>
            <a:off x="622550" y="365125"/>
            <a:ext cx="10515600" cy="1325563"/>
          </a:xfrm>
        </p:spPr>
        <p:txBody>
          <a:bodyPr/>
          <a:lstStyle/>
          <a:p>
            <a:r>
              <a:rPr lang="it-IT" dirty="0" smtClean="0"/>
              <a:t>H5P - Sarcina 1 despre Scratch și programare – Definiția programării</a:t>
            </a:r>
            <a:endParaRPr lang="de-DE" dirty="0"/>
          </a:p>
        </p:txBody>
      </p:sp>
      <p:pic>
        <p:nvPicPr>
          <p:cNvPr id="5" name="Grafik 4">
            <a:extLst>
              <a:ext uri="{FF2B5EF4-FFF2-40B4-BE49-F238E27FC236}">
                <a16:creationId xmlns="" xmlns:a16="http://schemas.microsoft.com/office/drawing/2014/main" id="{762A730B-ADE1-A8CA-E02F-354D7927E9DC}"/>
              </a:ext>
            </a:extLst>
          </p:cNvPr>
          <p:cNvPicPr>
            <a:picLocks noChangeAspect="1"/>
          </p:cNvPicPr>
          <p:nvPr/>
        </p:nvPicPr>
        <p:blipFill>
          <a:blip r:embed="rId2"/>
          <a:stretch>
            <a:fillRect/>
          </a:stretch>
        </p:blipFill>
        <p:spPr>
          <a:xfrm>
            <a:off x="1647010" y="2462077"/>
            <a:ext cx="10278909" cy="1933845"/>
          </a:xfrm>
          <a:prstGeom prst="rect">
            <a:avLst/>
          </a:prstGeom>
        </p:spPr>
      </p:pic>
    </p:spTree>
    <p:extLst>
      <p:ext uri="{BB962C8B-B14F-4D97-AF65-F5344CB8AC3E}">
        <p14:creationId xmlns="" xmlns:p14="http://schemas.microsoft.com/office/powerpoint/2010/main" val="38819396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 xmlns:a16="http://schemas.microsoft.com/office/drawing/2014/main" id="{B25FBCEC-71AF-811B-6474-8FF99EACF42F}"/>
              </a:ext>
            </a:extLst>
          </p:cNvPr>
          <p:cNvSpPr>
            <a:spLocks noGrp="1"/>
          </p:cNvSpPr>
          <p:nvPr>
            <p:ph type="title"/>
          </p:nvPr>
        </p:nvSpPr>
        <p:spPr>
          <a:xfrm>
            <a:off x="596672" y="365125"/>
            <a:ext cx="10515600" cy="1325563"/>
          </a:xfrm>
        </p:spPr>
        <p:txBody>
          <a:bodyPr/>
          <a:lstStyle/>
          <a:p>
            <a:r>
              <a:rPr lang="it-IT" dirty="0" smtClean="0"/>
              <a:t>H5P - Sarcina 2 despre Scratch și programare – Caracteristici cheie</a:t>
            </a:r>
            <a:endParaRPr lang="de-DE" dirty="0"/>
          </a:p>
        </p:txBody>
      </p:sp>
      <p:pic>
        <p:nvPicPr>
          <p:cNvPr id="4" name="Grafik 3">
            <a:extLst>
              <a:ext uri="{FF2B5EF4-FFF2-40B4-BE49-F238E27FC236}">
                <a16:creationId xmlns="" xmlns:a16="http://schemas.microsoft.com/office/drawing/2014/main" id="{C8B18D4F-AFFD-6E5A-327B-78A306333D79}"/>
              </a:ext>
            </a:extLst>
          </p:cNvPr>
          <p:cNvPicPr>
            <a:picLocks noChangeAspect="1"/>
          </p:cNvPicPr>
          <p:nvPr/>
        </p:nvPicPr>
        <p:blipFill>
          <a:blip r:embed="rId2"/>
          <a:stretch>
            <a:fillRect/>
          </a:stretch>
        </p:blipFill>
        <p:spPr>
          <a:xfrm>
            <a:off x="3109228" y="1614195"/>
            <a:ext cx="5636852" cy="4562669"/>
          </a:xfrm>
          <a:prstGeom prst="rect">
            <a:avLst/>
          </a:prstGeom>
        </p:spPr>
      </p:pic>
    </p:spTree>
    <p:extLst>
      <p:ext uri="{BB962C8B-B14F-4D97-AF65-F5344CB8AC3E}">
        <p14:creationId xmlns="" xmlns:p14="http://schemas.microsoft.com/office/powerpoint/2010/main" val="20394953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 xmlns:a16="http://schemas.microsoft.com/office/drawing/2014/main" id="{B25FBCEC-71AF-811B-6474-8FF99EACF42F}"/>
              </a:ext>
            </a:extLst>
          </p:cNvPr>
          <p:cNvSpPr>
            <a:spLocks noGrp="1"/>
          </p:cNvSpPr>
          <p:nvPr>
            <p:ph type="title"/>
          </p:nvPr>
        </p:nvSpPr>
        <p:spPr>
          <a:xfrm>
            <a:off x="605298" y="365125"/>
            <a:ext cx="10515600" cy="1325563"/>
          </a:xfrm>
        </p:spPr>
        <p:txBody>
          <a:bodyPr>
            <a:normAutofit/>
          </a:bodyPr>
          <a:lstStyle/>
          <a:p>
            <a:r>
              <a:rPr lang="it-IT" dirty="0" smtClean="0"/>
              <a:t>H5P - Sarcina 3 despre Scratch și programare – Blocuri de cod</a:t>
            </a:r>
            <a:endParaRPr lang="de-DE" dirty="0"/>
          </a:p>
        </p:txBody>
      </p:sp>
      <p:pic>
        <p:nvPicPr>
          <p:cNvPr id="4" name="Grafik 3">
            <a:extLst>
              <a:ext uri="{FF2B5EF4-FFF2-40B4-BE49-F238E27FC236}">
                <a16:creationId xmlns="" xmlns:a16="http://schemas.microsoft.com/office/drawing/2014/main" id="{058FE0D9-9385-64E9-81F2-F14E34F57E18}"/>
              </a:ext>
            </a:extLst>
          </p:cNvPr>
          <p:cNvPicPr>
            <a:picLocks noChangeAspect="1"/>
          </p:cNvPicPr>
          <p:nvPr/>
        </p:nvPicPr>
        <p:blipFill>
          <a:blip r:embed="rId2"/>
          <a:stretch>
            <a:fillRect/>
          </a:stretch>
        </p:blipFill>
        <p:spPr>
          <a:xfrm>
            <a:off x="1475656" y="2366827"/>
            <a:ext cx="10307488" cy="1933845"/>
          </a:xfrm>
          <a:prstGeom prst="rect">
            <a:avLst/>
          </a:prstGeom>
        </p:spPr>
      </p:pic>
    </p:spTree>
    <p:extLst>
      <p:ext uri="{BB962C8B-B14F-4D97-AF65-F5344CB8AC3E}">
        <p14:creationId xmlns="" xmlns:p14="http://schemas.microsoft.com/office/powerpoint/2010/main" val="22328278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064;p58">
            <a:extLst>
              <a:ext uri="{FF2B5EF4-FFF2-40B4-BE49-F238E27FC236}">
                <a16:creationId xmlns="" xmlns:a16="http://schemas.microsoft.com/office/drawing/2014/main" id="{96EBF432-EF2C-4F19-B9C1-8FD2068CFC2E}"/>
              </a:ext>
            </a:extLst>
          </p:cNvPr>
          <p:cNvSpPr txBox="1">
            <a:spLocks/>
          </p:cNvSpPr>
          <p:nvPr/>
        </p:nvSpPr>
        <p:spPr>
          <a:xfrm>
            <a:off x="1858297" y="758478"/>
            <a:ext cx="9040762" cy="3777715"/>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1"/>
              </a:buClr>
              <a:buSzPts val="4800"/>
              <a:buFont typeface="Montserrat"/>
              <a:buNone/>
              <a:defRPr sz="6000" b="1" i="0" u="none" strike="noStrike" cap="none">
                <a:solidFill>
                  <a:schemeClr val="lt1"/>
                </a:solidFill>
                <a:latin typeface="Montserrat"/>
                <a:ea typeface="Montserrat"/>
                <a:cs typeface="Montserrat"/>
                <a:sym typeface="Montserrat"/>
              </a:defRPr>
            </a:lvl1pPr>
            <a:lvl2pPr marR="0" lvl="1" algn="l" rtl="0">
              <a:lnSpc>
                <a:spcPct val="100000"/>
              </a:lnSpc>
              <a:spcBef>
                <a:spcPts val="0"/>
              </a:spcBef>
              <a:spcAft>
                <a:spcPts val="0"/>
              </a:spcAft>
              <a:buClr>
                <a:schemeClr val="lt1"/>
              </a:buClr>
              <a:buSzPts val="4800"/>
              <a:buFont typeface="Josefin Sans"/>
              <a:buNone/>
              <a:defRPr sz="4800" b="1" i="0" u="none" strike="noStrike" cap="none">
                <a:solidFill>
                  <a:schemeClr val="lt1"/>
                </a:solidFill>
                <a:latin typeface="Josefin Sans"/>
                <a:ea typeface="Josefin Sans"/>
                <a:cs typeface="Josefin Sans"/>
                <a:sym typeface="Josefin Sans"/>
              </a:defRPr>
            </a:lvl2pPr>
            <a:lvl3pPr marR="0" lvl="2" algn="l" rtl="0">
              <a:lnSpc>
                <a:spcPct val="100000"/>
              </a:lnSpc>
              <a:spcBef>
                <a:spcPts val="0"/>
              </a:spcBef>
              <a:spcAft>
                <a:spcPts val="0"/>
              </a:spcAft>
              <a:buClr>
                <a:schemeClr val="lt1"/>
              </a:buClr>
              <a:buSzPts val="4800"/>
              <a:buFont typeface="Josefin Sans"/>
              <a:buNone/>
              <a:defRPr sz="4800" b="1" i="0" u="none" strike="noStrike" cap="none">
                <a:solidFill>
                  <a:schemeClr val="lt1"/>
                </a:solidFill>
                <a:latin typeface="Josefin Sans"/>
                <a:ea typeface="Josefin Sans"/>
                <a:cs typeface="Josefin Sans"/>
                <a:sym typeface="Josefin Sans"/>
              </a:defRPr>
            </a:lvl3pPr>
            <a:lvl4pPr marR="0" lvl="3" algn="l" rtl="0">
              <a:lnSpc>
                <a:spcPct val="100000"/>
              </a:lnSpc>
              <a:spcBef>
                <a:spcPts val="0"/>
              </a:spcBef>
              <a:spcAft>
                <a:spcPts val="0"/>
              </a:spcAft>
              <a:buClr>
                <a:schemeClr val="lt1"/>
              </a:buClr>
              <a:buSzPts val="4800"/>
              <a:buFont typeface="Josefin Sans"/>
              <a:buNone/>
              <a:defRPr sz="4800" b="1" i="0" u="none" strike="noStrike" cap="none">
                <a:solidFill>
                  <a:schemeClr val="lt1"/>
                </a:solidFill>
                <a:latin typeface="Josefin Sans"/>
                <a:ea typeface="Josefin Sans"/>
                <a:cs typeface="Josefin Sans"/>
                <a:sym typeface="Josefin Sans"/>
              </a:defRPr>
            </a:lvl4pPr>
            <a:lvl5pPr marR="0" lvl="4" algn="l" rtl="0">
              <a:lnSpc>
                <a:spcPct val="100000"/>
              </a:lnSpc>
              <a:spcBef>
                <a:spcPts val="0"/>
              </a:spcBef>
              <a:spcAft>
                <a:spcPts val="0"/>
              </a:spcAft>
              <a:buClr>
                <a:schemeClr val="lt1"/>
              </a:buClr>
              <a:buSzPts val="4800"/>
              <a:buFont typeface="Josefin Sans"/>
              <a:buNone/>
              <a:defRPr sz="4800" b="1" i="0" u="none" strike="noStrike" cap="none">
                <a:solidFill>
                  <a:schemeClr val="lt1"/>
                </a:solidFill>
                <a:latin typeface="Josefin Sans"/>
                <a:ea typeface="Josefin Sans"/>
                <a:cs typeface="Josefin Sans"/>
                <a:sym typeface="Josefin Sans"/>
              </a:defRPr>
            </a:lvl5pPr>
            <a:lvl6pPr marR="0" lvl="5" algn="l" rtl="0">
              <a:lnSpc>
                <a:spcPct val="100000"/>
              </a:lnSpc>
              <a:spcBef>
                <a:spcPts val="0"/>
              </a:spcBef>
              <a:spcAft>
                <a:spcPts val="0"/>
              </a:spcAft>
              <a:buClr>
                <a:schemeClr val="lt1"/>
              </a:buClr>
              <a:buSzPts val="4800"/>
              <a:buFont typeface="Josefin Sans"/>
              <a:buNone/>
              <a:defRPr sz="4800" b="1" i="0" u="none" strike="noStrike" cap="none">
                <a:solidFill>
                  <a:schemeClr val="lt1"/>
                </a:solidFill>
                <a:latin typeface="Josefin Sans"/>
                <a:ea typeface="Josefin Sans"/>
                <a:cs typeface="Josefin Sans"/>
                <a:sym typeface="Josefin Sans"/>
              </a:defRPr>
            </a:lvl6pPr>
            <a:lvl7pPr marR="0" lvl="6" algn="l" rtl="0">
              <a:lnSpc>
                <a:spcPct val="100000"/>
              </a:lnSpc>
              <a:spcBef>
                <a:spcPts val="0"/>
              </a:spcBef>
              <a:spcAft>
                <a:spcPts val="0"/>
              </a:spcAft>
              <a:buClr>
                <a:schemeClr val="lt1"/>
              </a:buClr>
              <a:buSzPts val="4800"/>
              <a:buFont typeface="Josefin Sans"/>
              <a:buNone/>
              <a:defRPr sz="4800" b="1" i="0" u="none" strike="noStrike" cap="none">
                <a:solidFill>
                  <a:schemeClr val="lt1"/>
                </a:solidFill>
                <a:latin typeface="Josefin Sans"/>
                <a:ea typeface="Josefin Sans"/>
                <a:cs typeface="Josefin Sans"/>
                <a:sym typeface="Josefin Sans"/>
              </a:defRPr>
            </a:lvl7pPr>
            <a:lvl8pPr marR="0" lvl="7" algn="l" rtl="0">
              <a:lnSpc>
                <a:spcPct val="100000"/>
              </a:lnSpc>
              <a:spcBef>
                <a:spcPts val="0"/>
              </a:spcBef>
              <a:spcAft>
                <a:spcPts val="0"/>
              </a:spcAft>
              <a:buClr>
                <a:schemeClr val="lt1"/>
              </a:buClr>
              <a:buSzPts val="4800"/>
              <a:buFont typeface="Josefin Sans"/>
              <a:buNone/>
              <a:defRPr sz="4800" b="1" i="0" u="none" strike="noStrike" cap="none">
                <a:solidFill>
                  <a:schemeClr val="lt1"/>
                </a:solidFill>
                <a:latin typeface="Josefin Sans"/>
                <a:ea typeface="Josefin Sans"/>
                <a:cs typeface="Josefin Sans"/>
                <a:sym typeface="Josefin Sans"/>
              </a:defRPr>
            </a:lvl8pPr>
            <a:lvl9pPr marR="0" lvl="8" algn="l" rtl="0">
              <a:lnSpc>
                <a:spcPct val="100000"/>
              </a:lnSpc>
              <a:spcBef>
                <a:spcPts val="0"/>
              </a:spcBef>
              <a:spcAft>
                <a:spcPts val="0"/>
              </a:spcAft>
              <a:buClr>
                <a:schemeClr val="lt1"/>
              </a:buClr>
              <a:buSzPts val="4800"/>
              <a:buFont typeface="Josefin Sans"/>
              <a:buNone/>
              <a:defRPr sz="4800" b="1" i="0" u="none" strike="noStrike" cap="none">
                <a:solidFill>
                  <a:schemeClr val="lt1"/>
                </a:solidFill>
                <a:latin typeface="Josefin Sans"/>
                <a:ea typeface="Josefin Sans"/>
                <a:cs typeface="Josefin Sans"/>
                <a:sym typeface="Josefin Sans"/>
              </a:defRPr>
            </a:lvl9pPr>
          </a:lstStyle>
          <a:p>
            <a:r>
              <a:rPr lang="vi-VN" sz="8000" dirty="0" smtClean="0">
                <a:solidFill>
                  <a:schemeClr val="tx1"/>
                </a:solidFill>
              </a:rPr>
              <a:t>Felicitări!</a:t>
            </a:r>
            <a:endParaRPr lang="en-GB" sz="8000" dirty="0">
              <a:solidFill>
                <a:schemeClr val="tx1"/>
              </a:solidFill>
            </a:endParaRPr>
          </a:p>
          <a:p>
            <a:endParaRPr lang="en-GB" sz="4267" dirty="0">
              <a:solidFill>
                <a:schemeClr val="tx1"/>
              </a:solidFill>
            </a:endParaRPr>
          </a:p>
          <a:p>
            <a:r>
              <a:rPr lang="vi-VN" sz="4267" dirty="0" smtClean="0">
                <a:solidFill>
                  <a:schemeClr val="tx1"/>
                </a:solidFill>
              </a:rPr>
              <a:t>Ai stăpânit activitatea de programare și dezvoltare de jocuri în Scratch!</a:t>
            </a:r>
            <a:endParaRPr lang="en-GB" sz="8000" dirty="0">
              <a:solidFill>
                <a:schemeClr val="tx1"/>
              </a:solidFill>
            </a:endParaRPr>
          </a:p>
        </p:txBody>
      </p:sp>
    </p:spTree>
    <p:extLst>
      <p:ext uri="{BB962C8B-B14F-4D97-AF65-F5344CB8AC3E}">
        <p14:creationId xmlns="" xmlns:p14="http://schemas.microsoft.com/office/powerpoint/2010/main" val="1467274408"/>
      </p:ext>
    </p:extLst>
  </p:cSld>
  <p:clrMapOvr>
    <a:masterClrMapping/>
  </p:clrMapOvr>
</p:sld>
</file>

<file path=ppt/theme/theme1.xml><?xml version="1.0" encoding="utf-8"?>
<a:theme xmlns:a="http://schemas.openxmlformats.org/drawingml/2006/main" name="Office">
  <a:themeElements>
    <a:clrScheme name="Gelb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Extreme Schatten">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154</TotalTime>
  <Words>962</Words>
  <Application>Microsoft Office PowerPoint</Application>
  <PresentationFormat>Custom</PresentationFormat>
  <Paragraphs>131</Paragraphs>
  <Slides>31</Slides>
  <Notes>19</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vt:lpstr>
      <vt:lpstr>Programarea unui joc simplu cu Scratch</vt:lpstr>
      <vt:lpstr>Structura activității</vt:lpstr>
      <vt:lpstr>A: Despre subiect  Programarea și utilizarea Scratch</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B: Despre instruire  Faza de instruire  </vt:lpstr>
      <vt:lpstr>Sarcina 1: </vt:lpstr>
      <vt:lpstr>Sarcina 2: </vt:lpstr>
      <vt:lpstr>Sarcina 3: </vt:lpstr>
      <vt:lpstr>H5P - Sarcina 1 despre Scratch și programare – Definiția programării</vt:lpstr>
      <vt:lpstr>H5P - Sarcina 2 despre Scratch și programare – Caracteristici cheie</vt:lpstr>
      <vt:lpstr>H5P - Sarcina 3 despre Scratch și programare – Blocuri de cod</vt:lpstr>
      <vt:lpstr>Slide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Marc Beutner</dc:creator>
  <cp:lastModifiedBy>Razvan</cp:lastModifiedBy>
  <cp:revision>61</cp:revision>
  <dcterms:created xsi:type="dcterms:W3CDTF">2023-06-29T05:00:19Z</dcterms:created>
  <dcterms:modified xsi:type="dcterms:W3CDTF">2025-05-25T16:19:07Z</dcterms:modified>
</cp:coreProperties>
</file>