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Lst>
  <p:sldSz cy="6858000" cx="12192000"/>
  <p:notesSz cx="6858000" cy="9144000"/>
  <p:embeddedFontLst>
    <p:embeddedFont>
      <p:font typeface="Montserrat"/>
      <p:regular r:id="rId36"/>
      <p:bold r:id="rId37"/>
      <p:italic r:id="rId38"/>
      <p:boldItalic r:id="rId3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0" roundtripDataSignature="AMtx7mg1KfQMwFkz5GmFUZuI4XiUbEZsW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slide" Target="slides/slide31.xml"/><Relationship Id="rId12" Type="http://schemas.openxmlformats.org/officeDocument/2006/relationships/slide" Target="slides/slide8.xml"/><Relationship Id="rId34" Type="http://schemas.openxmlformats.org/officeDocument/2006/relationships/slide" Target="slides/slide30.xml"/><Relationship Id="rId15" Type="http://schemas.openxmlformats.org/officeDocument/2006/relationships/slide" Target="slides/slide11.xml"/><Relationship Id="rId37" Type="http://schemas.openxmlformats.org/officeDocument/2006/relationships/font" Target="fonts/Montserrat-bold.fntdata"/><Relationship Id="rId14" Type="http://schemas.openxmlformats.org/officeDocument/2006/relationships/slide" Target="slides/slide10.xml"/><Relationship Id="rId36" Type="http://schemas.openxmlformats.org/officeDocument/2006/relationships/font" Target="fonts/Montserrat-regular.fntdata"/><Relationship Id="rId17" Type="http://schemas.openxmlformats.org/officeDocument/2006/relationships/slide" Target="slides/slide13.xml"/><Relationship Id="rId39" Type="http://schemas.openxmlformats.org/officeDocument/2006/relationships/font" Target="fonts/Montserrat-boldItalic.fntdata"/><Relationship Id="rId16" Type="http://schemas.openxmlformats.org/officeDocument/2006/relationships/slide" Target="slides/slide12.xml"/><Relationship Id="rId38" Type="http://schemas.openxmlformats.org/officeDocument/2006/relationships/font" Target="fonts/Montserrat-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8" name="Google Shape;15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6" name="Google Shape;166;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0" name="Google Shape;18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5" name="Google Shape;195;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6" name="Google Shape;226;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6" name="Google Shape;23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8" name="Google Shape;248;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1" name="Google Shape;261;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5" name="Google Shape;285;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7" name="Google Shape;29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4" name="Google Shape;31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4" name="Google Shape;334;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3" name="Google Shape;35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4" name="Google Shape;36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5" name="Google Shape;37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0" name="Google Shape;390;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4" name="Google Shape;424;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p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0" name="Google Shape;440;p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200"/>
              <a:buFont typeface="Calibri"/>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7" name="Google Shape;49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p3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3" name="Google Shape;50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p3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9" name="Google Shape;509;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47" name="Shape 47"/>
        <p:cNvGrpSpPr/>
        <p:nvPr/>
      </p:nvGrpSpPr>
      <p:grpSpPr>
        <a:xfrm>
          <a:off x="0" y="0"/>
          <a:ext cx="0" cy="0"/>
          <a:chOff x="0" y="0"/>
          <a:chExt cx="0" cy="0"/>
        </a:xfrm>
      </p:grpSpPr>
      <p:sp>
        <p:nvSpPr>
          <p:cNvPr id="48" name="Google Shape;48;p33"/>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33"/>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0" name="Google Shape;50;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53" name="Google Shape;53;p3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3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500" u="none" cap="none" strike="noStrike">
                <a:solidFill>
                  <a:schemeClr val="lt1"/>
                </a:solidFill>
                <a:latin typeface="Calibri"/>
                <a:ea typeface="Calibri"/>
                <a:cs typeface="Calibri"/>
                <a:sym typeface="Calibri"/>
              </a:rPr>
              <a:t>-</a:t>
            </a:r>
            <a:fld id="{00000000-1234-1234-1234-123412341234}" type="slidenum">
              <a:rPr b="0" i="0" lang="en-US" sz="1500" u="none" cap="none" strike="noStrike">
                <a:solidFill>
                  <a:schemeClr val="lt1"/>
                </a:solidFill>
                <a:latin typeface="Calibri"/>
                <a:ea typeface="Calibri"/>
                <a:cs typeface="Calibri"/>
                <a:sym typeface="Calibri"/>
              </a:rPr>
              <a:t>‹#›</a:t>
            </a:fld>
            <a:r>
              <a:rPr b="0" i="0" lang="en-US" sz="1500" u="none" cap="none" strike="noStrike">
                <a:solidFill>
                  <a:schemeClr val="lt1"/>
                </a:solidFill>
                <a:latin typeface="Calibri"/>
                <a:ea typeface="Calibri"/>
                <a:cs typeface="Calibri"/>
                <a:sym typeface="Calibri"/>
              </a:rPr>
              <a:t>-</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55" name="Shape 55"/>
        <p:cNvGrpSpPr/>
        <p:nvPr/>
      </p:nvGrpSpPr>
      <p:grpSpPr>
        <a:xfrm>
          <a:off x="0" y="0"/>
          <a:ext cx="0" cy="0"/>
          <a:chOff x="0" y="0"/>
          <a:chExt cx="0" cy="0"/>
        </a:xfrm>
      </p:grpSpPr>
      <p:sp>
        <p:nvSpPr>
          <p:cNvPr id="56" name="Google Shape;56;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7" name="Google Shape;57;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0" name="Google Shape;60;p3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3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elfolie">
  <p:cSld name="1_Titelfolie">
    <p:spTree>
      <p:nvGrpSpPr>
        <p:cNvPr id="62" name="Shape 62"/>
        <p:cNvGrpSpPr/>
        <p:nvPr/>
      </p:nvGrpSpPr>
      <p:grpSpPr>
        <a:xfrm>
          <a:off x="0" y="0"/>
          <a:ext cx="0" cy="0"/>
          <a:chOff x="0" y="0"/>
          <a:chExt cx="0" cy="0"/>
        </a:xfrm>
      </p:grpSpPr>
      <p:sp>
        <p:nvSpPr>
          <p:cNvPr id="63" name="Google Shape;63;p3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3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5" name="Google Shape;65;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68" name="Google Shape;68;p3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3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70" name="Shape 70"/>
        <p:cNvGrpSpPr/>
        <p:nvPr/>
      </p:nvGrpSpPr>
      <p:grpSpPr>
        <a:xfrm>
          <a:off x="0" y="0"/>
          <a:ext cx="0" cy="0"/>
          <a:chOff x="0" y="0"/>
          <a:chExt cx="0" cy="0"/>
        </a:xfrm>
      </p:grpSpPr>
      <p:sp>
        <p:nvSpPr>
          <p:cNvPr id="71" name="Google Shape;71;p3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3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3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76" name="Google Shape;76;p36"/>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36"/>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78" name="Shape 78"/>
        <p:cNvGrpSpPr/>
        <p:nvPr/>
      </p:nvGrpSpPr>
      <p:grpSpPr>
        <a:xfrm>
          <a:off x="0" y="0"/>
          <a:ext cx="0" cy="0"/>
          <a:chOff x="0" y="0"/>
          <a:chExt cx="0" cy="0"/>
        </a:xfrm>
      </p:grpSpPr>
      <p:sp>
        <p:nvSpPr>
          <p:cNvPr id="79" name="Google Shape;79;p3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82" name="Google Shape;82;p37"/>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37"/>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elfolie">
  <p:cSld name="2_Titelfolie">
    <p:spTree>
      <p:nvGrpSpPr>
        <p:cNvPr id="84" name="Shape 84"/>
        <p:cNvGrpSpPr/>
        <p:nvPr/>
      </p:nvGrpSpPr>
      <p:grpSpPr>
        <a:xfrm>
          <a:off x="0" y="0"/>
          <a:ext cx="0" cy="0"/>
          <a:chOff x="0" y="0"/>
          <a:chExt cx="0" cy="0"/>
        </a:xfrm>
      </p:grpSpPr>
      <p:sp>
        <p:nvSpPr>
          <p:cNvPr id="85" name="Google Shape;85;p38"/>
          <p:cNvSpPr/>
          <p:nvPr/>
        </p:nvSpPr>
        <p:spPr>
          <a:xfrm>
            <a:off x="9448800" y="15605"/>
            <a:ext cx="2743200" cy="6051176"/>
          </a:xfrm>
          <a:prstGeom prst="rect">
            <a:avLst/>
          </a:prstGeom>
          <a:solidFill>
            <a:schemeClr val="accent1"/>
          </a:solidFill>
          <a:ln cap="flat" cmpd="sng" w="19050">
            <a:solidFill>
              <a:srgbClr val="AF762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86" name="Google Shape;86;p38"/>
          <p:cNvSpPr txBox="1"/>
          <p:nvPr>
            <p:ph type="ctrTitle"/>
          </p:nvPr>
        </p:nvSpPr>
        <p:spPr>
          <a:xfrm>
            <a:off x="1524000" y="1122363"/>
            <a:ext cx="7546822"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7" name="Google Shape;87;p38"/>
          <p:cNvSpPr txBox="1"/>
          <p:nvPr>
            <p:ph idx="1" type="subTitle"/>
          </p:nvPr>
        </p:nvSpPr>
        <p:spPr>
          <a:xfrm>
            <a:off x="1524000" y="3602038"/>
            <a:ext cx="7546822"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8" name="Google Shape;88;p3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91" name="Google Shape;91;p38"/>
          <p:cNvSpPr txBox="1"/>
          <p:nvPr/>
        </p:nvSpPr>
        <p:spPr>
          <a:xfrm>
            <a:off x="9496196" y="1615915"/>
            <a:ext cx="2845177" cy="1909129"/>
          </a:xfrm>
          <a:prstGeom prst="rect">
            <a:avLst/>
          </a:prstGeom>
          <a:noFill/>
          <a:ln>
            <a:noFill/>
          </a:ln>
        </p:spPr>
        <p:txBody>
          <a:bodyPr anchorCtr="0" anchor="ctr" bIns="45700" lIns="91425" spcFirstLastPara="1" rIns="91425" wrap="square" tIns="45700">
            <a:noAutofit/>
          </a:bodyPr>
          <a:lstStyle/>
          <a:p>
            <a:pPr indent="0" lvl="0" marL="0" marR="0" rtl="0" algn="l">
              <a:lnSpc>
                <a:spcPct val="90000"/>
              </a:lnSpc>
              <a:spcBef>
                <a:spcPts val="0"/>
              </a:spcBef>
              <a:spcAft>
                <a:spcPts val="0"/>
              </a:spcAft>
              <a:buClr>
                <a:schemeClr val="dk1"/>
              </a:buClr>
              <a:buSzPts val="3600"/>
              <a:buFont typeface="Calibri"/>
              <a:buNone/>
            </a:pPr>
            <a:r>
              <a:rPr b="1" lang="en-US" sz="3600">
                <a:solidFill>
                  <a:schemeClr val="dk1"/>
                </a:solidFill>
                <a:latin typeface="Calibri"/>
                <a:ea typeface="Calibri"/>
                <a:cs typeface="Calibri"/>
                <a:sym typeface="Calibri"/>
              </a:rPr>
              <a:t>STEM</a:t>
            </a:r>
            <a:br>
              <a:rPr b="1" lang="en-US" sz="3600">
                <a:solidFill>
                  <a:schemeClr val="dk1"/>
                </a:solidFill>
                <a:latin typeface="Calibri"/>
                <a:ea typeface="Calibri"/>
                <a:cs typeface="Calibri"/>
                <a:sym typeface="Calibri"/>
              </a:rPr>
            </a:br>
            <a:r>
              <a:rPr b="1" lang="en-US" sz="3600">
                <a:solidFill>
                  <a:schemeClr val="dk1"/>
                </a:solidFill>
                <a:latin typeface="Calibri"/>
                <a:ea typeface="Calibri"/>
                <a:cs typeface="Calibri"/>
                <a:sym typeface="Calibri"/>
              </a:rPr>
              <a:t>for inclusive schools</a:t>
            </a:r>
            <a:endParaRPr/>
          </a:p>
        </p:txBody>
      </p:sp>
      <p:sp>
        <p:nvSpPr>
          <p:cNvPr id="92" name="Google Shape;92;p38"/>
          <p:cNvSpPr txBox="1"/>
          <p:nvPr>
            <p:ph idx="2" type="body"/>
          </p:nvPr>
        </p:nvSpPr>
        <p:spPr>
          <a:xfrm>
            <a:off x="9476849" y="3794379"/>
            <a:ext cx="3200400" cy="1413608"/>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1800"/>
              <a:buNone/>
              <a:defRPr sz="1800"/>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pic>
        <p:nvPicPr>
          <p:cNvPr id="93" name="Google Shape;93;p38"/>
          <p:cNvPicPr preferRelativeResize="0"/>
          <p:nvPr/>
        </p:nvPicPr>
        <p:blipFill rotWithShape="1">
          <a:blip r:embed="rId2">
            <a:alphaModFix/>
          </a:blip>
          <a:srcRect b="0" l="0" r="0" t="0"/>
          <a:stretch/>
        </p:blipFill>
        <p:spPr>
          <a:xfrm>
            <a:off x="10093469" y="148745"/>
            <a:ext cx="1453861" cy="1284947"/>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94" name="Shape 94"/>
        <p:cNvGrpSpPr/>
        <p:nvPr/>
      </p:nvGrpSpPr>
      <p:grpSpPr>
        <a:xfrm>
          <a:off x="0" y="0"/>
          <a:ext cx="0" cy="0"/>
          <a:chOff x="0" y="0"/>
          <a:chExt cx="0" cy="0"/>
        </a:xfrm>
      </p:grpSpPr>
      <p:sp>
        <p:nvSpPr>
          <p:cNvPr id="95" name="Google Shape;95;p3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39"/>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7" name="Google Shape;97;p3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0" name="Google Shape;100;p39"/>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39"/>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2" name="Shape 102"/>
        <p:cNvGrpSpPr/>
        <p:nvPr/>
      </p:nvGrpSpPr>
      <p:grpSpPr>
        <a:xfrm>
          <a:off x="0" y="0"/>
          <a:ext cx="0" cy="0"/>
          <a:chOff x="0" y="0"/>
          <a:chExt cx="0" cy="0"/>
        </a:xfrm>
      </p:grpSpPr>
      <p:sp>
        <p:nvSpPr>
          <p:cNvPr id="103" name="Google Shape;103;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40"/>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40"/>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09" name="Google Shape;109;p40"/>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40"/>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type="twoTxTwoObj">
  <p:cSld name="TWO_OBJECTS_WITH_TEXT">
    <p:spTree>
      <p:nvGrpSpPr>
        <p:cNvPr id="111" name="Shape 111"/>
        <p:cNvGrpSpPr/>
        <p:nvPr/>
      </p:nvGrpSpPr>
      <p:grpSpPr>
        <a:xfrm>
          <a:off x="0" y="0"/>
          <a:ext cx="0" cy="0"/>
          <a:chOff x="0" y="0"/>
          <a:chExt cx="0" cy="0"/>
        </a:xfrm>
      </p:grpSpPr>
      <p:sp>
        <p:nvSpPr>
          <p:cNvPr id="112" name="Google Shape;112;p41"/>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41"/>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4" name="Google Shape;114;p41"/>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5" name="Google Shape;115;p41"/>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6" name="Google Shape;116;p41"/>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7" name="Google Shape;117;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0" name="Google Shape;120;p41"/>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41"/>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122" name="Shape 122"/>
        <p:cNvGrpSpPr/>
        <p:nvPr/>
      </p:nvGrpSpPr>
      <p:grpSpPr>
        <a:xfrm>
          <a:off x="0" y="0"/>
          <a:ext cx="0" cy="0"/>
          <a:chOff x="0" y="0"/>
          <a:chExt cx="0" cy="0"/>
        </a:xfrm>
      </p:grpSpPr>
      <p:sp>
        <p:nvSpPr>
          <p:cNvPr id="123" name="Google Shape;123;p4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4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5" name="Google Shape;125;p4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6" name="Google Shape;126;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29" name="Google Shape;129;p42"/>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42"/>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1" name="Shape 131"/>
        <p:cNvGrpSpPr/>
        <p:nvPr/>
      </p:nvGrpSpPr>
      <p:grpSpPr>
        <a:xfrm>
          <a:off x="0" y="0"/>
          <a:ext cx="0" cy="0"/>
          <a:chOff x="0" y="0"/>
          <a:chExt cx="0" cy="0"/>
        </a:xfrm>
      </p:grpSpPr>
      <p:sp>
        <p:nvSpPr>
          <p:cNvPr id="132" name="Google Shape;132;p4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3" name="Google Shape;133;p43"/>
          <p:cNvSpPr/>
          <p:nvPr>
            <p:ph idx="2" type="pic"/>
          </p:nvPr>
        </p:nvSpPr>
        <p:spPr>
          <a:xfrm>
            <a:off x="5183188" y="987425"/>
            <a:ext cx="6172200" cy="4873625"/>
          </a:xfrm>
          <a:prstGeom prst="rect">
            <a:avLst/>
          </a:prstGeom>
          <a:noFill/>
          <a:ln>
            <a:noFill/>
          </a:ln>
        </p:spPr>
      </p:sp>
      <p:sp>
        <p:nvSpPr>
          <p:cNvPr id="134" name="Google Shape;134;p4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5" name="Google Shape;135;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6" name="Google Shape;136;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38" name="Google Shape;138;p43"/>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43"/>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0" name="Shape 140"/>
        <p:cNvGrpSpPr/>
        <p:nvPr/>
      </p:nvGrpSpPr>
      <p:grpSpPr>
        <a:xfrm>
          <a:off x="0" y="0"/>
          <a:ext cx="0" cy="0"/>
          <a:chOff x="0" y="0"/>
          <a:chExt cx="0" cy="0"/>
        </a:xfrm>
      </p:grpSpPr>
      <p:sp>
        <p:nvSpPr>
          <p:cNvPr id="141" name="Google Shape;141;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4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46" name="Google Shape;146;p44"/>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44"/>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8" name="Shape 148"/>
        <p:cNvGrpSpPr/>
        <p:nvPr/>
      </p:nvGrpSpPr>
      <p:grpSpPr>
        <a:xfrm>
          <a:off x="0" y="0"/>
          <a:ext cx="0" cy="0"/>
          <a:chOff x="0" y="0"/>
          <a:chExt cx="0" cy="0"/>
        </a:xfrm>
      </p:grpSpPr>
      <p:sp>
        <p:nvSpPr>
          <p:cNvPr id="149" name="Google Shape;149;p4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4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1" name="Google Shape;151;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
        <p:nvSpPr>
          <p:cNvPr id="154" name="Google Shape;154;p45"/>
          <p:cNvSpPr/>
          <p:nvPr/>
        </p:nvSpPr>
        <p:spPr>
          <a:xfrm>
            <a:off x="0" y="4323810"/>
            <a:ext cx="1744652" cy="778589"/>
          </a:xfrm>
          <a:custGeom>
            <a:rect b="b" l="l" r="r" t="t"/>
            <a:pathLst>
              <a:path extrusionOk="0" h="166" w="372">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45"/>
          <p:cNvSpPr txBox="1"/>
          <p:nvPr/>
        </p:nvSpPr>
        <p:spPr>
          <a:xfrm>
            <a:off x="498037" y="4551521"/>
            <a:ext cx="748578" cy="3231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500">
                <a:solidFill>
                  <a:schemeClr val="lt1"/>
                </a:solidFill>
                <a:latin typeface="Calibri"/>
                <a:ea typeface="Calibri"/>
                <a:cs typeface="Calibri"/>
                <a:sym typeface="Calibri"/>
              </a:rPr>
              <a:t>-</a:t>
            </a:r>
            <a:fld id="{00000000-1234-1234-1234-123412341234}" type="slidenum">
              <a:rPr lang="en-US" sz="1500">
                <a:solidFill>
                  <a:schemeClr val="lt1"/>
                </a:solidFill>
                <a:latin typeface="Calibri"/>
                <a:ea typeface="Calibri"/>
                <a:cs typeface="Calibri"/>
                <a:sym typeface="Calibri"/>
              </a:rPr>
              <a:t>‹#›</a:t>
            </a:fld>
            <a:r>
              <a:rPr lang="en-US" sz="1500">
                <a:solidFill>
                  <a:schemeClr val="lt1"/>
                </a:solidFill>
                <a:latin typeface="Calibri"/>
                <a:ea typeface="Calibri"/>
                <a:cs typeface="Calibri"/>
                <a:sym typeface="Calibri"/>
              </a:rPr>
              <a:t>-</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7.xml"/><Relationship Id="rId10" Type="http://schemas.openxmlformats.org/officeDocument/2006/relationships/slideLayout" Target="../slideLayouts/slideLayout6.xml"/><Relationship Id="rId13" Type="http://schemas.openxmlformats.org/officeDocument/2006/relationships/slideLayout" Target="../slideLayouts/slideLayout9.xml"/><Relationship Id="rId12" Type="http://schemas.openxmlformats.org/officeDocument/2006/relationships/slideLayout" Target="../slideLayouts/slideLayout8.xml"/><Relationship Id="rId1" Type="http://schemas.openxmlformats.org/officeDocument/2006/relationships/image" Target="../media/image4.png"/><Relationship Id="rId2" Type="http://schemas.openxmlformats.org/officeDocument/2006/relationships/image" Target="../media/image2.jpg"/><Relationship Id="rId3" Type="http://schemas.openxmlformats.org/officeDocument/2006/relationships/image" Target="../media/image3.png"/><Relationship Id="rId4" Type="http://schemas.openxmlformats.org/officeDocument/2006/relationships/image" Target="../media/image5.png"/><Relationship Id="rId9" Type="http://schemas.openxmlformats.org/officeDocument/2006/relationships/slideLayout" Target="../slideLayouts/slideLayout5.xml"/><Relationship Id="rId15" Type="http://schemas.openxmlformats.org/officeDocument/2006/relationships/slideLayout" Target="../slideLayouts/slideLayout11.xml"/><Relationship Id="rId14" Type="http://schemas.openxmlformats.org/officeDocument/2006/relationships/slideLayout" Target="../slideLayouts/slideLayout10.xml"/><Relationship Id="rId17" Type="http://schemas.openxmlformats.org/officeDocument/2006/relationships/slideLayout" Target="../slideLayouts/slideLayout13.xml"/><Relationship Id="rId16" Type="http://schemas.openxmlformats.org/officeDocument/2006/relationships/slideLayout" Target="../slideLayouts/slideLayout12.xml"/><Relationship Id="rId5" Type="http://schemas.openxmlformats.org/officeDocument/2006/relationships/slideLayout" Target="../slideLayouts/slideLayout1.xml"/><Relationship Id="rId6" Type="http://schemas.openxmlformats.org/officeDocument/2006/relationships/slideLayout" Target="../slideLayouts/slideLayout2.xml"/><Relationship Id="rId18" Type="http://schemas.openxmlformats.org/officeDocument/2006/relationships/theme" Target="../theme/theme1.xml"/><Relationship Id="rId7" Type="http://schemas.openxmlformats.org/officeDocument/2006/relationships/slideLayout" Target="../slideLayouts/slideLayout3.xml"/><Relationship Id="rId8"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FDF8E0">
                <a:alpha val="89803"/>
              </a:srgbClr>
            </a:gs>
            <a:gs pos="72000">
              <a:srgbClr val="F4E9C2"/>
            </a:gs>
            <a:gs pos="100000">
              <a:srgbClr val="F7E09E"/>
            </a:gs>
          </a:gsLst>
          <a:lin ang="5400000" scaled="0"/>
        </a:gradFill>
      </p:bgPr>
    </p:bg>
    <p:spTree>
      <p:nvGrpSpPr>
        <p:cNvPr id="9" name="Shape 9"/>
        <p:cNvGrpSpPr/>
        <p:nvPr/>
      </p:nvGrpSpPr>
      <p:grpSpPr>
        <a:xfrm>
          <a:off x="0" y="0"/>
          <a:ext cx="0" cy="0"/>
          <a:chOff x="0" y="0"/>
          <a:chExt cx="0" cy="0"/>
        </a:xfrm>
      </p:grpSpPr>
      <p:sp>
        <p:nvSpPr>
          <p:cNvPr id="10" name="Google Shape;10;p3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12" name="Google Shape;12;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3" name="Google Shape;13;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4" name="Google Shape;14;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grpSp>
        <p:nvGrpSpPr>
          <p:cNvPr id="15" name="Google Shape;15;p32"/>
          <p:cNvGrpSpPr/>
          <p:nvPr/>
        </p:nvGrpSpPr>
        <p:grpSpPr>
          <a:xfrm>
            <a:off x="1" y="228600"/>
            <a:ext cx="1996775" cy="6638628"/>
            <a:chOff x="2487613" y="285750"/>
            <a:chExt cx="2428875" cy="5654676"/>
          </a:xfrm>
        </p:grpSpPr>
        <p:sp>
          <p:nvSpPr>
            <p:cNvPr id="16" name="Google Shape;16;p32"/>
            <p:cNvSpPr/>
            <p:nvPr/>
          </p:nvSpPr>
          <p:spPr>
            <a:xfrm>
              <a:off x="2487613" y="2284413"/>
              <a:ext cx="85725" cy="533400"/>
            </a:xfrm>
            <a:custGeom>
              <a:rect b="b" l="l" r="r" t="t"/>
              <a:pathLst>
                <a:path extrusionOk="0" h="136" w="22">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2"/>
            <p:cNvSpPr/>
            <p:nvPr/>
          </p:nvSpPr>
          <p:spPr>
            <a:xfrm>
              <a:off x="2597151" y="2779713"/>
              <a:ext cx="550863" cy="1978025"/>
            </a:xfrm>
            <a:custGeom>
              <a:rect b="b" l="l" r="r" t="t"/>
              <a:pathLst>
                <a:path extrusionOk="0" h="504" w="140">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32"/>
            <p:cNvSpPr/>
            <p:nvPr/>
          </p:nvSpPr>
          <p:spPr>
            <a:xfrm>
              <a:off x="3175001" y="4730750"/>
              <a:ext cx="519113" cy="1209675"/>
            </a:xfrm>
            <a:custGeom>
              <a:rect b="b" l="l" r="r" t="t"/>
              <a:pathLst>
                <a:path extrusionOk="0" h="308" w="132">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32"/>
            <p:cNvSpPr/>
            <p:nvPr/>
          </p:nvSpPr>
          <p:spPr>
            <a:xfrm>
              <a:off x="3305176" y="5630863"/>
              <a:ext cx="146050" cy="309563"/>
            </a:xfrm>
            <a:custGeom>
              <a:rect b="b" l="l" r="r" t="t"/>
              <a:pathLst>
                <a:path extrusionOk="0" h="79" w="37">
                  <a:moveTo>
                    <a:pt x="28" y="79"/>
                  </a:moveTo>
                  <a:cubicBezTo>
                    <a:pt x="37" y="79"/>
                    <a:pt x="37" y="79"/>
                    <a:pt x="37" y="79"/>
                  </a:cubicBezTo>
                  <a:cubicBezTo>
                    <a:pt x="24" y="53"/>
                    <a:pt x="12" y="27"/>
                    <a:pt x="0" y="0"/>
                  </a:cubicBezTo>
                  <a:cubicBezTo>
                    <a:pt x="8" y="27"/>
                    <a:pt x="17" y="53"/>
                    <a:pt x="28" y="79"/>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2"/>
            <p:cNvSpPr/>
            <p:nvPr/>
          </p:nvSpPr>
          <p:spPr>
            <a:xfrm>
              <a:off x="2573338" y="2817813"/>
              <a:ext cx="700088" cy="2835275"/>
            </a:xfrm>
            <a:custGeom>
              <a:rect b="b" l="l" r="r" t="t"/>
              <a:pathLst>
                <a:path extrusionOk="0" h="722" w="178">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32"/>
            <p:cNvSpPr/>
            <p:nvPr/>
          </p:nvSpPr>
          <p:spPr>
            <a:xfrm>
              <a:off x="2506663" y="285750"/>
              <a:ext cx="90488" cy="2493963"/>
            </a:xfrm>
            <a:custGeom>
              <a:rect b="b" l="l" r="r" t="t"/>
              <a:pathLst>
                <a:path extrusionOk="0" h="635" w="23">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32"/>
            <p:cNvSpPr/>
            <p:nvPr/>
          </p:nvSpPr>
          <p:spPr>
            <a:xfrm>
              <a:off x="2554288" y="2598738"/>
              <a:ext cx="66675" cy="420688"/>
            </a:xfrm>
            <a:custGeom>
              <a:rect b="b" l="l" r="r" t="t"/>
              <a:pathLst>
                <a:path extrusionOk="0" h="107" w="1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2"/>
            <p:cNvSpPr/>
            <p:nvPr/>
          </p:nvSpPr>
          <p:spPr>
            <a:xfrm>
              <a:off x="3143251" y="4757738"/>
              <a:ext cx="161925" cy="873125"/>
            </a:xfrm>
            <a:custGeom>
              <a:rect b="b" l="l" r="r" t="t"/>
              <a:pathLst>
                <a:path extrusionOk="0" h="222" w="41">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2"/>
            <p:cNvSpPr/>
            <p:nvPr/>
          </p:nvSpPr>
          <p:spPr>
            <a:xfrm>
              <a:off x="3148013" y="1282700"/>
              <a:ext cx="1768475" cy="3448050"/>
            </a:xfrm>
            <a:custGeom>
              <a:rect b="b" l="l" r="r" t="t"/>
              <a:pathLst>
                <a:path extrusionOk="0" h="878" w="450">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2"/>
            <p:cNvSpPr/>
            <p:nvPr/>
          </p:nvSpPr>
          <p:spPr>
            <a:xfrm>
              <a:off x="3273426" y="5653088"/>
              <a:ext cx="138113" cy="287338"/>
            </a:xfrm>
            <a:custGeom>
              <a:rect b="b" l="l" r="r" t="t"/>
              <a:pathLst>
                <a:path extrusionOk="0" h="73" w="35">
                  <a:moveTo>
                    <a:pt x="0" y="0"/>
                  </a:moveTo>
                  <a:cubicBezTo>
                    <a:pt x="7" y="24"/>
                    <a:pt x="16" y="49"/>
                    <a:pt x="26" y="73"/>
                  </a:cubicBezTo>
                  <a:cubicBezTo>
                    <a:pt x="35" y="73"/>
                    <a:pt x="35" y="73"/>
                    <a:pt x="35" y="73"/>
                  </a:cubicBezTo>
                  <a:cubicBezTo>
                    <a:pt x="23" y="49"/>
                    <a:pt x="11" y="24"/>
                    <a:pt x="0" y="0"/>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2"/>
            <p:cNvSpPr/>
            <p:nvPr/>
          </p:nvSpPr>
          <p:spPr>
            <a:xfrm>
              <a:off x="3143251" y="4656138"/>
              <a:ext cx="31750" cy="188913"/>
            </a:xfrm>
            <a:custGeom>
              <a:rect b="b" l="l" r="r" t="t"/>
              <a:pathLst>
                <a:path extrusionOk="0" h="48" w="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2"/>
            <p:cNvSpPr/>
            <p:nvPr/>
          </p:nvSpPr>
          <p:spPr>
            <a:xfrm>
              <a:off x="3211513" y="5410200"/>
              <a:ext cx="203200" cy="530225"/>
            </a:xfrm>
            <a:custGeom>
              <a:rect b="b" l="l" r="r" t="t"/>
              <a:pathLst>
                <a:path extrusionOk="0" h="135" w="52">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dk2">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 name="Google Shape;28;p32"/>
          <p:cNvGrpSpPr/>
          <p:nvPr/>
        </p:nvGrpSpPr>
        <p:grpSpPr>
          <a:xfrm>
            <a:off x="27222" y="-786"/>
            <a:ext cx="1539072" cy="6854039"/>
            <a:chOff x="6627813" y="194833"/>
            <a:chExt cx="1952625" cy="5678918"/>
          </a:xfrm>
        </p:grpSpPr>
        <p:sp>
          <p:nvSpPr>
            <p:cNvPr id="29" name="Google Shape;29;p32"/>
            <p:cNvSpPr/>
            <p:nvPr/>
          </p:nvSpPr>
          <p:spPr>
            <a:xfrm>
              <a:off x="6627813" y="194833"/>
              <a:ext cx="409575" cy="3646488"/>
            </a:xfrm>
            <a:custGeom>
              <a:rect b="b" l="l" r="r" t="t"/>
              <a:pathLst>
                <a:path extrusionOk="0" h="920" w="103">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32"/>
            <p:cNvSpPr/>
            <p:nvPr/>
          </p:nvSpPr>
          <p:spPr>
            <a:xfrm>
              <a:off x="7061201" y="3771900"/>
              <a:ext cx="350838" cy="1309688"/>
            </a:xfrm>
            <a:custGeom>
              <a:rect b="b" l="l" r="r" t="t"/>
              <a:pathLst>
                <a:path extrusionOk="0" h="330" w="88">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32"/>
            <p:cNvSpPr/>
            <p:nvPr/>
          </p:nvSpPr>
          <p:spPr>
            <a:xfrm>
              <a:off x="7439026" y="5053013"/>
              <a:ext cx="357188" cy="820738"/>
            </a:xfrm>
            <a:custGeom>
              <a:rect b="b" l="l" r="r" t="t"/>
              <a:pathLst>
                <a:path extrusionOk="0" h="207" w="90">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32"/>
            <p:cNvSpPr/>
            <p:nvPr/>
          </p:nvSpPr>
          <p:spPr>
            <a:xfrm>
              <a:off x="7037388" y="3811588"/>
              <a:ext cx="457200" cy="1852613"/>
            </a:xfrm>
            <a:custGeom>
              <a:rect b="b" l="l" r="r" t="t"/>
              <a:pathLst>
                <a:path extrusionOk="0" h="467" w="115">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32"/>
            <p:cNvSpPr/>
            <p:nvPr/>
          </p:nvSpPr>
          <p:spPr>
            <a:xfrm>
              <a:off x="6992938" y="1263650"/>
              <a:ext cx="144463" cy="2508250"/>
            </a:xfrm>
            <a:custGeom>
              <a:rect b="b" l="l" r="r" t="t"/>
              <a:pathLst>
                <a:path extrusionOk="0" h="633" w="36">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32"/>
            <p:cNvSpPr/>
            <p:nvPr/>
          </p:nvSpPr>
          <p:spPr>
            <a:xfrm>
              <a:off x="7526338" y="5640388"/>
              <a:ext cx="111125" cy="233363"/>
            </a:xfrm>
            <a:custGeom>
              <a:rect b="b" l="l" r="r" t="t"/>
              <a:pathLst>
                <a:path extrusionOk="0" h="59" w="28">
                  <a:moveTo>
                    <a:pt x="22" y="59"/>
                  </a:moveTo>
                  <a:cubicBezTo>
                    <a:pt x="28" y="59"/>
                    <a:pt x="28" y="59"/>
                    <a:pt x="28" y="59"/>
                  </a:cubicBezTo>
                  <a:cubicBezTo>
                    <a:pt x="18" y="40"/>
                    <a:pt x="9" y="20"/>
                    <a:pt x="0" y="0"/>
                  </a:cubicBezTo>
                  <a:cubicBezTo>
                    <a:pt x="6" y="20"/>
                    <a:pt x="13" y="40"/>
                    <a:pt x="22" y="59"/>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32"/>
            <p:cNvSpPr/>
            <p:nvPr/>
          </p:nvSpPr>
          <p:spPr>
            <a:xfrm>
              <a:off x="7021513" y="3598863"/>
              <a:ext cx="68263" cy="423863"/>
            </a:xfrm>
            <a:custGeom>
              <a:rect b="b" l="l" r="r" t="t"/>
              <a:pathLst>
                <a:path extrusionOk="0" h="107" w="1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32"/>
            <p:cNvSpPr/>
            <p:nvPr/>
          </p:nvSpPr>
          <p:spPr>
            <a:xfrm>
              <a:off x="7412038" y="2801938"/>
              <a:ext cx="1168400" cy="2251075"/>
            </a:xfrm>
            <a:custGeom>
              <a:rect b="b" l="l" r="r" t="t"/>
              <a:pathLst>
                <a:path extrusionOk="0" h="568" w="294">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32"/>
            <p:cNvSpPr/>
            <p:nvPr/>
          </p:nvSpPr>
          <p:spPr>
            <a:xfrm>
              <a:off x="7494588" y="5664200"/>
              <a:ext cx="100013" cy="209550"/>
            </a:xfrm>
            <a:custGeom>
              <a:rect b="b" l="l" r="r" t="t"/>
              <a:pathLst>
                <a:path extrusionOk="0" h="53" w="25">
                  <a:moveTo>
                    <a:pt x="0" y="0"/>
                  </a:moveTo>
                  <a:cubicBezTo>
                    <a:pt x="5" y="18"/>
                    <a:pt x="12" y="36"/>
                    <a:pt x="19" y="53"/>
                  </a:cubicBezTo>
                  <a:cubicBezTo>
                    <a:pt x="25" y="53"/>
                    <a:pt x="25" y="53"/>
                    <a:pt x="25" y="53"/>
                  </a:cubicBezTo>
                  <a:cubicBezTo>
                    <a:pt x="16" y="36"/>
                    <a:pt x="8" y="18"/>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32"/>
            <p:cNvSpPr/>
            <p:nvPr/>
          </p:nvSpPr>
          <p:spPr>
            <a:xfrm>
              <a:off x="7412038" y="5081588"/>
              <a:ext cx="114300" cy="558800"/>
            </a:xfrm>
            <a:custGeom>
              <a:rect b="b" l="l" r="r" t="t"/>
              <a:pathLst>
                <a:path extrusionOk="0" h="141" w="29">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32"/>
            <p:cNvSpPr/>
            <p:nvPr/>
          </p:nvSpPr>
          <p:spPr>
            <a:xfrm>
              <a:off x="7412038" y="4978400"/>
              <a:ext cx="31750" cy="188913"/>
            </a:xfrm>
            <a:custGeom>
              <a:rect b="b" l="l" r="r" t="t"/>
              <a:pathLst>
                <a:path extrusionOk="0" h="48" w="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32"/>
            <p:cNvSpPr/>
            <p:nvPr/>
          </p:nvSpPr>
          <p:spPr>
            <a:xfrm>
              <a:off x="7439026" y="5434013"/>
              <a:ext cx="174625" cy="439738"/>
            </a:xfrm>
            <a:custGeom>
              <a:rect b="b" l="l" r="r" t="t"/>
              <a:pathLst>
                <a:path extrusionOk="0" h="111" w="44">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1" name="Google Shape;41;p32"/>
          <p:cNvSpPr/>
          <p:nvPr/>
        </p:nvSpPr>
        <p:spPr>
          <a:xfrm>
            <a:off x="0" y="0"/>
            <a:ext cx="182880" cy="6858000"/>
          </a:xfrm>
          <a:prstGeom prst="rect">
            <a:avLst/>
          </a:pr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 name="Google Shape;42;p32"/>
          <p:cNvPicPr preferRelativeResize="0"/>
          <p:nvPr/>
        </p:nvPicPr>
        <p:blipFill rotWithShape="1">
          <a:blip r:embed="rId1">
            <a:alphaModFix/>
          </a:blip>
          <a:srcRect b="0" l="0" r="0" t="0"/>
          <a:stretch/>
        </p:blipFill>
        <p:spPr>
          <a:xfrm>
            <a:off x="253355" y="5295298"/>
            <a:ext cx="2509612" cy="1673074"/>
          </a:xfrm>
          <a:prstGeom prst="rect">
            <a:avLst/>
          </a:prstGeom>
          <a:noFill/>
          <a:ln>
            <a:noFill/>
          </a:ln>
        </p:spPr>
      </p:pic>
      <p:pic>
        <p:nvPicPr>
          <p:cNvPr id="43" name="Google Shape;43;p32"/>
          <p:cNvPicPr preferRelativeResize="0"/>
          <p:nvPr/>
        </p:nvPicPr>
        <p:blipFill rotWithShape="1">
          <a:blip r:embed="rId2">
            <a:alphaModFix/>
          </a:blip>
          <a:srcRect b="0" l="0" r="0" t="0"/>
          <a:stretch/>
        </p:blipFill>
        <p:spPr>
          <a:xfrm>
            <a:off x="2769343" y="6371409"/>
            <a:ext cx="1061484" cy="400384"/>
          </a:xfrm>
          <a:prstGeom prst="rect">
            <a:avLst/>
          </a:prstGeom>
          <a:noFill/>
          <a:ln>
            <a:noFill/>
          </a:ln>
        </p:spPr>
      </p:pic>
      <p:sp>
        <p:nvSpPr>
          <p:cNvPr id="44" name="Google Shape;44;p32"/>
          <p:cNvSpPr txBox="1"/>
          <p:nvPr/>
        </p:nvSpPr>
        <p:spPr>
          <a:xfrm>
            <a:off x="4193224" y="6266872"/>
            <a:ext cx="5015522"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900"/>
              <a:buFont typeface="Noto Sans Symbols"/>
              <a:buNone/>
            </a:pPr>
            <a:r>
              <a:rPr b="0" i="0" lang="en-US" sz="900" u="none" cap="none" strike="noStrike">
                <a:solidFill>
                  <a:srgbClr val="595959"/>
                </a:solidFill>
                <a:latin typeface="Calibri"/>
                <a:ea typeface="Calibri"/>
                <a:cs typeface="Calibri"/>
                <a:sym typeface="Calibri"/>
              </a:rPr>
              <a:t>Die Unterstützung der Europäischen Kommission für die Erstellung dieser Veröffentlichung stellt keine Billigung des Inhalts dar, der ausschließlich die Ansichten der Autoren widerspiegelt, und die Kommission kann nicht für eine etwaige Verwendung der darin enthaltenen Informationen verantwortlich gemacht werden.</a:t>
            </a:r>
            <a:endParaRPr b="0" i="0" sz="900" u="none" cap="none" strike="noStrike">
              <a:solidFill>
                <a:srgbClr val="595959"/>
              </a:solidFill>
              <a:latin typeface="Calibri"/>
              <a:ea typeface="Calibri"/>
              <a:cs typeface="Calibri"/>
              <a:sym typeface="Calibri"/>
            </a:endParaRPr>
          </a:p>
          <a:p>
            <a:pPr indent="0" lvl="0" marL="0" marR="0" rtl="0" algn="ctr">
              <a:spcBef>
                <a:spcPts val="1000"/>
              </a:spcBef>
              <a:spcAft>
                <a:spcPts val="0"/>
              </a:spcAft>
              <a:buClr>
                <a:schemeClr val="accent1"/>
              </a:buClr>
              <a:buSzPts val="2000"/>
              <a:buFont typeface="Noto Sans Symbols"/>
              <a:buNone/>
            </a:pPr>
            <a:r>
              <a:t/>
            </a:r>
            <a:endParaRPr b="0" i="0" sz="2000" u="none" cap="none" strike="noStrike">
              <a:solidFill>
                <a:srgbClr val="1F497D"/>
              </a:solidFill>
              <a:latin typeface="Calibri"/>
              <a:ea typeface="Calibri"/>
              <a:cs typeface="Calibri"/>
              <a:sym typeface="Calibri"/>
            </a:endParaRPr>
          </a:p>
        </p:txBody>
      </p:sp>
      <p:pic>
        <p:nvPicPr>
          <p:cNvPr id="45" name="Google Shape;45;p32"/>
          <p:cNvPicPr preferRelativeResize="0"/>
          <p:nvPr/>
        </p:nvPicPr>
        <p:blipFill rotWithShape="1">
          <a:blip r:embed="rId3">
            <a:alphaModFix/>
          </a:blip>
          <a:srcRect b="0" l="0" r="0" t="0"/>
          <a:stretch/>
        </p:blipFill>
        <p:spPr>
          <a:xfrm>
            <a:off x="9585046" y="6244739"/>
            <a:ext cx="1987550" cy="567690"/>
          </a:xfrm>
          <a:prstGeom prst="rect">
            <a:avLst/>
          </a:prstGeom>
          <a:noFill/>
          <a:ln>
            <a:noFill/>
          </a:ln>
        </p:spPr>
      </p:pic>
      <p:pic>
        <p:nvPicPr>
          <p:cNvPr id="46" name="Google Shape;46;p32"/>
          <p:cNvPicPr preferRelativeResize="0"/>
          <p:nvPr/>
        </p:nvPicPr>
        <p:blipFill rotWithShape="1">
          <a:blip r:embed="rId4">
            <a:alphaModFix/>
          </a:blip>
          <a:srcRect b="0" l="0" r="0" t="0"/>
          <a:stretch/>
        </p:blipFill>
        <p:spPr>
          <a:xfrm>
            <a:off x="10710917" y="94130"/>
            <a:ext cx="1453861" cy="1284947"/>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 id="2147483661"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25.png"/><Relationship Id="rId4" Type="http://schemas.openxmlformats.org/officeDocument/2006/relationships/image" Target="../media/image8.png"/><Relationship Id="rId5"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7.pn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1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1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5.png"/><Relationship Id="rId4" Type="http://schemas.openxmlformats.org/officeDocument/2006/relationships/image" Target="../media/image11.png"/><Relationship Id="rId5" Type="http://schemas.openxmlformats.org/officeDocument/2006/relationships/image" Target="../media/image17.png"/><Relationship Id="rId6" Type="http://schemas.openxmlformats.org/officeDocument/2006/relationships/image" Target="../media/image27.png"/><Relationship Id="rId7" Type="http://schemas.openxmlformats.org/officeDocument/2006/relationships/image" Target="../media/image1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12.png"/><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9.png"/><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8.png"/><Relationship Id="rId4" Type="http://schemas.openxmlformats.org/officeDocument/2006/relationships/image" Target="../media/image24.png"/><Relationship Id="rId5"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png"/><Relationship Id="rId4" Type="http://schemas.openxmlformats.org/officeDocument/2006/relationships/image" Target="../media/image24.png"/><Relationship Id="rId5"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31.png"/><Relationship Id="rId4" Type="http://schemas.openxmlformats.org/officeDocument/2006/relationships/image" Target="../media/image29.png"/><Relationship Id="rId5" Type="http://schemas.openxmlformats.org/officeDocument/2006/relationships/image" Target="../media/image32.png"/><Relationship Id="rId6"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3.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fontScale="90000"/>
          </a:bodyPr>
          <a:lstStyle/>
          <a:p>
            <a:pPr indent="0" lvl="0" marL="0" rtl="0" algn="ctr">
              <a:lnSpc>
                <a:spcPct val="90000"/>
              </a:lnSpc>
              <a:spcBef>
                <a:spcPts val="0"/>
              </a:spcBef>
              <a:spcAft>
                <a:spcPts val="0"/>
              </a:spcAft>
              <a:buClr>
                <a:schemeClr val="dk1"/>
              </a:buClr>
              <a:buSzPct val="100000"/>
              <a:buFont typeface="Calibri"/>
              <a:buNone/>
            </a:pPr>
            <a:r>
              <a:rPr lang="en-US"/>
              <a:t>Programmieren eines einfachen Spiels</a:t>
            </a:r>
            <a:br>
              <a:rPr lang="en-US"/>
            </a:br>
            <a:r>
              <a:rPr lang="en-US"/>
              <a:t>mit Scratch</a:t>
            </a:r>
            <a:endParaRPr/>
          </a:p>
        </p:txBody>
      </p:sp>
      <p:sp>
        <p:nvSpPr>
          <p:cNvPr id="161" name="Google Shape;161;p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STEM for inclusive schools </a:t>
            </a:r>
            <a:br>
              <a:rPr lang="en-US"/>
            </a:br>
            <a:r>
              <a:rPr lang="en-US"/>
              <a:t>WP2 - Werkzeugkasten</a:t>
            </a:r>
            <a:endParaRPr/>
          </a:p>
        </p:txBody>
      </p:sp>
      <p:sp>
        <p:nvSpPr>
          <p:cNvPr id="162" name="Google Shape;162;p1"/>
          <p:cNvSpPr txBox="1"/>
          <p:nvPr/>
        </p:nvSpPr>
        <p:spPr>
          <a:xfrm>
            <a:off x="3110476" y="5353336"/>
            <a:ext cx="6400800" cy="818408"/>
          </a:xfrm>
          <a:prstGeom prst="rect">
            <a:avLst/>
          </a:prstGeom>
          <a:noFill/>
          <a:ln>
            <a:noFill/>
          </a:ln>
        </p:spPr>
        <p:txBody>
          <a:bodyPr anchorCtr="0" anchor="t" bIns="45700" lIns="91425" spcFirstLastPara="1" rIns="91425" wrap="square" tIns="45700">
            <a:normAutofit/>
          </a:bodyPr>
          <a:lstStyle/>
          <a:p>
            <a:pPr indent="0" lvl="0" marL="0" marR="0" rtl="0" algn="ctr">
              <a:spcBef>
                <a:spcPts val="0"/>
              </a:spcBef>
              <a:spcAft>
                <a:spcPts val="0"/>
              </a:spcAft>
              <a:buClr>
                <a:schemeClr val="accent1"/>
              </a:buClr>
              <a:buSzPts val="1800"/>
              <a:buFont typeface="Noto Sans Symbols"/>
              <a:buNone/>
            </a:pPr>
            <a:r>
              <a:rPr lang="en-US" sz="1800">
                <a:solidFill>
                  <a:srgbClr val="595959"/>
                </a:solidFill>
                <a:latin typeface="Calibri"/>
                <a:ea typeface="Calibri"/>
                <a:cs typeface="Calibri"/>
                <a:sym typeface="Calibri"/>
              </a:rPr>
              <a:t>Lehrstuhl für Wirtschaftspädagogik und Evaluationsforschung</a:t>
            </a:r>
            <a:br>
              <a:rPr lang="en-US" sz="1800">
                <a:solidFill>
                  <a:srgbClr val="595959"/>
                </a:solidFill>
                <a:latin typeface="Calibri"/>
                <a:ea typeface="Calibri"/>
                <a:cs typeface="Calibri"/>
                <a:sym typeface="Calibri"/>
              </a:rPr>
            </a:br>
            <a:r>
              <a:rPr lang="en-US" sz="1800">
                <a:solidFill>
                  <a:srgbClr val="595959"/>
                </a:solidFill>
                <a:latin typeface="Calibri"/>
                <a:ea typeface="Calibri"/>
                <a:cs typeface="Calibri"/>
                <a:sym typeface="Calibri"/>
              </a:rPr>
              <a:t>Prof. Dr. Marc Beutner</a:t>
            </a:r>
            <a:endParaRPr/>
          </a:p>
        </p:txBody>
      </p:sp>
      <p:pic>
        <p:nvPicPr>
          <p:cNvPr id="163" name="Google Shape;163;p1"/>
          <p:cNvPicPr preferRelativeResize="0"/>
          <p:nvPr/>
        </p:nvPicPr>
        <p:blipFill rotWithShape="1">
          <a:blip r:embed="rId3">
            <a:alphaModFix/>
          </a:blip>
          <a:srcRect b="0" l="0" r="0" t="0"/>
          <a:stretch/>
        </p:blipFill>
        <p:spPr>
          <a:xfrm>
            <a:off x="5196779" y="4441068"/>
            <a:ext cx="2228194" cy="912268"/>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Struktur der Aktivität</a:t>
            </a:r>
            <a:endParaRPr/>
          </a:p>
        </p:txBody>
      </p:sp>
      <p:sp>
        <p:nvSpPr>
          <p:cNvPr id="169" name="Google Shape;169;p2"/>
          <p:cNvSpPr txBox="1"/>
          <p:nvPr/>
        </p:nvSpPr>
        <p:spPr>
          <a:xfrm>
            <a:off x="3079516" y="2796758"/>
            <a:ext cx="2164505" cy="421500"/>
          </a:xfrm>
          <a:prstGeom prst="rect">
            <a:avLst/>
          </a:prstGeom>
          <a:noFill/>
          <a:ln>
            <a:noFill/>
          </a:ln>
        </p:spPr>
        <p:txBody>
          <a:bodyPr anchorCtr="0" anchor="ctr" bIns="0" lIns="0" spcFirstLastPara="1" rIns="0" wrap="square" tIns="0">
            <a:noAutofit/>
          </a:bodyPr>
          <a:lstStyle/>
          <a:p>
            <a:pPr indent="0" lvl="0" marL="0" marR="0" rtl="0" algn="r">
              <a:lnSpc>
                <a:spcPct val="100000"/>
              </a:lnSpc>
              <a:spcBef>
                <a:spcPts val="0"/>
              </a:spcBef>
              <a:spcAft>
                <a:spcPts val="0"/>
              </a:spcAft>
              <a:buClr>
                <a:schemeClr val="lt1"/>
              </a:buClr>
              <a:buSzPts val="1400"/>
              <a:buFont typeface="Montserrat"/>
              <a:buNone/>
            </a:pPr>
            <a:r>
              <a:rPr b="1" i="0" lang="en-US" sz="1800" u="none" cap="none" strike="noStrike">
                <a:solidFill>
                  <a:schemeClr val="dk1"/>
                </a:solidFill>
                <a:latin typeface="Montserrat"/>
                <a:ea typeface="Montserrat"/>
                <a:cs typeface="Montserrat"/>
                <a:sym typeface="Montserrat"/>
              </a:rPr>
              <a:t>Einführung</a:t>
            </a:r>
            <a:endParaRPr b="1" i="0" sz="1800" u="none" cap="none" strike="noStrike">
              <a:solidFill>
                <a:schemeClr val="dk1"/>
              </a:solidFill>
              <a:latin typeface="Montserrat"/>
              <a:ea typeface="Montserrat"/>
              <a:cs typeface="Montserrat"/>
              <a:sym typeface="Montserrat"/>
            </a:endParaRPr>
          </a:p>
        </p:txBody>
      </p:sp>
      <p:sp>
        <p:nvSpPr>
          <p:cNvPr id="170" name="Google Shape;170;p2"/>
          <p:cNvSpPr txBox="1"/>
          <p:nvPr/>
        </p:nvSpPr>
        <p:spPr>
          <a:xfrm>
            <a:off x="6550669" y="2964811"/>
            <a:ext cx="3824972" cy="41466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Clr>
                <a:schemeClr val="lt1"/>
              </a:buClr>
              <a:buSzPts val="1400"/>
              <a:buFont typeface="Montserrat"/>
              <a:buNone/>
            </a:pPr>
            <a:r>
              <a:rPr b="1" i="0" lang="en-US" sz="1400" u="none" cap="none" strike="noStrike">
                <a:solidFill>
                  <a:schemeClr val="dk1"/>
                </a:solidFill>
                <a:latin typeface="Montserrat"/>
                <a:ea typeface="Montserrat"/>
                <a:cs typeface="Montserrat"/>
                <a:sym typeface="Montserrat"/>
              </a:rPr>
              <a:t>über das Thema</a:t>
            </a:r>
            <a:br>
              <a:rPr b="1" i="0" lang="en-US" sz="1400" u="none" cap="none" strike="noStrike">
                <a:solidFill>
                  <a:schemeClr val="dk1"/>
                </a:solidFill>
                <a:latin typeface="Montserrat"/>
                <a:ea typeface="Montserrat"/>
                <a:cs typeface="Montserrat"/>
                <a:sym typeface="Montserrat"/>
              </a:rPr>
            </a:br>
            <a:r>
              <a:rPr b="0" i="0" lang="en-US" sz="1400" u="none" cap="none" strike="noStrike">
                <a:solidFill>
                  <a:schemeClr val="dk1"/>
                </a:solidFill>
                <a:latin typeface="Montserrat"/>
                <a:ea typeface="Montserrat"/>
                <a:cs typeface="Montserrat"/>
                <a:sym typeface="Montserrat"/>
              </a:rPr>
              <a:t>Programmierung und die Verwendung von Scratch</a:t>
            </a:r>
            <a:endParaRPr b="1" i="0" sz="1400" u="none" cap="none" strike="noStrike">
              <a:solidFill>
                <a:schemeClr val="dk1"/>
              </a:solidFill>
              <a:latin typeface="Montserrat"/>
              <a:ea typeface="Montserrat"/>
              <a:cs typeface="Montserrat"/>
              <a:sym typeface="Montserrat"/>
            </a:endParaRPr>
          </a:p>
        </p:txBody>
      </p:sp>
      <p:sp>
        <p:nvSpPr>
          <p:cNvPr id="171" name="Google Shape;171;p2"/>
          <p:cNvSpPr txBox="1"/>
          <p:nvPr/>
        </p:nvSpPr>
        <p:spPr>
          <a:xfrm>
            <a:off x="2908674" y="2617744"/>
            <a:ext cx="1028700" cy="5544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1"/>
              </a:buClr>
              <a:buSzPts val="2400"/>
              <a:buFont typeface="Montserrat"/>
              <a:buNone/>
            </a:pPr>
            <a:r>
              <a:rPr b="1" i="0" lang="en-US" sz="2400" u="none" cap="none" strike="noStrike">
                <a:solidFill>
                  <a:schemeClr val="dk1"/>
                </a:solidFill>
                <a:latin typeface="Montserrat"/>
                <a:ea typeface="Montserrat"/>
                <a:cs typeface="Montserrat"/>
                <a:sym typeface="Montserrat"/>
              </a:rPr>
              <a:t>A</a:t>
            </a:r>
            <a:endParaRPr b="1" i="0" sz="2400" u="none" cap="none" strike="noStrike">
              <a:solidFill>
                <a:schemeClr val="dk1"/>
              </a:solidFill>
              <a:latin typeface="Montserrat"/>
              <a:ea typeface="Montserrat"/>
              <a:cs typeface="Montserrat"/>
              <a:sym typeface="Montserrat"/>
            </a:endParaRPr>
          </a:p>
        </p:txBody>
      </p:sp>
      <p:cxnSp>
        <p:nvCxnSpPr>
          <p:cNvPr id="172" name="Google Shape;172;p2"/>
          <p:cNvCxnSpPr/>
          <p:nvPr/>
        </p:nvCxnSpPr>
        <p:spPr>
          <a:xfrm rot="10800000">
            <a:off x="2911070" y="4100754"/>
            <a:ext cx="1635900" cy="0"/>
          </a:xfrm>
          <a:prstGeom prst="straightConnector1">
            <a:avLst/>
          </a:prstGeom>
          <a:noFill/>
          <a:ln cap="flat" cmpd="sng" w="76200">
            <a:solidFill>
              <a:schemeClr val="accent2"/>
            </a:solidFill>
            <a:prstDash val="solid"/>
            <a:round/>
            <a:headEnd len="sm" w="sm" type="none"/>
            <a:tailEnd len="sm" w="sm" type="none"/>
          </a:ln>
        </p:spPr>
      </p:cxnSp>
      <p:cxnSp>
        <p:nvCxnSpPr>
          <p:cNvPr id="173" name="Google Shape;173;p2"/>
          <p:cNvCxnSpPr/>
          <p:nvPr/>
        </p:nvCxnSpPr>
        <p:spPr>
          <a:xfrm rot="10800000">
            <a:off x="2911070" y="3295192"/>
            <a:ext cx="1635900" cy="0"/>
          </a:xfrm>
          <a:prstGeom prst="straightConnector1">
            <a:avLst/>
          </a:prstGeom>
          <a:noFill/>
          <a:ln cap="flat" cmpd="sng" w="76200">
            <a:solidFill>
              <a:schemeClr val="accent2"/>
            </a:solidFill>
            <a:prstDash val="solid"/>
            <a:round/>
            <a:headEnd len="sm" w="sm" type="none"/>
            <a:tailEnd len="sm" w="sm" type="none"/>
          </a:ln>
        </p:spPr>
      </p:cxnSp>
      <p:sp>
        <p:nvSpPr>
          <p:cNvPr id="174" name="Google Shape;174;p2"/>
          <p:cNvSpPr txBox="1"/>
          <p:nvPr/>
        </p:nvSpPr>
        <p:spPr>
          <a:xfrm>
            <a:off x="3729019" y="3500407"/>
            <a:ext cx="2366979" cy="421500"/>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en-US" sz="1800" u="none" cap="none" strike="noStrike">
                <a:solidFill>
                  <a:schemeClr val="dk1"/>
                </a:solidFill>
                <a:latin typeface="Montserrat"/>
                <a:ea typeface="Montserrat"/>
                <a:cs typeface="Montserrat"/>
                <a:sym typeface="Montserrat"/>
              </a:rPr>
              <a:t>Ausbildungsphase </a:t>
            </a:r>
            <a:endParaRPr/>
          </a:p>
        </p:txBody>
      </p:sp>
      <p:sp>
        <p:nvSpPr>
          <p:cNvPr id="175" name="Google Shape;175;p2"/>
          <p:cNvSpPr txBox="1"/>
          <p:nvPr/>
        </p:nvSpPr>
        <p:spPr>
          <a:xfrm>
            <a:off x="6564224" y="3825590"/>
            <a:ext cx="3811416" cy="414665"/>
          </a:xfrm>
          <a:prstGeom prst="rect">
            <a:avLst/>
          </a:prstGeom>
          <a:noFill/>
          <a:ln>
            <a:noFill/>
          </a:ln>
        </p:spPr>
        <p:txBody>
          <a:bodyPr anchorCtr="0" anchor="ctr" bIns="0" lIns="0" spcFirstLastPara="1" rIns="0" wrap="square" tIns="0">
            <a:noAutofit/>
          </a:bodyPr>
          <a:lstStyle/>
          <a:p>
            <a:pPr indent="0" lvl="0" marL="0" marR="0" rtl="0" algn="l">
              <a:lnSpc>
                <a:spcPct val="100000"/>
              </a:lnSpc>
              <a:spcBef>
                <a:spcPts val="0"/>
              </a:spcBef>
              <a:spcAft>
                <a:spcPts val="0"/>
              </a:spcAft>
              <a:buNone/>
            </a:pPr>
            <a:r>
              <a:rPr b="1" i="0" lang="en-US" sz="1400" u="none" cap="none" strike="noStrike">
                <a:solidFill>
                  <a:schemeClr val="dk1"/>
                </a:solidFill>
                <a:latin typeface="Montserrat"/>
                <a:ea typeface="Montserrat"/>
                <a:cs typeface="Montserrat"/>
                <a:sym typeface="Montserrat"/>
              </a:rPr>
              <a:t>über die Ausbildung</a:t>
            </a:r>
            <a:endParaRPr b="1" i="0" sz="14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None/>
            </a:pPr>
            <a:r>
              <a:rPr b="0" i="0" lang="en-US" sz="1400" u="none" cap="none" strike="noStrike">
                <a:solidFill>
                  <a:schemeClr val="dk1"/>
                </a:solidFill>
                <a:latin typeface="Montserrat"/>
                <a:ea typeface="Montserrat"/>
                <a:cs typeface="Montserrat"/>
                <a:sym typeface="Montserrat"/>
              </a:rPr>
              <a:t>Erstellung eigenes einfaches Scratch-Spiel</a:t>
            </a:r>
            <a:endParaRPr/>
          </a:p>
          <a:p>
            <a:pPr indent="0" lvl="0" marL="0" marR="0" rtl="0" algn="l">
              <a:lnSpc>
                <a:spcPct val="100000"/>
              </a:lnSpc>
              <a:spcBef>
                <a:spcPts val="0"/>
              </a:spcBef>
              <a:spcAft>
                <a:spcPts val="0"/>
              </a:spcAft>
              <a:buNone/>
            </a:pPr>
            <a:r>
              <a:t/>
            </a:r>
            <a:endParaRPr b="0" i="0" sz="1400" u="none" cap="none" strike="noStrike">
              <a:solidFill>
                <a:schemeClr val="dk1"/>
              </a:solidFill>
              <a:latin typeface="Montserrat"/>
              <a:ea typeface="Montserrat"/>
              <a:cs typeface="Montserrat"/>
              <a:sym typeface="Montserrat"/>
            </a:endParaRPr>
          </a:p>
        </p:txBody>
      </p:sp>
      <p:sp>
        <p:nvSpPr>
          <p:cNvPr id="176" name="Google Shape;176;p2"/>
          <p:cNvSpPr txBox="1"/>
          <p:nvPr/>
        </p:nvSpPr>
        <p:spPr>
          <a:xfrm>
            <a:off x="2908674" y="3433957"/>
            <a:ext cx="1028700" cy="554400"/>
          </a:xfrm>
          <a:prstGeom prst="rect">
            <a:avLst/>
          </a:prstGeom>
          <a:noFill/>
          <a:ln>
            <a:noFill/>
          </a:ln>
        </p:spPr>
        <p:txBody>
          <a:bodyPr anchorCtr="0" anchor="b" bIns="91425" lIns="91425" spcFirstLastPara="1" rIns="91425" wrap="square" tIns="91425">
            <a:noAutofit/>
          </a:bodyPr>
          <a:lstStyle/>
          <a:p>
            <a:pPr indent="0" lvl="0" marL="0" marR="0" rtl="0" algn="l">
              <a:lnSpc>
                <a:spcPct val="100000"/>
              </a:lnSpc>
              <a:spcBef>
                <a:spcPts val="0"/>
              </a:spcBef>
              <a:spcAft>
                <a:spcPts val="0"/>
              </a:spcAft>
              <a:buClr>
                <a:schemeClr val="lt1"/>
              </a:buClr>
              <a:buSzPts val="2400"/>
              <a:buFont typeface="Montserrat"/>
              <a:buNone/>
            </a:pPr>
            <a:r>
              <a:rPr b="1" i="0" lang="en-US" sz="2400" u="none" cap="none" strike="noStrike">
                <a:solidFill>
                  <a:schemeClr val="dk1"/>
                </a:solidFill>
                <a:latin typeface="Montserrat"/>
                <a:ea typeface="Montserrat"/>
                <a:cs typeface="Montserrat"/>
                <a:sym typeface="Montserrat"/>
              </a:rPr>
              <a:t>B</a:t>
            </a:r>
            <a:endParaRPr b="1" i="0" sz="2400" u="none" cap="none" strike="noStrike">
              <a:solidFill>
                <a:schemeClr val="dk1"/>
              </a:solidFill>
              <a:latin typeface="Montserrat"/>
              <a:ea typeface="Montserrat"/>
              <a:cs typeface="Montserrat"/>
              <a:sym typeface="Montserrat"/>
            </a:endParaRPr>
          </a:p>
        </p:txBody>
      </p:sp>
      <p:cxnSp>
        <p:nvCxnSpPr>
          <p:cNvPr id="177" name="Google Shape;177;p2"/>
          <p:cNvCxnSpPr/>
          <p:nvPr/>
        </p:nvCxnSpPr>
        <p:spPr>
          <a:xfrm rot="10800000">
            <a:off x="2354343" y="2628686"/>
            <a:ext cx="0" cy="1979695"/>
          </a:xfrm>
          <a:prstGeom prst="straightConnector1">
            <a:avLst/>
          </a:prstGeom>
          <a:noFill/>
          <a:ln cap="flat" cmpd="sng" w="76200">
            <a:solidFill>
              <a:schemeClr val="accent2"/>
            </a:solidFill>
            <a:prstDash val="solid"/>
            <a:round/>
            <a:headEnd len="sm" w="sm" type="none"/>
            <a:tailEnd len="sm" w="sm"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3"/>
          <p:cNvSpPr txBox="1"/>
          <p:nvPr>
            <p:ph type="ctrTitle"/>
          </p:nvPr>
        </p:nvSpPr>
        <p:spPr>
          <a:xfrm>
            <a:off x="899724" y="1447830"/>
            <a:ext cx="10392551" cy="3120800"/>
          </a:xfrm>
          <a:prstGeom prst="rect">
            <a:avLst/>
          </a:prstGeom>
          <a:noFill/>
          <a:ln>
            <a:noFill/>
          </a:ln>
        </p:spPr>
        <p:txBody>
          <a:bodyPr anchorCtr="0" anchor="b" bIns="121900" lIns="121900" spcFirstLastPara="1" rIns="121900" wrap="square" tIns="121900">
            <a:noAutofit/>
          </a:bodyPr>
          <a:lstStyle/>
          <a:p>
            <a:pPr indent="0" lvl="0" marL="0" rtl="0" algn="ctr">
              <a:lnSpc>
                <a:spcPct val="90000"/>
              </a:lnSpc>
              <a:spcBef>
                <a:spcPts val="0"/>
              </a:spcBef>
              <a:spcAft>
                <a:spcPts val="0"/>
              </a:spcAft>
              <a:buClr>
                <a:schemeClr val="dk1"/>
              </a:buClr>
              <a:buSzPts val="6000"/>
              <a:buFont typeface="Calibri"/>
              <a:buNone/>
            </a:pPr>
            <a:r>
              <a:rPr lang="en-US"/>
              <a:t>A: Über das Thema</a:t>
            </a:r>
            <a:br>
              <a:rPr lang="en-US"/>
            </a:br>
            <a:br>
              <a:rPr lang="en-US"/>
            </a:br>
            <a:r>
              <a:rPr b="1" lang="en-US">
                <a:solidFill>
                  <a:schemeClr val="dk1"/>
                </a:solidFill>
              </a:rPr>
              <a:t>Programmierung und die Verwendung von Scratch</a:t>
            </a:r>
            <a:endParaRPr b="1">
              <a:solidFill>
                <a:srgbClr val="FFFF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4"/>
          <p:cNvSpPr txBox="1"/>
          <p:nvPr>
            <p:ph idx="4294967295" type="subTitle"/>
          </p:nvPr>
        </p:nvSpPr>
        <p:spPr>
          <a:xfrm>
            <a:off x="1750256" y="1144620"/>
            <a:ext cx="10159507"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Was ist Programmierung?</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Programmierun ist der Prozess der Erstellung von Anweisungen für einen Computer. Diese Anweisungen, die in einer Programmiersprache verfasst sind, teilen dem Computer mit, wie er bestimmte Aufgaben auszuführen hat, z. B. Berechnungen, Datenverarbeitung oder die Steuerung von Geräten. Programmierung ist die Grundlage der Softwareentwicklung und wird verwendet, um alles von einfachen Skripten bis hin zu komplexen Anwendungen und Systemen zu erstellen.</a:t>
            </a:r>
            <a:endParaRPr/>
          </a:p>
        </p:txBody>
      </p:sp>
      <p:sp>
        <p:nvSpPr>
          <p:cNvPr id="188" name="Google Shape;188;p4"/>
          <p:cNvSpPr/>
          <p:nvPr/>
        </p:nvSpPr>
        <p:spPr>
          <a:xfrm>
            <a:off x="5681613" y="584582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189" name="Google Shape;189;p4"/>
          <p:cNvSpPr/>
          <p:nvPr/>
        </p:nvSpPr>
        <p:spPr>
          <a:xfrm>
            <a:off x="60960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190" name="Google Shape;190;p4"/>
          <p:cNvSpPr/>
          <p:nvPr/>
        </p:nvSpPr>
        <p:spPr>
          <a:xfrm>
            <a:off x="64144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191" name="Google Shape;191;p4"/>
          <p:cNvCxnSpPr/>
          <p:nvPr/>
        </p:nvCxnSpPr>
        <p:spPr>
          <a:xfrm rot="10800000">
            <a:off x="1503344" y="1144620"/>
            <a:ext cx="0" cy="1979695"/>
          </a:xfrm>
          <a:prstGeom prst="straightConnector1">
            <a:avLst/>
          </a:prstGeom>
          <a:noFill/>
          <a:ln cap="flat" cmpd="sng" w="76200">
            <a:solidFill>
              <a:schemeClr val="accent2"/>
            </a:solidFill>
            <a:prstDash val="solid"/>
            <a:round/>
            <a:headEnd len="sm" w="sm" type="none"/>
            <a:tailEnd len="sm" w="sm" type="none"/>
          </a:ln>
        </p:spPr>
      </p:cxnSp>
      <p:sp>
        <p:nvSpPr>
          <p:cNvPr id="192" name="Google Shape;192;p4"/>
          <p:cNvSpPr/>
          <p:nvPr/>
        </p:nvSpPr>
        <p:spPr>
          <a:xfrm>
            <a:off x="6783355" y="130629"/>
            <a:ext cx="3685592" cy="1511559"/>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lt1"/>
                </a:solidFill>
                <a:latin typeface="Calibri"/>
                <a:ea typeface="Calibri"/>
                <a:cs typeface="Calibri"/>
                <a:sym typeface="Calibri"/>
              </a:rPr>
              <a:t>Definition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5"/>
          <p:cNvSpPr txBox="1"/>
          <p:nvPr>
            <p:ph idx="4294967295" type="subTitle"/>
          </p:nvPr>
        </p:nvSpPr>
        <p:spPr>
          <a:xfrm>
            <a:off x="1750256" y="445661"/>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Einige Konzepte der Programmierung:</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198" name="Google Shape;198;p5"/>
          <p:cNvSpPr/>
          <p:nvPr/>
        </p:nvSpPr>
        <p:spPr>
          <a:xfrm>
            <a:off x="5681613" y="514686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199" name="Google Shape;199;p5"/>
          <p:cNvSpPr/>
          <p:nvPr/>
        </p:nvSpPr>
        <p:spPr>
          <a:xfrm>
            <a:off x="6096000" y="519903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00" name="Google Shape;200;p5"/>
          <p:cNvSpPr/>
          <p:nvPr/>
        </p:nvSpPr>
        <p:spPr>
          <a:xfrm>
            <a:off x="6414400" y="519903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201" name="Google Shape;201;p5"/>
          <p:cNvCxnSpPr/>
          <p:nvPr/>
        </p:nvCxnSpPr>
        <p:spPr>
          <a:xfrm rot="10800000">
            <a:off x="1503344" y="445660"/>
            <a:ext cx="0" cy="1979695"/>
          </a:xfrm>
          <a:prstGeom prst="straightConnector1">
            <a:avLst/>
          </a:prstGeom>
          <a:noFill/>
          <a:ln cap="flat" cmpd="sng" w="76200">
            <a:solidFill>
              <a:schemeClr val="accent2"/>
            </a:solidFill>
            <a:prstDash val="solid"/>
            <a:round/>
            <a:headEnd len="sm" w="sm" type="none"/>
            <a:tailEnd len="sm" w="sm" type="none"/>
          </a:ln>
        </p:spPr>
      </p:cxnSp>
      <p:sp>
        <p:nvSpPr>
          <p:cNvPr id="202" name="Google Shape;202;p5"/>
          <p:cNvSpPr txBox="1"/>
          <p:nvPr/>
        </p:nvSpPr>
        <p:spPr>
          <a:xfrm>
            <a:off x="1804849" y="1102545"/>
            <a:ext cx="9359080" cy="3145721"/>
          </a:xfrm>
          <a:prstGeom prst="rect">
            <a:avLst/>
          </a:prstGeom>
          <a:noFill/>
          <a:ln>
            <a:noFill/>
          </a:ln>
        </p:spPr>
        <p:txBody>
          <a:bodyPr anchorCtr="0" anchor="t" bIns="121900" lIns="121900" spcFirstLastPara="1" rIns="121900" wrap="square" tIns="121900">
            <a:noAutofit/>
          </a:bodyPr>
          <a:lstStyle/>
          <a:p>
            <a:pPr indent="-342900" lvl="0" marL="342900" marR="0" rtl="0" algn="l">
              <a:lnSpc>
                <a:spcPct val="90000"/>
              </a:lnSpc>
              <a:spcBef>
                <a:spcPts val="10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Für die Programmierung werden Programmiersprachen verwendet:</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Dies sind die Sprachen, die zum Schreiben von Code verwendet werden, z. B. Python, Java, C++, JavaScript usw.</a:t>
            </a:r>
            <a:endParaRPr/>
          </a:p>
          <a:p>
            <a:pPr indent="-342900" lvl="0" marL="342900" marR="0" rtl="0" algn="l">
              <a:lnSpc>
                <a:spcPct val="90000"/>
              </a:lnSpc>
              <a:spcBef>
                <a:spcPts val="10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Jede Sprache hat ihre eigene Syntax (Regeln) und eignet sich für verschiedene Arten von Aufgaben. Unter Syntax versteht man die spezifischen Regeln und die Struktur einer Programmiersprache, die vorschreiben, wie der Code geschrieben werden muss, damit der Computer ihn verstehen und ausführen kann.</a:t>
            </a:r>
            <a:endParaRPr/>
          </a:p>
          <a:p>
            <a:pPr indent="-342900" lvl="0" marL="342900" marR="0" rtl="0" algn="just">
              <a:lnSpc>
                <a:spcPct val="90000"/>
              </a:lnSpc>
              <a:spcBef>
                <a:spcPts val="10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Bei der Programmierung werden Algorithmen verwendet. Dabei handelt es sich um eine Reihe von Schritten oder Anweisungen, mit denen ein bestimmtes Problem gelöst oder eine Aufgabe ausgeführt werden soll.</a:t>
            </a:r>
            <a:endParaRPr/>
          </a:p>
          <a:p>
            <a:pPr indent="0" lvl="0" marL="0" marR="0" rtl="0" algn="just">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6"/>
          <p:cNvSpPr txBox="1"/>
          <p:nvPr>
            <p:ph idx="4294967295" type="subTitle"/>
          </p:nvPr>
        </p:nvSpPr>
        <p:spPr>
          <a:xfrm>
            <a:off x="1750256" y="459310"/>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Einige Konzepte der Programmierung:</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08" name="Google Shape;208;p6"/>
          <p:cNvSpPr/>
          <p:nvPr/>
        </p:nvSpPr>
        <p:spPr>
          <a:xfrm>
            <a:off x="5681613" y="5337808"/>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09" name="Google Shape;209;p6"/>
          <p:cNvSpPr/>
          <p:nvPr/>
        </p:nvSpPr>
        <p:spPr>
          <a:xfrm>
            <a:off x="6096000" y="5389974"/>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10" name="Google Shape;210;p6"/>
          <p:cNvSpPr/>
          <p:nvPr/>
        </p:nvSpPr>
        <p:spPr>
          <a:xfrm>
            <a:off x="6414400" y="5389974"/>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211" name="Google Shape;211;p6"/>
          <p:cNvCxnSpPr/>
          <p:nvPr/>
        </p:nvCxnSpPr>
        <p:spPr>
          <a:xfrm rot="10800000">
            <a:off x="1503344" y="701915"/>
            <a:ext cx="0" cy="1979695"/>
          </a:xfrm>
          <a:prstGeom prst="straightConnector1">
            <a:avLst/>
          </a:prstGeom>
          <a:noFill/>
          <a:ln cap="flat" cmpd="sng" w="76200">
            <a:solidFill>
              <a:schemeClr val="accent2"/>
            </a:solidFill>
            <a:prstDash val="solid"/>
            <a:round/>
            <a:headEnd len="sm" w="sm" type="none"/>
            <a:tailEnd len="sm" w="sm" type="none"/>
          </a:ln>
        </p:spPr>
      </p:cxnSp>
      <p:sp>
        <p:nvSpPr>
          <p:cNvPr id="212" name="Google Shape;212;p6"/>
          <p:cNvSpPr txBox="1"/>
          <p:nvPr/>
        </p:nvSpPr>
        <p:spPr>
          <a:xfrm>
            <a:off x="1804849" y="1358800"/>
            <a:ext cx="9368114" cy="3145721"/>
          </a:xfrm>
          <a:prstGeom prst="rect">
            <a:avLst/>
          </a:prstGeom>
          <a:noFill/>
          <a:ln>
            <a:noFill/>
          </a:ln>
        </p:spPr>
        <p:txBody>
          <a:bodyPr anchorCtr="0" anchor="t" bIns="121900" lIns="121900" spcFirstLastPara="1" rIns="121900" wrap="square" tIns="121900">
            <a:noAutofit/>
          </a:bodyPr>
          <a:lstStyle/>
          <a:p>
            <a:pPr indent="-342900" lvl="0" marL="342900" marR="0" rtl="0" algn="just">
              <a:lnSpc>
                <a:spcPct val="90000"/>
              </a:lnSpc>
              <a:spcBef>
                <a:spcPts val="10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Progrmmierung erfordert Debugging. Dies ist der Prozess des Auffindens und Behebens von Fehlern oder Bugs im Code.</a:t>
            </a:r>
            <a:endParaRPr/>
          </a:p>
          <a:p>
            <a:pPr indent="-342900" lvl="0" marL="342900" marR="0" rtl="0" algn="just">
              <a:lnSpc>
                <a:spcPct val="90000"/>
              </a:lnSpc>
              <a:spcBef>
                <a:spcPts val="10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Programmierung erfordert auch Kompilierung/Interpretation. Der Code muss in eine Form umgewandelt werden, die der Computer ausführen kann. Dies geschieht je nach Programmiersprache durch einen Compiler oder einen Interpreter. </a:t>
            </a:r>
            <a:endParaRPr/>
          </a:p>
          <a:p>
            <a:pPr indent="0" lvl="0" marL="0" marR="0" rtl="0" algn="just">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7"/>
          <p:cNvSpPr txBox="1"/>
          <p:nvPr/>
        </p:nvSpPr>
        <p:spPr>
          <a:xfrm>
            <a:off x="400595" y="2574024"/>
            <a:ext cx="6224571" cy="1709953"/>
          </a:xfrm>
          <a:prstGeom prst="rect">
            <a:avLst/>
          </a:prstGeom>
          <a:noFill/>
          <a:ln>
            <a:noFill/>
          </a:ln>
        </p:spPr>
        <p:txBody>
          <a:bodyPr anchorCtr="0" anchor="b" bIns="121900" lIns="121900" spcFirstLastPara="1" rIns="121900" wrap="square" tIns="121900">
            <a:noAutofit/>
          </a:bodyPr>
          <a:lstStyle/>
          <a:p>
            <a:pPr indent="0" lvl="0" marL="0" marR="0" rtl="0" algn="l">
              <a:lnSpc>
                <a:spcPct val="100000"/>
              </a:lnSpc>
              <a:spcBef>
                <a:spcPts val="0"/>
              </a:spcBef>
              <a:spcAft>
                <a:spcPts val="0"/>
              </a:spcAft>
              <a:buClr>
                <a:schemeClr val="lt1"/>
              </a:buClr>
              <a:buSzPts val="3600"/>
              <a:buFont typeface="Montserrat"/>
              <a:buNone/>
            </a:pPr>
            <a:r>
              <a:rPr b="1" i="0" lang="en-US" sz="4267" u="none" cap="none" strike="noStrike">
                <a:solidFill>
                  <a:schemeClr val="dk1"/>
                </a:solidFill>
                <a:latin typeface="Montserrat"/>
                <a:ea typeface="Montserrat"/>
                <a:cs typeface="Montserrat"/>
                <a:sym typeface="Montserrat"/>
              </a:rPr>
              <a:t>Programmierung</a:t>
            </a:r>
            <a:br>
              <a:rPr b="1" i="0" lang="en-US" sz="4267" u="none" cap="none" strike="noStrike">
                <a:solidFill>
                  <a:schemeClr val="dk1"/>
                </a:solidFill>
                <a:latin typeface="Montserrat"/>
                <a:ea typeface="Montserrat"/>
                <a:cs typeface="Montserrat"/>
                <a:sym typeface="Montserrat"/>
              </a:rPr>
            </a:br>
            <a:r>
              <a:rPr b="1" i="0" lang="en-US" sz="4267" u="none" cap="none" strike="noStrike">
                <a:solidFill>
                  <a:schemeClr val="dk1"/>
                </a:solidFill>
                <a:latin typeface="Montserrat"/>
                <a:ea typeface="Montserrat"/>
                <a:cs typeface="Montserrat"/>
                <a:sym typeface="Montserrat"/>
              </a:rPr>
              <a:t>Video</a:t>
            </a:r>
            <a:endParaRPr b="1" i="0" sz="4267" u="none" cap="none" strike="noStrike">
              <a:solidFill>
                <a:schemeClr val="lt2"/>
              </a:solidFill>
              <a:latin typeface="Montserrat"/>
              <a:ea typeface="Montserrat"/>
              <a:cs typeface="Montserrat"/>
              <a:sym typeface="Montserrat"/>
            </a:endParaRPr>
          </a:p>
        </p:txBody>
      </p:sp>
      <p:sp>
        <p:nvSpPr>
          <p:cNvPr id="218" name="Google Shape;218;p7"/>
          <p:cNvSpPr txBox="1"/>
          <p:nvPr/>
        </p:nvSpPr>
        <p:spPr>
          <a:xfrm>
            <a:off x="7249503" y="4923418"/>
            <a:ext cx="4220240" cy="318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67">
                <a:solidFill>
                  <a:schemeClr val="dk1"/>
                </a:solidFill>
                <a:latin typeface="Calibri"/>
                <a:ea typeface="Calibri"/>
                <a:cs typeface="Calibri"/>
                <a:sym typeface="Calibri"/>
              </a:rPr>
              <a:t>https://www.youtube.com/watch?v=N7ZmPYaXoic</a:t>
            </a:r>
            <a:endParaRPr/>
          </a:p>
        </p:txBody>
      </p:sp>
      <p:sp>
        <p:nvSpPr>
          <p:cNvPr id="219" name="Google Shape;219;p7"/>
          <p:cNvSpPr/>
          <p:nvPr/>
        </p:nvSpPr>
        <p:spPr>
          <a:xfrm>
            <a:off x="6095181" y="5912607"/>
            <a:ext cx="124800" cy="124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20" name="Google Shape;220;p7"/>
          <p:cNvSpPr/>
          <p:nvPr/>
        </p:nvSpPr>
        <p:spPr>
          <a:xfrm>
            <a:off x="5677597" y="5912607"/>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21" name="Google Shape;221;p7"/>
          <p:cNvSpPr/>
          <p:nvPr/>
        </p:nvSpPr>
        <p:spPr>
          <a:xfrm>
            <a:off x="6514765" y="5860721"/>
            <a:ext cx="220800"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22" name="Google Shape;222;p7"/>
          <p:cNvSpPr/>
          <p:nvPr/>
        </p:nvSpPr>
        <p:spPr>
          <a:xfrm>
            <a:off x="6783355" y="130629"/>
            <a:ext cx="3685592" cy="1485853"/>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Schauen wir uns dieses Youtube-Video über Codierung an!</a:t>
            </a:r>
            <a:endParaRPr/>
          </a:p>
        </p:txBody>
      </p:sp>
      <p:pic>
        <p:nvPicPr>
          <p:cNvPr id="223" name="Google Shape;223;p7"/>
          <p:cNvPicPr preferRelativeResize="0"/>
          <p:nvPr/>
        </p:nvPicPr>
        <p:blipFill rotWithShape="1">
          <a:blip r:embed="rId3">
            <a:alphaModFix/>
          </a:blip>
          <a:srcRect b="0" l="0" r="0" t="0"/>
          <a:stretch/>
        </p:blipFill>
        <p:spPr>
          <a:xfrm>
            <a:off x="6783355" y="2369976"/>
            <a:ext cx="4798710" cy="255344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8"/>
          <p:cNvSpPr txBox="1"/>
          <p:nvPr>
            <p:ph idx="4294967295" type="subTitle"/>
          </p:nvPr>
        </p:nvSpPr>
        <p:spPr>
          <a:xfrm>
            <a:off x="1750256" y="459310"/>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Ein Flussdiagramm:</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29" name="Google Shape;229;p8"/>
          <p:cNvSpPr/>
          <p:nvPr/>
        </p:nvSpPr>
        <p:spPr>
          <a:xfrm>
            <a:off x="5681613" y="5337808"/>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30" name="Google Shape;230;p8"/>
          <p:cNvSpPr/>
          <p:nvPr/>
        </p:nvSpPr>
        <p:spPr>
          <a:xfrm>
            <a:off x="6096000" y="5389974"/>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31" name="Google Shape;231;p8"/>
          <p:cNvSpPr/>
          <p:nvPr/>
        </p:nvSpPr>
        <p:spPr>
          <a:xfrm>
            <a:off x="6414400" y="5389974"/>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232" name="Google Shape;232;p8"/>
          <p:cNvCxnSpPr/>
          <p:nvPr/>
        </p:nvCxnSpPr>
        <p:spPr>
          <a:xfrm rot="10800000">
            <a:off x="1503344" y="701915"/>
            <a:ext cx="0" cy="1979695"/>
          </a:xfrm>
          <a:prstGeom prst="straightConnector1">
            <a:avLst/>
          </a:prstGeom>
          <a:noFill/>
          <a:ln cap="flat" cmpd="sng" w="76200">
            <a:solidFill>
              <a:schemeClr val="accent2"/>
            </a:solidFill>
            <a:prstDash val="solid"/>
            <a:round/>
            <a:headEnd len="sm" w="sm" type="none"/>
            <a:tailEnd len="sm" w="sm" type="none"/>
          </a:ln>
        </p:spPr>
      </p:cxnSp>
      <p:sp>
        <p:nvSpPr>
          <p:cNvPr id="233" name="Google Shape;233;p8"/>
          <p:cNvSpPr txBox="1"/>
          <p:nvPr/>
        </p:nvSpPr>
        <p:spPr>
          <a:xfrm>
            <a:off x="1804849" y="1358800"/>
            <a:ext cx="9368114" cy="3145721"/>
          </a:xfrm>
          <a:prstGeom prst="rect">
            <a:avLst/>
          </a:prstGeom>
          <a:noFill/>
          <a:ln>
            <a:noFill/>
          </a:ln>
        </p:spPr>
        <p:txBody>
          <a:bodyPr anchorCtr="0" anchor="t" bIns="121900" lIns="121900" spcFirstLastPara="1" rIns="121900" wrap="square" tIns="121900">
            <a:noAutofit/>
          </a:bodyPr>
          <a:lstStyle/>
          <a:p>
            <a:pPr indent="-342900" lvl="0" marL="342900" marR="0" rtl="0" algn="just">
              <a:lnSpc>
                <a:spcPct val="90000"/>
              </a:lnSpc>
              <a:spcBef>
                <a:spcPts val="10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Ein Flussdiagramm ist ein Diagramm, in dem ein Arbeitsablauf oder ein Prozess visuell dargestellt wird.</a:t>
            </a:r>
            <a:endParaRPr/>
          </a:p>
          <a:p>
            <a:pPr indent="-342900" lvl="0" marL="342900" marR="0" rtl="0" algn="just">
              <a:lnSpc>
                <a:spcPct val="90000"/>
              </a:lnSpc>
              <a:spcBef>
                <a:spcPts val="10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Es kann auch als grafische Darstellung eines Algorithmus beschrieben werden, die eine schrittweise Methode zur Erledigung einer Aufgabe veranschaulicht.</a:t>
            </a:r>
            <a:endParaRPr/>
          </a:p>
          <a:p>
            <a:pPr indent="-342900" lvl="0" marL="342900" marR="0" rtl="0" algn="just">
              <a:lnSpc>
                <a:spcPct val="90000"/>
              </a:lnSpc>
              <a:spcBef>
                <a:spcPts val="10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Ein Programmablaufdiagramm zeigt die Kontrollen in einem Programm innerhalb eines Systems.</a:t>
            </a:r>
            <a:endParaRPr/>
          </a:p>
          <a:p>
            <a:pPr indent="0" lvl="0" marL="0" marR="0" rtl="0" algn="just">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9"/>
          <p:cNvSpPr txBox="1"/>
          <p:nvPr>
            <p:ph idx="4294967295" type="subTitle"/>
          </p:nvPr>
        </p:nvSpPr>
        <p:spPr>
          <a:xfrm>
            <a:off x="1750256" y="459310"/>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Flussdiagrammelemente - Teil 1:</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cxnSp>
        <p:nvCxnSpPr>
          <p:cNvPr id="239" name="Google Shape;239;p9"/>
          <p:cNvCxnSpPr/>
          <p:nvPr/>
        </p:nvCxnSpPr>
        <p:spPr>
          <a:xfrm rot="10800000">
            <a:off x="1503344" y="701915"/>
            <a:ext cx="0" cy="1979695"/>
          </a:xfrm>
          <a:prstGeom prst="straightConnector1">
            <a:avLst/>
          </a:prstGeom>
          <a:noFill/>
          <a:ln cap="flat" cmpd="sng" w="76200">
            <a:solidFill>
              <a:schemeClr val="accent2"/>
            </a:solidFill>
            <a:prstDash val="solid"/>
            <a:round/>
            <a:headEnd len="sm" w="sm" type="none"/>
            <a:tailEnd len="sm" w="sm" type="none"/>
          </a:ln>
        </p:spPr>
      </p:cxnSp>
      <p:pic>
        <p:nvPicPr>
          <p:cNvPr descr="Ein Bild, das Schwarz, Dunkelheit enthält.&#10;&#10;Automatisch generierte Beschreibung" id="240" name="Google Shape;240;p9"/>
          <p:cNvPicPr preferRelativeResize="0"/>
          <p:nvPr/>
        </p:nvPicPr>
        <p:blipFill rotWithShape="1">
          <a:blip r:embed="rId3">
            <a:alphaModFix/>
          </a:blip>
          <a:srcRect b="0" l="0" r="0" t="0"/>
          <a:stretch/>
        </p:blipFill>
        <p:spPr>
          <a:xfrm flipH="1" rot="10800000">
            <a:off x="1928479" y="2039403"/>
            <a:ext cx="1224153" cy="229529"/>
          </a:xfrm>
          <a:prstGeom prst="rect">
            <a:avLst/>
          </a:prstGeom>
          <a:noFill/>
          <a:ln>
            <a:noFill/>
          </a:ln>
        </p:spPr>
      </p:pic>
      <p:sp>
        <p:nvSpPr>
          <p:cNvPr id="241" name="Google Shape;241;p9"/>
          <p:cNvSpPr/>
          <p:nvPr/>
        </p:nvSpPr>
        <p:spPr>
          <a:xfrm>
            <a:off x="3577765" y="1883579"/>
            <a:ext cx="8188665" cy="687093"/>
          </a:xfrm>
          <a:prstGeom prst="rect">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Pfeil / Flusslinie:</a:t>
            </a:r>
            <a:br>
              <a:rPr lang="en-US" sz="1800">
                <a:solidFill>
                  <a:schemeClr val="lt1"/>
                </a:solidFill>
                <a:latin typeface="Calibri"/>
                <a:ea typeface="Calibri"/>
                <a:cs typeface="Calibri"/>
                <a:sym typeface="Calibri"/>
              </a:rPr>
            </a:br>
            <a:r>
              <a:rPr lang="en-US" sz="1800">
                <a:solidFill>
                  <a:schemeClr val="lt1"/>
                </a:solidFill>
                <a:latin typeface="Calibri"/>
                <a:ea typeface="Calibri"/>
                <a:cs typeface="Calibri"/>
                <a:sym typeface="Calibri"/>
              </a:rPr>
              <a:t>Zeigt den Arbeitsablauf des Prozesses an</a:t>
            </a:r>
            <a:endParaRPr sz="1800">
              <a:solidFill>
                <a:schemeClr val="lt1"/>
              </a:solidFill>
              <a:latin typeface="Calibri"/>
              <a:ea typeface="Calibri"/>
              <a:cs typeface="Calibri"/>
              <a:sym typeface="Calibri"/>
            </a:endParaRPr>
          </a:p>
        </p:txBody>
      </p:sp>
      <p:pic>
        <p:nvPicPr>
          <p:cNvPr id="242" name="Google Shape;242;p9"/>
          <p:cNvPicPr preferRelativeResize="0"/>
          <p:nvPr/>
        </p:nvPicPr>
        <p:blipFill rotWithShape="1">
          <a:blip r:embed="rId4">
            <a:alphaModFix/>
          </a:blip>
          <a:srcRect b="0" l="0" r="0" t="0"/>
          <a:stretch/>
        </p:blipFill>
        <p:spPr>
          <a:xfrm>
            <a:off x="1826180" y="2807502"/>
            <a:ext cx="1428750" cy="714375"/>
          </a:xfrm>
          <a:prstGeom prst="rect">
            <a:avLst/>
          </a:prstGeom>
          <a:noFill/>
          <a:ln>
            <a:noFill/>
          </a:ln>
        </p:spPr>
      </p:pic>
      <p:sp>
        <p:nvSpPr>
          <p:cNvPr id="243" name="Google Shape;243;p9"/>
          <p:cNvSpPr/>
          <p:nvPr/>
        </p:nvSpPr>
        <p:spPr>
          <a:xfrm>
            <a:off x="3577765" y="2807502"/>
            <a:ext cx="8188665" cy="687093"/>
          </a:xfrm>
          <a:prstGeom prst="rect">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Terminal</a:t>
            </a:r>
            <a:br>
              <a:rPr lang="en-US" sz="1800">
                <a:solidFill>
                  <a:schemeClr val="lt1"/>
                </a:solidFill>
                <a:latin typeface="Calibri"/>
                <a:ea typeface="Calibri"/>
                <a:cs typeface="Calibri"/>
                <a:sym typeface="Calibri"/>
              </a:rPr>
            </a:br>
            <a:r>
              <a:rPr lang="en-US" sz="1800">
                <a:solidFill>
                  <a:schemeClr val="lt1"/>
                </a:solidFill>
                <a:latin typeface="Calibri"/>
                <a:ea typeface="Calibri"/>
                <a:cs typeface="Calibri"/>
                <a:sym typeface="Calibri"/>
              </a:rPr>
              <a:t>Stellt den Anfang und das Ende eines Programms dar</a:t>
            </a:r>
            <a:endParaRPr sz="1800">
              <a:solidFill>
                <a:schemeClr val="lt1"/>
              </a:solidFill>
              <a:latin typeface="Calibri"/>
              <a:ea typeface="Calibri"/>
              <a:cs typeface="Calibri"/>
              <a:sym typeface="Calibri"/>
            </a:endParaRPr>
          </a:p>
        </p:txBody>
      </p:sp>
      <p:pic>
        <p:nvPicPr>
          <p:cNvPr descr="Ein Bild, das Rechteck, weiß, Screenshot, Bilderrahmen enthält.&#10;&#10;Automatisch generierte Beschreibung" id="244" name="Google Shape;244;p9"/>
          <p:cNvPicPr preferRelativeResize="0"/>
          <p:nvPr/>
        </p:nvPicPr>
        <p:blipFill rotWithShape="1">
          <a:blip r:embed="rId5">
            <a:alphaModFix/>
          </a:blip>
          <a:srcRect b="0" l="0" r="0" t="0"/>
          <a:stretch/>
        </p:blipFill>
        <p:spPr>
          <a:xfrm>
            <a:off x="1826180" y="3777324"/>
            <a:ext cx="1428750" cy="714375"/>
          </a:xfrm>
          <a:prstGeom prst="rect">
            <a:avLst/>
          </a:prstGeom>
          <a:noFill/>
          <a:ln>
            <a:noFill/>
          </a:ln>
        </p:spPr>
      </p:pic>
      <p:sp>
        <p:nvSpPr>
          <p:cNvPr id="245" name="Google Shape;245;p9"/>
          <p:cNvSpPr/>
          <p:nvPr/>
        </p:nvSpPr>
        <p:spPr>
          <a:xfrm>
            <a:off x="3577765" y="3777324"/>
            <a:ext cx="8188665" cy="687093"/>
          </a:xfrm>
          <a:prstGeom prst="rect">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Prozess</a:t>
            </a:r>
            <a:br>
              <a:rPr lang="en-US" sz="1800">
                <a:solidFill>
                  <a:schemeClr val="lt1"/>
                </a:solidFill>
                <a:latin typeface="Calibri"/>
                <a:ea typeface="Calibri"/>
                <a:cs typeface="Calibri"/>
                <a:sym typeface="Calibri"/>
              </a:rPr>
            </a:br>
            <a:r>
              <a:rPr lang="en-US" sz="1800">
                <a:solidFill>
                  <a:schemeClr val="lt1"/>
                </a:solidFill>
                <a:latin typeface="Calibri"/>
                <a:ea typeface="Calibri"/>
                <a:cs typeface="Calibri"/>
                <a:sym typeface="Calibri"/>
              </a:rPr>
              <a:t>Stellt eine Reihe von Vorgängen dar</a:t>
            </a:r>
            <a:endParaRPr sz="1800">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sp>
        <p:nvSpPr>
          <p:cNvPr id="250" name="Google Shape;250;p10"/>
          <p:cNvSpPr txBox="1"/>
          <p:nvPr>
            <p:ph idx="4294967295" type="subTitle"/>
          </p:nvPr>
        </p:nvSpPr>
        <p:spPr>
          <a:xfrm>
            <a:off x="1750256" y="459310"/>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Flussdiagrammelemente - Teil 2:</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51" name="Google Shape;251;p10"/>
          <p:cNvSpPr/>
          <p:nvPr/>
        </p:nvSpPr>
        <p:spPr>
          <a:xfrm>
            <a:off x="5672312" y="5337808"/>
            <a:ext cx="262659"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52" name="Google Shape;252;p10"/>
          <p:cNvSpPr/>
          <p:nvPr/>
        </p:nvSpPr>
        <p:spPr>
          <a:xfrm>
            <a:off x="6090780" y="5389974"/>
            <a:ext cx="147424"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53" name="Google Shape;253;p10"/>
          <p:cNvSpPr/>
          <p:nvPr/>
        </p:nvSpPr>
        <p:spPr>
          <a:xfrm>
            <a:off x="6409180" y="5389974"/>
            <a:ext cx="147424"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254" name="Google Shape;254;p10"/>
          <p:cNvCxnSpPr/>
          <p:nvPr/>
        </p:nvCxnSpPr>
        <p:spPr>
          <a:xfrm rot="10800000">
            <a:off x="1503344" y="701915"/>
            <a:ext cx="0" cy="1979695"/>
          </a:xfrm>
          <a:prstGeom prst="straightConnector1">
            <a:avLst/>
          </a:prstGeom>
          <a:noFill/>
          <a:ln cap="flat" cmpd="sng" w="76200">
            <a:solidFill>
              <a:schemeClr val="accent2"/>
            </a:solidFill>
            <a:prstDash val="solid"/>
            <a:round/>
            <a:headEnd len="sm" w="sm" type="none"/>
            <a:tailEnd len="sm" w="sm" type="none"/>
          </a:ln>
        </p:spPr>
      </p:cxnSp>
      <p:sp>
        <p:nvSpPr>
          <p:cNvPr id="255" name="Google Shape;255;p10"/>
          <p:cNvSpPr/>
          <p:nvPr/>
        </p:nvSpPr>
        <p:spPr>
          <a:xfrm>
            <a:off x="3577765" y="1952587"/>
            <a:ext cx="8188665" cy="687093"/>
          </a:xfrm>
          <a:prstGeom prst="rect">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Eingabe/Ausgabe:</a:t>
            </a:r>
            <a:br>
              <a:rPr lang="en-US" sz="1800">
                <a:solidFill>
                  <a:schemeClr val="lt1"/>
                </a:solidFill>
                <a:latin typeface="Calibri"/>
                <a:ea typeface="Calibri"/>
                <a:cs typeface="Calibri"/>
                <a:sym typeface="Calibri"/>
              </a:rPr>
            </a:br>
            <a:r>
              <a:rPr lang="en-US" sz="1800">
                <a:solidFill>
                  <a:schemeClr val="lt1"/>
                </a:solidFill>
                <a:latin typeface="Calibri"/>
                <a:ea typeface="Calibri"/>
                <a:cs typeface="Calibri"/>
                <a:sym typeface="Calibri"/>
              </a:rPr>
              <a:t>Zeigt an, wo die Daten eingegeben oder die Ergebnisse angezeigt werden sollen</a:t>
            </a:r>
            <a:endParaRPr sz="1800">
              <a:solidFill>
                <a:schemeClr val="lt1"/>
              </a:solidFill>
              <a:latin typeface="Calibri"/>
              <a:ea typeface="Calibri"/>
              <a:cs typeface="Calibri"/>
              <a:sym typeface="Calibri"/>
            </a:endParaRPr>
          </a:p>
        </p:txBody>
      </p:sp>
      <p:pic>
        <p:nvPicPr>
          <p:cNvPr descr="Ein Bild, das weiß, Design enthält.&#10;&#10;Automatisch generierte Beschreibung" id="256" name="Google Shape;256;p10"/>
          <p:cNvPicPr preferRelativeResize="0"/>
          <p:nvPr/>
        </p:nvPicPr>
        <p:blipFill rotWithShape="1">
          <a:blip r:embed="rId3">
            <a:alphaModFix/>
          </a:blip>
          <a:srcRect b="0" l="0" r="0" t="0"/>
          <a:stretch/>
        </p:blipFill>
        <p:spPr>
          <a:xfrm>
            <a:off x="1834408" y="3121215"/>
            <a:ext cx="1428750" cy="1076325"/>
          </a:xfrm>
          <a:prstGeom prst="rect">
            <a:avLst/>
          </a:prstGeom>
          <a:noFill/>
          <a:ln>
            <a:noFill/>
          </a:ln>
        </p:spPr>
      </p:pic>
      <p:sp>
        <p:nvSpPr>
          <p:cNvPr id="257" name="Google Shape;257;p10"/>
          <p:cNvSpPr/>
          <p:nvPr/>
        </p:nvSpPr>
        <p:spPr>
          <a:xfrm>
            <a:off x="3483694" y="3287679"/>
            <a:ext cx="8188665" cy="908781"/>
          </a:xfrm>
          <a:prstGeom prst="rect">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Entscheidung / True-or-False-Test</a:t>
            </a:r>
            <a:br>
              <a:rPr lang="en-US" sz="1800">
                <a:solidFill>
                  <a:schemeClr val="lt1"/>
                </a:solidFill>
                <a:latin typeface="Calibri"/>
                <a:ea typeface="Calibri"/>
                <a:cs typeface="Calibri"/>
                <a:sym typeface="Calibri"/>
              </a:rPr>
            </a:br>
            <a:r>
              <a:rPr lang="en-US" sz="1800">
                <a:solidFill>
                  <a:schemeClr val="lt1"/>
                </a:solidFill>
                <a:latin typeface="Calibri"/>
                <a:ea typeface="Calibri"/>
                <a:cs typeface="Calibri"/>
                <a:sym typeface="Calibri"/>
              </a:rPr>
              <a:t>Bezeichnet eine bedingte Operation, die entscheidet, welchen Weg das Programm einschlagen wird.</a:t>
            </a:r>
            <a:endParaRPr sz="1800">
              <a:solidFill>
                <a:schemeClr val="lt1"/>
              </a:solidFill>
              <a:latin typeface="Calibri"/>
              <a:ea typeface="Calibri"/>
              <a:cs typeface="Calibri"/>
              <a:sym typeface="Calibri"/>
            </a:endParaRPr>
          </a:p>
        </p:txBody>
      </p:sp>
      <p:pic>
        <p:nvPicPr>
          <p:cNvPr descr="Ein Bild, das weiß, Rechteck, Design enthält.&#10;&#10;Automatisch generierte Beschreibung" id="258" name="Google Shape;258;p10"/>
          <p:cNvPicPr preferRelativeResize="0"/>
          <p:nvPr/>
        </p:nvPicPr>
        <p:blipFill rotWithShape="1">
          <a:blip r:embed="rId4">
            <a:alphaModFix/>
          </a:blip>
          <a:srcRect b="0" l="0" r="0" t="0"/>
          <a:stretch/>
        </p:blipFill>
        <p:spPr>
          <a:xfrm>
            <a:off x="1963516" y="1920992"/>
            <a:ext cx="1428750" cy="7143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11"/>
          <p:cNvSpPr txBox="1"/>
          <p:nvPr>
            <p:ph idx="4294967295" type="subTitle"/>
          </p:nvPr>
        </p:nvSpPr>
        <p:spPr>
          <a:xfrm>
            <a:off x="1750256" y="459310"/>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Elemente des Flussdiagramms - Beispiel: Das Auto springt nicht an!</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264" name="Google Shape;264;p11"/>
          <p:cNvSpPr/>
          <p:nvPr/>
        </p:nvSpPr>
        <p:spPr>
          <a:xfrm>
            <a:off x="5672312" y="5337808"/>
            <a:ext cx="262659"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65" name="Google Shape;265;p11"/>
          <p:cNvSpPr/>
          <p:nvPr/>
        </p:nvSpPr>
        <p:spPr>
          <a:xfrm>
            <a:off x="6090780" y="5389974"/>
            <a:ext cx="147424"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66" name="Google Shape;266;p11"/>
          <p:cNvSpPr/>
          <p:nvPr/>
        </p:nvSpPr>
        <p:spPr>
          <a:xfrm>
            <a:off x="6409180" y="5389974"/>
            <a:ext cx="147424"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267" name="Google Shape;267;p11"/>
          <p:cNvCxnSpPr/>
          <p:nvPr/>
        </p:nvCxnSpPr>
        <p:spPr>
          <a:xfrm rot="10800000">
            <a:off x="1503344" y="701915"/>
            <a:ext cx="0" cy="1979695"/>
          </a:xfrm>
          <a:prstGeom prst="straightConnector1">
            <a:avLst/>
          </a:prstGeom>
          <a:noFill/>
          <a:ln cap="flat" cmpd="sng" w="76200">
            <a:solidFill>
              <a:schemeClr val="accent2"/>
            </a:solidFill>
            <a:prstDash val="solid"/>
            <a:round/>
            <a:headEnd len="sm" w="sm" type="none"/>
            <a:tailEnd len="sm" w="sm" type="none"/>
          </a:ln>
        </p:spPr>
      </p:cxnSp>
      <p:sp>
        <p:nvSpPr>
          <p:cNvPr id="268" name="Google Shape;268;p11"/>
          <p:cNvSpPr/>
          <p:nvPr/>
        </p:nvSpPr>
        <p:spPr>
          <a:xfrm>
            <a:off x="2642417" y="1141144"/>
            <a:ext cx="2572719" cy="714375"/>
          </a:xfrm>
          <a:prstGeom prst="roundRect">
            <a:avLst>
              <a:gd fmla="val 16667" name="adj"/>
            </a:avLst>
          </a:prstGeom>
          <a:solidFill>
            <a:srgbClr val="FF0000"/>
          </a:solidFill>
          <a:ln cap="flat" cmpd="sng" w="19050">
            <a:solidFill>
              <a:srgbClr val="452A2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Auto springt nicht an</a:t>
            </a:r>
            <a:endParaRPr sz="1800">
              <a:solidFill>
                <a:schemeClr val="lt1"/>
              </a:solidFill>
              <a:latin typeface="Calibri"/>
              <a:ea typeface="Calibri"/>
              <a:cs typeface="Calibri"/>
              <a:sym typeface="Calibri"/>
            </a:endParaRPr>
          </a:p>
        </p:txBody>
      </p:sp>
      <p:cxnSp>
        <p:nvCxnSpPr>
          <p:cNvPr id="269" name="Google Shape;269;p11"/>
          <p:cNvCxnSpPr>
            <a:stCxn id="268" idx="2"/>
          </p:cNvCxnSpPr>
          <p:nvPr/>
        </p:nvCxnSpPr>
        <p:spPr>
          <a:xfrm>
            <a:off x="3928777" y="1855519"/>
            <a:ext cx="0" cy="324600"/>
          </a:xfrm>
          <a:prstGeom prst="straightConnector1">
            <a:avLst/>
          </a:prstGeom>
          <a:noFill/>
          <a:ln cap="flat" cmpd="sng" w="57150">
            <a:solidFill>
              <a:schemeClr val="dk1"/>
            </a:solidFill>
            <a:prstDash val="solid"/>
            <a:round/>
            <a:headEnd len="sm" w="sm" type="none"/>
            <a:tailEnd len="med" w="med" type="triangle"/>
          </a:ln>
        </p:spPr>
      </p:cxnSp>
      <p:sp>
        <p:nvSpPr>
          <p:cNvPr id="270" name="Google Shape;270;p11"/>
          <p:cNvSpPr/>
          <p:nvPr/>
        </p:nvSpPr>
        <p:spPr>
          <a:xfrm>
            <a:off x="2417735" y="2158560"/>
            <a:ext cx="3041903" cy="1179621"/>
          </a:xfrm>
          <a:prstGeom prst="diamond">
            <a:avLst/>
          </a:prstGeom>
          <a:solidFill>
            <a:srgbClr val="FFFF0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dk1"/>
                </a:solidFill>
                <a:latin typeface="Calibri"/>
                <a:ea typeface="Calibri"/>
                <a:cs typeface="Calibri"/>
                <a:sym typeface="Calibri"/>
              </a:rPr>
              <a:t>Kraftstoff im Auto?</a:t>
            </a:r>
            <a:endParaRPr/>
          </a:p>
        </p:txBody>
      </p:sp>
      <p:sp>
        <p:nvSpPr>
          <p:cNvPr id="271" name="Google Shape;271;p11"/>
          <p:cNvSpPr/>
          <p:nvPr/>
        </p:nvSpPr>
        <p:spPr>
          <a:xfrm>
            <a:off x="5890213" y="2391182"/>
            <a:ext cx="2572719" cy="714375"/>
          </a:xfrm>
          <a:prstGeom prst="roundRect">
            <a:avLst>
              <a:gd fmla="val 16667" name="adj"/>
            </a:avLst>
          </a:prstGeom>
          <a:solidFill>
            <a:srgbClr val="92D05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Tanken</a:t>
            </a:r>
            <a:endParaRPr/>
          </a:p>
        </p:txBody>
      </p:sp>
      <p:cxnSp>
        <p:nvCxnSpPr>
          <p:cNvPr id="272" name="Google Shape;272;p11"/>
          <p:cNvCxnSpPr>
            <a:endCxn id="271" idx="1"/>
          </p:cNvCxnSpPr>
          <p:nvPr/>
        </p:nvCxnSpPr>
        <p:spPr>
          <a:xfrm>
            <a:off x="5428813" y="2748370"/>
            <a:ext cx="461400" cy="0"/>
          </a:xfrm>
          <a:prstGeom prst="straightConnector1">
            <a:avLst/>
          </a:prstGeom>
          <a:noFill/>
          <a:ln cap="flat" cmpd="sng" w="57150">
            <a:solidFill>
              <a:schemeClr val="dk1"/>
            </a:solidFill>
            <a:prstDash val="solid"/>
            <a:round/>
            <a:headEnd len="sm" w="sm" type="none"/>
            <a:tailEnd len="med" w="med" type="triangle"/>
          </a:ln>
        </p:spPr>
      </p:cxnSp>
      <p:cxnSp>
        <p:nvCxnSpPr>
          <p:cNvPr id="273" name="Google Shape;273;p11"/>
          <p:cNvCxnSpPr/>
          <p:nvPr/>
        </p:nvCxnSpPr>
        <p:spPr>
          <a:xfrm flipH="1">
            <a:off x="3945140" y="3338181"/>
            <a:ext cx="1" cy="324647"/>
          </a:xfrm>
          <a:prstGeom prst="straightConnector1">
            <a:avLst/>
          </a:prstGeom>
          <a:noFill/>
          <a:ln cap="flat" cmpd="sng" w="57150">
            <a:solidFill>
              <a:schemeClr val="dk1"/>
            </a:solidFill>
            <a:prstDash val="solid"/>
            <a:round/>
            <a:headEnd len="sm" w="sm" type="none"/>
            <a:tailEnd len="med" w="med" type="triangle"/>
          </a:ln>
        </p:spPr>
      </p:cxnSp>
      <p:sp>
        <p:nvSpPr>
          <p:cNvPr id="274" name="Google Shape;274;p11"/>
          <p:cNvSpPr/>
          <p:nvPr/>
        </p:nvSpPr>
        <p:spPr>
          <a:xfrm>
            <a:off x="2424188" y="3678298"/>
            <a:ext cx="3041903" cy="1179621"/>
          </a:xfrm>
          <a:prstGeom prst="diamond">
            <a:avLst/>
          </a:prstGeom>
          <a:solidFill>
            <a:srgbClr val="FFFF0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400">
                <a:solidFill>
                  <a:schemeClr val="dk1"/>
                </a:solidFill>
                <a:latin typeface="Calibri"/>
                <a:ea typeface="Calibri"/>
                <a:cs typeface="Calibri"/>
                <a:sym typeface="Calibri"/>
              </a:rPr>
              <a:t>Gebrauchter Zündschlüssel oder Zündknopf?</a:t>
            </a:r>
            <a:endParaRPr/>
          </a:p>
        </p:txBody>
      </p:sp>
      <p:sp>
        <p:nvSpPr>
          <p:cNvPr id="275" name="Google Shape;275;p11"/>
          <p:cNvSpPr/>
          <p:nvPr/>
        </p:nvSpPr>
        <p:spPr>
          <a:xfrm>
            <a:off x="5916466" y="3913825"/>
            <a:ext cx="2572719" cy="714375"/>
          </a:xfrm>
          <a:prstGeom prst="roundRect">
            <a:avLst>
              <a:gd fmla="val 16667" name="adj"/>
            </a:avLst>
          </a:prstGeom>
          <a:solidFill>
            <a:srgbClr val="92D05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Zündung verwenden</a:t>
            </a:r>
            <a:endParaRPr/>
          </a:p>
        </p:txBody>
      </p:sp>
      <p:cxnSp>
        <p:nvCxnSpPr>
          <p:cNvPr id="276" name="Google Shape;276;p11"/>
          <p:cNvCxnSpPr>
            <a:endCxn id="275" idx="1"/>
          </p:cNvCxnSpPr>
          <p:nvPr/>
        </p:nvCxnSpPr>
        <p:spPr>
          <a:xfrm>
            <a:off x="5455066" y="4271013"/>
            <a:ext cx="461400" cy="0"/>
          </a:xfrm>
          <a:prstGeom prst="straightConnector1">
            <a:avLst/>
          </a:prstGeom>
          <a:noFill/>
          <a:ln cap="flat" cmpd="sng" w="57150">
            <a:solidFill>
              <a:schemeClr val="dk1"/>
            </a:solidFill>
            <a:prstDash val="solid"/>
            <a:round/>
            <a:headEnd len="sm" w="sm" type="none"/>
            <a:tailEnd len="med" w="med" type="triangle"/>
          </a:ln>
        </p:spPr>
      </p:cxnSp>
      <p:cxnSp>
        <p:nvCxnSpPr>
          <p:cNvPr id="277" name="Google Shape;277;p11"/>
          <p:cNvCxnSpPr/>
          <p:nvPr/>
        </p:nvCxnSpPr>
        <p:spPr>
          <a:xfrm flipH="1">
            <a:off x="3945139" y="4863119"/>
            <a:ext cx="1" cy="324647"/>
          </a:xfrm>
          <a:prstGeom prst="straightConnector1">
            <a:avLst/>
          </a:prstGeom>
          <a:noFill/>
          <a:ln cap="flat" cmpd="sng" w="57150">
            <a:solidFill>
              <a:schemeClr val="dk1"/>
            </a:solidFill>
            <a:prstDash val="solid"/>
            <a:round/>
            <a:headEnd len="sm" w="sm" type="none"/>
            <a:tailEnd len="med" w="med" type="triangle"/>
          </a:ln>
        </p:spPr>
      </p:cxnSp>
      <p:sp>
        <p:nvSpPr>
          <p:cNvPr id="278" name="Google Shape;278;p11"/>
          <p:cNvSpPr/>
          <p:nvPr/>
        </p:nvSpPr>
        <p:spPr>
          <a:xfrm>
            <a:off x="2464614" y="5187766"/>
            <a:ext cx="2572719" cy="714375"/>
          </a:xfrm>
          <a:prstGeom prst="roundRect">
            <a:avLst>
              <a:gd fmla="val 16667" name="adj"/>
            </a:avLst>
          </a:prstGeom>
          <a:solidFill>
            <a:srgbClr val="92D050"/>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Besuch einer Autowerkstatt</a:t>
            </a:r>
            <a:endParaRPr sz="1800">
              <a:solidFill>
                <a:schemeClr val="lt1"/>
              </a:solidFill>
              <a:latin typeface="Calibri"/>
              <a:ea typeface="Calibri"/>
              <a:cs typeface="Calibri"/>
              <a:sym typeface="Calibri"/>
            </a:endParaRPr>
          </a:p>
        </p:txBody>
      </p:sp>
      <p:sp>
        <p:nvSpPr>
          <p:cNvPr id="279" name="Google Shape;279;p11"/>
          <p:cNvSpPr txBox="1"/>
          <p:nvPr/>
        </p:nvSpPr>
        <p:spPr>
          <a:xfrm>
            <a:off x="3271806" y="3271890"/>
            <a:ext cx="48551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Ja</a:t>
            </a:r>
            <a:endParaRPr/>
          </a:p>
        </p:txBody>
      </p:sp>
      <p:sp>
        <p:nvSpPr>
          <p:cNvPr id="280" name="Google Shape;280;p11"/>
          <p:cNvSpPr txBox="1"/>
          <p:nvPr/>
        </p:nvSpPr>
        <p:spPr>
          <a:xfrm>
            <a:off x="3271806" y="4754552"/>
            <a:ext cx="48551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Ja</a:t>
            </a:r>
            <a:endParaRPr/>
          </a:p>
        </p:txBody>
      </p:sp>
      <p:sp>
        <p:nvSpPr>
          <p:cNvPr id="281" name="Google Shape;281;p11"/>
          <p:cNvSpPr txBox="1"/>
          <p:nvPr/>
        </p:nvSpPr>
        <p:spPr>
          <a:xfrm>
            <a:off x="5348067" y="3849999"/>
            <a:ext cx="45557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Nein</a:t>
            </a:r>
            <a:endParaRPr sz="1800">
              <a:solidFill>
                <a:schemeClr val="dk1"/>
              </a:solidFill>
              <a:latin typeface="Calibri"/>
              <a:ea typeface="Calibri"/>
              <a:cs typeface="Calibri"/>
              <a:sym typeface="Calibri"/>
            </a:endParaRPr>
          </a:p>
        </p:txBody>
      </p:sp>
      <p:sp>
        <p:nvSpPr>
          <p:cNvPr id="282" name="Google Shape;282;p11"/>
          <p:cNvSpPr txBox="1"/>
          <p:nvPr/>
        </p:nvSpPr>
        <p:spPr>
          <a:xfrm>
            <a:off x="5348067" y="2336746"/>
            <a:ext cx="455574"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Nein</a:t>
            </a:r>
            <a:endParaRPr sz="18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2"/>
          <p:cNvSpPr txBox="1"/>
          <p:nvPr>
            <p:ph idx="4294967295" type="subTitle"/>
          </p:nvPr>
        </p:nvSpPr>
        <p:spPr>
          <a:xfrm>
            <a:off x="1750256" y="1144620"/>
            <a:ext cx="10159507"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000"/>
              <a:buFont typeface="Arial"/>
              <a:buNone/>
            </a:pPr>
            <a:r>
              <a:rPr b="1" i="0" lang="en-US" sz="2000" u="none" cap="none" strike="noStrike">
                <a:solidFill>
                  <a:schemeClr val="dk1"/>
                </a:solidFill>
                <a:latin typeface="Calibri"/>
                <a:ea typeface="Calibri"/>
                <a:cs typeface="Calibri"/>
                <a:sym typeface="Calibri"/>
              </a:rPr>
              <a:t>Was ist Scratch?</a:t>
            </a:r>
            <a:endParaRPr b="1" i="0" sz="20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000"/>
              <a:buFont typeface="Arial"/>
              <a:buNone/>
            </a:pPr>
            <a:r>
              <a:rPr b="0" i="0" lang="en-US" sz="2000" u="none" cap="none" strike="noStrike">
                <a:solidFill>
                  <a:schemeClr val="dk1"/>
                </a:solidFill>
                <a:latin typeface="Calibri"/>
                <a:ea typeface="Calibri"/>
                <a:cs typeface="Calibri"/>
                <a:sym typeface="Calibri"/>
              </a:rPr>
              <a:t>Scratch ist eine visuelle Programmiersprache und eine Online-Community, die vor allem Anfänger*innen und jüngeren Lernenden den Zugang zum Programmieren erleichtern soll. Sie wurde von der Lifelong Kindergarten Group am MIT Media Lab entwickelt.</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Das MIT empfiehlt Scratch für Kinder und Jugendliche im Alter von</a:t>
            </a:r>
            <a:br>
              <a:rPr b="0" i="0" lang="en-US" sz="2000" u="none" cap="none" strike="noStrike">
                <a:solidFill>
                  <a:schemeClr val="dk1"/>
                </a:solidFill>
                <a:latin typeface="Calibri"/>
                <a:ea typeface="Calibri"/>
                <a:cs typeface="Calibri"/>
                <a:sym typeface="Calibri"/>
              </a:rPr>
            </a:br>
            <a:r>
              <a:rPr b="0" i="0" lang="en-US" sz="2000" u="none" cap="none" strike="noStrike">
                <a:solidFill>
                  <a:schemeClr val="dk1"/>
                </a:solidFill>
                <a:latin typeface="Calibri"/>
                <a:ea typeface="Calibri"/>
                <a:cs typeface="Calibri"/>
                <a:sym typeface="Calibri"/>
              </a:rPr>
              <a:t>8 und 16 Jahren.</a:t>
            </a:r>
            <a:endParaRPr b="0" i="0" sz="2000" u="none" cap="none" strike="noStrike">
              <a:solidFill>
                <a:schemeClr val="dk1"/>
              </a:solidFill>
              <a:latin typeface="Calibri"/>
              <a:ea typeface="Calibri"/>
              <a:cs typeface="Calibri"/>
              <a:sym typeface="Calibri"/>
            </a:endParaRPr>
          </a:p>
        </p:txBody>
      </p:sp>
      <p:sp>
        <p:nvSpPr>
          <p:cNvPr id="288" name="Google Shape;288;p12"/>
          <p:cNvSpPr/>
          <p:nvPr/>
        </p:nvSpPr>
        <p:spPr>
          <a:xfrm>
            <a:off x="5681613" y="584582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89" name="Google Shape;289;p12"/>
          <p:cNvSpPr/>
          <p:nvPr/>
        </p:nvSpPr>
        <p:spPr>
          <a:xfrm>
            <a:off x="60960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290" name="Google Shape;290;p12"/>
          <p:cNvSpPr/>
          <p:nvPr/>
        </p:nvSpPr>
        <p:spPr>
          <a:xfrm>
            <a:off x="64144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291" name="Google Shape;291;p12"/>
          <p:cNvCxnSpPr/>
          <p:nvPr/>
        </p:nvCxnSpPr>
        <p:spPr>
          <a:xfrm rot="10800000">
            <a:off x="1503344" y="1144620"/>
            <a:ext cx="0" cy="1979695"/>
          </a:xfrm>
          <a:prstGeom prst="straightConnector1">
            <a:avLst/>
          </a:prstGeom>
          <a:noFill/>
          <a:ln cap="flat" cmpd="sng" w="76200">
            <a:solidFill>
              <a:schemeClr val="accent2"/>
            </a:solidFill>
            <a:prstDash val="solid"/>
            <a:round/>
            <a:headEnd len="sm" w="sm" type="none"/>
            <a:tailEnd len="sm" w="sm" type="none"/>
          </a:ln>
        </p:spPr>
      </p:cxnSp>
      <p:sp>
        <p:nvSpPr>
          <p:cNvPr id="292" name="Google Shape;292;p12"/>
          <p:cNvSpPr/>
          <p:nvPr/>
        </p:nvSpPr>
        <p:spPr>
          <a:xfrm>
            <a:off x="6783355" y="130629"/>
            <a:ext cx="3685592" cy="1511559"/>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200">
                <a:solidFill>
                  <a:schemeClr val="lt1"/>
                </a:solidFill>
                <a:latin typeface="Calibri"/>
                <a:ea typeface="Calibri"/>
                <a:cs typeface="Calibri"/>
                <a:sym typeface="Calibri"/>
              </a:rPr>
              <a:t>Definition</a:t>
            </a:r>
            <a:endParaRPr/>
          </a:p>
        </p:txBody>
      </p:sp>
      <p:sp>
        <p:nvSpPr>
          <p:cNvPr id="293" name="Google Shape;293;p12"/>
          <p:cNvSpPr txBox="1"/>
          <p:nvPr/>
        </p:nvSpPr>
        <p:spPr>
          <a:xfrm>
            <a:off x="61400" y="5292791"/>
            <a:ext cx="12192000" cy="46166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400">
                <a:solidFill>
                  <a:schemeClr val="dk1"/>
                </a:solidFill>
                <a:latin typeface="Calibri"/>
                <a:ea typeface="Calibri"/>
                <a:cs typeface="Calibri"/>
                <a:sym typeface="Calibri"/>
              </a:rPr>
              <a:t>https://scratch.mit.edu/</a:t>
            </a:r>
            <a:endParaRPr/>
          </a:p>
        </p:txBody>
      </p:sp>
      <p:pic>
        <p:nvPicPr>
          <p:cNvPr id="294" name="Google Shape;294;p12"/>
          <p:cNvPicPr preferRelativeResize="0"/>
          <p:nvPr/>
        </p:nvPicPr>
        <p:blipFill rotWithShape="1">
          <a:blip r:embed="rId3">
            <a:alphaModFix/>
          </a:blip>
          <a:srcRect b="0" l="0" r="0" t="0"/>
          <a:stretch/>
        </p:blipFill>
        <p:spPr>
          <a:xfrm>
            <a:off x="3938483" y="3220077"/>
            <a:ext cx="4315033" cy="214052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13"/>
          <p:cNvSpPr txBox="1"/>
          <p:nvPr>
            <p:ph idx="4294967295" type="subTitle"/>
          </p:nvPr>
        </p:nvSpPr>
        <p:spPr>
          <a:xfrm>
            <a:off x="1750256" y="445661"/>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Vorteile der Kodierung mit Scratch</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00" name="Google Shape;300;p13"/>
          <p:cNvSpPr/>
          <p:nvPr/>
        </p:nvSpPr>
        <p:spPr>
          <a:xfrm>
            <a:off x="5681613" y="514686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01" name="Google Shape;301;p13"/>
          <p:cNvSpPr/>
          <p:nvPr/>
        </p:nvSpPr>
        <p:spPr>
          <a:xfrm>
            <a:off x="6096000" y="519903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02" name="Google Shape;302;p13"/>
          <p:cNvSpPr/>
          <p:nvPr/>
        </p:nvSpPr>
        <p:spPr>
          <a:xfrm>
            <a:off x="6414400" y="519903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03" name="Google Shape;303;p13"/>
          <p:cNvCxnSpPr/>
          <p:nvPr/>
        </p:nvCxnSpPr>
        <p:spPr>
          <a:xfrm rot="10800000">
            <a:off x="1503344" y="445660"/>
            <a:ext cx="0" cy="1979695"/>
          </a:xfrm>
          <a:prstGeom prst="straightConnector1">
            <a:avLst/>
          </a:prstGeom>
          <a:noFill/>
          <a:ln cap="flat" cmpd="sng" w="76200">
            <a:solidFill>
              <a:schemeClr val="accent2"/>
            </a:solidFill>
            <a:prstDash val="solid"/>
            <a:round/>
            <a:headEnd len="sm" w="sm" type="none"/>
            <a:tailEnd len="sm" w="sm" type="none"/>
          </a:ln>
        </p:spPr>
      </p:cxnSp>
      <p:sp>
        <p:nvSpPr>
          <p:cNvPr id="304" name="Google Shape;304;p13"/>
          <p:cNvSpPr/>
          <p:nvPr/>
        </p:nvSpPr>
        <p:spPr>
          <a:xfrm>
            <a:off x="1967944" y="2992958"/>
            <a:ext cx="3932457" cy="1039022"/>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Kreativer Ausdruck</a:t>
            </a:r>
            <a:endParaRPr b="1" sz="3600">
              <a:solidFill>
                <a:schemeClr val="lt1"/>
              </a:solidFill>
              <a:latin typeface="Calibri"/>
              <a:ea typeface="Calibri"/>
              <a:cs typeface="Calibri"/>
              <a:sym typeface="Calibri"/>
            </a:endParaRPr>
          </a:p>
        </p:txBody>
      </p:sp>
      <p:sp>
        <p:nvSpPr>
          <p:cNvPr id="305" name="Google Shape;305;p13"/>
          <p:cNvSpPr/>
          <p:nvPr/>
        </p:nvSpPr>
        <p:spPr>
          <a:xfrm>
            <a:off x="7012351" y="3353848"/>
            <a:ext cx="3932457" cy="1039022"/>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Gemeinschaftliches Lernen</a:t>
            </a:r>
            <a:endParaRPr b="1" sz="3600">
              <a:solidFill>
                <a:schemeClr val="lt1"/>
              </a:solidFill>
              <a:latin typeface="Calibri"/>
              <a:ea typeface="Calibri"/>
              <a:cs typeface="Calibri"/>
              <a:sym typeface="Calibri"/>
            </a:endParaRPr>
          </a:p>
        </p:txBody>
      </p:sp>
      <p:sp>
        <p:nvSpPr>
          <p:cNvPr id="306" name="Google Shape;306;p13"/>
          <p:cNvSpPr/>
          <p:nvPr/>
        </p:nvSpPr>
        <p:spPr>
          <a:xfrm>
            <a:off x="3934172" y="4649897"/>
            <a:ext cx="3932457" cy="1039022"/>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Logisches Denken</a:t>
            </a:r>
            <a:endParaRPr b="1" sz="3600">
              <a:solidFill>
                <a:schemeClr val="lt1"/>
              </a:solidFill>
              <a:latin typeface="Calibri"/>
              <a:ea typeface="Calibri"/>
              <a:cs typeface="Calibri"/>
              <a:sym typeface="Calibri"/>
            </a:endParaRPr>
          </a:p>
        </p:txBody>
      </p:sp>
      <p:sp>
        <p:nvSpPr>
          <p:cNvPr id="307" name="Google Shape;307;p13"/>
          <p:cNvSpPr/>
          <p:nvPr/>
        </p:nvSpPr>
        <p:spPr>
          <a:xfrm>
            <a:off x="4637314" y="1696909"/>
            <a:ext cx="3932457" cy="1039022"/>
          </a:xfrm>
          <a:prstGeom prst="hexagon">
            <a:avLst>
              <a:gd fmla="val 25000" name="adj"/>
              <a:gd fmla="val 115470" name="vf"/>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3600">
                <a:solidFill>
                  <a:schemeClr val="dk1"/>
                </a:solidFill>
                <a:latin typeface="Calibri"/>
                <a:ea typeface="Calibri"/>
                <a:cs typeface="Calibri"/>
                <a:sym typeface="Calibri"/>
              </a:rPr>
              <a:t>Erreichbarkeit</a:t>
            </a:r>
            <a:endParaRPr b="1" sz="3600">
              <a:solidFill>
                <a:schemeClr val="lt1"/>
              </a:solidFill>
              <a:latin typeface="Calibri"/>
              <a:ea typeface="Calibri"/>
              <a:cs typeface="Calibri"/>
              <a:sym typeface="Calibri"/>
            </a:endParaRPr>
          </a:p>
        </p:txBody>
      </p:sp>
      <p:sp>
        <p:nvSpPr>
          <p:cNvPr id="308" name="Google Shape;308;p13"/>
          <p:cNvSpPr txBox="1"/>
          <p:nvPr/>
        </p:nvSpPr>
        <p:spPr>
          <a:xfrm>
            <a:off x="7662620" y="1331004"/>
            <a:ext cx="23223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Niedrige Einstiegshürde</a:t>
            </a:r>
            <a:endParaRPr b="1" sz="1800">
              <a:solidFill>
                <a:schemeClr val="dk1"/>
              </a:solidFill>
              <a:latin typeface="Calibri"/>
              <a:ea typeface="Calibri"/>
              <a:cs typeface="Calibri"/>
              <a:sym typeface="Calibri"/>
            </a:endParaRPr>
          </a:p>
        </p:txBody>
      </p:sp>
      <p:sp>
        <p:nvSpPr>
          <p:cNvPr id="309" name="Google Shape;309;p13"/>
          <p:cNvSpPr txBox="1"/>
          <p:nvPr/>
        </p:nvSpPr>
        <p:spPr>
          <a:xfrm>
            <a:off x="1611816" y="1792629"/>
            <a:ext cx="2322356"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Kreativ und unterhaltsam: Benutzer erstellen Spiele, Animationen und interaktive Geschichten.</a:t>
            </a:r>
            <a:endParaRPr b="1" sz="1800">
              <a:solidFill>
                <a:schemeClr val="dk1"/>
              </a:solidFill>
              <a:latin typeface="Calibri"/>
              <a:ea typeface="Calibri"/>
              <a:cs typeface="Calibri"/>
              <a:sym typeface="Calibri"/>
            </a:endParaRPr>
          </a:p>
        </p:txBody>
      </p:sp>
      <p:sp>
        <p:nvSpPr>
          <p:cNvPr id="310" name="Google Shape;310;p13"/>
          <p:cNvSpPr txBox="1"/>
          <p:nvPr/>
        </p:nvSpPr>
        <p:spPr>
          <a:xfrm>
            <a:off x="9293609" y="2430518"/>
            <a:ext cx="2765080"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Plattform für den Austausch, das Lernen und die Zusammenarbeit mit anderen</a:t>
            </a:r>
            <a:endParaRPr b="1" sz="1800">
              <a:solidFill>
                <a:schemeClr val="dk1"/>
              </a:solidFill>
              <a:latin typeface="Calibri"/>
              <a:ea typeface="Calibri"/>
              <a:cs typeface="Calibri"/>
              <a:sym typeface="Calibri"/>
            </a:endParaRPr>
          </a:p>
        </p:txBody>
      </p:sp>
      <p:sp>
        <p:nvSpPr>
          <p:cNvPr id="311" name="Google Shape;311;p13"/>
          <p:cNvSpPr txBox="1"/>
          <p:nvPr/>
        </p:nvSpPr>
        <p:spPr>
          <a:xfrm>
            <a:off x="7647842" y="5321835"/>
            <a:ext cx="4663717" cy="92333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1800">
                <a:solidFill>
                  <a:schemeClr val="dk1"/>
                </a:solidFill>
                <a:latin typeface="Calibri"/>
                <a:ea typeface="Calibri"/>
                <a:cs typeface="Calibri"/>
                <a:sym typeface="Calibri"/>
              </a:rPr>
              <a:t>Vereinfachte und grundlegende Programmierkonzepte wie Sequenzierung, Schleifen, Konditionale und Ereignisbehandlung</a:t>
            </a:r>
            <a:endParaRPr b="1" sz="1800">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14"/>
          <p:cNvSpPr txBox="1"/>
          <p:nvPr>
            <p:ph idx="4294967295" type="subTitle"/>
          </p:nvPr>
        </p:nvSpPr>
        <p:spPr>
          <a:xfrm>
            <a:off x="1750256" y="445661"/>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Die wichtigsten Funktionen von Scratch - Teil I:</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17" name="Google Shape;317;p14"/>
          <p:cNvSpPr/>
          <p:nvPr/>
        </p:nvSpPr>
        <p:spPr>
          <a:xfrm>
            <a:off x="5681613" y="514686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18" name="Google Shape;318;p14"/>
          <p:cNvSpPr/>
          <p:nvPr/>
        </p:nvSpPr>
        <p:spPr>
          <a:xfrm>
            <a:off x="6096000" y="519903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19" name="Google Shape;319;p14"/>
          <p:cNvSpPr/>
          <p:nvPr/>
        </p:nvSpPr>
        <p:spPr>
          <a:xfrm>
            <a:off x="6414400" y="519903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20" name="Google Shape;320;p14"/>
          <p:cNvCxnSpPr/>
          <p:nvPr/>
        </p:nvCxnSpPr>
        <p:spPr>
          <a:xfrm rot="10800000">
            <a:off x="1503344" y="445660"/>
            <a:ext cx="0" cy="1979695"/>
          </a:xfrm>
          <a:prstGeom prst="straightConnector1">
            <a:avLst/>
          </a:prstGeom>
          <a:noFill/>
          <a:ln cap="flat" cmpd="sng" w="76200">
            <a:solidFill>
              <a:schemeClr val="accent2"/>
            </a:solidFill>
            <a:prstDash val="solid"/>
            <a:round/>
            <a:headEnd len="sm" w="sm" type="none"/>
            <a:tailEnd len="sm" w="sm" type="none"/>
          </a:ln>
        </p:spPr>
      </p:cxnSp>
      <p:sp>
        <p:nvSpPr>
          <p:cNvPr id="321" name="Google Shape;321;p14"/>
          <p:cNvSpPr txBox="1"/>
          <p:nvPr/>
        </p:nvSpPr>
        <p:spPr>
          <a:xfrm>
            <a:off x="1804849" y="1102545"/>
            <a:ext cx="9359080" cy="3145721"/>
          </a:xfrm>
          <a:prstGeom prst="rect">
            <a:avLst/>
          </a:prstGeom>
          <a:noFill/>
          <a:ln>
            <a:noFill/>
          </a:ln>
        </p:spPr>
        <p:txBody>
          <a:bodyPr anchorCtr="0" anchor="t" bIns="121900" lIns="121900" spcFirstLastPara="1" rIns="121900" wrap="square" tIns="121900">
            <a:noAutofit/>
          </a:bodyPr>
          <a:lstStyle/>
          <a:p>
            <a:pPr indent="-342900" lvl="0" marL="342900" marR="0" rtl="0" algn="l">
              <a:lnSpc>
                <a:spcPct val="90000"/>
              </a:lnSpc>
              <a:spcBef>
                <a:spcPts val="10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Visuelle Blöcke: Anstatt Code einzutippen, verwendet Scratch bunte Blöcke, die verschiedene Codierbefehle darstellen. Die Benutzer können diese Blöcke per Drag &amp; Drop verschieben, um Befehlsfolgen zu erstellen.</a:t>
            </a:r>
            <a:endParaRPr/>
          </a:p>
          <a:p>
            <a:pPr indent="-342900" lvl="0" marL="342900" marR="0" rtl="0" algn="l">
              <a:lnSpc>
                <a:spcPct val="90000"/>
              </a:lnSpc>
              <a:spcBef>
                <a:spcPts val="10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Sprites: In Scratch werden Figuren oder Objekte als Sprites bezeichnet. Diese Sprites können animiert und so programmiert werden, dass sie sich bewegen, miteinander interagieren und auf Benutzereingaben reagieren.</a:t>
            </a:r>
            <a:endParaRPr/>
          </a:p>
          <a:p>
            <a:pPr indent="-342900" lvl="0" marL="342900" marR="0" rtl="0" algn="l">
              <a:lnSpc>
                <a:spcPct val="90000"/>
              </a:lnSpc>
              <a:spcBef>
                <a:spcPts val="10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Etappen: Die Bühne ist der Hintergrund oder die Umgebung, in der die Sprites auftreten. Die Benutzer können Bühnen entwerfen und anpassen, um sie an das Thema ihres Projekts anzupassen.</a:t>
            </a:r>
            <a:endParaRPr/>
          </a:p>
          <a:p>
            <a:pPr indent="0" lvl="0" marL="0" marR="0" rtl="0" algn="just">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15"/>
          <p:cNvSpPr txBox="1"/>
          <p:nvPr>
            <p:ph idx="4294967295" type="subTitle"/>
          </p:nvPr>
        </p:nvSpPr>
        <p:spPr>
          <a:xfrm>
            <a:off x="1750256" y="445661"/>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Die wichtigsten Funktionen von Scratch - Teil II:</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27" name="Google Shape;327;p15"/>
          <p:cNvSpPr/>
          <p:nvPr/>
        </p:nvSpPr>
        <p:spPr>
          <a:xfrm>
            <a:off x="5681613" y="5688045"/>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28" name="Google Shape;328;p15"/>
          <p:cNvSpPr/>
          <p:nvPr/>
        </p:nvSpPr>
        <p:spPr>
          <a:xfrm>
            <a:off x="6096000" y="5740211"/>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29" name="Google Shape;329;p15"/>
          <p:cNvSpPr/>
          <p:nvPr/>
        </p:nvSpPr>
        <p:spPr>
          <a:xfrm>
            <a:off x="6414400" y="5740211"/>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30" name="Google Shape;330;p15"/>
          <p:cNvCxnSpPr/>
          <p:nvPr/>
        </p:nvCxnSpPr>
        <p:spPr>
          <a:xfrm rot="10800000">
            <a:off x="1503344" y="445660"/>
            <a:ext cx="0" cy="1979695"/>
          </a:xfrm>
          <a:prstGeom prst="straightConnector1">
            <a:avLst/>
          </a:prstGeom>
          <a:noFill/>
          <a:ln cap="flat" cmpd="sng" w="76200">
            <a:solidFill>
              <a:schemeClr val="accent2"/>
            </a:solidFill>
            <a:prstDash val="solid"/>
            <a:round/>
            <a:headEnd len="sm" w="sm" type="none"/>
            <a:tailEnd len="sm" w="sm" type="none"/>
          </a:ln>
        </p:spPr>
      </p:cxnSp>
      <p:sp>
        <p:nvSpPr>
          <p:cNvPr id="331" name="Google Shape;331;p15"/>
          <p:cNvSpPr txBox="1"/>
          <p:nvPr/>
        </p:nvSpPr>
        <p:spPr>
          <a:xfrm>
            <a:off x="1804849" y="1102545"/>
            <a:ext cx="9359080" cy="4585500"/>
          </a:xfrm>
          <a:prstGeom prst="rect">
            <a:avLst/>
          </a:prstGeom>
          <a:noFill/>
          <a:ln>
            <a:noFill/>
          </a:ln>
        </p:spPr>
        <p:txBody>
          <a:bodyPr anchorCtr="0" anchor="t" bIns="121900" lIns="121900" spcFirstLastPara="1" rIns="121900" wrap="square" tIns="121900">
            <a:noAutofit/>
          </a:bodyPr>
          <a:lstStyle/>
          <a:p>
            <a:pPr indent="-342900" lvl="0" marL="342900" marR="0" rtl="0" algn="l">
              <a:lnSpc>
                <a:spcPct val="90000"/>
              </a:lnSpc>
              <a:spcBef>
                <a:spcPts val="10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Skripte: Ein Skript ist eine Reihe von miteinander verbundenen Blöcken, die das Verhalten eines Sprites steuern. Ein Skript kann zum Beispiel dafür sorgen, dass sich ein Sprite über den Bildschirm bewegt, wenn der Benutzer auf eine Schaltfläche klickt.</a:t>
            </a:r>
            <a:endParaRPr/>
          </a:p>
          <a:p>
            <a:pPr indent="-342900" lvl="0" marL="342900" marR="0" rtl="0" algn="l">
              <a:lnSpc>
                <a:spcPct val="90000"/>
              </a:lnSpc>
              <a:spcBef>
                <a:spcPts val="10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Ereignisse: Scratch-Programme werden oft durch Ereignisse ausgelöst, z. B. durch das Drücken einer Taste, das Anklicken eines Sprites oder das Starten des Programms. Ereignisblöcke in Scratch helfen bei der Verwaltung dieser Interaktionen.</a:t>
            </a:r>
            <a:endParaRPr/>
          </a:p>
          <a:p>
            <a:pPr indent="-342900" lvl="0" marL="342900" marR="0" rtl="0" algn="l">
              <a:lnSpc>
                <a:spcPct val="90000"/>
              </a:lnSpc>
              <a:spcBef>
                <a:spcPts val="10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Schleifen und Bedingungen: Wie bei der traditionellen Programmierung gibt es auch in Scratch Schleifen (zur Wiederholung von Aktionen) und Bedingungen (für Entscheidungen, die von bestimmten Bedingungen abhängen).</a:t>
            </a:r>
            <a:endParaRPr/>
          </a:p>
          <a:p>
            <a:pPr indent="-342900" lvl="0" marL="342900" marR="0" rtl="0" algn="l">
              <a:lnSpc>
                <a:spcPct val="90000"/>
              </a:lnSpc>
              <a:spcBef>
                <a:spcPts val="10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Übertragen: Mit Scratch können Sprites über Broadcast-Nachrichten miteinander kommunizieren, was komplexe Interaktionen und synchronisierte Aktionen ermöglicht. </a:t>
            </a:r>
            <a:endParaRPr/>
          </a:p>
          <a:p>
            <a:pPr indent="0" lvl="0" marL="0" marR="0" rtl="0" algn="just">
              <a:lnSpc>
                <a:spcPct val="90000"/>
              </a:lnSpc>
              <a:spcBef>
                <a:spcPts val="1000"/>
              </a:spcBef>
              <a:spcAft>
                <a:spcPts val="0"/>
              </a:spcAft>
              <a:buClr>
                <a:srgbClr val="888888"/>
              </a:buClr>
              <a:buSzPts val="2000"/>
              <a:buFont typeface="Arial"/>
              <a:buNone/>
            </a:pPr>
            <a:r>
              <a:t/>
            </a:r>
            <a:endParaRPr sz="20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16"/>
          <p:cNvSpPr txBox="1"/>
          <p:nvPr>
            <p:ph idx="4294967295" type="subTitle"/>
          </p:nvPr>
        </p:nvSpPr>
        <p:spPr>
          <a:xfrm>
            <a:off x="1750256" y="445661"/>
            <a:ext cx="10159507" cy="1039022"/>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Programmieren in Scratch - Wie funktioniert das?</a:t>
            </a:r>
            <a:endParaRPr b="1" i="0" sz="2400" u="none" cap="none" strike="noStrike">
              <a:solidFill>
                <a:schemeClr val="dk1"/>
              </a:solidFill>
              <a:latin typeface="Calibri"/>
              <a:ea typeface="Calibri"/>
              <a:cs typeface="Calibri"/>
              <a:sym typeface="Calibri"/>
            </a:endParaRPr>
          </a:p>
          <a:p>
            <a:pPr indent="0" lvl="0" marL="0" marR="0" rtl="0" algn="l">
              <a:lnSpc>
                <a:spcPct val="90000"/>
              </a:lnSpc>
              <a:spcBef>
                <a:spcPts val="1000"/>
              </a:spcBef>
              <a:spcAft>
                <a:spcPts val="0"/>
              </a:spcAft>
              <a:buClr>
                <a:schemeClr val="dk1"/>
              </a:buClr>
              <a:buSzPts val="2400"/>
              <a:buFont typeface="Arial"/>
              <a:buNone/>
            </a:pPr>
            <a:r>
              <a:rPr b="0" i="0" lang="en-US" sz="2400" u="none" cap="none" strike="noStrike">
                <a:solidFill>
                  <a:schemeClr val="dk1"/>
                </a:solidFill>
                <a:latin typeface="Calibri"/>
                <a:ea typeface="Calibri"/>
                <a:cs typeface="Calibri"/>
                <a:sym typeface="Calibri"/>
              </a:rPr>
              <a:t> </a:t>
            </a:r>
            <a:endParaRPr b="0" i="0" sz="2400" u="none" cap="none" strike="noStrike">
              <a:solidFill>
                <a:schemeClr val="dk1"/>
              </a:solidFill>
              <a:latin typeface="Calibri"/>
              <a:ea typeface="Calibri"/>
              <a:cs typeface="Calibri"/>
              <a:sym typeface="Calibri"/>
            </a:endParaRPr>
          </a:p>
          <a:p>
            <a:pPr indent="0" lvl="0" marL="0" marR="0" rtl="0" algn="just">
              <a:lnSpc>
                <a:spcPct val="90000"/>
              </a:lnSpc>
              <a:spcBef>
                <a:spcPts val="1000"/>
              </a:spcBef>
              <a:spcAft>
                <a:spcPts val="0"/>
              </a:spcAft>
              <a:buClr>
                <a:srgbClr val="888888"/>
              </a:buClr>
              <a:buSzPts val="2400"/>
              <a:buFont typeface="Arial"/>
              <a:buNone/>
            </a:pPr>
            <a:r>
              <a:t/>
            </a:r>
            <a:endParaRPr b="0" i="0" sz="2400" u="none" cap="none" strike="noStrike">
              <a:solidFill>
                <a:schemeClr val="dk1"/>
              </a:solidFill>
              <a:latin typeface="Calibri"/>
              <a:ea typeface="Calibri"/>
              <a:cs typeface="Calibri"/>
              <a:sym typeface="Calibri"/>
            </a:endParaRPr>
          </a:p>
        </p:txBody>
      </p:sp>
      <p:sp>
        <p:nvSpPr>
          <p:cNvPr id="337" name="Google Shape;337;p16"/>
          <p:cNvSpPr/>
          <p:nvPr/>
        </p:nvSpPr>
        <p:spPr>
          <a:xfrm>
            <a:off x="5681613" y="5688045"/>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38" name="Google Shape;338;p16"/>
          <p:cNvSpPr/>
          <p:nvPr/>
        </p:nvSpPr>
        <p:spPr>
          <a:xfrm>
            <a:off x="6096000" y="5740211"/>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39" name="Google Shape;339;p16"/>
          <p:cNvSpPr/>
          <p:nvPr/>
        </p:nvSpPr>
        <p:spPr>
          <a:xfrm>
            <a:off x="6414400" y="5740211"/>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40" name="Google Shape;340;p16"/>
          <p:cNvCxnSpPr/>
          <p:nvPr/>
        </p:nvCxnSpPr>
        <p:spPr>
          <a:xfrm rot="10800000">
            <a:off x="1503344" y="445660"/>
            <a:ext cx="0" cy="1979695"/>
          </a:xfrm>
          <a:prstGeom prst="straightConnector1">
            <a:avLst/>
          </a:prstGeom>
          <a:noFill/>
          <a:ln cap="flat" cmpd="sng" w="76200">
            <a:solidFill>
              <a:schemeClr val="accent2"/>
            </a:solidFill>
            <a:prstDash val="solid"/>
            <a:round/>
            <a:headEnd len="sm" w="sm" type="none"/>
            <a:tailEnd len="sm" w="sm" type="none"/>
          </a:ln>
        </p:spPr>
      </p:cxnSp>
      <p:grpSp>
        <p:nvGrpSpPr>
          <p:cNvPr id="341" name="Google Shape;341;p16"/>
          <p:cNvGrpSpPr/>
          <p:nvPr/>
        </p:nvGrpSpPr>
        <p:grpSpPr>
          <a:xfrm>
            <a:off x="2034972" y="1308847"/>
            <a:ext cx="8122054" cy="4829486"/>
            <a:chOff x="2972" y="0"/>
            <a:chExt cx="8122054" cy="4829486"/>
          </a:xfrm>
        </p:grpSpPr>
        <p:sp>
          <p:nvSpPr>
            <p:cNvPr id="342" name="Google Shape;342;p16"/>
            <p:cNvSpPr/>
            <p:nvPr/>
          </p:nvSpPr>
          <p:spPr>
            <a:xfrm>
              <a:off x="2972" y="0"/>
              <a:ext cx="8122054" cy="4829486"/>
            </a:xfrm>
            <a:prstGeom prst="rightArrow">
              <a:avLst>
                <a:gd fmla="val 50000" name="adj1"/>
                <a:gd fmla="val 50000" name="adj2"/>
              </a:avLst>
            </a:prstGeom>
            <a:solidFill>
              <a:srgbClr val="F9DF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16"/>
            <p:cNvSpPr/>
            <p:nvPr/>
          </p:nvSpPr>
          <p:spPr>
            <a:xfrm>
              <a:off x="4067" y="1448845"/>
              <a:ext cx="1956593" cy="1931794"/>
            </a:xfrm>
            <a:prstGeom prst="roundRect">
              <a:avLst>
                <a:gd fmla="val 16667" name="adj"/>
              </a:avLst>
            </a:prstGeom>
            <a:solidFill>
              <a:srgbClr val="EFA22D"/>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16"/>
            <p:cNvSpPr txBox="1"/>
            <p:nvPr/>
          </p:nvSpPr>
          <p:spPr>
            <a:xfrm>
              <a:off x="98369" y="1543147"/>
              <a:ext cx="1767989" cy="1743190"/>
            </a:xfrm>
            <a:prstGeom prst="rect">
              <a:avLst/>
            </a:prstGeom>
            <a:noFill/>
            <a:ln>
              <a:noFill/>
            </a:ln>
          </p:spPr>
          <p:txBody>
            <a:bodyPr anchorCtr="0" anchor="ctr" bIns="95250" lIns="95250" spcFirstLastPara="1" rIns="95250" wrap="square" tIns="95250">
              <a:noAutofit/>
            </a:bodyPr>
            <a:lstStyle/>
            <a:p>
              <a:pPr indent="0" lvl="0" marL="0" marR="0" rtl="0" algn="ctr">
                <a:lnSpc>
                  <a:spcPct val="90000"/>
                </a:lnSpc>
                <a:spcBef>
                  <a:spcPts val="0"/>
                </a:spcBef>
                <a:spcAft>
                  <a:spcPts val="0"/>
                </a:spcAft>
                <a:buClr>
                  <a:schemeClr val="lt1"/>
                </a:buClr>
                <a:buSzPts val="2500"/>
                <a:buFont typeface="Calibri"/>
                <a:buNone/>
              </a:pPr>
              <a:r>
                <a:rPr lang="en-US" sz="2500">
                  <a:solidFill>
                    <a:schemeClr val="lt1"/>
                  </a:solidFill>
                  <a:latin typeface="Calibri"/>
                  <a:ea typeface="Calibri"/>
                  <a:cs typeface="Calibri"/>
                  <a:sym typeface="Calibri"/>
                </a:rPr>
                <a:t>Ein Projekt erstellen</a:t>
              </a:r>
              <a:endParaRPr/>
            </a:p>
          </p:txBody>
        </p:sp>
        <p:sp>
          <p:nvSpPr>
            <p:cNvPr id="345" name="Google Shape;345;p16"/>
            <p:cNvSpPr/>
            <p:nvPr/>
          </p:nvSpPr>
          <p:spPr>
            <a:xfrm>
              <a:off x="2058491" y="1448845"/>
              <a:ext cx="1956593" cy="1931794"/>
            </a:xfrm>
            <a:prstGeom prst="roundRect">
              <a:avLst>
                <a:gd fmla="val 16667" name="adj"/>
              </a:avLst>
            </a:prstGeom>
            <a:solidFill>
              <a:srgbClr val="EFA22D"/>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16"/>
            <p:cNvSpPr txBox="1"/>
            <p:nvPr/>
          </p:nvSpPr>
          <p:spPr>
            <a:xfrm>
              <a:off x="2152793" y="1543147"/>
              <a:ext cx="1767989" cy="1743190"/>
            </a:xfrm>
            <a:prstGeom prst="rect">
              <a:avLst/>
            </a:prstGeom>
            <a:noFill/>
            <a:ln>
              <a:noFill/>
            </a:ln>
          </p:spPr>
          <p:txBody>
            <a:bodyPr anchorCtr="0" anchor="ctr" bIns="95250" lIns="95250" spcFirstLastPara="1" rIns="95250" wrap="square" tIns="95250">
              <a:noAutofit/>
            </a:bodyPr>
            <a:lstStyle/>
            <a:p>
              <a:pPr indent="0" lvl="0" marL="0" marR="0" rtl="0" algn="ctr">
                <a:lnSpc>
                  <a:spcPct val="90000"/>
                </a:lnSpc>
                <a:spcBef>
                  <a:spcPts val="0"/>
                </a:spcBef>
                <a:spcAft>
                  <a:spcPts val="0"/>
                </a:spcAft>
                <a:buClr>
                  <a:schemeClr val="lt1"/>
                </a:buClr>
                <a:buSzPts val="2500"/>
                <a:buFont typeface="Calibri"/>
                <a:buNone/>
              </a:pPr>
              <a:r>
                <a:rPr lang="en-US" sz="2500">
                  <a:solidFill>
                    <a:schemeClr val="lt1"/>
                  </a:solidFill>
                  <a:latin typeface="Calibri"/>
                  <a:ea typeface="Calibri"/>
                  <a:cs typeface="Calibri"/>
                  <a:sym typeface="Calibri"/>
                </a:rPr>
                <a:t>Blöcke ziehen und ablegen</a:t>
              </a:r>
              <a:endParaRPr/>
            </a:p>
          </p:txBody>
        </p:sp>
        <p:sp>
          <p:nvSpPr>
            <p:cNvPr id="347" name="Google Shape;347;p16"/>
            <p:cNvSpPr/>
            <p:nvPr/>
          </p:nvSpPr>
          <p:spPr>
            <a:xfrm>
              <a:off x="4112914" y="1448845"/>
              <a:ext cx="1956593" cy="1931794"/>
            </a:xfrm>
            <a:prstGeom prst="roundRect">
              <a:avLst>
                <a:gd fmla="val 16667" name="adj"/>
              </a:avLst>
            </a:prstGeom>
            <a:solidFill>
              <a:srgbClr val="EFA22D"/>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6"/>
            <p:cNvSpPr txBox="1"/>
            <p:nvPr/>
          </p:nvSpPr>
          <p:spPr>
            <a:xfrm>
              <a:off x="4207216" y="1543147"/>
              <a:ext cx="1767989" cy="1743190"/>
            </a:xfrm>
            <a:prstGeom prst="rect">
              <a:avLst/>
            </a:prstGeom>
            <a:noFill/>
            <a:ln>
              <a:noFill/>
            </a:ln>
          </p:spPr>
          <p:txBody>
            <a:bodyPr anchorCtr="0" anchor="ctr" bIns="95250" lIns="95250" spcFirstLastPara="1" rIns="95250" wrap="square" tIns="95250">
              <a:noAutofit/>
            </a:bodyPr>
            <a:lstStyle/>
            <a:p>
              <a:pPr indent="0" lvl="0" marL="0" marR="0" rtl="0" algn="ctr">
                <a:lnSpc>
                  <a:spcPct val="90000"/>
                </a:lnSpc>
                <a:spcBef>
                  <a:spcPts val="0"/>
                </a:spcBef>
                <a:spcAft>
                  <a:spcPts val="0"/>
                </a:spcAft>
                <a:buClr>
                  <a:schemeClr val="lt1"/>
                </a:buClr>
                <a:buSzPts val="2500"/>
                <a:buFont typeface="Calibri"/>
                <a:buNone/>
              </a:pPr>
              <a:r>
                <a:rPr lang="en-US" sz="2500">
                  <a:solidFill>
                    <a:schemeClr val="lt1"/>
                  </a:solidFill>
                  <a:latin typeface="Calibri"/>
                  <a:ea typeface="Calibri"/>
                  <a:cs typeface="Calibri"/>
                  <a:sym typeface="Calibri"/>
                </a:rPr>
                <a:t>Skripte erstellen</a:t>
              </a:r>
              <a:endParaRPr/>
            </a:p>
          </p:txBody>
        </p:sp>
        <p:sp>
          <p:nvSpPr>
            <p:cNvPr id="349" name="Google Shape;349;p16"/>
            <p:cNvSpPr/>
            <p:nvPr/>
          </p:nvSpPr>
          <p:spPr>
            <a:xfrm>
              <a:off x="6167338" y="1448845"/>
              <a:ext cx="1956593" cy="1931794"/>
            </a:xfrm>
            <a:prstGeom prst="roundRect">
              <a:avLst>
                <a:gd fmla="val 16667" name="adj"/>
              </a:avLst>
            </a:prstGeom>
            <a:solidFill>
              <a:srgbClr val="EFA22D"/>
            </a:solid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16"/>
            <p:cNvSpPr txBox="1"/>
            <p:nvPr/>
          </p:nvSpPr>
          <p:spPr>
            <a:xfrm>
              <a:off x="6261640" y="1543147"/>
              <a:ext cx="1767989" cy="1743190"/>
            </a:xfrm>
            <a:prstGeom prst="rect">
              <a:avLst/>
            </a:prstGeom>
            <a:noFill/>
            <a:ln>
              <a:noFill/>
            </a:ln>
          </p:spPr>
          <p:txBody>
            <a:bodyPr anchorCtr="0" anchor="ctr" bIns="95250" lIns="95250" spcFirstLastPara="1" rIns="95250" wrap="square" tIns="95250">
              <a:noAutofit/>
            </a:bodyPr>
            <a:lstStyle/>
            <a:p>
              <a:pPr indent="0" lvl="0" marL="0" marR="0" rtl="0" algn="ctr">
                <a:lnSpc>
                  <a:spcPct val="90000"/>
                </a:lnSpc>
                <a:spcBef>
                  <a:spcPts val="0"/>
                </a:spcBef>
                <a:spcAft>
                  <a:spcPts val="0"/>
                </a:spcAft>
                <a:buClr>
                  <a:schemeClr val="lt1"/>
                </a:buClr>
                <a:buSzPts val="2500"/>
                <a:buFont typeface="Calibri"/>
                <a:buNone/>
              </a:pPr>
              <a:r>
                <a:rPr lang="en-US" sz="2500">
                  <a:solidFill>
                    <a:schemeClr val="lt1"/>
                  </a:solidFill>
                  <a:latin typeface="Calibri"/>
                  <a:ea typeface="Calibri"/>
                  <a:cs typeface="Calibri"/>
                  <a:sym typeface="Calibri"/>
                </a:rPr>
                <a:t>Test und Fehlersuche</a:t>
              </a:r>
              <a:endParaRPr sz="2500">
                <a:solidFill>
                  <a:schemeClr val="lt1"/>
                </a:solidFill>
                <a:latin typeface="Calibri"/>
                <a:ea typeface="Calibri"/>
                <a:cs typeface="Calibri"/>
                <a:sym typeface="Calibri"/>
              </a:endParaRP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17"/>
          <p:cNvSpPr txBox="1"/>
          <p:nvPr>
            <p:ph idx="4294967295" type="subTitle"/>
          </p:nvPr>
        </p:nvSpPr>
        <p:spPr>
          <a:xfrm>
            <a:off x="1750256" y="1144620"/>
            <a:ext cx="10159507"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Wie sieht Scratch aus?</a:t>
            </a:r>
            <a:endParaRPr b="1" i="0" sz="2400" u="none" cap="none" strike="noStrike">
              <a:solidFill>
                <a:schemeClr val="dk1"/>
              </a:solidFill>
              <a:latin typeface="Calibri"/>
              <a:ea typeface="Calibri"/>
              <a:cs typeface="Calibri"/>
              <a:sym typeface="Calibri"/>
            </a:endParaRPr>
          </a:p>
        </p:txBody>
      </p:sp>
      <p:sp>
        <p:nvSpPr>
          <p:cNvPr id="356" name="Google Shape;356;p17"/>
          <p:cNvSpPr/>
          <p:nvPr/>
        </p:nvSpPr>
        <p:spPr>
          <a:xfrm>
            <a:off x="5681613" y="584582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57" name="Google Shape;357;p17"/>
          <p:cNvSpPr/>
          <p:nvPr/>
        </p:nvSpPr>
        <p:spPr>
          <a:xfrm>
            <a:off x="60960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58" name="Google Shape;358;p17"/>
          <p:cNvSpPr/>
          <p:nvPr/>
        </p:nvSpPr>
        <p:spPr>
          <a:xfrm>
            <a:off x="64144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59" name="Google Shape;359;p17"/>
          <p:cNvCxnSpPr/>
          <p:nvPr/>
        </p:nvCxnSpPr>
        <p:spPr>
          <a:xfrm rot="10800000">
            <a:off x="1503344" y="1144620"/>
            <a:ext cx="0" cy="1979695"/>
          </a:xfrm>
          <a:prstGeom prst="straightConnector1">
            <a:avLst/>
          </a:prstGeom>
          <a:noFill/>
          <a:ln cap="flat" cmpd="sng" w="76200">
            <a:solidFill>
              <a:schemeClr val="accent2"/>
            </a:solidFill>
            <a:prstDash val="solid"/>
            <a:round/>
            <a:headEnd len="sm" w="sm" type="none"/>
            <a:tailEnd len="sm" w="sm" type="none"/>
          </a:ln>
        </p:spPr>
      </p:cxnSp>
      <p:sp>
        <p:nvSpPr>
          <p:cNvPr id="360" name="Google Shape;360;p17"/>
          <p:cNvSpPr txBox="1"/>
          <p:nvPr/>
        </p:nvSpPr>
        <p:spPr>
          <a:xfrm>
            <a:off x="0" y="5374826"/>
            <a:ext cx="1219200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https://scratch.mit.edu/</a:t>
            </a:r>
            <a:endParaRPr/>
          </a:p>
        </p:txBody>
      </p:sp>
      <p:pic>
        <p:nvPicPr>
          <p:cNvPr id="361" name="Google Shape;361;p17"/>
          <p:cNvPicPr preferRelativeResize="0"/>
          <p:nvPr/>
        </p:nvPicPr>
        <p:blipFill rotWithShape="1">
          <a:blip r:embed="rId3">
            <a:alphaModFix/>
          </a:blip>
          <a:srcRect b="0" l="0" r="0" t="0"/>
          <a:stretch/>
        </p:blipFill>
        <p:spPr>
          <a:xfrm>
            <a:off x="3148643" y="2089845"/>
            <a:ext cx="5894713" cy="3100366"/>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18"/>
          <p:cNvSpPr txBox="1"/>
          <p:nvPr>
            <p:ph idx="4294967295" type="subTitle"/>
          </p:nvPr>
        </p:nvSpPr>
        <p:spPr>
          <a:xfrm>
            <a:off x="1750256" y="1144620"/>
            <a:ext cx="10159507"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Arten von Programmierblöcken</a:t>
            </a:r>
            <a:endParaRPr b="1" i="0" sz="2400" u="none" cap="none" strike="noStrike">
              <a:solidFill>
                <a:schemeClr val="dk1"/>
              </a:solidFill>
              <a:latin typeface="Calibri"/>
              <a:ea typeface="Calibri"/>
              <a:cs typeface="Calibri"/>
              <a:sym typeface="Calibri"/>
            </a:endParaRPr>
          </a:p>
        </p:txBody>
      </p:sp>
      <p:sp>
        <p:nvSpPr>
          <p:cNvPr id="367" name="Google Shape;367;p18"/>
          <p:cNvSpPr/>
          <p:nvPr/>
        </p:nvSpPr>
        <p:spPr>
          <a:xfrm>
            <a:off x="5681613" y="584582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68" name="Google Shape;368;p18"/>
          <p:cNvSpPr/>
          <p:nvPr/>
        </p:nvSpPr>
        <p:spPr>
          <a:xfrm>
            <a:off x="60960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69" name="Google Shape;369;p18"/>
          <p:cNvSpPr/>
          <p:nvPr/>
        </p:nvSpPr>
        <p:spPr>
          <a:xfrm>
            <a:off x="64144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70" name="Google Shape;370;p18"/>
          <p:cNvCxnSpPr/>
          <p:nvPr/>
        </p:nvCxnSpPr>
        <p:spPr>
          <a:xfrm rot="10800000">
            <a:off x="1503344" y="1144620"/>
            <a:ext cx="0" cy="1979695"/>
          </a:xfrm>
          <a:prstGeom prst="straightConnector1">
            <a:avLst/>
          </a:prstGeom>
          <a:noFill/>
          <a:ln cap="flat" cmpd="sng" w="76200">
            <a:solidFill>
              <a:schemeClr val="accent2"/>
            </a:solidFill>
            <a:prstDash val="solid"/>
            <a:round/>
            <a:headEnd len="sm" w="sm" type="none"/>
            <a:tailEnd len="sm" w="sm" type="none"/>
          </a:ln>
        </p:spPr>
      </p:cxnSp>
      <p:sp>
        <p:nvSpPr>
          <p:cNvPr id="371" name="Google Shape;371;p18"/>
          <p:cNvSpPr txBox="1"/>
          <p:nvPr/>
        </p:nvSpPr>
        <p:spPr>
          <a:xfrm>
            <a:off x="0" y="5374826"/>
            <a:ext cx="1219200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https://scratch.mit.edu/</a:t>
            </a:r>
            <a:endParaRPr/>
          </a:p>
        </p:txBody>
      </p:sp>
      <p:pic>
        <p:nvPicPr>
          <p:cNvPr id="372" name="Google Shape;372;p18"/>
          <p:cNvPicPr preferRelativeResize="0"/>
          <p:nvPr/>
        </p:nvPicPr>
        <p:blipFill rotWithShape="1">
          <a:blip r:embed="rId3">
            <a:alphaModFix/>
          </a:blip>
          <a:srcRect b="0" l="0" r="0" t="0"/>
          <a:stretch/>
        </p:blipFill>
        <p:spPr>
          <a:xfrm>
            <a:off x="5725021" y="180127"/>
            <a:ext cx="664497" cy="510239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19"/>
          <p:cNvSpPr txBox="1"/>
          <p:nvPr>
            <p:ph idx="4294967295" type="subTitle"/>
          </p:nvPr>
        </p:nvSpPr>
        <p:spPr>
          <a:xfrm>
            <a:off x="1710647" y="1034940"/>
            <a:ext cx="10159507"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Kleine visuelle Programmierungsteile – Skripte. </a:t>
            </a:r>
            <a:endParaRPr/>
          </a:p>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Einfach ziehen und ablegen. Teil I</a:t>
            </a:r>
            <a:endParaRPr b="1" i="0" sz="2400" u="none" cap="none" strike="noStrike">
              <a:solidFill>
                <a:schemeClr val="dk1"/>
              </a:solidFill>
              <a:latin typeface="Calibri"/>
              <a:ea typeface="Calibri"/>
              <a:cs typeface="Calibri"/>
              <a:sym typeface="Calibri"/>
            </a:endParaRPr>
          </a:p>
        </p:txBody>
      </p:sp>
      <p:sp>
        <p:nvSpPr>
          <p:cNvPr id="378" name="Google Shape;378;p19"/>
          <p:cNvSpPr/>
          <p:nvPr/>
        </p:nvSpPr>
        <p:spPr>
          <a:xfrm>
            <a:off x="5681613" y="584582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79" name="Google Shape;379;p19"/>
          <p:cNvSpPr/>
          <p:nvPr/>
        </p:nvSpPr>
        <p:spPr>
          <a:xfrm>
            <a:off x="60960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80" name="Google Shape;380;p19"/>
          <p:cNvSpPr/>
          <p:nvPr/>
        </p:nvSpPr>
        <p:spPr>
          <a:xfrm>
            <a:off x="64144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81" name="Google Shape;381;p19"/>
          <p:cNvCxnSpPr/>
          <p:nvPr/>
        </p:nvCxnSpPr>
        <p:spPr>
          <a:xfrm rot="10800000">
            <a:off x="1503344" y="1144620"/>
            <a:ext cx="0" cy="1979695"/>
          </a:xfrm>
          <a:prstGeom prst="straightConnector1">
            <a:avLst/>
          </a:prstGeom>
          <a:noFill/>
          <a:ln cap="flat" cmpd="sng" w="76200">
            <a:solidFill>
              <a:schemeClr val="accent2"/>
            </a:solidFill>
            <a:prstDash val="solid"/>
            <a:round/>
            <a:headEnd len="sm" w="sm" type="none"/>
            <a:tailEnd len="sm" w="sm" type="none"/>
          </a:ln>
        </p:spPr>
      </p:cxnSp>
      <p:sp>
        <p:nvSpPr>
          <p:cNvPr id="382" name="Google Shape;382;p19"/>
          <p:cNvSpPr txBox="1"/>
          <p:nvPr/>
        </p:nvSpPr>
        <p:spPr>
          <a:xfrm>
            <a:off x="0" y="5374826"/>
            <a:ext cx="1219200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https://scratch.mit.edu/</a:t>
            </a:r>
            <a:endParaRPr/>
          </a:p>
        </p:txBody>
      </p:sp>
      <p:pic>
        <p:nvPicPr>
          <p:cNvPr id="383" name="Google Shape;383;p19"/>
          <p:cNvPicPr preferRelativeResize="0"/>
          <p:nvPr/>
        </p:nvPicPr>
        <p:blipFill rotWithShape="1">
          <a:blip r:embed="rId3">
            <a:alphaModFix/>
          </a:blip>
          <a:srcRect b="0" l="0" r="0" t="0"/>
          <a:stretch/>
        </p:blipFill>
        <p:spPr>
          <a:xfrm>
            <a:off x="1664907" y="2131477"/>
            <a:ext cx="3059251" cy="2004337"/>
          </a:xfrm>
          <a:prstGeom prst="rect">
            <a:avLst/>
          </a:prstGeom>
          <a:noFill/>
          <a:ln>
            <a:noFill/>
          </a:ln>
        </p:spPr>
      </p:pic>
      <p:pic>
        <p:nvPicPr>
          <p:cNvPr id="384" name="Google Shape;384;p19"/>
          <p:cNvPicPr preferRelativeResize="0"/>
          <p:nvPr/>
        </p:nvPicPr>
        <p:blipFill rotWithShape="1">
          <a:blip r:embed="rId4">
            <a:alphaModFix/>
          </a:blip>
          <a:srcRect b="0" l="0" r="0" t="0"/>
          <a:stretch/>
        </p:blipFill>
        <p:spPr>
          <a:xfrm>
            <a:off x="4958868" y="2127195"/>
            <a:ext cx="2911064" cy="1179814"/>
          </a:xfrm>
          <a:prstGeom prst="rect">
            <a:avLst/>
          </a:prstGeom>
          <a:noFill/>
          <a:ln>
            <a:noFill/>
          </a:ln>
        </p:spPr>
      </p:pic>
      <p:pic>
        <p:nvPicPr>
          <p:cNvPr id="385" name="Google Shape;385;p19"/>
          <p:cNvPicPr preferRelativeResize="0"/>
          <p:nvPr/>
        </p:nvPicPr>
        <p:blipFill rotWithShape="1">
          <a:blip r:embed="rId5">
            <a:alphaModFix/>
          </a:blip>
          <a:srcRect b="0" l="0" r="0" t="0"/>
          <a:stretch/>
        </p:blipFill>
        <p:spPr>
          <a:xfrm>
            <a:off x="4969952" y="3381342"/>
            <a:ext cx="2911064" cy="1180793"/>
          </a:xfrm>
          <a:prstGeom prst="rect">
            <a:avLst/>
          </a:prstGeom>
          <a:noFill/>
          <a:ln>
            <a:noFill/>
          </a:ln>
        </p:spPr>
      </p:pic>
      <p:pic>
        <p:nvPicPr>
          <p:cNvPr id="386" name="Google Shape;386;p19"/>
          <p:cNvPicPr preferRelativeResize="0"/>
          <p:nvPr/>
        </p:nvPicPr>
        <p:blipFill rotWithShape="1">
          <a:blip r:embed="rId6">
            <a:alphaModFix/>
          </a:blip>
          <a:srcRect b="0" l="0" r="0" t="0"/>
          <a:stretch/>
        </p:blipFill>
        <p:spPr>
          <a:xfrm>
            <a:off x="8111477" y="2143159"/>
            <a:ext cx="3326038" cy="2004337"/>
          </a:xfrm>
          <a:prstGeom prst="rect">
            <a:avLst/>
          </a:prstGeom>
          <a:noFill/>
          <a:ln>
            <a:noFill/>
          </a:ln>
        </p:spPr>
      </p:pic>
      <p:pic>
        <p:nvPicPr>
          <p:cNvPr id="387" name="Google Shape;387;p19"/>
          <p:cNvPicPr preferRelativeResize="0"/>
          <p:nvPr/>
        </p:nvPicPr>
        <p:blipFill rotWithShape="1">
          <a:blip r:embed="rId7">
            <a:alphaModFix/>
          </a:blip>
          <a:srcRect b="0" l="0" r="0" t="0"/>
          <a:stretch/>
        </p:blipFill>
        <p:spPr>
          <a:xfrm>
            <a:off x="11603417" y="1461358"/>
            <a:ext cx="533474" cy="409632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sp>
        <p:nvSpPr>
          <p:cNvPr id="392" name="Google Shape;392;p20"/>
          <p:cNvSpPr txBox="1"/>
          <p:nvPr>
            <p:ph idx="4294967295" type="subTitle"/>
          </p:nvPr>
        </p:nvSpPr>
        <p:spPr>
          <a:xfrm>
            <a:off x="1750256" y="1144620"/>
            <a:ext cx="10159507"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Kleine visuelle Programmierungsteile – Skripte. </a:t>
            </a:r>
            <a:endParaRPr/>
          </a:p>
          <a:p>
            <a:pPr indent="0" lvl="0" marL="0" marR="0" rtl="0" algn="l">
              <a:lnSpc>
                <a:spcPct val="90000"/>
              </a:lnSpc>
              <a:spcBef>
                <a:spcPts val="1000"/>
              </a:spcBef>
              <a:spcAft>
                <a:spcPts val="0"/>
              </a:spcAft>
              <a:buClr>
                <a:schemeClr val="dk1"/>
              </a:buClr>
              <a:buSzPts val="2400"/>
              <a:buFont typeface="Arial"/>
              <a:buNone/>
            </a:pPr>
            <a:r>
              <a:rPr b="1" i="0" lang="en-US" sz="2400" u="none" cap="none" strike="noStrike">
                <a:solidFill>
                  <a:schemeClr val="dk1"/>
                </a:solidFill>
                <a:latin typeface="Calibri"/>
                <a:ea typeface="Calibri"/>
                <a:cs typeface="Calibri"/>
                <a:sym typeface="Calibri"/>
              </a:rPr>
              <a:t>Einfach ziehen und ablegen. Teil II</a:t>
            </a:r>
            <a:endParaRPr b="1" i="0" sz="2400" u="none" cap="none" strike="noStrike">
              <a:solidFill>
                <a:schemeClr val="dk1"/>
              </a:solidFill>
              <a:latin typeface="Calibri"/>
              <a:ea typeface="Calibri"/>
              <a:cs typeface="Calibri"/>
              <a:sym typeface="Calibri"/>
            </a:endParaRPr>
          </a:p>
        </p:txBody>
      </p:sp>
      <p:sp>
        <p:nvSpPr>
          <p:cNvPr id="393" name="Google Shape;393;p20"/>
          <p:cNvSpPr/>
          <p:nvPr/>
        </p:nvSpPr>
        <p:spPr>
          <a:xfrm>
            <a:off x="5681613" y="5845829"/>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94" name="Google Shape;394;p20"/>
          <p:cNvSpPr/>
          <p:nvPr/>
        </p:nvSpPr>
        <p:spPr>
          <a:xfrm>
            <a:off x="60960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395" name="Google Shape;395;p20"/>
          <p:cNvSpPr/>
          <p:nvPr/>
        </p:nvSpPr>
        <p:spPr>
          <a:xfrm>
            <a:off x="6414400" y="5897995"/>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cxnSp>
        <p:nvCxnSpPr>
          <p:cNvPr id="396" name="Google Shape;396;p20"/>
          <p:cNvCxnSpPr/>
          <p:nvPr/>
        </p:nvCxnSpPr>
        <p:spPr>
          <a:xfrm rot="10800000">
            <a:off x="1503344" y="1144620"/>
            <a:ext cx="0" cy="1979695"/>
          </a:xfrm>
          <a:prstGeom prst="straightConnector1">
            <a:avLst/>
          </a:prstGeom>
          <a:noFill/>
          <a:ln cap="flat" cmpd="sng" w="76200">
            <a:solidFill>
              <a:schemeClr val="accent2"/>
            </a:solidFill>
            <a:prstDash val="solid"/>
            <a:round/>
            <a:headEnd len="sm" w="sm" type="none"/>
            <a:tailEnd len="sm" w="sm" type="none"/>
          </a:ln>
        </p:spPr>
      </p:cxnSp>
      <p:sp>
        <p:nvSpPr>
          <p:cNvPr id="397" name="Google Shape;397;p20"/>
          <p:cNvSpPr txBox="1"/>
          <p:nvPr/>
        </p:nvSpPr>
        <p:spPr>
          <a:xfrm>
            <a:off x="0" y="5374826"/>
            <a:ext cx="12192000" cy="338554"/>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1600">
                <a:solidFill>
                  <a:schemeClr val="dk1"/>
                </a:solidFill>
                <a:latin typeface="Calibri"/>
                <a:ea typeface="Calibri"/>
                <a:cs typeface="Calibri"/>
                <a:sym typeface="Calibri"/>
              </a:rPr>
              <a:t>https://scratch.mit.edu/</a:t>
            </a:r>
            <a:endParaRPr/>
          </a:p>
        </p:txBody>
      </p:sp>
      <p:pic>
        <p:nvPicPr>
          <p:cNvPr id="398" name="Google Shape;398;p20"/>
          <p:cNvPicPr preferRelativeResize="0"/>
          <p:nvPr/>
        </p:nvPicPr>
        <p:blipFill rotWithShape="1">
          <a:blip r:embed="rId3">
            <a:alphaModFix/>
          </a:blip>
          <a:srcRect b="0" l="0" r="0" t="0"/>
          <a:stretch/>
        </p:blipFill>
        <p:spPr>
          <a:xfrm>
            <a:off x="11603417" y="1461358"/>
            <a:ext cx="533474" cy="4096322"/>
          </a:xfrm>
          <a:prstGeom prst="rect">
            <a:avLst/>
          </a:prstGeom>
          <a:noFill/>
          <a:ln>
            <a:noFill/>
          </a:ln>
        </p:spPr>
      </p:pic>
      <p:pic>
        <p:nvPicPr>
          <p:cNvPr id="399" name="Google Shape;399;p20"/>
          <p:cNvPicPr preferRelativeResize="0"/>
          <p:nvPr/>
        </p:nvPicPr>
        <p:blipFill rotWithShape="1">
          <a:blip r:embed="rId4">
            <a:alphaModFix/>
          </a:blip>
          <a:srcRect b="0" l="0" r="0" t="0"/>
          <a:stretch/>
        </p:blipFill>
        <p:spPr>
          <a:xfrm>
            <a:off x="4502185" y="2174923"/>
            <a:ext cx="3187630" cy="3119809"/>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21"/>
          <p:cNvSpPr txBox="1"/>
          <p:nvPr/>
        </p:nvSpPr>
        <p:spPr>
          <a:xfrm>
            <a:off x="400595" y="2574024"/>
            <a:ext cx="6224571" cy="1709953"/>
          </a:xfrm>
          <a:prstGeom prst="rect">
            <a:avLst/>
          </a:prstGeom>
          <a:noFill/>
          <a:ln>
            <a:noFill/>
          </a:ln>
        </p:spPr>
        <p:txBody>
          <a:bodyPr anchorCtr="0" anchor="b" bIns="121900" lIns="121900" spcFirstLastPara="1" rIns="121900" wrap="square" tIns="121900">
            <a:noAutofit/>
          </a:bodyPr>
          <a:lstStyle/>
          <a:p>
            <a:pPr indent="0" lvl="0" marL="0" marR="0" rtl="0" algn="l">
              <a:lnSpc>
                <a:spcPct val="100000"/>
              </a:lnSpc>
              <a:spcBef>
                <a:spcPts val="0"/>
              </a:spcBef>
              <a:spcAft>
                <a:spcPts val="0"/>
              </a:spcAft>
              <a:buClr>
                <a:schemeClr val="lt1"/>
              </a:buClr>
              <a:buSzPts val="3600"/>
              <a:buFont typeface="Montserrat"/>
              <a:buNone/>
            </a:pPr>
            <a:r>
              <a:rPr b="1" i="0" lang="en-US" sz="4267" u="none" cap="none" strike="noStrike">
                <a:solidFill>
                  <a:schemeClr val="dk1"/>
                </a:solidFill>
                <a:latin typeface="Montserrat"/>
                <a:ea typeface="Montserrat"/>
                <a:cs typeface="Montserrat"/>
                <a:sym typeface="Montserrat"/>
              </a:rPr>
              <a:t>Ein erstes Spiel</a:t>
            </a:r>
            <a:br>
              <a:rPr b="1" i="0" lang="en-US" sz="4267" u="none" cap="none" strike="noStrike">
                <a:solidFill>
                  <a:schemeClr val="dk1"/>
                </a:solidFill>
                <a:latin typeface="Montserrat"/>
                <a:ea typeface="Montserrat"/>
                <a:cs typeface="Montserrat"/>
                <a:sym typeface="Montserrat"/>
              </a:rPr>
            </a:br>
            <a:r>
              <a:rPr b="1" i="0" lang="en-US" sz="4267" u="none" cap="none" strike="noStrike">
                <a:solidFill>
                  <a:schemeClr val="dk1"/>
                </a:solidFill>
                <a:latin typeface="Montserrat"/>
                <a:ea typeface="Montserrat"/>
                <a:cs typeface="Montserrat"/>
                <a:sym typeface="Montserrat"/>
              </a:rPr>
              <a:t>in Scratch</a:t>
            </a:r>
            <a:br>
              <a:rPr b="1" i="0" lang="en-US" sz="4267" u="none" cap="none" strike="noStrike">
                <a:solidFill>
                  <a:schemeClr val="dk1"/>
                </a:solidFill>
                <a:latin typeface="Montserrat"/>
                <a:ea typeface="Montserrat"/>
                <a:cs typeface="Montserrat"/>
                <a:sym typeface="Montserrat"/>
              </a:rPr>
            </a:br>
            <a:r>
              <a:rPr b="1" i="0" lang="en-US" sz="4267" u="none" cap="none" strike="noStrike">
                <a:solidFill>
                  <a:schemeClr val="dk1"/>
                </a:solidFill>
                <a:latin typeface="Montserrat"/>
                <a:ea typeface="Montserrat"/>
                <a:cs typeface="Montserrat"/>
                <a:sym typeface="Montserrat"/>
              </a:rPr>
              <a:t>Video</a:t>
            </a:r>
            <a:endParaRPr b="1" i="0" sz="4267" u="none" cap="none" strike="noStrike">
              <a:solidFill>
                <a:schemeClr val="lt2"/>
              </a:solidFill>
              <a:latin typeface="Montserrat"/>
              <a:ea typeface="Montserrat"/>
              <a:cs typeface="Montserrat"/>
              <a:sym typeface="Montserrat"/>
            </a:endParaRPr>
          </a:p>
        </p:txBody>
      </p:sp>
      <p:sp>
        <p:nvSpPr>
          <p:cNvPr id="405" name="Google Shape;405;p21"/>
          <p:cNvSpPr txBox="1"/>
          <p:nvPr/>
        </p:nvSpPr>
        <p:spPr>
          <a:xfrm>
            <a:off x="7277494" y="4923418"/>
            <a:ext cx="4220240" cy="318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67">
                <a:solidFill>
                  <a:schemeClr val="dk1"/>
                </a:solidFill>
                <a:latin typeface="Calibri"/>
                <a:ea typeface="Calibri"/>
                <a:cs typeface="Calibri"/>
                <a:sym typeface="Calibri"/>
              </a:rPr>
              <a:t>https://www.youtube.com/watch?v=D-nW4jvzRr8</a:t>
            </a:r>
            <a:endParaRPr/>
          </a:p>
        </p:txBody>
      </p:sp>
      <p:sp>
        <p:nvSpPr>
          <p:cNvPr id="406" name="Google Shape;406;p21"/>
          <p:cNvSpPr/>
          <p:nvPr/>
        </p:nvSpPr>
        <p:spPr>
          <a:xfrm>
            <a:off x="6095181" y="5912607"/>
            <a:ext cx="124800" cy="124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07" name="Google Shape;407;p21"/>
          <p:cNvSpPr/>
          <p:nvPr/>
        </p:nvSpPr>
        <p:spPr>
          <a:xfrm>
            <a:off x="5677597" y="5912607"/>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08" name="Google Shape;408;p21"/>
          <p:cNvSpPr/>
          <p:nvPr/>
        </p:nvSpPr>
        <p:spPr>
          <a:xfrm>
            <a:off x="6514765" y="5860721"/>
            <a:ext cx="220800"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09" name="Google Shape;409;p21"/>
          <p:cNvSpPr/>
          <p:nvPr/>
        </p:nvSpPr>
        <p:spPr>
          <a:xfrm>
            <a:off x="6783355" y="130629"/>
            <a:ext cx="3685592" cy="1485853"/>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Schauen wir uns dieses Youtube-Video über Scratch an!</a:t>
            </a:r>
            <a:endParaRPr/>
          </a:p>
        </p:txBody>
      </p:sp>
      <p:pic>
        <p:nvPicPr>
          <p:cNvPr id="410" name="Google Shape;410;p21"/>
          <p:cNvPicPr preferRelativeResize="0"/>
          <p:nvPr/>
        </p:nvPicPr>
        <p:blipFill rotWithShape="1">
          <a:blip r:embed="rId3">
            <a:alphaModFix/>
          </a:blip>
          <a:srcRect b="0" l="0" r="0" t="0"/>
          <a:stretch/>
        </p:blipFill>
        <p:spPr>
          <a:xfrm>
            <a:off x="6584817" y="2068945"/>
            <a:ext cx="5206588" cy="272010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22"/>
          <p:cNvSpPr txBox="1"/>
          <p:nvPr/>
        </p:nvSpPr>
        <p:spPr>
          <a:xfrm>
            <a:off x="400595" y="2574024"/>
            <a:ext cx="6224571" cy="1709953"/>
          </a:xfrm>
          <a:prstGeom prst="rect">
            <a:avLst/>
          </a:prstGeom>
          <a:noFill/>
          <a:ln>
            <a:noFill/>
          </a:ln>
        </p:spPr>
        <p:txBody>
          <a:bodyPr anchorCtr="0" anchor="b" bIns="121900" lIns="121900" spcFirstLastPara="1" rIns="121900" wrap="square" tIns="121900">
            <a:noAutofit/>
          </a:bodyPr>
          <a:lstStyle/>
          <a:p>
            <a:pPr indent="0" lvl="0" marL="0" marR="0" rtl="0" algn="l">
              <a:lnSpc>
                <a:spcPct val="100000"/>
              </a:lnSpc>
              <a:spcBef>
                <a:spcPts val="0"/>
              </a:spcBef>
              <a:spcAft>
                <a:spcPts val="0"/>
              </a:spcAft>
              <a:buClr>
                <a:schemeClr val="lt1"/>
              </a:buClr>
              <a:buSzPts val="3600"/>
              <a:buFont typeface="Montserrat"/>
              <a:buNone/>
            </a:pPr>
            <a:r>
              <a:rPr b="1" i="0" lang="en-US" sz="4267" u="none" cap="none" strike="noStrike">
                <a:solidFill>
                  <a:schemeClr val="dk1"/>
                </a:solidFill>
                <a:latin typeface="Montserrat"/>
                <a:ea typeface="Montserrat"/>
                <a:cs typeface="Montserrat"/>
                <a:sym typeface="Montserrat"/>
              </a:rPr>
              <a:t>Ein Springspiel</a:t>
            </a:r>
            <a:br>
              <a:rPr b="1" i="0" lang="en-US" sz="4267" u="none" cap="none" strike="noStrike">
                <a:solidFill>
                  <a:schemeClr val="dk1"/>
                </a:solidFill>
                <a:latin typeface="Montserrat"/>
                <a:ea typeface="Montserrat"/>
                <a:cs typeface="Montserrat"/>
                <a:sym typeface="Montserrat"/>
              </a:rPr>
            </a:br>
            <a:r>
              <a:rPr b="1" i="0" lang="en-US" sz="4267" u="none" cap="none" strike="noStrike">
                <a:solidFill>
                  <a:schemeClr val="dk1"/>
                </a:solidFill>
                <a:latin typeface="Montserrat"/>
                <a:ea typeface="Montserrat"/>
                <a:cs typeface="Montserrat"/>
                <a:sym typeface="Montserrat"/>
              </a:rPr>
              <a:t>in Scratch</a:t>
            </a:r>
            <a:br>
              <a:rPr b="1" i="0" lang="en-US" sz="4267" u="none" cap="none" strike="noStrike">
                <a:solidFill>
                  <a:schemeClr val="dk1"/>
                </a:solidFill>
                <a:latin typeface="Montserrat"/>
                <a:ea typeface="Montserrat"/>
                <a:cs typeface="Montserrat"/>
                <a:sym typeface="Montserrat"/>
              </a:rPr>
            </a:br>
            <a:r>
              <a:rPr b="1" i="0" lang="en-US" sz="4267" u="none" cap="none" strike="noStrike">
                <a:solidFill>
                  <a:schemeClr val="dk1"/>
                </a:solidFill>
                <a:latin typeface="Montserrat"/>
                <a:ea typeface="Montserrat"/>
                <a:cs typeface="Montserrat"/>
                <a:sym typeface="Montserrat"/>
              </a:rPr>
              <a:t>Video</a:t>
            </a:r>
            <a:endParaRPr b="1" i="0" sz="4267" u="none" cap="none" strike="noStrike">
              <a:solidFill>
                <a:schemeClr val="lt2"/>
              </a:solidFill>
              <a:latin typeface="Montserrat"/>
              <a:ea typeface="Montserrat"/>
              <a:cs typeface="Montserrat"/>
              <a:sym typeface="Montserrat"/>
            </a:endParaRPr>
          </a:p>
        </p:txBody>
      </p:sp>
      <p:sp>
        <p:nvSpPr>
          <p:cNvPr id="416" name="Google Shape;416;p22"/>
          <p:cNvSpPr txBox="1"/>
          <p:nvPr/>
        </p:nvSpPr>
        <p:spPr>
          <a:xfrm>
            <a:off x="7277494" y="4923418"/>
            <a:ext cx="4220240" cy="318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67">
                <a:solidFill>
                  <a:schemeClr val="dk1"/>
                </a:solidFill>
                <a:latin typeface="Calibri"/>
                <a:ea typeface="Calibri"/>
                <a:cs typeface="Calibri"/>
                <a:sym typeface="Calibri"/>
              </a:rPr>
              <a:t>https://www.youtube.com/watch?v=1jHvXakt1qw</a:t>
            </a:r>
            <a:endParaRPr/>
          </a:p>
        </p:txBody>
      </p:sp>
      <p:sp>
        <p:nvSpPr>
          <p:cNvPr id="417" name="Google Shape;417;p22"/>
          <p:cNvSpPr/>
          <p:nvPr/>
        </p:nvSpPr>
        <p:spPr>
          <a:xfrm>
            <a:off x="6095181" y="5912607"/>
            <a:ext cx="124800" cy="124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18" name="Google Shape;418;p22"/>
          <p:cNvSpPr/>
          <p:nvPr/>
        </p:nvSpPr>
        <p:spPr>
          <a:xfrm>
            <a:off x="5677597" y="5912607"/>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19" name="Google Shape;419;p22"/>
          <p:cNvSpPr/>
          <p:nvPr/>
        </p:nvSpPr>
        <p:spPr>
          <a:xfrm>
            <a:off x="6514765" y="5860721"/>
            <a:ext cx="220800"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20" name="Google Shape;420;p22"/>
          <p:cNvSpPr/>
          <p:nvPr/>
        </p:nvSpPr>
        <p:spPr>
          <a:xfrm>
            <a:off x="6783355" y="130629"/>
            <a:ext cx="3685592" cy="1485853"/>
          </a:xfrm>
          <a:prstGeom prst="cloud">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Schauen wir uns dieses youtube-Video über ein anderes Scratch-Spiel an!</a:t>
            </a:r>
            <a:endParaRPr/>
          </a:p>
        </p:txBody>
      </p:sp>
      <p:pic>
        <p:nvPicPr>
          <p:cNvPr id="421" name="Google Shape;421;p22"/>
          <p:cNvPicPr preferRelativeResize="0"/>
          <p:nvPr/>
        </p:nvPicPr>
        <p:blipFill rotWithShape="1">
          <a:blip r:embed="rId3">
            <a:alphaModFix/>
          </a:blip>
          <a:srcRect b="0" l="0" r="0" t="0"/>
          <a:stretch/>
        </p:blipFill>
        <p:spPr>
          <a:xfrm>
            <a:off x="6735565" y="2267338"/>
            <a:ext cx="5098379" cy="25741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23"/>
          <p:cNvSpPr txBox="1"/>
          <p:nvPr/>
        </p:nvSpPr>
        <p:spPr>
          <a:xfrm>
            <a:off x="1902657" y="424708"/>
            <a:ext cx="7848223" cy="338218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chemeClr val="dk1"/>
              </a:buClr>
              <a:buSzPts val="2400"/>
              <a:buFont typeface="Arial"/>
              <a:buNone/>
            </a:pPr>
            <a:r>
              <a:rPr b="1" lang="en-US" sz="2400">
                <a:solidFill>
                  <a:schemeClr val="dk1"/>
                </a:solidFill>
                <a:latin typeface="Calibri"/>
                <a:ea typeface="Calibri"/>
                <a:cs typeface="Calibri"/>
                <a:sym typeface="Calibri"/>
              </a:rPr>
              <a:t>Programmierung in anderen Programmsprachen? – Beispiel für ein Programm, das nach dem Namen fragt und diesen in farbigen Buchstaben schreibt.</a:t>
            </a:r>
            <a:endParaRPr/>
          </a:p>
          <a:p>
            <a:pPr indent="0" lvl="0" marL="0" marR="0" rtl="0" algn="l">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p:txBody>
      </p:sp>
      <p:sp>
        <p:nvSpPr>
          <p:cNvPr id="427" name="Google Shape;427;p23"/>
          <p:cNvSpPr/>
          <p:nvPr/>
        </p:nvSpPr>
        <p:spPr>
          <a:xfrm>
            <a:off x="6096000" y="5468787"/>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28" name="Google Shape;428;p23"/>
          <p:cNvSpPr/>
          <p:nvPr/>
        </p:nvSpPr>
        <p:spPr>
          <a:xfrm>
            <a:off x="6414400" y="5468787"/>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29" name="Google Shape;429;p23"/>
          <p:cNvSpPr/>
          <p:nvPr/>
        </p:nvSpPr>
        <p:spPr>
          <a:xfrm>
            <a:off x="6048006" y="5423865"/>
            <a:ext cx="218788" cy="220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30" name="Google Shape;430;p23"/>
          <p:cNvSpPr/>
          <p:nvPr/>
        </p:nvSpPr>
        <p:spPr>
          <a:xfrm>
            <a:off x="5740198" y="5489343"/>
            <a:ext cx="122800" cy="122800"/>
          </a:xfrm>
          <a:prstGeom prst="ellipse">
            <a:avLst/>
          </a:prstGeom>
          <a:solidFill>
            <a:schemeClr val="lt1"/>
          </a:solidFill>
          <a:ln>
            <a:noFill/>
          </a:ln>
        </p:spPr>
        <p:txBody>
          <a:bodyPr anchorCtr="0" anchor="ctr" bIns="121900" lIns="121900" spcFirstLastPara="1" rIns="121900" wrap="square" tIns="121900">
            <a:noAutofit/>
          </a:bodyPr>
          <a:lstStyle/>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p:txBody>
      </p:sp>
      <p:sp>
        <p:nvSpPr>
          <p:cNvPr id="431" name="Google Shape;431;p23"/>
          <p:cNvSpPr txBox="1"/>
          <p:nvPr/>
        </p:nvSpPr>
        <p:spPr>
          <a:xfrm>
            <a:off x="1750256" y="1256592"/>
            <a:ext cx="10159507" cy="3145721"/>
          </a:xfrm>
          <a:prstGeom prst="rect">
            <a:avLst/>
          </a:prstGeom>
          <a:noFill/>
          <a:ln>
            <a:noFill/>
          </a:ln>
        </p:spPr>
        <p:txBody>
          <a:bodyPr anchorCtr="0" anchor="t" bIns="121900" lIns="121900" spcFirstLastPara="1" rIns="121900" wrap="square" tIns="121900">
            <a:noAutofit/>
          </a:bodyPr>
          <a:lstStyle/>
          <a:p>
            <a:pPr indent="0" lvl="0" marL="0" marR="0" rtl="0" algn="l">
              <a:lnSpc>
                <a:spcPct val="90000"/>
              </a:lnSpc>
              <a:spcBef>
                <a:spcPts val="1000"/>
              </a:spcBef>
              <a:spcAft>
                <a:spcPts val="0"/>
              </a:spcAft>
              <a:buClr>
                <a:srgbClr val="888888"/>
              </a:buClr>
              <a:buSzPts val="1600"/>
              <a:buFont typeface="Arial"/>
              <a:buNone/>
            </a:pPr>
            <a:r>
              <a:t/>
            </a:r>
            <a:endParaRPr sz="1600">
              <a:solidFill>
                <a:schemeClr val="dk1"/>
              </a:solidFill>
              <a:latin typeface="Calibri"/>
              <a:ea typeface="Calibri"/>
              <a:cs typeface="Calibri"/>
              <a:sym typeface="Calibri"/>
            </a:endParaRPr>
          </a:p>
        </p:txBody>
      </p:sp>
      <p:cxnSp>
        <p:nvCxnSpPr>
          <p:cNvPr id="432" name="Google Shape;432;p23"/>
          <p:cNvCxnSpPr/>
          <p:nvPr/>
        </p:nvCxnSpPr>
        <p:spPr>
          <a:xfrm rot="10800000">
            <a:off x="1503344" y="398170"/>
            <a:ext cx="0" cy="1979695"/>
          </a:xfrm>
          <a:prstGeom prst="straightConnector1">
            <a:avLst/>
          </a:prstGeom>
          <a:noFill/>
          <a:ln cap="flat" cmpd="sng" w="76200">
            <a:solidFill>
              <a:schemeClr val="accent2"/>
            </a:solidFill>
            <a:prstDash val="solid"/>
            <a:round/>
            <a:headEnd len="sm" w="sm" type="none"/>
            <a:tailEnd len="sm" w="sm" type="none"/>
          </a:ln>
        </p:spPr>
      </p:cxnSp>
      <p:sp>
        <p:nvSpPr>
          <p:cNvPr id="433" name="Google Shape;433;p23"/>
          <p:cNvSpPr txBox="1"/>
          <p:nvPr/>
        </p:nvSpPr>
        <p:spPr>
          <a:xfrm>
            <a:off x="2783062" y="1674556"/>
            <a:ext cx="2522946"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dk1"/>
                </a:solidFill>
                <a:latin typeface="Calibri"/>
                <a:ea typeface="Calibri"/>
                <a:cs typeface="Calibri"/>
                <a:sym typeface="Calibri"/>
              </a:rPr>
              <a:t>In Python</a:t>
            </a:r>
            <a:endParaRPr/>
          </a:p>
        </p:txBody>
      </p:sp>
      <p:pic>
        <p:nvPicPr>
          <p:cNvPr id="434" name="Google Shape;434;p23"/>
          <p:cNvPicPr preferRelativeResize="0"/>
          <p:nvPr/>
        </p:nvPicPr>
        <p:blipFill rotWithShape="1">
          <a:blip r:embed="rId3">
            <a:alphaModFix/>
          </a:blip>
          <a:srcRect b="0" l="0" r="0" t="0"/>
          <a:stretch/>
        </p:blipFill>
        <p:spPr>
          <a:xfrm>
            <a:off x="1802388" y="2086700"/>
            <a:ext cx="4850766" cy="2805618"/>
          </a:xfrm>
          <a:prstGeom prst="rect">
            <a:avLst/>
          </a:prstGeom>
          <a:noFill/>
          <a:ln>
            <a:noFill/>
          </a:ln>
        </p:spPr>
      </p:pic>
      <p:sp>
        <p:nvSpPr>
          <p:cNvPr id="435" name="Google Shape;435;p23"/>
          <p:cNvSpPr txBox="1"/>
          <p:nvPr/>
        </p:nvSpPr>
        <p:spPr>
          <a:xfrm>
            <a:off x="8108339" y="1686590"/>
            <a:ext cx="3097726" cy="40011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000">
                <a:solidFill>
                  <a:schemeClr val="dk1"/>
                </a:solidFill>
                <a:latin typeface="Calibri"/>
                <a:ea typeface="Calibri"/>
                <a:cs typeface="Calibri"/>
                <a:sym typeface="Calibri"/>
              </a:rPr>
              <a:t>In Scratch (mit Blöcken)</a:t>
            </a:r>
            <a:endParaRPr/>
          </a:p>
        </p:txBody>
      </p:sp>
      <p:sp>
        <p:nvSpPr>
          <p:cNvPr id="436" name="Google Shape;436;p23"/>
          <p:cNvSpPr txBox="1"/>
          <p:nvPr/>
        </p:nvSpPr>
        <p:spPr>
          <a:xfrm>
            <a:off x="7135308" y="2309878"/>
            <a:ext cx="4926856" cy="2462213"/>
          </a:xfrm>
          <a:prstGeom prst="rect">
            <a:avLst/>
          </a:prstGeom>
          <a:noFill/>
          <a:ln>
            <a:noFill/>
          </a:ln>
        </p:spPr>
        <p:txBody>
          <a:bodyPr anchorCtr="0" anchor="t" bIns="45700" lIns="91425" spcFirstLastPara="1" rIns="91425" wrap="square" tIns="45700">
            <a:spAutoFit/>
          </a:bodyPr>
          <a:lstStyle/>
          <a:p>
            <a:pPr indent="-285750" lvl="0" marL="285750" marR="0" rtl="0" algn="l">
              <a:lnSpc>
                <a:spcPct val="100000"/>
              </a:lnSpc>
              <a:spcBef>
                <a:spcPts val="0"/>
              </a:spcBef>
              <a:spcAft>
                <a:spcPts val="0"/>
              </a:spcAft>
              <a:buClr>
                <a:schemeClr val="dk1"/>
              </a:buClr>
              <a:buSzPts val="1400"/>
              <a:buFont typeface="Arial"/>
              <a:buChar char="•"/>
            </a:pPr>
            <a:r>
              <a:rPr b="1" i="0" lang="en-US" sz="1400" u="none" cap="none" strike="noStrike">
                <a:solidFill>
                  <a:schemeClr val="dk1"/>
                </a:solidFill>
                <a:latin typeface="Arial"/>
                <a:ea typeface="Arial"/>
                <a:cs typeface="Arial"/>
                <a:sym typeface="Arial"/>
              </a:rPr>
              <a:t>Wenn [grüne Flagge] angeklickt wird</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1" i="0" lang="en-US" sz="1400" u="none" cap="none" strike="noStrike">
                <a:solidFill>
                  <a:schemeClr val="dk1"/>
                </a:solidFill>
                <a:latin typeface="Arial"/>
                <a:ea typeface="Arial"/>
                <a:cs typeface="Arial"/>
                <a:sym typeface="Arial"/>
              </a:rPr>
              <a:t>Fragen Sie [Wie heißen Sie?] und warten Sie</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1" i="0" lang="en-US" sz="1400" u="none" cap="none" strike="noStrike">
                <a:solidFill>
                  <a:schemeClr val="dk1"/>
                </a:solidFill>
                <a:latin typeface="Arial"/>
                <a:ea typeface="Arial"/>
                <a:cs typeface="Arial"/>
                <a:sym typeface="Arial"/>
              </a:rPr>
              <a:t>Setzen Sie [Index v] auf [1].</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1" i="0" lang="en-US" sz="1400" u="none" cap="none" strike="noStrike">
                <a:solidFill>
                  <a:schemeClr val="dk1"/>
                </a:solidFill>
                <a:latin typeface="Arial"/>
                <a:ea typeface="Arial"/>
                <a:cs typeface="Arial"/>
                <a:sym typeface="Arial"/>
              </a:rPr>
              <a:t>Wiederholung (Länge von [Antwort])</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1" i="0" lang="en-US" sz="1400" u="none" cap="none" strike="noStrike">
                <a:solidFill>
                  <a:schemeClr val="dk1"/>
                </a:solidFill>
                <a:latin typeface="Arial"/>
                <a:ea typeface="Arial"/>
                <a:cs typeface="Arial"/>
                <a:sym typeface="Arial"/>
              </a:rPr>
              <a:t>Einen Klon von [mir] erstellen</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1" i="0" lang="en-US" sz="1400" u="none" cap="none" strike="noStrike">
                <a:solidFill>
                  <a:schemeClr val="dk1"/>
                </a:solidFill>
                <a:latin typeface="Arial"/>
                <a:ea typeface="Arial"/>
                <a:cs typeface="Arial"/>
                <a:sym typeface="Arial"/>
              </a:rPr>
              <a:t>Setzen Sie [Text v] auf [Buchstabe (Index) von [Antwort]]</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1" i="0" lang="en-US" sz="1400" u="none" cap="none" strike="noStrike">
                <a:solidFill>
                  <a:schemeClr val="dk1"/>
                </a:solidFill>
                <a:latin typeface="Arial"/>
                <a:ea typeface="Arial"/>
                <a:cs typeface="Arial"/>
                <a:sym typeface="Arial"/>
              </a:rPr>
              <a:t>Farbeffekt einstellen auf (zufällig 1 bis 200)</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1" i="0" lang="en-US" sz="1400" u="none" cap="none" strike="noStrike">
                <a:solidFill>
                  <a:schemeClr val="dk1"/>
                </a:solidFill>
                <a:latin typeface="Arial"/>
                <a:ea typeface="Arial"/>
                <a:cs typeface="Arial"/>
                <a:sym typeface="Arial"/>
              </a:rPr>
              <a:t>Gehe zu x: (Index * 20 - 100) y: 0</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1" i="0" lang="en-US" sz="1400" u="none" cap="none" strike="noStrike">
                <a:solidFill>
                  <a:schemeClr val="dk1"/>
                </a:solidFill>
                <a:latin typeface="Arial"/>
                <a:ea typeface="Arial"/>
                <a:cs typeface="Arial"/>
                <a:sym typeface="Arial"/>
              </a:rPr>
              <a:t>Erhöhen Sie [Index v] um [1].</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US" sz="1400" u="none" cap="none" strike="noStrike">
                <a:solidFill>
                  <a:schemeClr val="dk1"/>
                </a:solidFill>
                <a:latin typeface="Arial"/>
                <a:ea typeface="Arial"/>
                <a:cs typeface="Arial"/>
                <a:sym typeface="Arial"/>
              </a:rPr>
              <a:t>Wiederholung </a:t>
            </a:r>
            <a:r>
              <a:rPr b="1" i="0" lang="en-US" sz="1400" u="none" cap="none" strike="noStrike">
                <a:solidFill>
                  <a:schemeClr val="dk1"/>
                </a:solidFill>
                <a:latin typeface="Arial"/>
                <a:ea typeface="Arial"/>
                <a:cs typeface="Arial"/>
                <a:sym typeface="Arial"/>
              </a:rPr>
              <a:t>beenden </a:t>
            </a:r>
            <a:endParaRPr/>
          </a:p>
        </p:txBody>
      </p:sp>
      <p:pic>
        <p:nvPicPr>
          <p:cNvPr id="437" name="Google Shape;437;p23"/>
          <p:cNvPicPr preferRelativeResize="0"/>
          <p:nvPr/>
        </p:nvPicPr>
        <p:blipFill rotWithShape="1">
          <a:blip r:embed="rId4">
            <a:alphaModFix/>
          </a:blip>
          <a:srcRect b="0" l="0" r="0" t="0"/>
          <a:stretch/>
        </p:blipFill>
        <p:spPr>
          <a:xfrm>
            <a:off x="10235651" y="4256904"/>
            <a:ext cx="1674112" cy="1476729"/>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24"/>
          <p:cNvSpPr txBox="1"/>
          <p:nvPr>
            <p:ph type="ctrTitle"/>
          </p:nvPr>
        </p:nvSpPr>
        <p:spPr>
          <a:xfrm>
            <a:off x="899724" y="1447830"/>
            <a:ext cx="10392551" cy="3120800"/>
          </a:xfrm>
          <a:prstGeom prst="rect">
            <a:avLst/>
          </a:prstGeom>
          <a:noFill/>
          <a:ln>
            <a:noFill/>
          </a:ln>
        </p:spPr>
        <p:txBody>
          <a:bodyPr anchorCtr="0" anchor="b" bIns="121900" lIns="121900" spcFirstLastPara="1" rIns="121900" wrap="square" tIns="121900">
            <a:noAutofit/>
          </a:bodyPr>
          <a:lstStyle/>
          <a:p>
            <a:pPr indent="0" lvl="0" marL="0" rtl="0" algn="ctr">
              <a:lnSpc>
                <a:spcPct val="90000"/>
              </a:lnSpc>
              <a:spcBef>
                <a:spcPts val="0"/>
              </a:spcBef>
              <a:spcAft>
                <a:spcPts val="0"/>
              </a:spcAft>
              <a:buClr>
                <a:schemeClr val="dk1"/>
              </a:buClr>
              <a:buSzPts val="6000"/>
              <a:buFont typeface="Calibri"/>
              <a:buNone/>
            </a:pPr>
            <a:r>
              <a:rPr lang="en-US"/>
              <a:t>B: Über die Ausbildung</a:t>
            </a:r>
            <a:br>
              <a:rPr lang="en-US"/>
            </a:br>
            <a:br>
              <a:rPr lang="en-US"/>
            </a:br>
            <a:r>
              <a:rPr lang="en-US"/>
              <a:t>Ausbildungsphase</a:t>
            </a:r>
            <a:br>
              <a:rPr lang="en-US"/>
            </a:br>
            <a:br>
              <a:rPr lang="en-US">
                <a:solidFill>
                  <a:srgbClr val="FFFF00"/>
                </a:solidFill>
              </a:rPr>
            </a:br>
            <a:endParaRPr b="1">
              <a:solidFill>
                <a:srgbClr val="FFFF00"/>
              </a:solidFill>
            </a:endParaRPr>
          </a:p>
        </p:txBody>
      </p:sp>
      <p:pic>
        <p:nvPicPr>
          <p:cNvPr descr="Ein Bild, das Text, dunkel, Licht enthält.&#10;&#10;Automatisch generierte Beschreibung" id="443" name="Google Shape;443;p24"/>
          <p:cNvPicPr preferRelativeResize="0"/>
          <p:nvPr/>
        </p:nvPicPr>
        <p:blipFill rotWithShape="1">
          <a:blip r:embed="rId3">
            <a:alphaModFix/>
          </a:blip>
          <a:srcRect b="0" l="0" r="0" t="0"/>
          <a:stretch/>
        </p:blipFill>
        <p:spPr>
          <a:xfrm>
            <a:off x="5689282" y="3426463"/>
            <a:ext cx="2575198" cy="1983707"/>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25"/>
          <p:cNvSpPr/>
          <p:nvPr/>
        </p:nvSpPr>
        <p:spPr>
          <a:xfrm>
            <a:off x="8858237" y="2692084"/>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49" name="Google Shape;449;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Aufgabe 1: </a:t>
            </a:r>
            <a:endParaRPr/>
          </a:p>
        </p:txBody>
      </p:sp>
      <p:pic>
        <p:nvPicPr>
          <p:cNvPr descr="Stoppuhr" id="450" name="Google Shape;450;p25"/>
          <p:cNvPicPr preferRelativeResize="0"/>
          <p:nvPr/>
        </p:nvPicPr>
        <p:blipFill rotWithShape="1">
          <a:blip r:embed="rId3">
            <a:alphaModFix/>
          </a:blip>
          <a:srcRect b="0" l="0" r="0" t="0"/>
          <a:stretch/>
        </p:blipFill>
        <p:spPr>
          <a:xfrm>
            <a:off x="8893884" y="2709379"/>
            <a:ext cx="1118250" cy="822960"/>
          </a:xfrm>
          <a:prstGeom prst="rect">
            <a:avLst/>
          </a:prstGeom>
          <a:noFill/>
          <a:ln>
            <a:noFill/>
          </a:ln>
        </p:spPr>
      </p:pic>
      <p:grpSp>
        <p:nvGrpSpPr>
          <p:cNvPr id="451" name="Google Shape;451;p25"/>
          <p:cNvGrpSpPr/>
          <p:nvPr/>
        </p:nvGrpSpPr>
        <p:grpSpPr>
          <a:xfrm>
            <a:off x="8818537" y="3956526"/>
            <a:ext cx="1268944" cy="914400"/>
            <a:chOff x="7814488" y="3837093"/>
            <a:chExt cx="1268944" cy="914400"/>
          </a:xfrm>
        </p:grpSpPr>
        <p:sp>
          <p:nvSpPr>
            <p:cNvPr id="452" name="Google Shape;452;p25"/>
            <p:cNvSpPr/>
            <p:nvPr/>
          </p:nvSpPr>
          <p:spPr>
            <a:xfrm>
              <a:off x="7847298" y="3904426"/>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ehrer" id="453" name="Google Shape;453;p25"/>
            <p:cNvPicPr preferRelativeResize="0"/>
            <p:nvPr/>
          </p:nvPicPr>
          <p:blipFill rotWithShape="1">
            <a:blip r:embed="rId4">
              <a:alphaModFix/>
            </a:blip>
            <a:srcRect b="0" l="0" r="0" t="0"/>
            <a:stretch/>
          </p:blipFill>
          <p:spPr>
            <a:xfrm>
              <a:off x="7814488" y="3837093"/>
              <a:ext cx="1242500" cy="914400"/>
            </a:xfrm>
            <a:prstGeom prst="rect">
              <a:avLst/>
            </a:prstGeom>
            <a:noFill/>
            <a:ln>
              <a:noFill/>
            </a:ln>
          </p:spPr>
        </p:pic>
      </p:grpSp>
      <p:sp>
        <p:nvSpPr>
          <p:cNvPr id="454" name="Google Shape;454;p25"/>
          <p:cNvSpPr txBox="1"/>
          <p:nvPr/>
        </p:nvSpPr>
        <p:spPr>
          <a:xfrm>
            <a:off x="1889057" y="1289125"/>
            <a:ext cx="6945885" cy="4028022"/>
          </a:xfrm>
          <a:prstGeom prst="rect">
            <a:avLst/>
          </a:prstGeom>
          <a:noFill/>
          <a:ln>
            <a:noFill/>
          </a:ln>
        </p:spPr>
        <p:txBody>
          <a:bodyPr anchorCtr="0" anchor="t" bIns="121900" lIns="121900" spcFirstLastPara="1" rIns="121900" wrap="square" tIns="121900">
            <a:noAutofit/>
          </a:bodyPr>
          <a:lstStyle/>
          <a:p>
            <a:pPr indent="-342900" lvl="0" marL="342900" marR="0" rtl="0" algn="l">
              <a:lnSpc>
                <a:spcPct val="90000"/>
              </a:lnSpc>
              <a:spcBef>
                <a:spcPts val="10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Öffnet Scratch und lasst die Katze sich bewegen, wenn ihr</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die Tasten "Pfeil hoch", "Pfeil runter", </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"Pfeil links" und "Pfeil rechts"</a:t>
            </a:r>
            <a:br>
              <a:rPr lang="en-US" sz="2000">
                <a:solidFill>
                  <a:schemeClr val="dk1"/>
                </a:solidFill>
                <a:latin typeface="Calibri"/>
                <a:ea typeface="Calibri"/>
                <a:cs typeface="Calibri"/>
                <a:sym typeface="Calibri"/>
              </a:rPr>
            </a:br>
            <a:endParaRPr sz="900">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Arbeitet in einer Gruppe. Ihr habt 20 Minuten Zeit für die Gestaltung.</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Wenn ihr Schüler*innen mit besonderen Bedürfnissen in eurer Gruppe habt, erhaltet ihr zusätzliche Zeit für die</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Erstellung, während die anderen Gruppen ihre Lösungen verbessern.</a:t>
            </a:r>
            <a:endParaRPr sz="900">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Zeigt Ergebnisse den anderen Lernenden.</a:t>
            </a:r>
            <a:endParaRPr/>
          </a:p>
        </p:txBody>
      </p:sp>
      <p:grpSp>
        <p:nvGrpSpPr>
          <p:cNvPr id="455" name="Google Shape;455;p25"/>
          <p:cNvGrpSpPr/>
          <p:nvPr/>
        </p:nvGrpSpPr>
        <p:grpSpPr>
          <a:xfrm>
            <a:off x="8834942" y="1325075"/>
            <a:ext cx="1236134" cy="914400"/>
            <a:chOff x="10809604" y="3788508"/>
            <a:chExt cx="1236134" cy="914400"/>
          </a:xfrm>
        </p:grpSpPr>
        <p:sp>
          <p:nvSpPr>
            <p:cNvPr id="456" name="Google Shape;456;p25"/>
            <p:cNvSpPr/>
            <p:nvPr/>
          </p:nvSpPr>
          <p:spPr>
            <a:xfrm>
              <a:off x="10809604" y="3831181"/>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aptop mit einfarbiger Füllung" id="457" name="Google Shape;457;p25"/>
            <p:cNvPicPr preferRelativeResize="0"/>
            <p:nvPr/>
          </p:nvPicPr>
          <p:blipFill rotWithShape="1">
            <a:blip r:embed="rId5">
              <a:alphaModFix/>
            </a:blip>
            <a:srcRect b="0" l="0" r="0" t="0"/>
            <a:stretch/>
          </p:blipFill>
          <p:spPr>
            <a:xfrm>
              <a:off x="10923919" y="3788508"/>
              <a:ext cx="914400" cy="914400"/>
            </a:xfrm>
            <a:prstGeom prst="rect">
              <a:avLst/>
            </a:prstGeom>
            <a:noFill/>
            <a:ln>
              <a:noFill/>
            </a:ln>
          </p:spPr>
        </p:pic>
      </p:gr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26"/>
          <p:cNvSpPr/>
          <p:nvPr/>
        </p:nvSpPr>
        <p:spPr>
          <a:xfrm>
            <a:off x="8889869" y="3023084"/>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463" name="Google Shape;463;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Aufgabe 2: </a:t>
            </a:r>
            <a:endParaRPr/>
          </a:p>
        </p:txBody>
      </p:sp>
      <p:pic>
        <p:nvPicPr>
          <p:cNvPr descr="Stoppuhr" id="464" name="Google Shape;464;p26"/>
          <p:cNvPicPr preferRelativeResize="0"/>
          <p:nvPr/>
        </p:nvPicPr>
        <p:blipFill rotWithShape="1">
          <a:blip r:embed="rId3">
            <a:alphaModFix/>
          </a:blip>
          <a:srcRect b="0" l="0" r="0" t="0"/>
          <a:stretch/>
        </p:blipFill>
        <p:spPr>
          <a:xfrm>
            <a:off x="8976121" y="3017520"/>
            <a:ext cx="1118250" cy="822960"/>
          </a:xfrm>
          <a:prstGeom prst="rect">
            <a:avLst/>
          </a:prstGeom>
          <a:noFill/>
          <a:ln>
            <a:noFill/>
          </a:ln>
        </p:spPr>
      </p:pic>
      <p:grpSp>
        <p:nvGrpSpPr>
          <p:cNvPr id="465" name="Google Shape;465;p26"/>
          <p:cNvGrpSpPr/>
          <p:nvPr/>
        </p:nvGrpSpPr>
        <p:grpSpPr>
          <a:xfrm>
            <a:off x="8889869" y="4702674"/>
            <a:ext cx="1268944" cy="914400"/>
            <a:chOff x="7814488" y="3837093"/>
            <a:chExt cx="1268944" cy="914400"/>
          </a:xfrm>
        </p:grpSpPr>
        <p:sp>
          <p:nvSpPr>
            <p:cNvPr id="466" name="Google Shape;466;p26"/>
            <p:cNvSpPr/>
            <p:nvPr/>
          </p:nvSpPr>
          <p:spPr>
            <a:xfrm>
              <a:off x="7847298" y="3904426"/>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ehrer" id="467" name="Google Shape;467;p26"/>
            <p:cNvPicPr preferRelativeResize="0"/>
            <p:nvPr/>
          </p:nvPicPr>
          <p:blipFill rotWithShape="1">
            <a:blip r:embed="rId4">
              <a:alphaModFix/>
            </a:blip>
            <a:srcRect b="0" l="0" r="0" t="0"/>
            <a:stretch/>
          </p:blipFill>
          <p:spPr>
            <a:xfrm>
              <a:off x="7814488" y="3837093"/>
              <a:ext cx="1242500" cy="914400"/>
            </a:xfrm>
            <a:prstGeom prst="rect">
              <a:avLst/>
            </a:prstGeom>
            <a:noFill/>
            <a:ln>
              <a:noFill/>
            </a:ln>
          </p:spPr>
        </p:pic>
      </p:grpSp>
      <p:sp>
        <p:nvSpPr>
          <p:cNvPr id="468" name="Google Shape;468;p26"/>
          <p:cNvSpPr txBox="1"/>
          <p:nvPr/>
        </p:nvSpPr>
        <p:spPr>
          <a:xfrm>
            <a:off x="2030262" y="1300821"/>
            <a:ext cx="6802449" cy="3145721"/>
          </a:xfrm>
          <a:prstGeom prst="rect">
            <a:avLst/>
          </a:prstGeom>
          <a:noFill/>
          <a:ln>
            <a:noFill/>
          </a:ln>
        </p:spPr>
        <p:txBody>
          <a:bodyPr anchorCtr="0" anchor="t" bIns="121900" lIns="121900" spcFirstLastPara="1" rIns="121900" wrap="square" tIns="121900">
            <a:noAutofit/>
          </a:bodyPr>
          <a:lstStyle/>
          <a:p>
            <a:pPr indent="-342900" lvl="0" marL="342900" marR="0" rtl="0" algn="l">
              <a:lnSpc>
                <a:spcPct val="90000"/>
              </a:lnSpc>
              <a:spcBef>
                <a:spcPts val="10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Öffnet Scratch und bewegt die Katze (oder ein anderes Sprite)</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mit den Pfeiltasten zwischen zwei Zeilen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(wie in Aufgabe 1). Bei Kontakt der Katze mit den Linien</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spiele den Ton "miau".</a:t>
            </a:r>
            <a:br>
              <a:rPr lang="en-US" sz="2000">
                <a:solidFill>
                  <a:schemeClr val="dk1"/>
                </a:solidFill>
                <a:latin typeface="Calibri"/>
                <a:ea typeface="Calibri"/>
                <a:cs typeface="Calibri"/>
                <a:sym typeface="Calibri"/>
              </a:rPr>
            </a:br>
            <a:endParaRPr sz="900">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Arbeitet in einer Gruppe. Ihr habt 30 Minuten Zeit für die Gestaltung.</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Wenn ihr Schüler*innen mit besonderen Bedürfnissen in eurer Gruppe habt, erhaltet ihr zusätzliche Zeit für die</a:t>
            </a:r>
            <a:br>
              <a:rPr lang="en-US" sz="2000">
                <a:solidFill>
                  <a:schemeClr val="dk1"/>
                </a:solidFill>
                <a:latin typeface="Calibri"/>
                <a:ea typeface="Calibri"/>
                <a:cs typeface="Calibri"/>
                <a:sym typeface="Calibri"/>
              </a:rPr>
            </a:br>
            <a:r>
              <a:rPr lang="en-US" sz="2000">
                <a:solidFill>
                  <a:schemeClr val="dk1"/>
                </a:solidFill>
                <a:latin typeface="Calibri"/>
                <a:ea typeface="Calibri"/>
                <a:cs typeface="Calibri"/>
                <a:sym typeface="Calibri"/>
              </a:rPr>
              <a:t>Erstellung, während die anderen Gruppen ihre Lösungen verbessern.</a:t>
            </a:r>
            <a:endParaRPr/>
          </a:p>
          <a:p>
            <a:pPr indent="-285750" lvl="0" marL="342900" marR="0" rtl="0" algn="l">
              <a:lnSpc>
                <a:spcPct val="90000"/>
              </a:lnSpc>
              <a:spcBef>
                <a:spcPts val="1000"/>
              </a:spcBef>
              <a:spcAft>
                <a:spcPts val="0"/>
              </a:spcAft>
              <a:buClr>
                <a:srgbClr val="888888"/>
              </a:buClr>
              <a:buSzPts val="900"/>
              <a:buFont typeface="Arial"/>
              <a:buNone/>
            </a:pPr>
            <a:r>
              <a:t/>
            </a:r>
            <a:endParaRPr sz="900">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000"/>
              <a:buFont typeface="Arial"/>
              <a:buChar char="•"/>
            </a:pPr>
            <a:r>
              <a:rPr lang="en-US" sz="2000">
                <a:solidFill>
                  <a:schemeClr val="dk1"/>
                </a:solidFill>
                <a:latin typeface="Calibri"/>
                <a:ea typeface="Calibri"/>
                <a:cs typeface="Calibri"/>
                <a:sym typeface="Calibri"/>
              </a:rPr>
              <a:t>Zeigt eure Ergebnisse den anderen Lernenden-</a:t>
            </a:r>
            <a:endParaRPr/>
          </a:p>
        </p:txBody>
      </p:sp>
      <p:grpSp>
        <p:nvGrpSpPr>
          <p:cNvPr id="469" name="Google Shape;469;p26"/>
          <p:cNvGrpSpPr/>
          <p:nvPr/>
        </p:nvGrpSpPr>
        <p:grpSpPr>
          <a:xfrm>
            <a:off x="8793101" y="1300821"/>
            <a:ext cx="1236134" cy="914400"/>
            <a:chOff x="10809604" y="3788508"/>
            <a:chExt cx="1236134" cy="914400"/>
          </a:xfrm>
        </p:grpSpPr>
        <p:sp>
          <p:nvSpPr>
            <p:cNvPr id="470" name="Google Shape;470;p26"/>
            <p:cNvSpPr/>
            <p:nvPr/>
          </p:nvSpPr>
          <p:spPr>
            <a:xfrm>
              <a:off x="10809604" y="3831181"/>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aptop mit einfarbiger Füllung" id="471" name="Google Shape;471;p26"/>
            <p:cNvPicPr preferRelativeResize="0"/>
            <p:nvPr/>
          </p:nvPicPr>
          <p:blipFill rotWithShape="1">
            <a:blip r:embed="rId5">
              <a:alphaModFix/>
            </a:blip>
            <a:srcRect b="0" l="0" r="0" t="0"/>
            <a:stretch/>
          </p:blipFill>
          <p:spPr>
            <a:xfrm>
              <a:off x="10923919" y="3788508"/>
              <a:ext cx="914400" cy="914400"/>
            </a:xfrm>
            <a:prstGeom prst="rect">
              <a:avLst/>
            </a:prstGeom>
            <a:noFill/>
            <a:ln>
              <a:noFill/>
            </a:ln>
          </p:spPr>
        </p:pic>
      </p:gr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27"/>
          <p:cNvSpPr txBox="1"/>
          <p:nvPr/>
        </p:nvSpPr>
        <p:spPr>
          <a:xfrm>
            <a:off x="2022541" y="1324877"/>
            <a:ext cx="6692624" cy="3145721"/>
          </a:xfrm>
          <a:prstGeom prst="rect">
            <a:avLst/>
          </a:prstGeom>
          <a:noFill/>
          <a:ln>
            <a:noFill/>
          </a:ln>
        </p:spPr>
        <p:txBody>
          <a:bodyPr anchorCtr="0" anchor="t" bIns="121900" lIns="121900" spcFirstLastPara="1" rIns="121900" wrap="square" tIns="121900">
            <a:noAutofit/>
          </a:bodyPr>
          <a:lstStyle/>
          <a:p>
            <a:pPr indent="-342900" lvl="0" marL="342900" marR="0" rtl="0" algn="l">
              <a:lnSpc>
                <a:spcPct val="90000"/>
              </a:lnSpc>
              <a:spcBef>
                <a:spcPts val="10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Überlegt euch ein eigenes kleines Spiel, das</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ihr entwerfen möchtet und schreib es auf</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oder nehmt eure Idee mit dem Handy auf. </a:t>
            </a:r>
            <a:endParaRPr/>
          </a:p>
          <a:p>
            <a:pPr indent="-190500" lvl="0" marL="342900" marR="0" rtl="0" algn="l">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Trefft euch in der Klasse und teilt eure Idee mit den anderen Lernenden. Sammelt Feedback.</a:t>
            </a:r>
            <a:br>
              <a:rPr lang="en-US" sz="2400">
                <a:solidFill>
                  <a:schemeClr val="dk1"/>
                </a:solidFill>
                <a:latin typeface="Calibri"/>
                <a:ea typeface="Calibri"/>
                <a:cs typeface="Calibri"/>
                <a:sym typeface="Calibri"/>
              </a:rPr>
            </a:br>
            <a:endParaRPr sz="2400">
              <a:solidFill>
                <a:schemeClr val="dk1"/>
              </a:solidFill>
              <a:latin typeface="Calibri"/>
              <a:ea typeface="Calibri"/>
              <a:cs typeface="Calibri"/>
              <a:sym typeface="Calibri"/>
            </a:endParaRPr>
          </a:p>
          <a:p>
            <a:pPr indent="-342900" lvl="0" marL="342900" marR="0" rtl="0" algn="l">
              <a:lnSpc>
                <a:spcPct val="90000"/>
              </a:lnSpc>
              <a:spcBef>
                <a:spcPts val="100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Öffnet Scratch und entwerft euer Spiel.</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Helft euch gegenseitig in eurer Gruppe, aber auch</a:t>
            </a:r>
            <a:br>
              <a:rPr lang="en-US" sz="2400">
                <a:solidFill>
                  <a:schemeClr val="dk1"/>
                </a:solidFill>
                <a:latin typeface="Calibri"/>
                <a:ea typeface="Calibri"/>
                <a:cs typeface="Calibri"/>
                <a:sym typeface="Calibri"/>
              </a:rPr>
            </a:br>
            <a:r>
              <a:rPr lang="en-US" sz="2400">
                <a:solidFill>
                  <a:schemeClr val="dk1"/>
                </a:solidFill>
                <a:latin typeface="Calibri"/>
                <a:ea typeface="Calibri"/>
                <a:cs typeface="Calibri"/>
                <a:sym typeface="Calibri"/>
              </a:rPr>
              <a:t>den anderen Gruppen, wenn sie euch darum bitten.</a:t>
            </a:r>
            <a:br>
              <a:rPr lang="en-US" sz="2400">
                <a:solidFill>
                  <a:schemeClr val="dk1"/>
                </a:solidFill>
                <a:latin typeface="Calibri"/>
                <a:ea typeface="Calibri"/>
                <a:cs typeface="Calibri"/>
                <a:sym typeface="Calibri"/>
              </a:rPr>
            </a:br>
            <a:endParaRPr sz="1100">
              <a:solidFill>
                <a:schemeClr val="dk1"/>
              </a:solidFill>
              <a:latin typeface="Calibri"/>
              <a:ea typeface="Calibri"/>
              <a:cs typeface="Calibri"/>
              <a:sym typeface="Calibri"/>
            </a:endParaRPr>
          </a:p>
          <a:p>
            <a:pPr indent="-190500" lvl="0" marL="342900" marR="0" rtl="0" algn="l">
              <a:lnSpc>
                <a:spcPct val="90000"/>
              </a:lnSpc>
              <a:spcBef>
                <a:spcPts val="1000"/>
              </a:spcBef>
              <a:spcAft>
                <a:spcPts val="0"/>
              </a:spcAft>
              <a:buClr>
                <a:srgbClr val="888888"/>
              </a:buClr>
              <a:buSzPts val="2400"/>
              <a:buFont typeface="Arial"/>
              <a:buNone/>
            </a:pPr>
            <a:r>
              <a:t/>
            </a:r>
            <a:endParaRPr sz="2400">
              <a:solidFill>
                <a:schemeClr val="dk1"/>
              </a:solidFill>
              <a:latin typeface="Calibri"/>
              <a:ea typeface="Calibri"/>
              <a:cs typeface="Calibri"/>
              <a:sym typeface="Calibri"/>
            </a:endParaRPr>
          </a:p>
        </p:txBody>
      </p:sp>
      <p:sp>
        <p:nvSpPr>
          <p:cNvPr id="477" name="Google Shape;477;p2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Aufgabe 3: </a:t>
            </a:r>
            <a:endParaRPr/>
          </a:p>
        </p:txBody>
      </p:sp>
      <p:grpSp>
        <p:nvGrpSpPr>
          <p:cNvPr id="478" name="Google Shape;478;p27"/>
          <p:cNvGrpSpPr/>
          <p:nvPr/>
        </p:nvGrpSpPr>
        <p:grpSpPr>
          <a:xfrm>
            <a:off x="8832629" y="1501776"/>
            <a:ext cx="1236134" cy="811833"/>
            <a:chOff x="7820855" y="1997166"/>
            <a:chExt cx="1236134" cy="811833"/>
          </a:xfrm>
        </p:grpSpPr>
        <p:sp>
          <p:nvSpPr>
            <p:cNvPr id="479" name="Google Shape;479;p27"/>
            <p:cNvSpPr/>
            <p:nvPr/>
          </p:nvSpPr>
          <p:spPr>
            <a:xfrm>
              <a:off x="7820855" y="1997166"/>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Bleistift" id="480" name="Google Shape;480;p27"/>
            <p:cNvPicPr preferRelativeResize="0"/>
            <p:nvPr/>
          </p:nvPicPr>
          <p:blipFill rotWithShape="1">
            <a:blip r:embed="rId3">
              <a:alphaModFix/>
            </a:blip>
            <a:srcRect b="0" l="0" r="0" t="0"/>
            <a:stretch/>
          </p:blipFill>
          <p:spPr>
            <a:xfrm>
              <a:off x="8071254" y="2106506"/>
              <a:ext cx="763908" cy="562187"/>
            </a:xfrm>
            <a:prstGeom prst="rect">
              <a:avLst/>
            </a:prstGeom>
            <a:noFill/>
            <a:ln>
              <a:noFill/>
            </a:ln>
          </p:spPr>
        </p:pic>
      </p:grpSp>
      <p:grpSp>
        <p:nvGrpSpPr>
          <p:cNvPr id="481" name="Google Shape;481;p27"/>
          <p:cNvGrpSpPr/>
          <p:nvPr/>
        </p:nvGrpSpPr>
        <p:grpSpPr>
          <a:xfrm>
            <a:off x="8846915" y="3281700"/>
            <a:ext cx="1236134" cy="914400"/>
            <a:chOff x="7847298" y="4725268"/>
            <a:chExt cx="1236134" cy="914400"/>
          </a:xfrm>
        </p:grpSpPr>
        <p:sp>
          <p:nvSpPr>
            <p:cNvPr id="482" name="Google Shape;482;p27"/>
            <p:cNvSpPr/>
            <p:nvPr/>
          </p:nvSpPr>
          <p:spPr>
            <a:xfrm>
              <a:off x="7847298" y="4757020"/>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Benutzer Silhouette" id="483" name="Google Shape;483;p27"/>
            <p:cNvPicPr preferRelativeResize="0"/>
            <p:nvPr/>
          </p:nvPicPr>
          <p:blipFill rotWithShape="1">
            <a:blip r:embed="rId4">
              <a:alphaModFix/>
            </a:blip>
            <a:srcRect b="0" l="0" r="0" t="0"/>
            <a:stretch/>
          </p:blipFill>
          <p:spPr>
            <a:xfrm>
              <a:off x="7958469" y="4725268"/>
              <a:ext cx="914400" cy="914400"/>
            </a:xfrm>
            <a:prstGeom prst="rect">
              <a:avLst/>
            </a:prstGeom>
            <a:noFill/>
            <a:ln>
              <a:noFill/>
            </a:ln>
          </p:spPr>
        </p:pic>
      </p:grpSp>
      <p:sp>
        <p:nvSpPr>
          <p:cNvPr id="484" name="Google Shape;484;p27"/>
          <p:cNvSpPr/>
          <p:nvPr/>
        </p:nvSpPr>
        <p:spPr>
          <a:xfrm>
            <a:off x="10319162" y="1504520"/>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Smartphone mit einfarbiger Füllung" id="485" name="Google Shape;485;p27"/>
          <p:cNvPicPr preferRelativeResize="0"/>
          <p:nvPr/>
        </p:nvPicPr>
        <p:blipFill rotWithShape="1">
          <a:blip r:embed="rId5">
            <a:alphaModFix/>
          </a:blip>
          <a:srcRect b="0" l="0" r="0" t="0"/>
          <a:stretch/>
        </p:blipFill>
        <p:spPr>
          <a:xfrm>
            <a:off x="10611374" y="1566491"/>
            <a:ext cx="672856" cy="672856"/>
          </a:xfrm>
          <a:prstGeom prst="rect">
            <a:avLst/>
          </a:prstGeom>
          <a:noFill/>
          <a:ln>
            <a:noFill/>
          </a:ln>
        </p:spPr>
      </p:pic>
      <p:grpSp>
        <p:nvGrpSpPr>
          <p:cNvPr id="486" name="Google Shape;486;p27"/>
          <p:cNvGrpSpPr/>
          <p:nvPr/>
        </p:nvGrpSpPr>
        <p:grpSpPr>
          <a:xfrm>
            <a:off x="8832629" y="4631963"/>
            <a:ext cx="1236134" cy="914400"/>
            <a:chOff x="10809604" y="3788508"/>
            <a:chExt cx="1236134" cy="914400"/>
          </a:xfrm>
        </p:grpSpPr>
        <p:sp>
          <p:nvSpPr>
            <p:cNvPr id="487" name="Google Shape;487;p27"/>
            <p:cNvSpPr/>
            <p:nvPr/>
          </p:nvSpPr>
          <p:spPr>
            <a:xfrm>
              <a:off x="10809604" y="3831181"/>
              <a:ext cx="1236134" cy="811833"/>
            </a:xfrm>
            <a:prstGeom prst="roundRect">
              <a:avLst>
                <a:gd fmla="val 16667" name="adj"/>
              </a:avLst>
            </a:prstGeom>
            <a:solidFill>
              <a:schemeClr val="accent1"/>
            </a:solidFill>
            <a:ln cap="flat" cmpd="sng" w="19050">
              <a:solidFill>
                <a:srgbClr val="654413"/>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descr="Laptop mit einfarbiger Füllung" id="488" name="Google Shape;488;p27"/>
            <p:cNvPicPr preferRelativeResize="0"/>
            <p:nvPr/>
          </p:nvPicPr>
          <p:blipFill rotWithShape="1">
            <a:blip r:embed="rId6">
              <a:alphaModFix/>
            </a:blip>
            <a:srcRect b="0" l="0" r="0" t="0"/>
            <a:stretch/>
          </p:blipFill>
          <p:spPr>
            <a:xfrm>
              <a:off x="10923919" y="3788508"/>
              <a:ext cx="914400" cy="914400"/>
            </a:xfrm>
            <a:prstGeom prst="rect">
              <a:avLst/>
            </a:prstGeom>
            <a:noFill/>
            <a:ln>
              <a:noFill/>
            </a:ln>
          </p:spPr>
        </p:pic>
      </p:gr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H5P-Aufgaben 1 über Scratch und Coding – Definition von Programmierung</a:t>
            </a:r>
            <a:endParaRPr/>
          </a:p>
        </p:txBody>
      </p:sp>
      <p:pic>
        <p:nvPicPr>
          <p:cNvPr id="494" name="Google Shape;494;p28"/>
          <p:cNvPicPr preferRelativeResize="0"/>
          <p:nvPr/>
        </p:nvPicPr>
        <p:blipFill rotWithShape="1">
          <a:blip r:embed="rId3">
            <a:alphaModFix/>
          </a:blip>
          <a:srcRect b="0" l="0" r="0" t="0"/>
          <a:stretch/>
        </p:blipFill>
        <p:spPr>
          <a:xfrm>
            <a:off x="1647010" y="2462077"/>
            <a:ext cx="10278909" cy="193384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2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H5P-Aufgaben 2 über Scratch und Programmierung – Wesentliche Merkmale</a:t>
            </a:r>
            <a:endParaRPr/>
          </a:p>
        </p:txBody>
      </p:sp>
      <p:pic>
        <p:nvPicPr>
          <p:cNvPr id="500" name="Google Shape;500;p29"/>
          <p:cNvPicPr preferRelativeResize="0"/>
          <p:nvPr/>
        </p:nvPicPr>
        <p:blipFill rotWithShape="1">
          <a:blip r:embed="rId3">
            <a:alphaModFix/>
          </a:blip>
          <a:srcRect b="0" l="0" r="0" t="0"/>
          <a:stretch/>
        </p:blipFill>
        <p:spPr>
          <a:xfrm>
            <a:off x="3109228" y="1614195"/>
            <a:ext cx="5636852" cy="4562669"/>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H5P-Aufgaben 3 über Scratch und Coding – Programmierung von Blöcken</a:t>
            </a:r>
            <a:endParaRPr/>
          </a:p>
        </p:txBody>
      </p:sp>
      <p:pic>
        <p:nvPicPr>
          <p:cNvPr id="506" name="Google Shape;506;p30"/>
          <p:cNvPicPr preferRelativeResize="0"/>
          <p:nvPr/>
        </p:nvPicPr>
        <p:blipFill rotWithShape="1">
          <a:blip r:embed="rId3">
            <a:alphaModFix/>
          </a:blip>
          <a:srcRect b="0" l="0" r="0" t="0"/>
          <a:stretch/>
        </p:blipFill>
        <p:spPr>
          <a:xfrm>
            <a:off x="1475656" y="2366827"/>
            <a:ext cx="10307488" cy="193384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31"/>
          <p:cNvSpPr txBox="1"/>
          <p:nvPr/>
        </p:nvSpPr>
        <p:spPr>
          <a:xfrm>
            <a:off x="1858297" y="758478"/>
            <a:ext cx="9040762" cy="3777715"/>
          </a:xfrm>
          <a:prstGeom prst="rect">
            <a:avLst/>
          </a:prstGeom>
          <a:noFill/>
          <a:ln>
            <a:noFill/>
          </a:ln>
        </p:spPr>
        <p:txBody>
          <a:bodyPr anchorCtr="0" anchor="t" bIns="121900" lIns="121900" spcFirstLastPara="1" rIns="121900" wrap="square" tIns="121900">
            <a:noAutofit/>
          </a:bodyPr>
          <a:lstStyle/>
          <a:p>
            <a:pPr indent="0" lvl="0" marL="0" marR="0" rtl="0" algn="l">
              <a:lnSpc>
                <a:spcPct val="100000"/>
              </a:lnSpc>
              <a:spcBef>
                <a:spcPts val="0"/>
              </a:spcBef>
              <a:spcAft>
                <a:spcPts val="0"/>
              </a:spcAft>
              <a:buClr>
                <a:schemeClr val="lt1"/>
              </a:buClr>
              <a:buSzPts val="4800"/>
              <a:buFont typeface="Montserrat"/>
              <a:buNone/>
            </a:pPr>
            <a:r>
              <a:rPr b="1" i="0" lang="en-US" sz="5400" u="none" cap="none" strike="noStrike">
                <a:solidFill>
                  <a:schemeClr val="dk1"/>
                </a:solidFill>
                <a:latin typeface="Montserrat"/>
                <a:ea typeface="Montserrat"/>
                <a:cs typeface="Montserrat"/>
                <a:sym typeface="Montserrat"/>
              </a:rPr>
              <a:t>Herzlichen Glückwunsch!</a:t>
            </a:r>
            <a:endParaRPr/>
          </a:p>
          <a:p>
            <a:pPr indent="0" lvl="0" marL="0" marR="0" rtl="0" algn="just">
              <a:lnSpc>
                <a:spcPct val="100000"/>
              </a:lnSpc>
              <a:spcBef>
                <a:spcPts val="0"/>
              </a:spcBef>
              <a:spcAft>
                <a:spcPts val="0"/>
              </a:spcAft>
              <a:buClr>
                <a:schemeClr val="lt1"/>
              </a:buClr>
              <a:buSzPts val="4800"/>
              <a:buFont typeface="Montserrat"/>
              <a:buNone/>
            </a:pPr>
            <a:r>
              <a:t/>
            </a:r>
            <a:endParaRPr b="1" i="0" sz="2800" u="none" cap="none" strike="noStrike">
              <a:solidFill>
                <a:schemeClr val="dk1"/>
              </a:solidFill>
              <a:latin typeface="Montserrat"/>
              <a:ea typeface="Montserrat"/>
              <a:cs typeface="Montserrat"/>
              <a:sym typeface="Montserrat"/>
            </a:endParaRPr>
          </a:p>
          <a:p>
            <a:pPr indent="0" lvl="0" marL="0" marR="0" rtl="0" algn="l">
              <a:lnSpc>
                <a:spcPct val="100000"/>
              </a:lnSpc>
              <a:spcBef>
                <a:spcPts val="0"/>
              </a:spcBef>
              <a:spcAft>
                <a:spcPts val="0"/>
              </a:spcAft>
              <a:buClr>
                <a:schemeClr val="lt1"/>
              </a:buClr>
              <a:buSzPts val="4800"/>
              <a:buFont typeface="Montserrat"/>
              <a:buNone/>
            </a:pPr>
            <a:r>
              <a:rPr b="1" i="0" lang="en-US" sz="2800" u="none" cap="none" strike="noStrike">
                <a:solidFill>
                  <a:schemeClr val="dk1"/>
                </a:solidFill>
                <a:latin typeface="Montserrat"/>
                <a:ea typeface="Montserrat"/>
                <a:cs typeface="Montserrat"/>
                <a:sym typeface="Montserrat"/>
              </a:rPr>
              <a:t>Du hast die Aktivität zum Programmieren und zur Spieleentwicklung in Scratch gemeistert!</a:t>
            </a:r>
            <a:endParaRPr/>
          </a:p>
          <a:p>
            <a:pPr indent="0" lvl="0" marL="0" marR="0" rtl="0" algn="l">
              <a:lnSpc>
                <a:spcPct val="100000"/>
              </a:lnSpc>
              <a:spcBef>
                <a:spcPts val="0"/>
              </a:spcBef>
              <a:spcAft>
                <a:spcPts val="0"/>
              </a:spcAft>
              <a:buClr>
                <a:schemeClr val="lt1"/>
              </a:buClr>
              <a:buSzPts val="4800"/>
              <a:buFont typeface="Montserrat"/>
              <a:buNone/>
            </a:pPr>
            <a:r>
              <a:t/>
            </a:r>
            <a:endParaRPr b="1" i="0" sz="5400" u="none" cap="none" strike="noStrike">
              <a:solidFill>
                <a:schemeClr val="dk1"/>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a:themeElements>
    <a:clrScheme name="Gelborange">
      <a:dk1>
        <a:srgbClr val="000000"/>
      </a:dk1>
      <a:lt1>
        <a:srgbClr val="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2023-06-29T05:00:19Z</dcterms:created>
  <dc:creator>Marc Beutner</dc:creator>
</cp:coreProperties>
</file>