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9" r:id="rId3"/>
    <p:sldId id="260" r:id="rId4"/>
    <p:sldId id="419" r:id="rId5"/>
    <p:sldId id="424" r:id="rId6"/>
    <p:sldId id="423" r:id="rId7"/>
    <p:sldId id="436" r:id="rId8"/>
    <p:sldId id="438" r:id="rId9"/>
    <p:sldId id="439" r:id="rId10"/>
    <p:sldId id="440" r:id="rId11"/>
    <p:sldId id="441" r:id="rId12"/>
    <p:sldId id="425" r:id="rId13"/>
    <p:sldId id="429" r:id="rId14"/>
    <p:sldId id="426" r:id="rId15"/>
    <p:sldId id="427" r:id="rId16"/>
    <p:sldId id="428" r:id="rId17"/>
    <p:sldId id="430" r:id="rId18"/>
    <p:sldId id="433" r:id="rId19"/>
    <p:sldId id="432" r:id="rId20"/>
    <p:sldId id="434" r:id="rId21"/>
    <p:sldId id="421" r:id="rId22"/>
    <p:sldId id="435" r:id="rId23"/>
    <p:sldId id="411" r:id="rId24"/>
    <p:sldId id="261" r:id="rId25"/>
    <p:sldId id="393" r:id="rId26"/>
    <p:sldId id="437" r:id="rId27"/>
    <p:sldId id="414" r:id="rId28"/>
    <p:sldId id="397" r:id="rId29"/>
    <p:sldId id="415" r:id="rId30"/>
    <p:sldId id="417" r:id="rId31"/>
    <p:sldId id="396" r:id="rId32"/>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56" d="100"/>
          <a:sy n="56" d="100"/>
        </p:scale>
        <p:origin x="90" y="402"/>
      </p:cViewPr>
      <p:guideLst/>
    </p:cSldViewPr>
  </p:slideViewPr>
  <p:notesTextViewPr>
    <p:cViewPr>
      <p:scale>
        <a:sx n="1" d="1"/>
        <a:sy n="1" d="1"/>
      </p:scale>
      <p:origin x="0" y="0"/>
    </p:cViewPr>
  </p:notesTextViewPr>
  <p:notesViewPr>
    <p:cSldViewPr snapToGrid="0">
      <p:cViewPr varScale="1">
        <p:scale>
          <a:sx n="52" d="100"/>
          <a:sy n="52" d="100"/>
        </p:scale>
        <p:origin x="1482"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C82237F-F11C-4639-A4A7-B0C93CA3759B}" type="doc">
      <dgm:prSet loTypeId="urn:microsoft.com/office/officeart/2005/8/layout/hProcess9" loCatId="process" qsTypeId="urn:microsoft.com/office/officeart/2005/8/quickstyle/simple1" qsCatId="simple" csTypeId="urn:microsoft.com/office/officeart/2005/8/colors/accent1_2" csCatId="accent1" phldr="1"/>
      <dgm:spPr/>
    </dgm:pt>
    <dgm:pt modelId="{D03F1FE3-1D37-4543-A41B-AE78F8AEF34C}">
      <dgm:prSet phldrT="[Text]"/>
      <dgm:spPr/>
      <dgm:t>
        <a:bodyPr/>
        <a:lstStyle/>
        <a:p>
          <a:r>
            <a:rPr lang="de-DE" dirty="0"/>
            <a:t>Create a </a:t>
          </a:r>
          <a:r>
            <a:rPr lang="de-DE" dirty="0" err="1"/>
            <a:t>project</a:t>
          </a:r>
          <a:endParaRPr lang="de-DE" dirty="0"/>
        </a:p>
      </dgm:t>
    </dgm:pt>
    <dgm:pt modelId="{65403EC6-FFF5-44EF-8142-338EFD5AD40A}" type="parTrans" cxnId="{18E09CE0-1751-4F0A-A101-390CED64BE43}">
      <dgm:prSet/>
      <dgm:spPr/>
      <dgm:t>
        <a:bodyPr/>
        <a:lstStyle/>
        <a:p>
          <a:endParaRPr lang="de-DE"/>
        </a:p>
      </dgm:t>
    </dgm:pt>
    <dgm:pt modelId="{5701BC1D-1E7A-40C6-AF30-28DDA99D31C2}" type="sibTrans" cxnId="{18E09CE0-1751-4F0A-A101-390CED64BE43}">
      <dgm:prSet/>
      <dgm:spPr/>
      <dgm:t>
        <a:bodyPr/>
        <a:lstStyle/>
        <a:p>
          <a:endParaRPr lang="de-DE"/>
        </a:p>
      </dgm:t>
    </dgm:pt>
    <dgm:pt modelId="{4727E2B3-E501-41C0-8FEB-D0530965EDB8}">
      <dgm:prSet phldrT="[Text]"/>
      <dgm:spPr/>
      <dgm:t>
        <a:bodyPr/>
        <a:lstStyle/>
        <a:p>
          <a:r>
            <a:rPr lang="de-DE" dirty="0"/>
            <a:t>Drag and Drop Blocks</a:t>
          </a:r>
        </a:p>
      </dgm:t>
    </dgm:pt>
    <dgm:pt modelId="{E480D07A-FB6E-458D-9F8A-8D8ED322ED7E}" type="parTrans" cxnId="{E0D51A16-8CA3-4885-A3DF-CBB1C00C62DF}">
      <dgm:prSet/>
      <dgm:spPr/>
      <dgm:t>
        <a:bodyPr/>
        <a:lstStyle/>
        <a:p>
          <a:endParaRPr lang="de-DE"/>
        </a:p>
      </dgm:t>
    </dgm:pt>
    <dgm:pt modelId="{15AF8754-EC5C-48C2-9CA9-D11131CEF1C6}" type="sibTrans" cxnId="{E0D51A16-8CA3-4885-A3DF-CBB1C00C62DF}">
      <dgm:prSet/>
      <dgm:spPr/>
      <dgm:t>
        <a:bodyPr/>
        <a:lstStyle/>
        <a:p>
          <a:endParaRPr lang="de-DE"/>
        </a:p>
      </dgm:t>
    </dgm:pt>
    <dgm:pt modelId="{07BB9357-960E-4016-813A-59BA4D82D795}">
      <dgm:prSet phldrT="[Text]"/>
      <dgm:spPr/>
      <dgm:t>
        <a:bodyPr/>
        <a:lstStyle/>
        <a:p>
          <a:r>
            <a:rPr lang="de-DE" dirty="0" err="1"/>
            <a:t>Build</a:t>
          </a:r>
          <a:r>
            <a:rPr lang="de-DE" dirty="0"/>
            <a:t> Scripts</a:t>
          </a:r>
        </a:p>
      </dgm:t>
    </dgm:pt>
    <dgm:pt modelId="{41B3E482-008A-4D4F-B9CA-6BA3E5A3CDFC}" type="parTrans" cxnId="{5F4B6145-90C5-445E-AE97-27A787F415A3}">
      <dgm:prSet/>
      <dgm:spPr/>
      <dgm:t>
        <a:bodyPr/>
        <a:lstStyle/>
        <a:p>
          <a:endParaRPr lang="de-DE"/>
        </a:p>
      </dgm:t>
    </dgm:pt>
    <dgm:pt modelId="{5D0CFAD0-C418-4D2D-912E-F03086273615}" type="sibTrans" cxnId="{5F4B6145-90C5-445E-AE97-27A787F415A3}">
      <dgm:prSet/>
      <dgm:spPr/>
      <dgm:t>
        <a:bodyPr/>
        <a:lstStyle/>
        <a:p>
          <a:endParaRPr lang="de-DE"/>
        </a:p>
      </dgm:t>
    </dgm:pt>
    <dgm:pt modelId="{58EC94DB-6B71-40CD-B136-9D2DA8911906}">
      <dgm:prSet phldrT="[Text]"/>
      <dgm:spPr/>
      <dgm:t>
        <a:bodyPr/>
        <a:lstStyle/>
        <a:p>
          <a:r>
            <a:rPr lang="de-DE" dirty="0"/>
            <a:t>Test and </a:t>
          </a:r>
          <a:r>
            <a:rPr lang="de-DE" dirty="0" err="1"/>
            <a:t>Debug</a:t>
          </a:r>
          <a:endParaRPr lang="de-DE" dirty="0"/>
        </a:p>
      </dgm:t>
    </dgm:pt>
    <dgm:pt modelId="{BD3700C6-3432-44A8-8F9B-B141D2941C7D}" type="parTrans" cxnId="{5A78109A-C549-479C-89E3-00297CAC866B}">
      <dgm:prSet/>
      <dgm:spPr/>
      <dgm:t>
        <a:bodyPr/>
        <a:lstStyle/>
        <a:p>
          <a:endParaRPr lang="de-DE"/>
        </a:p>
      </dgm:t>
    </dgm:pt>
    <dgm:pt modelId="{B669A324-0433-4CDF-8646-F9906E36CE75}" type="sibTrans" cxnId="{5A78109A-C549-479C-89E3-00297CAC866B}">
      <dgm:prSet/>
      <dgm:spPr/>
      <dgm:t>
        <a:bodyPr/>
        <a:lstStyle/>
        <a:p>
          <a:endParaRPr lang="de-DE"/>
        </a:p>
      </dgm:t>
    </dgm:pt>
    <dgm:pt modelId="{E0663F1E-E585-44B1-81E3-50A258F7F758}" type="pres">
      <dgm:prSet presAssocID="{CC82237F-F11C-4639-A4A7-B0C93CA3759B}" presName="CompostProcess" presStyleCnt="0">
        <dgm:presLayoutVars>
          <dgm:dir/>
          <dgm:resizeHandles val="exact"/>
        </dgm:presLayoutVars>
      </dgm:prSet>
      <dgm:spPr/>
    </dgm:pt>
    <dgm:pt modelId="{3CF2C408-198A-4E55-BBF0-2EC25ED4C70E}" type="pres">
      <dgm:prSet presAssocID="{CC82237F-F11C-4639-A4A7-B0C93CA3759B}" presName="arrow" presStyleLbl="bgShp" presStyleIdx="0" presStyleCnt="1"/>
      <dgm:spPr/>
    </dgm:pt>
    <dgm:pt modelId="{75B08EC3-5A52-462A-B39B-EC9827D2E5C6}" type="pres">
      <dgm:prSet presAssocID="{CC82237F-F11C-4639-A4A7-B0C93CA3759B}" presName="linearProcess" presStyleCnt="0"/>
      <dgm:spPr/>
    </dgm:pt>
    <dgm:pt modelId="{00B8BAFC-CC58-4916-A139-FB29EA08ECBC}" type="pres">
      <dgm:prSet presAssocID="{D03F1FE3-1D37-4543-A41B-AE78F8AEF34C}" presName="textNode" presStyleLbl="node1" presStyleIdx="0" presStyleCnt="4">
        <dgm:presLayoutVars>
          <dgm:bulletEnabled val="1"/>
        </dgm:presLayoutVars>
      </dgm:prSet>
      <dgm:spPr/>
    </dgm:pt>
    <dgm:pt modelId="{2427000D-AE82-4395-9DAE-4761138DF031}" type="pres">
      <dgm:prSet presAssocID="{5701BC1D-1E7A-40C6-AF30-28DDA99D31C2}" presName="sibTrans" presStyleCnt="0"/>
      <dgm:spPr/>
    </dgm:pt>
    <dgm:pt modelId="{364CD983-6793-406F-8409-BADAF0434F71}" type="pres">
      <dgm:prSet presAssocID="{4727E2B3-E501-41C0-8FEB-D0530965EDB8}" presName="textNode" presStyleLbl="node1" presStyleIdx="1" presStyleCnt="4">
        <dgm:presLayoutVars>
          <dgm:bulletEnabled val="1"/>
        </dgm:presLayoutVars>
      </dgm:prSet>
      <dgm:spPr/>
    </dgm:pt>
    <dgm:pt modelId="{E7265C31-D8C3-4050-B04E-E68ADB88D8E5}" type="pres">
      <dgm:prSet presAssocID="{15AF8754-EC5C-48C2-9CA9-D11131CEF1C6}" presName="sibTrans" presStyleCnt="0"/>
      <dgm:spPr/>
    </dgm:pt>
    <dgm:pt modelId="{7C561A09-D50D-4635-96E6-D137119DC7A2}" type="pres">
      <dgm:prSet presAssocID="{07BB9357-960E-4016-813A-59BA4D82D795}" presName="textNode" presStyleLbl="node1" presStyleIdx="2" presStyleCnt="4">
        <dgm:presLayoutVars>
          <dgm:bulletEnabled val="1"/>
        </dgm:presLayoutVars>
      </dgm:prSet>
      <dgm:spPr/>
    </dgm:pt>
    <dgm:pt modelId="{408AD8BB-659C-48BF-9F60-57FCC61BD018}" type="pres">
      <dgm:prSet presAssocID="{5D0CFAD0-C418-4D2D-912E-F03086273615}" presName="sibTrans" presStyleCnt="0"/>
      <dgm:spPr/>
    </dgm:pt>
    <dgm:pt modelId="{9E9D5D1E-892E-43A1-958E-68327F0BDA43}" type="pres">
      <dgm:prSet presAssocID="{58EC94DB-6B71-40CD-B136-9D2DA8911906}" presName="textNode" presStyleLbl="node1" presStyleIdx="3" presStyleCnt="4">
        <dgm:presLayoutVars>
          <dgm:bulletEnabled val="1"/>
        </dgm:presLayoutVars>
      </dgm:prSet>
      <dgm:spPr/>
    </dgm:pt>
  </dgm:ptLst>
  <dgm:cxnLst>
    <dgm:cxn modelId="{E0D51A16-8CA3-4885-A3DF-CBB1C00C62DF}" srcId="{CC82237F-F11C-4639-A4A7-B0C93CA3759B}" destId="{4727E2B3-E501-41C0-8FEB-D0530965EDB8}" srcOrd="1" destOrd="0" parTransId="{E480D07A-FB6E-458D-9F8A-8D8ED322ED7E}" sibTransId="{15AF8754-EC5C-48C2-9CA9-D11131CEF1C6}"/>
    <dgm:cxn modelId="{5F4B6145-90C5-445E-AE97-27A787F415A3}" srcId="{CC82237F-F11C-4639-A4A7-B0C93CA3759B}" destId="{07BB9357-960E-4016-813A-59BA4D82D795}" srcOrd="2" destOrd="0" parTransId="{41B3E482-008A-4D4F-B9CA-6BA3E5A3CDFC}" sibTransId="{5D0CFAD0-C418-4D2D-912E-F03086273615}"/>
    <dgm:cxn modelId="{2C28674E-304F-4626-8F3E-7546FE4B4A23}" type="presOf" srcId="{58EC94DB-6B71-40CD-B136-9D2DA8911906}" destId="{9E9D5D1E-892E-43A1-958E-68327F0BDA43}" srcOrd="0" destOrd="0" presId="urn:microsoft.com/office/officeart/2005/8/layout/hProcess9"/>
    <dgm:cxn modelId="{5A78109A-C549-479C-89E3-00297CAC866B}" srcId="{CC82237F-F11C-4639-A4A7-B0C93CA3759B}" destId="{58EC94DB-6B71-40CD-B136-9D2DA8911906}" srcOrd="3" destOrd="0" parTransId="{BD3700C6-3432-44A8-8F9B-B141D2941C7D}" sibTransId="{B669A324-0433-4CDF-8646-F9906E36CE75}"/>
    <dgm:cxn modelId="{E75638B7-C637-49D7-AA3B-83F380B9C8E9}" type="presOf" srcId="{07BB9357-960E-4016-813A-59BA4D82D795}" destId="{7C561A09-D50D-4635-96E6-D137119DC7A2}" srcOrd="0" destOrd="0" presId="urn:microsoft.com/office/officeart/2005/8/layout/hProcess9"/>
    <dgm:cxn modelId="{E8FC25C6-B416-4807-BD42-5E7102BA39F7}" type="presOf" srcId="{4727E2B3-E501-41C0-8FEB-D0530965EDB8}" destId="{364CD983-6793-406F-8409-BADAF0434F71}" srcOrd="0" destOrd="0" presId="urn:microsoft.com/office/officeart/2005/8/layout/hProcess9"/>
    <dgm:cxn modelId="{18E09CE0-1751-4F0A-A101-390CED64BE43}" srcId="{CC82237F-F11C-4639-A4A7-B0C93CA3759B}" destId="{D03F1FE3-1D37-4543-A41B-AE78F8AEF34C}" srcOrd="0" destOrd="0" parTransId="{65403EC6-FFF5-44EF-8142-338EFD5AD40A}" sibTransId="{5701BC1D-1E7A-40C6-AF30-28DDA99D31C2}"/>
    <dgm:cxn modelId="{4AFB33F5-ED29-4C11-B20D-DF0B74B178FC}" type="presOf" srcId="{D03F1FE3-1D37-4543-A41B-AE78F8AEF34C}" destId="{00B8BAFC-CC58-4916-A139-FB29EA08ECBC}" srcOrd="0" destOrd="0" presId="urn:microsoft.com/office/officeart/2005/8/layout/hProcess9"/>
    <dgm:cxn modelId="{60FB32FA-2374-42B9-8D96-642A5ECBB80E}" type="presOf" srcId="{CC82237F-F11C-4639-A4A7-B0C93CA3759B}" destId="{E0663F1E-E585-44B1-81E3-50A258F7F758}" srcOrd="0" destOrd="0" presId="urn:microsoft.com/office/officeart/2005/8/layout/hProcess9"/>
    <dgm:cxn modelId="{A2F8F317-C699-4B12-87A7-726E8253FAF4}" type="presParOf" srcId="{E0663F1E-E585-44B1-81E3-50A258F7F758}" destId="{3CF2C408-198A-4E55-BBF0-2EC25ED4C70E}" srcOrd="0" destOrd="0" presId="urn:microsoft.com/office/officeart/2005/8/layout/hProcess9"/>
    <dgm:cxn modelId="{3D28E584-19F4-4597-98D1-66B99C0DEAAA}" type="presParOf" srcId="{E0663F1E-E585-44B1-81E3-50A258F7F758}" destId="{75B08EC3-5A52-462A-B39B-EC9827D2E5C6}" srcOrd="1" destOrd="0" presId="urn:microsoft.com/office/officeart/2005/8/layout/hProcess9"/>
    <dgm:cxn modelId="{C6D808C3-1034-4345-BF08-1C4E2892B1EF}" type="presParOf" srcId="{75B08EC3-5A52-462A-B39B-EC9827D2E5C6}" destId="{00B8BAFC-CC58-4916-A139-FB29EA08ECBC}" srcOrd="0" destOrd="0" presId="urn:microsoft.com/office/officeart/2005/8/layout/hProcess9"/>
    <dgm:cxn modelId="{AF9B29AF-3AA9-4439-866A-18B40B8A28DB}" type="presParOf" srcId="{75B08EC3-5A52-462A-B39B-EC9827D2E5C6}" destId="{2427000D-AE82-4395-9DAE-4761138DF031}" srcOrd="1" destOrd="0" presId="urn:microsoft.com/office/officeart/2005/8/layout/hProcess9"/>
    <dgm:cxn modelId="{6376B288-7C30-4733-8850-A350893ACB45}" type="presParOf" srcId="{75B08EC3-5A52-462A-B39B-EC9827D2E5C6}" destId="{364CD983-6793-406F-8409-BADAF0434F71}" srcOrd="2" destOrd="0" presId="urn:microsoft.com/office/officeart/2005/8/layout/hProcess9"/>
    <dgm:cxn modelId="{3E586099-9091-4718-946D-9DD46AE74183}" type="presParOf" srcId="{75B08EC3-5A52-462A-B39B-EC9827D2E5C6}" destId="{E7265C31-D8C3-4050-B04E-E68ADB88D8E5}" srcOrd="3" destOrd="0" presId="urn:microsoft.com/office/officeart/2005/8/layout/hProcess9"/>
    <dgm:cxn modelId="{4AB12707-33DC-477F-AA31-CD26C3D3A138}" type="presParOf" srcId="{75B08EC3-5A52-462A-B39B-EC9827D2E5C6}" destId="{7C561A09-D50D-4635-96E6-D137119DC7A2}" srcOrd="4" destOrd="0" presId="urn:microsoft.com/office/officeart/2005/8/layout/hProcess9"/>
    <dgm:cxn modelId="{32687D73-3485-4424-89B2-41658DC8DFA8}" type="presParOf" srcId="{75B08EC3-5A52-462A-B39B-EC9827D2E5C6}" destId="{408AD8BB-659C-48BF-9F60-57FCC61BD018}" srcOrd="5" destOrd="0" presId="urn:microsoft.com/office/officeart/2005/8/layout/hProcess9"/>
    <dgm:cxn modelId="{52048530-1204-4660-A952-CC20D4570B55}" type="presParOf" srcId="{75B08EC3-5A52-462A-B39B-EC9827D2E5C6}" destId="{9E9D5D1E-892E-43A1-958E-68327F0BDA43}" srcOrd="6" destOrd="0" presId="urn:microsoft.com/office/officeart/2005/8/layout/hProcess9"/>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F2C408-198A-4E55-BBF0-2EC25ED4C70E}">
      <dsp:nvSpPr>
        <dsp:cNvPr id="0" name=""/>
        <dsp:cNvSpPr/>
      </dsp:nvSpPr>
      <dsp:spPr>
        <a:xfrm>
          <a:off x="609599" y="0"/>
          <a:ext cx="6908800" cy="5418667"/>
        </a:xfrm>
        <a:prstGeom prst="rightArrow">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00B8BAFC-CC58-4916-A139-FB29EA08ECBC}">
      <dsp:nvSpPr>
        <dsp:cNvPr id="0" name=""/>
        <dsp:cNvSpPr/>
      </dsp:nvSpPr>
      <dsp:spPr>
        <a:xfrm>
          <a:off x="1823" y="1625600"/>
          <a:ext cx="1955483" cy="21674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de-DE" sz="3200" kern="1200" dirty="0"/>
            <a:t>Create a </a:t>
          </a:r>
          <a:r>
            <a:rPr lang="de-DE" sz="3200" kern="1200" dirty="0" err="1"/>
            <a:t>project</a:t>
          </a:r>
          <a:endParaRPr lang="de-DE" sz="3200" kern="1200" dirty="0"/>
        </a:p>
      </dsp:txBody>
      <dsp:txXfrm>
        <a:off x="97282" y="1721059"/>
        <a:ext cx="1764565" cy="1976548"/>
      </dsp:txXfrm>
    </dsp:sp>
    <dsp:sp modelId="{364CD983-6793-406F-8409-BADAF0434F71}">
      <dsp:nvSpPr>
        <dsp:cNvPr id="0" name=""/>
        <dsp:cNvSpPr/>
      </dsp:nvSpPr>
      <dsp:spPr>
        <a:xfrm>
          <a:off x="2058113" y="1625600"/>
          <a:ext cx="1955483" cy="21674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de-DE" sz="3200" kern="1200" dirty="0"/>
            <a:t>Drag and Drop Blocks</a:t>
          </a:r>
        </a:p>
      </dsp:txBody>
      <dsp:txXfrm>
        <a:off x="2153572" y="1721059"/>
        <a:ext cx="1764565" cy="1976548"/>
      </dsp:txXfrm>
    </dsp:sp>
    <dsp:sp modelId="{7C561A09-D50D-4635-96E6-D137119DC7A2}">
      <dsp:nvSpPr>
        <dsp:cNvPr id="0" name=""/>
        <dsp:cNvSpPr/>
      </dsp:nvSpPr>
      <dsp:spPr>
        <a:xfrm>
          <a:off x="4114403" y="1625600"/>
          <a:ext cx="1955483" cy="21674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de-DE" sz="3200" kern="1200" dirty="0" err="1"/>
            <a:t>Build</a:t>
          </a:r>
          <a:r>
            <a:rPr lang="de-DE" sz="3200" kern="1200" dirty="0"/>
            <a:t> Scripts</a:t>
          </a:r>
        </a:p>
      </dsp:txBody>
      <dsp:txXfrm>
        <a:off x="4209862" y="1721059"/>
        <a:ext cx="1764565" cy="1976548"/>
      </dsp:txXfrm>
    </dsp:sp>
    <dsp:sp modelId="{9E9D5D1E-892E-43A1-958E-68327F0BDA43}">
      <dsp:nvSpPr>
        <dsp:cNvPr id="0" name=""/>
        <dsp:cNvSpPr/>
      </dsp:nvSpPr>
      <dsp:spPr>
        <a:xfrm>
          <a:off x="6170693" y="1625600"/>
          <a:ext cx="1955483" cy="2167466"/>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de-DE" sz="3200" kern="1200" dirty="0"/>
            <a:t>Test and </a:t>
          </a:r>
          <a:r>
            <a:rPr lang="de-DE" sz="3200" kern="1200" dirty="0" err="1"/>
            <a:t>Debug</a:t>
          </a:r>
          <a:endParaRPr lang="de-DE" sz="3200" kern="1200" dirty="0"/>
        </a:p>
      </dsp:txBody>
      <dsp:txXfrm>
        <a:off x="6266152" y="1721059"/>
        <a:ext cx="1764565" cy="1976548"/>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7D79CE-6660-4D8C-9731-BC88E3CE04AF}" type="datetimeFigureOut">
              <a:rPr lang="de-DE" smtClean="0"/>
              <a:t>26.08.2024</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F6C365-065F-40B7-B388-81580B3A4D5F}" type="slidenum">
              <a:rPr lang="de-DE" smtClean="0"/>
              <a:t>‹Nr.›</a:t>
            </a:fld>
            <a:endParaRPr lang="de-DE"/>
          </a:p>
        </p:txBody>
      </p:sp>
    </p:spTree>
    <p:extLst>
      <p:ext uri="{BB962C8B-B14F-4D97-AF65-F5344CB8AC3E}">
        <p14:creationId xmlns:p14="http://schemas.microsoft.com/office/powerpoint/2010/main" val="30428396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623c2e0530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623c2e0530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325699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43518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869655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5651461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8662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476868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626815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4472647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457729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093371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4846987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30742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0695232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003148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1221657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9825401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623c2e0530_1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623c2e0530_1_5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565358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2"/>
        <p:cNvGrpSpPr/>
        <p:nvPr/>
      </p:nvGrpSpPr>
      <p:grpSpPr>
        <a:xfrm>
          <a:off x="0" y="0"/>
          <a:ext cx="0" cy="0"/>
          <a:chOff x="0" y="0"/>
          <a:chExt cx="0" cy="0"/>
        </a:xfrm>
      </p:grpSpPr>
      <p:sp>
        <p:nvSpPr>
          <p:cNvPr id="173" name="Google Shape;173;g623c2e0530_1_3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4" name="Google Shape;174;g623c2e0530_1_3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29054931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39" name="Rechteck 38">
            <a:extLst>
              <a:ext uri="{FF2B5EF4-FFF2-40B4-BE49-F238E27FC236}">
                <a16:creationId xmlns:a16="http://schemas.microsoft.com/office/drawing/2014/main" id="{83A92672-EACA-4FAE-BFDB-0AC4EE7465E3}"/>
              </a:ext>
            </a:extLst>
          </p:cNvPr>
          <p:cNvSpPr/>
          <p:nvPr userDrawn="1"/>
        </p:nvSpPr>
        <p:spPr>
          <a:xfrm>
            <a:off x="9448800" y="15605"/>
            <a:ext cx="2743200" cy="60511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7546822"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754682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37" name="Titel 1">
            <a:extLst>
              <a:ext uri="{FF2B5EF4-FFF2-40B4-BE49-F238E27FC236}">
                <a16:creationId xmlns:a16="http://schemas.microsoft.com/office/drawing/2014/main" id="{0AC433EA-EF30-4FEF-9C59-A7DF3C79EEAF}"/>
              </a:ext>
            </a:extLst>
          </p:cNvPr>
          <p:cNvSpPr txBox="1">
            <a:spLocks/>
          </p:cNvSpPr>
          <p:nvPr userDrawn="1"/>
        </p:nvSpPr>
        <p:spPr>
          <a:xfrm>
            <a:off x="9496196" y="1615915"/>
            <a:ext cx="2845177" cy="190912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l"/>
            <a:r>
              <a:rPr lang="en-US" sz="3600" b="1" dirty="0"/>
              <a:t>STEM</a:t>
            </a:r>
            <a:br>
              <a:rPr lang="en-US" sz="3600" b="1" dirty="0"/>
            </a:br>
            <a:r>
              <a:rPr lang="en-US" sz="3600" b="1" dirty="0"/>
              <a:t>for inclusive schools</a:t>
            </a:r>
          </a:p>
        </p:txBody>
      </p:sp>
      <p:sp>
        <p:nvSpPr>
          <p:cNvPr id="38" name="Textplatzhalter 3">
            <a:extLst>
              <a:ext uri="{FF2B5EF4-FFF2-40B4-BE49-F238E27FC236}">
                <a16:creationId xmlns:a16="http://schemas.microsoft.com/office/drawing/2014/main" id="{10F3F08C-0F4C-4B80-A9A4-F99ADD86D21D}"/>
              </a:ext>
            </a:extLst>
          </p:cNvPr>
          <p:cNvSpPr>
            <a:spLocks noGrp="1"/>
          </p:cNvSpPr>
          <p:nvPr>
            <p:ph type="body" sz="half" idx="2" hasCustomPrompt="1"/>
          </p:nvPr>
        </p:nvSpPr>
        <p:spPr>
          <a:xfrm>
            <a:off x="9476849" y="3794379"/>
            <a:ext cx="3200400" cy="1413608"/>
          </a:xfrm>
        </p:spPr>
        <p:txBody>
          <a:bodyPr>
            <a:noAutofit/>
          </a:bodyPr>
          <a:lstStyle>
            <a:lvl1pPr marL="0" indent="0">
              <a:buNone/>
              <a:defRPr sz="1800"/>
            </a:lvl1pPr>
          </a:lstStyle>
          <a:p>
            <a:r>
              <a:rPr lang="en-US" b="1" i="1" dirty="0"/>
              <a:t>Reference Number:</a:t>
            </a:r>
            <a:br>
              <a:rPr lang="en-US" b="1" i="1" dirty="0"/>
            </a:br>
            <a:r>
              <a:rPr lang="fr-FR" dirty="0"/>
              <a:t>2023-1-DE02-KA220-SCH-00000000 </a:t>
            </a:r>
          </a:p>
          <a:p>
            <a:r>
              <a:rPr lang="de-DE" b="1" dirty="0"/>
              <a:t>Duration: </a:t>
            </a:r>
          </a:p>
          <a:p>
            <a:r>
              <a:rPr lang="de-DE" dirty="0"/>
              <a:t>03.09.2023 - 02.03.2026</a:t>
            </a:r>
            <a:br>
              <a:rPr lang="de-DE" dirty="0"/>
            </a:br>
            <a:r>
              <a:rPr lang="de-DE" dirty="0"/>
              <a:t>(30 </a:t>
            </a:r>
            <a:r>
              <a:rPr lang="de-DE" dirty="0" err="1"/>
              <a:t>months</a:t>
            </a:r>
            <a:r>
              <a:rPr lang="de-DE" dirty="0"/>
              <a:t>)</a:t>
            </a:r>
            <a:endParaRPr lang="de-DE" b="1" dirty="0"/>
          </a:p>
          <a:p>
            <a:endParaRPr lang="de-DE" b="1" dirty="0"/>
          </a:p>
        </p:txBody>
      </p:sp>
      <p:pic>
        <p:nvPicPr>
          <p:cNvPr id="41" name="Grafik 40">
            <a:extLst>
              <a:ext uri="{FF2B5EF4-FFF2-40B4-BE49-F238E27FC236}">
                <a16:creationId xmlns:a16="http://schemas.microsoft.com/office/drawing/2014/main" id="{A5048D36-4601-416B-A253-50708FB33E0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093469" y="148745"/>
            <a:ext cx="1453861" cy="1284947"/>
          </a:xfrm>
          <a:prstGeom prst="rect">
            <a:avLst/>
          </a:prstGeom>
        </p:spPr>
      </p:pic>
    </p:spTree>
    <p:extLst>
      <p:ext uri="{BB962C8B-B14F-4D97-AF65-F5344CB8AC3E}">
        <p14:creationId xmlns:p14="http://schemas.microsoft.com/office/powerpoint/2010/main" val="2494790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1_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C76980BF-DC61-4247-B81D-77CFDA6C18A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676A8F74-35DF-46EA-A8BF-4F4C01C7E1B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2561876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5FED752-401B-48BA-8A43-BFC758FF41DE}"/>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DB5F3EBC-6AE2-4E2A-B5F4-0CE03FD830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48A17936-DD37-43CD-A8E3-2339C0533D34}"/>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5" name="Fußzeilenplatzhalter 4">
            <a:extLst>
              <a:ext uri="{FF2B5EF4-FFF2-40B4-BE49-F238E27FC236}">
                <a16:creationId xmlns:a16="http://schemas.microsoft.com/office/drawing/2014/main" id="{686A3327-8881-4218-B4F3-1C4D42F00A4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65E90346-8AF9-42A3-A556-7C06D7A478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28658800-80D6-4E35-9F3A-DF3E0057F9E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287E79F-9986-46CB-8751-80DFE463561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4235994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0F337D7-7A79-4B01-86A7-5E900A73171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94DE445A-24B0-4BB6-8E99-FEA84BB63738}"/>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30844B8-14D0-46EB-8A0C-5921E63CECA4}"/>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5" name="Fußzeilenplatzhalter 4">
            <a:extLst>
              <a:ext uri="{FF2B5EF4-FFF2-40B4-BE49-F238E27FC236}">
                <a16:creationId xmlns:a16="http://schemas.microsoft.com/office/drawing/2014/main" id="{4498B0C7-F072-4036-8AEE-5B0E4B616F0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55A5F5FE-8333-4384-A3B3-A9C93E43AD0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F7C3FF1E-9DD0-4C84-870D-029BFC5D5DD6}"/>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13BFB9B4-D9C7-47D9-A125-DA36A4393CCB}"/>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640424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80E5024-2F4D-414B-96BD-E1E55F2D270E}"/>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1F9D48B7-C08A-4E7E-98B8-BE88E23FB09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A3C5FC6D-49C9-4201-BFD3-9BD05F439CE2}"/>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5" name="Fußzeilenplatzhalter 4">
            <a:extLst>
              <a:ext uri="{FF2B5EF4-FFF2-40B4-BE49-F238E27FC236}">
                <a16:creationId xmlns:a16="http://schemas.microsoft.com/office/drawing/2014/main" id="{CDAD1636-5CE2-45D1-9189-89ACEAD65D77}"/>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8807A5D4-6580-4A34-B3F4-449706AABD15}"/>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020F9106-124D-402D-A21C-FA0EEB6C920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4924885F-290A-4D8E-99F1-0137613A8DE8}"/>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2674708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B1E46A9-643C-4704-B05E-93DD2882E962}"/>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0A43BBD0-9D8D-4592-9B69-E5633263345A}"/>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2045AA8B-B42D-4113-B46E-1DEDED9FE34C}"/>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FA84DB43-4964-4522-AE92-13E0467B0E86}"/>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6" name="Fußzeilenplatzhalter 5">
            <a:extLst>
              <a:ext uri="{FF2B5EF4-FFF2-40B4-BE49-F238E27FC236}">
                <a16:creationId xmlns:a16="http://schemas.microsoft.com/office/drawing/2014/main" id="{76800FFA-AC30-4E86-A29C-7209B11238F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8C9049D-7060-4572-B6EA-FF390AE9B266}"/>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D032445-E48F-46BE-B8E2-264D674615A0}"/>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9B1BC009-AF18-4F34-B9D2-F0D217CC8CF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8681017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6DC06CF-7DD0-476C-A853-676888122D9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9EFF389A-4296-4B28-AF2F-99E7F19F26B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022DB226-C580-4C08-9D22-6B219E095F92}"/>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47FCFE42-4461-4371-8883-4D471854C47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6F9D6B8F-470D-4F45-A381-1E7854DEFB8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1AFB6807-5E28-419D-AD2C-FBE072952E43}"/>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8" name="Fußzeilenplatzhalter 7">
            <a:extLst>
              <a:ext uri="{FF2B5EF4-FFF2-40B4-BE49-F238E27FC236}">
                <a16:creationId xmlns:a16="http://schemas.microsoft.com/office/drawing/2014/main" id="{270671F6-46B5-403F-888F-682339CC7981}"/>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CCE78A19-A69C-4420-A3B9-C1D365C2AC7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10" name="Freeform 6">
            <a:extLst>
              <a:ext uri="{FF2B5EF4-FFF2-40B4-BE49-F238E27FC236}">
                <a16:creationId xmlns:a16="http://schemas.microsoft.com/office/drawing/2014/main" id="{D7A5C4EC-4288-4628-8EF1-2B9C5751AACD}"/>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11" name="Textfeld 10">
            <a:extLst>
              <a:ext uri="{FF2B5EF4-FFF2-40B4-BE49-F238E27FC236}">
                <a16:creationId xmlns:a16="http://schemas.microsoft.com/office/drawing/2014/main" id="{5C635E68-28B6-4847-85C6-998532965AA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44549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D2502C-EA79-4057-93C6-26C9EA320068}"/>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28EA3154-FAD6-43CC-BFBF-F8284B4E7D9E}"/>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4" name="Fußzeilenplatzhalter 3">
            <a:extLst>
              <a:ext uri="{FF2B5EF4-FFF2-40B4-BE49-F238E27FC236}">
                <a16:creationId xmlns:a16="http://schemas.microsoft.com/office/drawing/2014/main" id="{A5B065E6-187C-4423-A2D7-C73F027E9BD3}"/>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310A5313-9DC5-4101-AA5D-999B1442A1BB}"/>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6" name="Freeform 6">
            <a:extLst>
              <a:ext uri="{FF2B5EF4-FFF2-40B4-BE49-F238E27FC236}">
                <a16:creationId xmlns:a16="http://schemas.microsoft.com/office/drawing/2014/main" id="{D3B997FA-F8CC-4954-8EFC-96EC645810C1}"/>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7" name="Textfeld 6">
            <a:extLst>
              <a:ext uri="{FF2B5EF4-FFF2-40B4-BE49-F238E27FC236}">
                <a16:creationId xmlns:a16="http://schemas.microsoft.com/office/drawing/2014/main" id="{BF74C954-64EB-401E-B187-840858B6F07C}"/>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776627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12D35AA7-A222-41A7-9C01-BA8F9CCE93EC}"/>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3" name="Fußzeilenplatzhalter 2">
            <a:extLst>
              <a:ext uri="{FF2B5EF4-FFF2-40B4-BE49-F238E27FC236}">
                <a16:creationId xmlns:a16="http://schemas.microsoft.com/office/drawing/2014/main" id="{B1FC4FE6-9712-4C36-8219-0365F175D18C}"/>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98EFB74E-0BB3-4FA8-9E9A-D0C17339CDD9}"/>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5" name="Freeform 6">
            <a:extLst>
              <a:ext uri="{FF2B5EF4-FFF2-40B4-BE49-F238E27FC236}">
                <a16:creationId xmlns:a16="http://schemas.microsoft.com/office/drawing/2014/main" id="{ABE5A4D6-DD77-4F82-BD97-2978515EA42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Textfeld 5">
            <a:extLst>
              <a:ext uri="{FF2B5EF4-FFF2-40B4-BE49-F238E27FC236}">
                <a16:creationId xmlns:a16="http://schemas.microsoft.com/office/drawing/2014/main" id="{3B2AAE39-84C0-4869-8EFF-281333D0D523}"/>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360401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004B0-14C0-4000-9861-2DF7092C8DB9}"/>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B2E4B14-71F7-4B2C-AECF-60CE034372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F8283B2D-BF9B-4684-A1F1-C42F180E12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3054B87A-97F8-4D88-B451-4D2729509475}"/>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6" name="Fußzeilenplatzhalter 5">
            <a:extLst>
              <a:ext uri="{FF2B5EF4-FFF2-40B4-BE49-F238E27FC236}">
                <a16:creationId xmlns:a16="http://schemas.microsoft.com/office/drawing/2014/main" id="{7EFD95D5-9FAA-4702-9F22-9D8D68611851}"/>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FCEAE51E-E02A-4C5C-AEE8-CC64648BCC9F}"/>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BABA82E9-BA93-44FE-8170-DF2ECD9517A8}"/>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13EC0162-387C-4730-A1AC-9C500DC43991}"/>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3301516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9E2F6F-352D-4511-8EEA-6FB148AECF0F}"/>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E4BA5FEB-D586-4766-970C-688697D2431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325D89EC-D2B0-4611-9060-8741812B2E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F98B7E81-6680-44EC-9077-D37551D4ED18}"/>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6" name="Fußzeilenplatzhalter 5">
            <a:extLst>
              <a:ext uri="{FF2B5EF4-FFF2-40B4-BE49-F238E27FC236}">
                <a16:creationId xmlns:a16="http://schemas.microsoft.com/office/drawing/2014/main" id="{1A4622A9-22E1-4EFA-8791-8215531ACEA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B6A1B552-3621-4EEF-9238-57FB5627CFCE}"/>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8" name="Freeform 6">
            <a:extLst>
              <a:ext uri="{FF2B5EF4-FFF2-40B4-BE49-F238E27FC236}">
                <a16:creationId xmlns:a16="http://schemas.microsoft.com/office/drawing/2014/main" id="{4560C1F8-AC7D-433E-BE3D-43D6FC3212BA}"/>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9" name="Textfeld 8">
            <a:extLst>
              <a:ext uri="{FF2B5EF4-FFF2-40B4-BE49-F238E27FC236}">
                <a16:creationId xmlns:a16="http://schemas.microsoft.com/office/drawing/2014/main" id="{815CBEBF-DD8A-4B65-AA31-D2C2F24EB2D9}"/>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770064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D8EA4D1-9CF9-4BBF-8E05-6520163C139A}"/>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1AFDB838-DE0E-4C51-B557-8713D540DF79}"/>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6CB4E41F-E764-424A-BB79-5C429457FCA2}"/>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5" name="Fußzeilenplatzhalter 4">
            <a:extLst>
              <a:ext uri="{FF2B5EF4-FFF2-40B4-BE49-F238E27FC236}">
                <a16:creationId xmlns:a16="http://schemas.microsoft.com/office/drawing/2014/main" id="{4014A8DB-027F-45F6-856F-D6394F18ACD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9F8A8F2C-6B0B-484B-8B1B-FD5CB40E6A12}"/>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469859F6-BD32-4A43-92D6-1CEBE320B9FE}"/>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70B2C301-6BE2-4DB1-BD3F-76BD33418B22}"/>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2515408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4BF9A853-CFD9-4CC7-B5D6-5F55AB0E76F5}"/>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B0FC7C3C-035C-4CB3-9ABD-EB5BEF2A08DF}"/>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300015F4-C384-410C-816B-9AA74945E442}"/>
              </a:ext>
            </a:extLst>
          </p:cNvPr>
          <p:cNvSpPr>
            <a:spLocks noGrp="1"/>
          </p:cNvSpPr>
          <p:nvPr>
            <p:ph type="dt" sz="half" idx="10"/>
          </p:nvPr>
        </p:nvSpPr>
        <p:spPr/>
        <p:txBody>
          <a:bodyPr/>
          <a:lstStyle/>
          <a:p>
            <a:fld id="{62BE17BA-177C-48D2-B5AC-84A013790F4E}" type="datetimeFigureOut">
              <a:rPr lang="de-DE" smtClean="0"/>
              <a:t>26.08.2024</a:t>
            </a:fld>
            <a:endParaRPr lang="de-DE"/>
          </a:p>
        </p:txBody>
      </p:sp>
      <p:sp>
        <p:nvSpPr>
          <p:cNvPr id="5" name="Fußzeilenplatzhalter 4">
            <a:extLst>
              <a:ext uri="{FF2B5EF4-FFF2-40B4-BE49-F238E27FC236}">
                <a16:creationId xmlns:a16="http://schemas.microsoft.com/office/drawing/2014/main" id="{2199BE87-0DDE-4112-AACB-B9C92378F8FA}"/>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AA9FEFEA-6CB7-47A9-8C72-67DFDD304C20}"/>
              </a:ext>
            </a:extLst>
          </p:cNvPr>
          <p:cNvSpPr>
            <a:spLocks noGrp="1"/>
          </p:cNvSpPr>
          <p:nvPr>
            <p:ph type="sldNum" sz="quarter" idx="12"/>
          </p:nvPr>
        </p:nvSpPr>
        <p:spPr/>
        <p:txBody>
          <a:bodyPr/>
          <a:lstStyle/>
          <a:p>
            <a:fld id="{3FB58AF7-D341-4546-AF6A-8BB6CB9539DF}" type="slidenum">
              <a:rPr lang="de-DE" smtClean="0"/>
              <a:t>‹Nr.›</a:t>
            </a:fld>
            <a:endParaRPr lang="de-DE"/>
          </a:p>
        </p:txBody>
      </p:sp>
      <p:sp>
        <p:nvSpPr>
          <p:cNvPr id="7" name="Freeform 6">
            <a:extLst>
              <a:ext uri="{FF2B5EF4-FFF2-40B4-BE49-F238E27FC236}">
                <a16:creationId xmlns:a16="http://schemas.microsoft.com/office/drawing/2014/main" id="{8F01C781-1A33-46E9-8F73-6B9EB2ED9545}"/>
              </a:ext>
            </a:extLst>
          </p:cNvPr>
          <p:cNvSpPr/>
          <p:nvPr userDrawn="1"/>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8" name="Textfeld 7">
            <a:extLst>
              <a:ext uri="{FF2B5EF4-FFF2-40B4-BE49-F238E27FC236}">
                <a16:creationId xmlns:a16="http://schemas.microsoft.com/office/drawing/2014/main" id="{BE6D26DF-1AA8-4ADC-866B-5533FBF5A6A5}"/>
              </a:ext>
            </a:extLst>
          </p:cNvPr>
          <p:cNvSpPr txBox="1"/>
          <p:nvPr userDrawn="1"/>
        </p:nvSpPr>
        <p:spPr>
          <a:xfrm>
            <a:off x="498037" y="4551521"/>
            <a:ext cx="748578" cy="323165"/>
          </a:xfrm>
          <a:prstGeom prst="rect">
            <a:avLst/>
          </a:prstGeom>
          <a:noFill/>
        </p:spPr>
        <p:txBody>
          <a:bodyPr wrap="square" rtlCol="0">
            <a:spAutoFit/>
          </a:bodyPr>
          <a:lstStyle/>
          <a:p>
            <a:r>
              <a:rPr lang="de-DE" sz="1500" dirty="0">
                <a:solidFill>
                  <a:schemeClr val="bg1"/>
                </a:solidFill>
              </a:rPr>
              <a:t>-</a:t>
            </a:r>
            <a:fld id="{E6851536-B189-49A9-9625-50F3780754C5}" type="slidenum">
              <a:rPr lang="de-DE" sz="1500" smtClean="0">
                <a:solidFill>
                  <a:schemeClr val="bg1"/>
                </a:solidFill>
              </a:rPr>
              <a:t>‹Nr.›</a:t>
            </a:fld>
            <a:r>
              <a:rPr lang="de-DE" sz="1500" dirty="0">
                <a:solidFill>
                  <a:schemeClr val="bg1"/>
                </a:solidFill>
              </a:rPr>
              <a:t>-</a:t>
            </a:r>
          </a:p>
        </p:txBody>
      </p:sp>
    </p:spTree>
    <p:extLst>
      <p:ext uri="{BB962C8B-B14F-4D97-AF65-F5344CB8AC3E}">
        <p14:creationId xmlns:p14="http://schemas.microsoft.com/office/powerpoint/2010/main" val="1557038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4.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alpha val="90000"/>
                <a:lumMod val="45000"/>
                <a:lumOff val="55000"/>
              </a:schemeClr>
            </a:gs>
            <a:gs pos="72000">
              <a:schemeClr val="bg2">
                <a:tint val="98000"/>
                <a:satMod val="130000"/>
                <a:shade val="90000"/>
                <a:lumMod val="103000"/>
              </a:schemeClr>
            </a:gs>
            <a:gs pos="100000">
              <a:schemeClr val="bg2">
                <a:lumMod val="90000"/>
              </a:schemeClr>
            </a:gs>
          </a:gsLst>
          <a:lin ang="5400000" scaled="0"/>
          <a:tileRect/>
        </a:gradFill>
        <a:effectLst/>
      </p:bgPr>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57280D3F-6699-4993-B9BC-4D631D8BD4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85CCF093-3596-48C1-BEC7-11177AC355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C9E369B9-2BBD-4CE0-BB49-DA1A3B237CC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2BE17BA-177C-48D2-B5AC-84A013790F4E}" type="datetimeFigureOut">
              <a:rPr lang="de-DE" smtClean="0"/>
              <a:t>26.08.2024</a:t>
            </a:fld>
            <a:endParaRPr lang="de-DE"/>
          </a:p>
        </p:txBody>
      </p:sp>
      <p:sp>
        <p:nvSpPr>
          <p:cNvPr id="5" name="Fußzeilenplatzhalter 4">
            <a:extLst>
              <a:ext uri="{FF2B5EF4-FFF2-40B4-BE49-F238E27FC236}">
                <a16:creationId xmlns:a16="http://schemas.microsoft.com/office/drawing/2014/main" id="{9915E230-566A-435B-B096-C61EFFD165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AE72BFC5-6DE7-4837-8DDF-A23D415CF7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B58AF7-D341-4546-AF6A-8BB6CB9539DF}" type="slidenum">
              <a:rPr lang="de-DE" smtClean="0"/>
              <a:t>‹Nr.›</a:t>
            </a:fld>
            <a:endParaRPr lang="de-DE"/>
          </a:p>
        </p:txBody>
      </p:sp>
      <p:grpSp>
        <p:nvGrpSpPr>
          <p:cNvPr id="7" name="Group 22">
            <a:extLst>
              <a:ext uri="{FF2B5EF4-FFF2-40B4-BE49-F238E27FC236}">
                <a16:creationId xmlns:a16="http://schemas.microsoft.com/office/drawing/2014/main" id="{02EF0F1D-0720-411F-9786-A8B1CB08CA01}"/>
              </a:ext>
            </a:extLst>
          </p:cNvPr>
          <p:cNvGrpSpPr/>
          <p:nvPr userDrawn="1"/>
        </p:nvGrpSpPr>
        <p:grpSpPr>
          <a:xfrm>
            <a:off x="1" y="228600"/>
            <a:ext cx="1996775" cy="6638628"/>
            <a:chOff x="2487613" y="285750"/>
            <a:chExt cx="2428875" cy="5654676"/>
          </a:xfrm>
        </p:grpSpPr>
        <p:sp>
          <p:nvSpPr>
            <p:cNvPr id="8" name="Freeform 11">
              <a:extLst>
                <a:ext uri="{FF2B5EF4-FFF2-40B4-BE49-F238E27FC236}">
                  <a16:creationId xmlns:a16="http://schemas.microsoft.com/office/drawing/2014/main" id="{7B690288-A7B5-4FC7-9CF9-B3228105846B}"/>
                </a:ext>
              </a:extLst>
            </p:cNvPr>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9" name="Freeform 12">
              <a:extLst>
                <a:ext uri="{FF2B5EF4-FFF2-40B4-BE49-F238E27FC236}">
                  <a16:creationId xmlns:a16="http://schemas.microsoft.com/office/drawing/2014/main" id="{6A1251A1-B8AA-417C-B53B-FE4CCACEF8AF}"/>
                </a:ext>
              </a:extLst>
            </p:cNvPr>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10" name="Freeform 13">
              <a:extLst>
                <a:ext uri="{FF2B5EF4-FFF2-40B4-BE49-F238E27FC236}">
                  <a16:creationId xmlns:a16="http://schemas.microsoft.com/office/drawing/2014/main" id="{028E5F54-41FC-4517-8960-CC7EB72B7F58}"/>
                </a:ext>
              </a:extLst>
            </p:cNvPr>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11" name="Freeform 14">
              <a:extLst>
                <a:ext uri="{FF2B5EF4-FFF2-40B4-BE49-F238E27FC236}">
                  <a16:creationId xmlns:a16="http://schemas.microsoft.com/office/drawing/2014/main" id="{5617BABF-82C0-4DE3-B844-4972EA65DD6B}"/>
                </a:ext>
              </a:extLst>
            </p:cNvPr>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12" name="Freeform 15">
              <a:extLst>
                <a:ext uri="{FF2B5EF4-FFF2-40B4-BE49-F238E27FC236}">
                  <a16:creationId xmlns:a16="http://schemas.microsoft.com/office/drawing/2014/main" id="{3EBF5400-3C2C-4790-8D11-EA6B20F3977E}"/>
                </a:ext>
              </a:extLst>
            </p:cNvPr>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13" name="Freeform 16">
              <a:extLst>
                <a:ext uri="{FF2B5EF4-FFF2-40B4-BE49-F238E27FC236}">
                  <a16:creationId xmlns:a16="http://schemas.microsoft.com/office/drawing/2014/main" id="{7A9BEE81-FB23-47F3-BC14-7B56C980B270}"/>
                </a:ext>
              </a:extLst>
            </p:cNvPr>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14" name="Freeform 17">
              <a:extLst>
                <a:ext uri="{FF2B5EF4-FFF2-40B4-BE49-F238E27FC236}">
                  <a16:creationId xmlns:a16="http://schemas.microsoft.com/office/drawing/2014/main" id="{68463286-ED3B-4E13-BB70-54D39FD46A03}"/>
                </a:ext>
              </a:extLst>
            </p:cNvPr>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15" name="Freeform 18">
              <a:extLst>
                <a:ext uri="{FF2B5EF4-FFF2-40B4-BE49-F238E27FC236}">
                  <a16:creationId xmlns:a16="http://schemas.microsoft.com/office/drawing/2014/main" id="{B5F7F4E6-8280-4EF3-9A58-F56BCAB62441}"/>
                </a:ext>
              </a:extLst>
            </p:cNvPr>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16" name="Freeform 19">
              <a:extLst>
                <a:ext uri="{FF2B5EF4-FFF2-40B4-BE49-F238E27FC236}">
                  <a16:creationId xmlns:a16="http://schemas.microsoft.com/office/drawing/2014/main" id="{C534228C-857D-4819-A17F-94403A30D2FD}"/>
                </a:ext>
              </a:extLst>
            </p:cNvPr>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17" name="Freeform 20">
              <a:extLst>
                <a:ext uri="{FF2B5EF4-FFF2-40B4-BE49-F238E27FC236}">
                  <a16:creationId xmlns:a16="http://schemas.microsoft.com/office/drawing/2014/main" id="{50BC4C6E-E9BF-490D-88E4-D0B36D675AC0}"/>
                </a:ext>
              </a:extLst>
            </p:cNvPr>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18" name="Freeform 21">
              <a:extLst>
                <a:ext uri="{FF2B5EF4-FFF2-40B4-BE49-F238E27FC236}">
                  <a16:creationId xmlns:a16="http://schemas.microsoft.com/office/drawing/2014/main" id="{F6D58F3C-706D-4FB7-A8A8-EB22C5CE6365}"/>
                </a:ext>
              </a:extLst>
            </p:cNvPr>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19" name="Freeform 22">
              <a:extLst>
                <a:ext uri="{FF2B5EF4-FFF2-40B4-BE49-F238E27FC236}">
                  <a16:creationId xmlns:a16="http://schemas.microsoft.com/office/drawing/2014/main" id="{DEE79FB9-3442-47F7-BA67-E0D8345CB061}"/>
                </a:ext>
              </a:extLst>
            </p:cNvPr>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20" name="Group 9">
            <a:extLst>
              <a:ext uri="{FF2B5EF4-FFF2-40B4-BE49-F238E27FC236}">
                <a16:creationId xmlns:a16="http://schemas.microsoft.com/office/drawing/2014/main" id="{681D2EFC-B312-4F7A-BF61-21BB8DA1BCC2}"/>
              </a:ext>
            </a:extLst>
          </p:cNvPr>
          <p:cNvGrpSpPr/>
          <p:nvPr userDrawn="1"/>
        </p:nvGrpSpPr>
        <p:grpSpPr>
          <a:xfrm>
            <a:off x="27222" y="-786"/>
            <a:ext cx="1539072" cy="6854039"/>
            <a:chOff x="6627813" y="194833"/>
            <a:chExt cx="1952625" cy="5678918"/>
          </a:xfrm>
        </p:grpSpPr>
        <p:sp>
          <p:nvSpPr>
            <p:cNvPr id="21" name="Freeform 27">
              <a:extLst>
                <a:ext uri="{FF2B5EF4-FFF2-40B4-BE49-F238E27FC236}">
                  <a16:creationId xmlns:a16="http://schemas.microsoft.com/office/drawing/2014/main" id="{6E73E7E7-46FD-4397-95F2-51EC13396D4D}"/>
                </a:ext>
              </a:extLst>
            </p:cNvPr>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22" name="Freeform 28">
              <a:extLst>
                <a:ext uri="{FF2B5EF4-FFF2-40B4-BE49-F238E27FC236}">
                  <a16:creationId xmlns:a16="http://schemas.microsoft.com/office/drawing/2014/main" id="{01FBF612-CB64-4C12-9587-2345B7631BB6}"/>
                </a:ext>
              </a:extLst>
            </p:cNvPr>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23" name="Freeform 29">
              <a:extLst>
                <a:ext uri="{FF2B5EF4-FFF2-40B4-BE49-F238E27FC236}">
                  <a16:creationId xmlns:a16="http://schemas.microsoft.com/office/drawing/2014/main" id="{5C3FB766-678D-4FD3-BD61-90B135712B5C}"/>
                </a:ext>
              </a:extLst>
            </p:cNvPr>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24" name="Freeform 30">
              <a:extLst>
                <a:ext uri="{FF2B5EF4-FFF2-40B4-BE49-F238E27FC236}">
                  <a16:creationId xmlns:a16="http://schemas.microsoft.com/office/drawing/2014/main" id="{078C7CA7-77F7-4B70-9741-D3999142EBBD}"/>
                </a:ext>
              </a:extLst>
            </p:cNvPr>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25" name="Freeform 31">
              <a:extLst>
                <a:ext uri="{FF2B5EF4-FFF2-40B4-BE49-F238E27FC236}">
                  <a16:creationId xmlns:a16="http://schemas.microsoft.com/office/drawing/2014/main" id="{FF179409-0CFC-4662-B3C2-EE2A4EC2944D}"/>
                </a:ext>
              </a:extLst>
            </p:cNvPr>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26" name="Freeform 32">
              <a:extLst>
                <a:ext uri="{FF2B5EF4-FFF2-40B4-BE49-F238E27FC236}">
                  <a16:creationId xmlns:a16="http://schemas.microsoft.com/office/drawing/2014/main" id="{DF04BC54-1950-4844-8839-228F61F062C9}"/>
                </a:ext>
              </a:extLst>
            </p:cNvPr>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27" name="Freeform 33">
              <a:extLst>
                <a:ext uri="{FF2B5EF4-FFF2-40B4-BE49-F238E27FC236}">
                  <a16:creationId xmlns:a16="http://schemas.microsoft.com/office/drawing/2014/main" id="{1FBD8527-197D-44F1-933D-070225B710B2}"/>
                </a:ext>
              </a:extLst>
            </p:cNvPr>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28" name="Freeform 34">
              <a:extLst>
                <a:ext uri="{FF2B5EF4-FFF2-40B4-BE49-F238E27FC236}">
                  <a16:creationId xmlns:a16="http://schemas.microsoft.com/office/drawing/2014/main" id="{CC9DE3DE-8F54-4EA7-9539-EABDB583ABD5}"/>
                </a:ext>
              </a:extLst>
            </p:cNvPr>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29" name="Freeform 35">
              <a:extLst>
                <a:ext uri="{FF2B5EF4-FFF2-40B4-BE49-F238E27FC236}">
                  <a16:creationId xmlns:a16="http://schemas.microsoft.com/office/drawing/2014/main" id="{71145B58-8784-4A44-B57E-8A538679C680}"/>
                </a:ext>
              </a:extLst>
            </p:cNvPr>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30" name="Freeform 36">
              <a:extLst>
                <a:ext uri="{FF2B5EF4-FFF2-40B4-BE49-F238E27FC236}">
                  <a16:creationId xmlns:a16="http://schemas.microsoft.com/office/drawing/2014/main" id="{1288D6FC-78D8-42F0-B106-8F845FA6F5C3}"/>
                </a:ext>
              </a:extLst>
            </p:cNvPr>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31" name="Freeform 37">
              <a:extLst>
                <a:ext uri="{FF2B5EF4-FFF2-40B4-BE49-F238E27FC236}">
                  <a16:creationId xmlns:a16="http://schemas.microsoft.com/office/drawing/2014/main" id="{D92CACA3-20A0-439B-AE92-C6360158C947}"/>
                </a:ext>
              </a:extLst>
            </p:cNvPr>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32" name="Freeform 38">
              <a:extLst>
                <a:ext uri="{FF2B5EF4-FFF2-40B4-BE49-F238E27FC236}">
                  <a16:creationId xmlns:a16="http://schemas.microsoft.com/office/drawing/2014/main" id="{ED12603C-6EFB-44B6-9AE6-A4871B23217B}"/>
                </a:ext>
              </a:extLst>
            </p:cNvPr>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33" name="Rectangle 6">
            <a:extLst>
              <a:ext uri="{FF2B5EF4-FFF2-40B4-BE49-F238E27FC236}">
                <a16:creationId xmlns:a16="http://schemas.microsoft.com/office/drawing/2014/main" id="{32B0F353-EB1C-4363-8216-9A9C5C22881E}"/>
              </a:ext>
            </a:extLst>
          </p:cNvPr>
          <p:cNvSpPr/>
          <p:nvPr userDrawn="1"/>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pic>
        <p:nvPicPr>
          <p:cNvPr id="34" name="Grafik 33">
            <a:extLst>
              <a:ext uri="{FF2B5EF4-FFF2-40B4-BE49-F238E27FC236}">
                <a16:creationId xmlns:a16="http://schemas.microsoft.com/office/drawing/2014/main" id="{E90BF813-6D80-42BE-BCDB-43794DCC7CB7}"/>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253355" y="5295298"/>
            <a:ext cx="2509612" cy="1673074"/>
          </a:xfrm>
          <a:prstGeom prst="rect">
            <a:avLst/>
          </a:prstGeom>
        </p:spPr>
      </p:pic>
      <p:pic>
        <p:nvPicPr>
          <p:cNvPr id="37" name="Grafik 36">
            <a:extLst>
              <a:ext uri="{FF2B5EF4-FFF2-40B4-BE49-F238E27FC236}">
                <a16:creationId xmlns:a16="http://schemas.microsoft.com/office/drawing/2014/main" id="{2A17D643-A446-4A80-B020-F2BE559E4EB6}"/>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69343" y="6371409"/>
            <a:ext cx="1061484" cy="400384"/>
          </a:xfrm>
          <a:prstGeom prst="rect">
            <a:avLst/>
          </a:prstGeom>
        </p:spPr>
      </p:pic>
      <p:sp>
        <p:nvSpPr>
          <p:cNvPr id="38" name="Untertitel 2">
            <a:extLst>
              <a:ext uri="{FF2B5EF4-FFF2-40B4-BE49-F238E27FC236}">
                <a16:creationId xmlns:a16="http://schemas.microsoft.com/office/drawing/2014/main" id="{6A847AF2-7B87-4D0C-B24C-300790F37F0F}"/>
              </a:ext>
            </a:extLst>
          </p:cNvPr>
          <p:cNvSpPr txBox="1">
            <a:spLocks/>
          </p:cNvSpPr>
          <p:nvPr userDrawn="1"/>
        </p:nvSpPr>
        <p:spPr>
          <a:xfrm>
            <a:off x="4193224" y="6266872"/>
            <a:ext cx="5015522"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US" sz="900" dirty="0"/>
              <a:t>The European Commission support for the production of this publication does not constitute an endorsement of the contents which reflects the views only of the authors, and the Commission cannot be held responsible for any use which may be made of the information contained therein.</a:t>
            </a:r>
            <a:endParaRPr lang="de-DE" sz="900" dirty="0"/>
          </a:p>
          <a:p>
            <a:pPr algn="ctr"/>
            <a:endParaRPr lang="en-GB" sz="2000" dirty="0">
              <a:solidFill>
                <a:srgbClr val="1F497D"/>
              </a:solidFill>
            </a:endParaRPr>
          </a:p>
        </p:txBody>
      </p:sp>
      <p:pic>
        <p:nvPicPr>
          <p:cNvPr id="39" name="Grafik 38">
            <a:extLst>
              <a:ext uri="{FF2B5EF4-FFF2-40B4-BE49-F238E27FC236}">
                <a16:creationId xmlns:a16="http://schemas.microsoft.com/office/drawing/2014/main" id="{20D680C8-D9E9-4D4C-9114-8169B16F9215}"/>
              </a:ext>
            </a:extLst>
          </p:cNvPr>
          <p:cNvPicPr/>
          <p:nvPr userDrawn="1"/>
        </p:nvPicPr>
        <p:blipFill>
          <a:blip r:embed="rId17"/>
          <a:stretch>
            <a:fillRect/>
          </a:stretch>
        </p:blipFill>
        <p:spPr>
          <a:xfrm>
            <a:off x="9585046" y="6244739"/>
            <a:ext cx="1987550" cy="567690"/>
          </a:xfrm>
          <a:prstGeom prst="rect">
            <a:avLst/>
          </a:prstGeom>
        </p:spPr>
      </p:pic>
      <p:pic>
        <p:nvPicPr>
          <p:cNvPr id="41" name="Grafik 40">
            <a:extLst>
              <a:ext uri="{FF2B5EF4-FFF2-40B4-BE49-F238E27FC236}">
                <a16:creationId xmlns:a16="http://schemas.microsoft.com/office/drawing/2014/main" id="{32621813-3AF1-4736-B252-75F4D6CBCAD6}"/>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10710917" y="94130"/>
            <a:ext cx="1453861" cy="1284947"/>
          </a:xfrm>
          <a:prstGeom prst="rect">
            <a:avLst/>
          </a:prstGeom>
        </p:spPr>
      </p:pic>
    </p:spTree>
    <p:extLst>
      <p:ext uri="{BB962C8B-B14F-4D97-AF65-F5344CB8AC3E}">
        <p14:creationId xmlns:p14="http://schemas.microsoft.com/office/powerpoint/2010/main" val="3260165428"/>
      </p:ext>
    </p:extLst>
  </p:cSld>
  <p:clrMap bg1="lt1" tx1="dk1" bg2="lt2" tx2="dk2" accent1="accent1" accent2="accent2" accent3="accent3" accent4="accent4" accent5="accent5" accent6="accent6" hlink="hlink" folHlink="folHlink"/>
  <p:sldLayoutIdLst>
    <p:sldLayoutId id="2147483661" r:id="rId1"/>
    <p:sldLayoutId id="2147483660"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26.xml.rels><?xml version="1.0" encoding="UTF-8" standalone="yes"?>
<Relationships xmlns="http://schemas.openxmlformats.org/package/2006/relationships"><Relationship Id="rId3" Type="http://schemas.openxmlformats.org/officeDocument/2006/relationships/image" Target="../media/image26.svg"/><Relationship Id="rId7" Type="http://schemas.openxmlformats.org/officeDocument/2006/relationships/image" Target="../media/image30.svg"/><Relationship Id="rId2" Type="http://schemas.openxmlformats.org/officeDocument/2006/relationships/image" Target="../media/image25.png"/><Relationship Id="rId1" Type="http://schemas.openxmlformats.org/officeDocument/2006/relationships/slideLayout" Target="../slideLayouts/slideLayout8.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s>
</file>

<file path=ppt/slides/_rels/slide2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32.svg"/><Relationship Id="rId7" Type="http://schemas.openxmlformats.org/officeDocument/2006/relationships/image" Target="../media/image36.svg"/><Relationship Id="rId2" Type="http://schemas.openxmlformats.org/officeDocument/2006/relationships/image" Target="../media/image31.png"/><Relationship Id="rId1" Type="http://schemas.openxmlformats.org/officeDocument/2006/relationships/slideLayout" Target="../slideLayouts/slideLayout8.xml"/><Relationship Id="rId6" Type="http://schemas.openxmlformats.org/officeDocument/2006/relationships/image" Target="../media/image35.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30.svg"/></Relationships>
</file>

<file path=ppt/slides/_rels/slide28.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46A1C99-048C-417A-B5B8-2056B8E22E6A}"/>
              </a:ext>
            </a:extLst>
          </p:cNvPr>
          <p:cNvSpPr>
            <a:spLocks noGrp="1"/>
          </p:cNvSpPr>
          <p:nvPr>
            <p:ph type="ctrTitle"/>
          </p:nvPr>
        </p:nvSpPr>
        <p:spPr/>
        <p:txBody>
          <a:bodyPr/>
          <a:lstStyle/>
          <a:p>
            <a:r>
              <a:rPr lang="de-DE" dirty="0"/>
              <a:t>Coding a simple game</a:t>
            </a:r>
            <a:br>
              <a:rPr lang="de-DE" dirty="0"/>
            </a:br>
            <a:r>
              <a:rPr lang="de-DE" dirty="0" err="1"/>
              <a:t>with</a:t>
            </a:r>
            <a:r>
              <a:rPr lang="de-DE" dirty="0"/>
              <a:t> Scratch</a:t>
            </a:r>
          </a:p>
        </p:txBody>
      </p:sp>
      <p:sp>
        <p:nvSpPr>
          <p:cNvPr id="3" name="Untertitel 2">
            <a:extLst>
              <a:ext uri="{FF2B5EF4-FFF2-40B4-BE49-F238E27FC236}">
                <a16:creationId xmlns:a16="http://schemas.microsoft.com/office/drawing/2014/main" id="{4D98C593-574F-49D7-B0E5-08EE15119480}"/>
              </a:ext>
            </a:extLst>
          </p:cNvPr>
          <p:cNvSpPr>
            <a:spLocks noGrp="1"/>
          </p:cNvSpPr>
          <p:nvPr>
            <p:ph type="subTitle" idx="1"/>
          </p:nvPr>
        </p:nvSpPr>
        <p:spPr/>
        <p:txBody>
          <a:bodyPr>
            <a:normAutofit/>
          </a:bodyPr>
          <a:lstStyle/>
          <a:p>
            <a:r>
              <a:rPr lang="de-DE" dirty="0"/>
              <a:t>STEM4inclusive </a:t>
            </a:r>
            <a:r>
              <a:rPr lang="de-DE" dirty="0" err="1"/>
              <a:t>schools</a:t>
            </a:r>
            <a:br>
              <a:rPr lang="de-DE" dirty="0"/>
            </a:br>
            <a:r>
              <a:rPr lang="de-DE" dirty="0"/>
              <a:t>WP2 – Toolbox</a:t>
            </a:r>
          </a:p>
        </p:txBody>
      </p:sp>
      <p:sp>
        <p:nvSpPr>
          <p:cNvPr id="4" name="Untertitel 2">
            <a:extLst>
              <a:ext uri="{FF2B5EF4-FFF2-40B4-BE49-F238E27FC236}">
                <a16:creationId xmlns:a16="http://schemas.microsoft.com/office/drawing/2014/main" id="{52A1035F-7A41-CBD3-ED8B-834DDE1D4F97}"/>
              </a:ext>
            </a:extLst>
          </p:cNvPr>
          <p:cNvSpPr txBox="1">
            <a:spLocks/>
          </p:cNvSpPr>
          <p:nvPr/>
        </p:nvSpPr>
        <p:spPr>
          <a:xfrm>
            <a:off x="3110476" y="5353336"/>
            <a:ext cx="6400800" cy="818408"/>
          </a:xfrm>
          <a:prstGeom prst="rect">
            <a:avLst/>
          </a:prstGeom>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en-GB" dirty="0"/>
              <a:t>Chair of Business and Human Resource Education II</a:t>
            </a:r>
            <a:br>
              <a:rPr lang="en-GB" dirty="0"/>
            </a:br>
            <a:r>
              <a:rPr lang="en-GB" dirty="0" err="1"/>
              <a:t>Prof.</a:t>
            </a:r>
            <a:r>
              <a:rPr lang="en-GB" dirty="0"/>
              <a:t> </a:t>
            </a:r>
            <a:r>
              <a:rPr lang="en-GB" dirty="0" err="1"/>
              <a:t>Dr.</a:t>
            </a:r>
            <a:r>
              <a:rPr lang="en-GB" dirty="0"/>
              <a:t> Marc Beutner</a:t>
            </a:r>
          </a:p>
        </p:txBody>
      </p:sp>
      <p:pic>
        <p:nvPicPr>
          <p:cNvPr id="5" name="Grafik 4">
            <a:extLst>
              <a:ext uri="{FF2B5EF4-FFF2-40B4-BE49-F238E27FC236}">
                <a16:creationId xmlns:a16="http://schemas.microsoft.com/office/drawing/2014/main" id="{1D914AC7-2BBC-5E38-1999-3B7BC3B3D0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96779" y="4441068"/>
            <a:ext cx="2228194" cy="912268"/>
          </a:xfrm>
          <a:prstGeom prst="rect">
            <a:avLst/>
          </a:prstGeom>
        </p:spPr>
      </p:pic>
    </p:spTree>
    <p:extLst>
      <p:ext uri="{BB962C8B-B14F-4D97-AF65-F5344CB8AC3E}">
        <p14:creationId xmlns:p14="http://schemas.microsoft.com/office/powerpoint/2010/main" val="2788769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59F3FFE-DDA4-70B8-474C-E7F2C2D5298E}"/>
              </a:ext>
            </a:extLst>
          </p:cNvPr>
          <p:cNvSpPr>
            <a:spLocks noGrp="1"/>
          </p:cNvSpPr>
          <p:nvPr>
            <p:ph type="title"/>
          </p:nvPr>
        </p:nvSpPr>
        <p:spPr/>
        <p:txBody>
          <a:bodyPr/>
          <a:lstStyle/>
          <a:p>
            <a:r>
              <a:rPr lang="de-DE" dirty="0" err="1"/>
              <a:t>Structure</a:t>
            </a:r>
            <a:r>
              <a:rPr lang="de-DE" dirty="0"/>
              <a:t> </a:t>
            </a:r>
            <a:r>
              <a:rPr lang="de-DE" dirty="0" err="1"/>
              <a:t>of</a:t>
            </a:r>
            <a:r>
              <a:rPr lang="de-DE" dirty="0"/>
              <a:t> </a:t>
            </a:r>
            <a:r>
              <a:rPr lang="de-DE" dirty="0" err="1"/>
              <a:t>the</a:t>
            </a:r>
            <a:r>
              <a:rPr lang="de-DE" dirty="0"/>
              <a:t> </a:t>
            </a:r>
            <a:r>
              <a:rPr lang="de-DE" dirty="0" err="1"/>
              <a:t>activity</a:t>
            </a:r>
            <a:endParaRPr lang="de-DE" dirty="0"/>
          </a:p>
        </p:txBody>
      </p:sp>
      <p:sp>
        <p:nvSpPr>
          <p:cNvPr id="3" name="Google Shape;228;p32">
            <a:extLst>
              <a:ext uri="{FF2B5EF4-FFF2-40B4-BE49-F238E27FC236}">
                <a16:creationId xmlns:a16="http://schemas.microsoft.com/office/drawing/2014/main" id="{BE41F640-DC33-D9F1-0A86-5F6C4AF3637E}"/>
              </a:ext>
            </a:extLst>
          </p:cNvPr>
          <p:cNvSpPr txBox="1">
            <a:spLocks noGrp="1"/>
          </p:cNvSpPr>
          <p:nvPr/>
        </p:nvSpPr>
        <p:spPr>
          <a:xfrm>
            <a:off x="3079516" y="2796758"/>
            <a:ext cx="2164505" cy="4215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1400"/>
              <a:buFont typeface="Montserrat"/>
              <a:buNone/>
              <a:defRPr sz="1400" b="1" i="0" u="none" strike="noStrike" cap="none">
                <a:solidFill>
                  <a:schemeClr val="lt1"/>
                </a:solidFill>
                <a:latin typeface="Montserrat"/>
                <a:ea typeface="Montserrat"/>
                <a:cs typeface="Montserrat"/>
                <a:sym typeface="Montserrat"/>
              </a:defRPr>
            </a:lvl1pPr>
            <a:lvl2pPr marR="0" lvl="1"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2pPr>
            <a:lvl3pPr marR="0" lvl="2"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3pPr>
            <a:lvl4pPr marR="0" lvl="3"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4pPr>
            <a:lvl5pPr marR="0" lvl="4"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5pPr>
            <a:lvl6pPr marR="0" lvl="5"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6pPr>
            <a:lvl7pPr marR="0" lvl="6"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7pPr>
            <a:lvl8pPr marR="0" lvl="7"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8pPr>
            <a:lvl9pPr marR="0" lvl="8" algn="r"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9pPr>
          </a:lstStyle>
          <a:p>
            <a:pPr marL="0" lvl="0" indent="0" algn="r" rtl="0">
              <a:spcBef>
                <a:spcPts val="0"/>
              </a:spcBef>
              <a:spcAft>
                <a:spcPts val="0"/>
              </a:spcAft>
              <a:buNone/>
            </a:pPr>
            <a:r>
              <a:rPr lang="en" sz="1800" dirty="0">
                <a:solidFill>
                  <a:schemeClr val="tx1"/>
                </a:solidFill>
              </a:rPr>
              <a:t>Introduction</a:t>
            </a:r>
            <a:endParaRPr sz="1800" dirty="0">
              <a:solidFill>
                <a:schemeClr val="tx1"/>
              </a:solidFill>
            </a:endParaRPr>
          </a:p>
        </p:txBody>
      </p:sp>
      <p:sp>
        <p:nvSpPr>
          <p:cNvPr id="4" name="Google Shape;230;p32">
            <a:extLst>
              <a:ext uri="{FF2B5EF4-FFF2-40B4-BE49-F238E27FC236}">
                <a16:creationId xmlns:a16="http://schemas.microsoft.com/office/drawing/2014/main" id="{E727A5A0-D508-8198-CDC0-E981D168BD76}"/>
              </a:ext>
            </a:extLst>
          </p:cNvPr>
          <p:cNvSpPr txBox="1">
            <a:spLocks noGrp="1"/>
          </p:cNvSpPr>
          <p:nvPr/>
        </p:nvSpPr>
        <p:spPr>
          <a:xfrm>
            <a:off x="6550669" y="2964811"/>
            <a:ext cx="3824972" cy="41466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1400"/>
              <a:buFont typeface="Montserrat"/>
              <a:buNone/>
              <a:defRPr sz="14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1400"/>
              <a:buFont typeface="Josefin Sans"/>
              <a:buNone/>
              <a:defRPr sz="1400" b="1" i="0" u="none" strike="noStrike" cap="none">
                <a:solidFill>
                  <a:schemeClr val="lt1"/>
                </a:solidFill>
                <a:latin typeface="Josefin Sans"/>
                <a:ea typeface="Josefin Sans"/>
                <a:cs typeface="Josefin Sans"/>
                <a:sym typeface="Josefin Sans"/>
              </a:defRPr>
            </a:lvl9pPr>
          </a:lstStyle>
          <a:p>
            <a:r>
              <a:rPr lang="de-DE" dirty="0" err="1">
                <a:solidFill>
                  <a:schemeClr val="tx1"/>
                </a:solidFill>
              </a:rPr>
              <a:t>about</a:t>
            </a:r>
            <a:r>
              <a:rPr lang="de-DE" dirty="0">
                <a:solidFill>
                  <a:schemeClr val="tx1"/>
                </a:solidFill>
              </a:rPr>
              <a:t> </a:t>
            </a:r>
            <a:r>
              <a:rPr lang="de-DE" dirty="0" err="1">
                <a:solidFill>
                  <a:schemeClr val="tx1"/>
                </a:solidFill>
              </a:rPr>
              <a:t>the</a:t>
            </a:r>
            <a:r>
              <a:rPr lang="de-DE" dirty="0">
                <a:solidFill>
                  <a:schemeClr val="tx1"/>
                </a:solidFill>
              </a:rPr>
              <a:t> </a:t>
            </a:r>
            <a:r>
              <a:rPr lang="de-DE" dirty="0" err="1">
                <a:solidFill>
                  <a:schemeClr val="tx1"/>
                </a:solidFill>
              </a:rPr>
              <a:t>topic</a:t>
            </a:r>
            <a:br>
              <a:rPr lang="de-DE" dirty="0">
                <a:solidFill>
                  <a:schemeClr val="tx1"/>
                </a:solidFill>
              </a:rPr>
            </a:br>
            <a:r>
              <a:rPr lang="en-US" b="0" dirty="0">
                <a:solidFill>
                  <a:schemeClr val="tx1"/>
                </a:solidFill>
              </a:rPr>
              <a:t>Coding and the use of Scratch</a:t>
            </a:r>
            <a:endParaRPr dirty="0">
              <a:solidFill>
                <a:schemeClr val="tx1"/>
              </a:solidFill>
            </a:endParaRPr>
          </a:p>
        </p:txBody>
      </p:sp>
      <p:sp>
        <p:nvSpPr>
          <p:cNvPr id="5" name="Google Shape;246;p32">
            <a:extLst>
              <a:ext uri="{FF2B5EF4-FFF2-40B4-BE49-F238E27FC236}">
                <a16:creationId xmlns:a16="http://schemas.microsoft.com/office/drawing/2014/main" id="{B9A80FCC-7C9F-3953-8759-46CA980D0183}"/>
              </a:ext>
            </a:extLst>
          </p:cNvPr>
          <p:cNvSpPr txBox="1">
            <a:spLocks noGrp="1"/>
          </p:cNvSpPr>
          <p:nvPr/>
        </p:nvSpPr>
        <p:spPr>
          <a:xfrm>
            <a:off x="2908674" y="2617744"/>
            <a:ext cx="1028700" cy="554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400"/>
              <a:buFont typeface="Montserrat"/>
              <a:buNone/>
              <a:defRPr sz="24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9pPr>
          </a:lstStyle>
          <a:p>
            <a:pPr marL="0" lvl="0" indent="0" algn="l" rtl="0">
              <a:spcBef>
                <a:spcPts val="0"/>
              </a:spcBef>
              <a:spcAft>
                <a:spcPts val="0"/>
              </a:spcAft>
              <a:buNone/>
            </a:pPr>
            <a:r>
              <a:rPr lang="en-GB" dirty="0">
                <a:solidFill>
                  <a:schemeClr val="tx1"/>
                </a:solidFill>
              </a:rPr>
              <a:t>A</a:t>
            </a:r>
            <a:endParaRPr dirty="0">
              <a:solidFill>
                <a:schemeClr val="tx1"/>
              </a:solidFill>
            </a:endParaRPr>
          </a:p>
        </p:txBody>
      </p:sp>
      <p:cxnSp>
        <p:nvCxnSpPr>
          <p:cNvPr id="7" name="Google Shape;236;p32">
            <a:extLst>
              <a:ext uri="{FF2B5EF4-FFF2-40B4-BE49-F238E27FC236}">
                <a16:creationId xmlns:a16="http://schemas.microsoft.com/office/drawing/2014/main" id="{8AAA48DF-FD00-BA1C-DC77-C7AAF3F9DB69}"/>
              </a:ext>
            </a:extLst>
          </p:cNvPr>
          <p:cNvCxnSpPr/>
          <p:nvPr/>
        </p:nvCxnSpPr>
        <p:spPr>
          <a:xfrm rot="10800000">
            <a:off x="2911070" y="4100754"/>
            <a:ext cx="1635900" cy="0"/>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cxnSp>
        <p:nvCxnSpPr>
          <p:cNvPr id="8" name="Google Shape;238;p32">
            <a:extLst>
              <a:ext uri="{FF2B5EF4-FFF2-40B4-BE49-F238E27FC236}">
                <a16:creationId xmlns:a16="http://schemas.microsoft.com/office/drawing/2014/main" id="{8F5A82A6-402E-F56A-FB91-2BBD81A7FE3C}"/>
              </a:ext>
            </a:extLst>
          </p:cNvPr>
          <p:cNvCxnSpPr/>
          <p:nvPr/>
        </p:nvCxnSpPr>
        <p:spPr>
          <a:xfrm rot="10800000">
            <a:off x="2911070" y="3295192"/>
            <a:ext cx="1635900" cy="0"/>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9" name="Google Shape;228;p32">
            <a:extLst>
              <a:ext uri="{FF2B5EF4-FFF2-40B4-BE49-F238E27FC236}">
                <a16:creationId xmlns:a16="http://schemas.microsoft.com/office/drawing/2014/main" id="{D48773A4-A640-42C3-A73F-58EC066A2BBE}"/>
              </a:ext>
            </a:extLst>
          </p:cNvPr>
          <p:cNvSpPr txBox="1">
            <a:spLocks/>
          </p:cNvSpPr>
          <p:nvPr/>
        </p:nvSpPr>
        <p:spPr>
          <a:xfrm>
            <a:off x="3729019" y="3618534"/>
            <a:ext cx="2187378" cy="42150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sz="1800" b="1" dirty="0">
                <a:solidFill>
                  <a:schemeClr val="tx1"/>
                </a:solidFill>
                <a:latin typeface="Montserrat"/>
                <a:sym typeface="Montserrat"/>
              </a:rPr>
              <a:t>Training phase </a:t>
            </a:r>
          </a:p>
        </p:txBody>
      </p:sp>
      <p:sp>
        <p:nvSpPr>
          <p:cNvPr id="10" name="Google Shape;230;p32">
            <a:extLst>
              <a:ext uri="{FF2B5EF4-FFF2-40B4-BE49-F238E27FC236}">
                <a16:creationId xmlns:a16="http://schemas.microsoft.com/office/drawing/2014/main" id="{49137F48-784B-42AB-90A2-5632C077AB5A}"/>
              </a:ext>
            </a:extLst>
          </p:cNvPr>
          <p:cNvSpPr txBox="1">
            <a:spLocks/>
          </p:cNvSpPr>
          <p:nvPr/>
        </p:nvSpPr>
        <p:spPr>
          <a:xfrm>
            <a:off x="6564224" y="3825590"/>
            <a:ext cx="3811416" cy="414665"/>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de-DE" b="1" dirty="0" err="1">
                <a:solidFill>
                  <a:schemeClr val="tx1"/>
                </a:solidFill>
                <a:latin typeface="Montserrat"/>
                <a:sym typeface="Montserrat"/>
              </a:rPr>
              <a:t>about</a:t>
            </a:r>
            <a:r>
              <a:rPr lang="de-DE" b="1" dirty="0">
                <a:solidFill>
                  <a:schemeClr val="tx1"/>
                </a:solidFill>
                <a:latin typeface="Montserrat"/>
                <a:sym typeface="Montserrat"/>
              </a:rPr>
              <a:t> </a:t>
            </a:r>
            <a:r>
              <a:rPr lang="de-DE" b="1" dirty="0" err="1">
                <a:solidFill>
                  <a:schemeClr val="tx1"/>
                </a:solidFill>
                <a:latin typeface="Montserrat"/>
                <a:sym typeface="Montserrat"/>
              </a:rPr>
              <a:t>the</a:t>
            </a:r>
            <a:r>
              <a:rPr lang="de-DE" b="1" dirty="0">
                <a:solidFill>
                  <a:schemeClr val="tx1"/>
                </a:solidFill>
                <a:latin typeface="Montserrat"/>
                <a:sym typeface="Montserrat"/>
              </a:rPr>
              <a:t> </a:t>
            </a:r>
            <a:r>
              <a:rPr lang="de-DE" b="1" dirty="0" err="1">
                <a:solidFill>
                  <a:schemeClr val="tx1"/>
                </a:solidFill>
                <a:latin typeface="Montserrat"/>
                <a:sym typeface="Montserrat"/>
              </a:rPr>
              <a:t>training</a:t>
            </a:r>
            <a:endParaRPr lang="de-DE" b="1" dirty="0">
              <a:solidFill>
                <a:schemeClr val="tx1"/>
              </a:solidFill>
              <a:latin typeface="Montserrat"/>
              <a:sym typeface="Montserrat"/>
            </a:endParaRPr>
          </a:p>
          <a:p>
            <a:r>
              <a:rPr lang="de-DE" dirty="0">
                <a:solidFill>
                  <a:schemeClr val="tx1"/>
                </a:solidFill>
                <a:latin typeface="Montserrat"/>
                <a:sym typeface="Montserrat"/>
              </a:rPr>
              <a:t>Create </a:t>
            </a:r>
            <a:r>
              <a:rPr lang="de-DE" dirty="0" err="1">
                <a:solidFill>
                  <a:schemeClr val="tx1"/>
                </a:solidFill>
                <a:latin typeface="Montserrat"/>
                <a:sym typeface="Montserrat"/>
              </a:rPr>
              <a:t>your</a:t>
            </a:r>
            <a:r>
              <a:rPr lang="de-DE" dirty="0">
                <a:solidFill>
                  <a:schemeClr val="tx1"/>
                </a:solidFill>
                <a:latin typeface="Montserrat"/>
                <a:sym typeface="Montserrat"/>
              </a:rPr>
              <a:t> own simple Scratch game</a:t>
            </a:r>
          </a:p>
          <a:p>
            <a:endParaRPr lang="de-DE" dirty="0">
              <a:solidFill>
                <a:schemeClr val="tx1"/>
              </a:solidFill>
              <a:latin typeface="Montserrat"/>
              <a:sym typeface="Montserrat"/>
            </a:endParaRPr>
          </a:p>
        </p:txBody>
      </p:sp>
      <p:sp>
        <p:nvSpPr>
          <p:cNvPr id="11" name="Google Shape;246;p32">
            <a:extLst>
              <a:ext uri="{FF2B5EF4-FFF2-40B4-BE49-F238E27FC236}">
                <a16:creationId xmlns:a16="http://schemas.microsoft.com/office/drawing/2014/main" id="{93A70BD5-9A31-1499-787A-D4BE07CE9D33}"/>
              </a:ext>
            </a:extLst>
          </p:cNvPr>
          <p:cNvSpPr txBox="1">
            <a:spLocks noGrp="1"/>
          </p:cNvSpPr>
          <p:nvPr/>
        </p:nvSpPr>
        <p:spPr>
          <a:xfrm>
            <a:off x="2908674" y="3433957"/>
            <a:ext cx="1028700" cy="554400"/>
          </a:xfrm>
          <a:prstGeom prst="rect">
            <a:avLst/>
          </a:prstGeom>
          <a:noFill/>
          <a:ln>
            <a:noFill/>
          </a:ln>
        </p:spPr>
        <p:txBody>
          <a:bodyPr spcFirstLastPara="1" wrap="square" lIns="91425" tIns="91425" rIns="91425" bIns="91425"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lt1"/>
              </a:buClr>
              <a:buSzPts val="2400"/>
              <a:buFont typeface="Montserrat"/>
              <a:buNone/>
              <a:defRPr sz="24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2400"/>
              <a:buFont typeface="Josefin Sans"/>
              <a:buNone/>
              <a:defRPr sz="2400" b="1" i="0" u="none" strike="noStrike" cap="none">
                <a:solidFill>
                  <a:schemeClr val="lt1"/>
                </a:solidFill>
                <a:latin typeface="Josefin Sans"/>
                <a:ea typeface="Josefin Sans"/>
                <a:cs typeface="Josefin Sans"/>
                <a:sym typeface="Josefin Sans"/>
              </a:defRPr>
            </a:lvl9pPr>
          </a:lstStyle>
          <a:p>
            <a:pPr marL="0" lvl="0" indent="0" algn="l" rtl="0">
              <a:spcBef>
                <a:spcPts val="0"/>
              </a:spcBef>
              <a:spcAft>
                <a:spcPts val="0"/>
              </a:spcAft>
              <a:buNone/>
            </a:pPr>
            <a:r>
              <a:rPr lang="en-GB" dirty="0">
                <a:solidFill>
                  <a:schemeClr val="tx1"/>
                </a:solidFill>
              </a:rPr>
              <a:t>B</a:t>
            </a:r>
            <a:endParaRPr dirty="0">
              <a:solidFill>
                <a:schemeClr val="tx1"/>
              </a:solidFill>
            </a:endParaRPr>
          </a:p>
        </p:txBody>
      </p:sp>
      <p:cxnSp>
        <p:nvCxnSpPr>
          <p:cNvPr id="12" name="Google Shape;236;p32">
            <a:extLst>
              <a:ext uri="{FF2B5EF4-FFF2-40B4-BE49-F238E27FC236}">
                <a16:creationId xmlns:a16="http://schemas.microsoft.com/office/drawing/2014/main" id="{62C6192F-189F-FFB3-5ED1-4821143BFDF2}"/>
              </a:ext>
            </a:extLst>
          </p:cNvPr>
          <p:cNvCxnSpPr>
            <a:cxnSpLocks/>
          </p:cNvCxnSpPr>
          <p:nvPr/>
        </p:nvCxnSpPr>
        <p:spPr>
          <a:xfrm flipV="1">
            <a:off x="2354343" y="2628686"/>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445018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ctrTitle"/>
          </p:nvPr>
        </p:nvSpPr>
        <p:spPr>
          <a:xfrm>
            <a:off x="899724" y="1447830"/>
            <a:ext cx="10392551" cy="3120800"/>
          </a:xfrm>
          <a:prstGeom prst="rect">
            <a:avLst/>
          </a:prstGeom>
        </p:spPr>
        <p:txBody>
          <a:bodyPr spcFirstLastPara="1" vert="horz" wrap="square" lIns="121900" tIns="121900" rIns="121900" bIns="121900" rtlCol="0" anchor="b" anchorCtr="0">
            <a:noAutofit/>
          </a:bodyPr>
          <a:lstStyle/>
          <a:p>
            <a:pPr>
              <a:spcBef>
                <a:spcPts val="0"/>
              </a:spcBef>
            </a:pPr>
            <a:r>
              <a:rPr lang="en-GB" dirty="0"/>
              <a:t>A: About the topic</a:t>
            </a:r>
            <a:br>
              <a:rPr lang="en-GB" dirty="0"/>
            </a:br>
            <a:br>
              <a:rPr lang="en-GB" dirty="0"/>
            </a:br>
            <a:r>
              <a:rPr lang="de-DE" b="1" dirty="0">
                <a:solidFill>
                  <a:schemeClr val="tx1"/>
                </a:solidFill>
              </a:rPr>
              <a:t>Coding and </a:t>
            </a:r>
            <a:r>
              <a:rPr lang="de-DE" b="1" dirty="0" err="1">
                <a:solidFill>
                  <a:schemeClr val="tx1"/>
                </a:solidFill>
              </a:rPr>
              <a:t>the</a:t>
            </a:r>
            <a:r>
              <a:rPr lang="de-DE" b="1" dirty="0">
                <a:solidFill>
                  <a:schemeClr val="tx1"/>
                </a:solidFill>
              </a:rPr>
              <a:t> </a:t>
            </a:r>
            <a:r>
              <a:rPr lang="de-DE" b="1" dirty="0" err="1">
                <a:solidFill>
                  <a:schemeClr val="tx1"/>
                </a:solidFill>
              </a:rPr>
              <a:t>use</a:t>
            </a:r>
            <a:r>
              <a:rPr lang="de-DE" b="1" dirty="0">
                <a:solidFill>
                  <a:schemeClr val="tx1"/>
                </a:solidFill>
              </a:rPr>
              <a:t> </a:t>
            </a:r>
            <a:r>
              <a:rPr lang="de-DE" b="1" dirty="0" err="1">
                <a:solidFill>
                  <a:schemeClr val="tx1"/>
                </a:solidFill>
              </a:rPr>
              <a:t>of</a:t>
            </a:r>
            <a:r>
              <a:rPr lang="de-DE" b="1" dirty="0">
                <a:solidFill>
                  <a:schemeClr val="tx1"/>
                </a:solidFill>
              </a:rPr>
              <a:t> Scratch</a:t>
            </a:r>
            <a:endParaRPr b="1" dirty="0">
              <a:solidFill>
                <a:srgbClr val="FFFF00"/>
              </a:solidFill>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pPr algn="l"/>
            <a:r>
              <a:rPr lang="en-IE" b="1" dirty="0">
                <a:solidFill>
                  <a:schemeClr val="tx1"/>
                </a:solidFill>
              </a:rPr>
              <a:t>What is</a:t>
            </a:r>
            <a:r>
              <a:rPr lang="en-US" b="1" dirty="0">
                <a:solidFill>
                  <a:schemeClr val="tx1"/>
                </a:solidFill>
              </a:rPr>
              <a:t> coding</a:t>
            </a:r>
            <a:r>
              <a:rPr lang="en-IE" b="1" dirty="0">
                <a:solidFill>
                  <a:schemeClr val="tx1"/>
                </a:solidFill>
              </a:rPr>
              <a:t>?</a:t>
            </a:r>
            <a:endParaRPr lang="en-GB" b="1" dirty="0">
              <a:solidFill>
                <a:schemeClr val="tx1"/>
              </a:solidFill>
            </a:endParaRPr>
          </a:p>
          <a:p>
            <a:pPr algn="l"/>
            <a:r>
              <a:rPr lang="en-US" dirty="0">
                <a:solidFill>
                  <a:schemeClr val="tx1"/>
                </a:solidFill>
              </a:rPr>
              <a:t>Coding is the process of creating instructions for a computer to follow. These instructions, written in a programming language, tell the computer how to perform specific tasks, such as calculations, data processing, or controlling devices. Coding is the foundation of software development and is used to create everything from simple scripts to complex applications and systems.</a:t>
            </a: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0" name="Wolke 9">
            <a:extLst>
              <a:ext uri="{FF2B5EF4-FFF2-40B4-BE49-F238E27FC236}">
                <a16:creationId xmlns:a16="http://schemas.microsoft.com/office/drawing/2014/main" id="{F787A4C9-99E3-79BC-BC58-BE3138243693}"/>
              </a:ext>
            </a:extLst>
          </p:cNvPr>
          <p:cNvSpPr/>
          <p:nvPr/>
        </p:nvSpPr>
        <p:spPr>
          <a:xfrm>
            <a:off x="6783355" y="130629"/>
            <a:ext cx="3685592" cy="1511559"/>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b="1" dirty="0"/>
              <a:t>Definition!</a:t>
            </a:r>
          </a:p>
        </p:txBody>
      </p:sp>
    </p:spTree>
    <p:extLst>
      <p:ext uri="{BB962C8B-B14F-4D97-AF65-F5344CB8AC3E}">
        <p14:creationId xmlns:p14="http://schemas.microsoft.com/office/powerpoint/2010/main" val="15269681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pPr algn="l"/>
            <a:r>
              <a:rPr lang="de-DE" b="1" dirty="0" err="1">
                <a:solidFill>
                  <a:schemeClr val="tx1"/>
                </a:solidFill>
              </a:rPr>
              <a:t>Some</a:t>
            </a:r>
            <a:r>
              <a:rPr lang="de-DE" b="1" dirty="0">
                <a:solidFill>
                  <a:schemeClr val="tx1"/>
                </a:solidFill>
              </a:rPr>
              <a:t> </a:t>
            </a:r>
            <a:r>
              <a:rPr lang="de-DE" b="1" dirty="0" err="1">
                <a:solidFill>
                  <a:schemeClr val="tx1"/>
                </a:solidFill>
              </a:rPr>
              <a:t>concepts</a:t>
            </a:r>
            <a:r>
              <a:rPr lang="de-DE" b="1" dirty="0">
                <a:solidFill>
                  <a:schemeClr val="tx1"/>
                </a:solidFill>
              </a:rPr>
              <a:t> </a:t>
            </a:r>
            <a:r>
              <a:rPr lang="de-DE" b="1" dirty="0" err="1">
                <a:solidFill>
                  <a:schemeClr val="tx1"/>
                </a:solidFill>
              </a:rPr>
              <a:t>of</a:t>
            </a:r>
            <a:r>
              <a:rPr lang="de-DE" b="1" dirty="0">
                <a:solidFill>
                  <a:schemeClr val="tx1"/>
                </a:solidFill>
              </a:rPr>
              <a:t> </a:t>
            </a:r>
            <a:r>
              <a:rPr lang="de-DE" b="1" dirty="0" err="1">
                <a:solidFill>
                  <a:schemeClr val="tx1"/>
                </a:solidFill>
              </a:rPr>
              <a:t>coding</a:t>
            </a:r>
            <a:r>
              <a:rPr lang="de-DE" b="1" dirty="0">
                <a:solidFill>
                  <a:schemeClr val="tx1"/>
                </a:solidFill>
              </a:rPr>
              <a:t>:</a:t>
            </a:r>
            <a:endParaRPr lang="en-GB" b="1" dirty="0">
              <a:solidFill>
                <a:schemeClr val="tx1"/>
              </a:solidFill>
            </a:endParaRPr>
          </a:p>
          <a:p>
            <a:pPr algn="l"/>
            <a:r>
              <a:rPr lang="en-IE"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14686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a16="http://schemas.microsoft.com/office/drawing/2014/main" id="{257C6074-9DA8-F7A9-A1B7-71FF1902A741}"/>
              </a:ext>
            </a:extLst>
          </p:cNvPr>
          <p:cNvSpPr txBox="1">
            <a:spLocks/>
          </p:cNvSpPr>
          <p:nvPr/>
        </p:nvSpPr>
        <p:spPr>
          <a:xfrm>
            <a:off x="1804849" y="1102545"/>
            <a:ext cx="9359080"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dirty="0">
                <a:solidFill>
                  <a:schemeClr val="tx1"/>
                </a:solidFill>
              </a:rPr>
              <a:t>Coding uses programming languages:	</a:t>
            </a:r>
            <a:br>
              <a:rPr lang="en-US" dirty="0">
                <a:solidFill>
                  <a:schemeClr val="tx1"/>
                </a:solidFill>
              </a:rPr>
            </a:br>
            <a:r>
              <a:rPr lang="en-US" dirty="0">
                <a:solidFill>
                  <a:schemeClr val="tx1"/>
                </a:solidFill>
              </a:rPr>
              <a:t>These are the languages used to write code, such as Python, Java, C++, JavaScript, etc.</a:t>
            </a:r>
          </a:p>
          <a:p>
            <a:pPr marL="342900" indent="-342900">
              <a:buFont typeface="Arial" panose="020B0604020202020204" pitchFamily="34" charset="0"/>
              <a:buChar char="•"/>
            </a:pPr>
            <a:r>
              <a:rPr lang="en-US" dirty="0">
                <a:solidFill>
                  <a:schemeClr val="tx1"/>
                </a:solidFill>
              </a:rPr>
              <a:t>Each language has its own syntax (rules) and is suited to different types of tasks. Syntax means specific rules and structure of a programming language that dictate how code must be written for the computer to understand and execute it.</a:t>
            </a:r>
          </a:p>
          <a:p>
            <a:pPr marL="342900" indent="-342900" algn="just">
              <a:buFont typeface="Arial" panose="020B0604020202020204" pitchFamily="34" charset="0"/>
              <a:buChar char="•"/>
            </a:pPr>
            <a:r>
              <a:rPr lang="en-US" dirty="0">
                <a:solidFill>
                  <a:schemeClr val="tx1"/>
                </a:solidFill>
              </a:rPr>
              <a:t>Coding uses algorithms. This is a set of steps or instructions designed to solve a specific problem or perform a task.</a:t>
            </a:r>
          </a:p>
          <a:p>
            <a:pPr algn="just"/>
            <a:endParaRPr lang="en-IE" dirty="0">
              <a:solidFill>
                <a:schemeClr val="tx1"/>
              </a:solidFill>
            </a:endParaRPr>
          </a:p>
        </p:txBody>
      </p:sp>
    </p:spTree>
    <p:extLst>
      <p:ext uri="{BB962C8B-B14F-4D97-AF65-F5344CB8AC3E}">
        <p14:creationId xmlns:p14="http://schemas.microsoft.com/office/powerpoint/2010/main" val="3133070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pPr algn="l"/>
            <a:r>
              <a:rPr lang="de-DE" b="1" dirty="0" err="1">
                <a:solidFill>
                  <a:schemeClr val="tx1"/>
                </a:solidFill>
              </a:rPr>
              <a:t>Some</a:t>
            </a:r>
            <a:r>
              <a:rPr lang="de-DE" b="1" dirty="0">
                <a:solidFill>
                  <a:schemeClr val="tx1"/>
                </a:solidFill>
              </a:rPr>
              <a:t> </a:t>
            </a:r>
            <a:r>
              <a:rPr lang="de-DE" b="1" dirty="0" err="1">
                <a:solidFill>
                  <a:schemeClr val="tx1"/>
                </a:solidFill>
              </a:rPr>
              <a:t>concepts</a:t>
            </a:r>
            <a:r>
              <a:rPr lang="de-DE" b="1" dirty="0">
                <a:solidFill>
                  <a:schemeClr val="tx1"/>
                </a:solidFill>
              </a:rPr>
              <a:t> </a:t>
            </a:r>
            <a:r>
              <a:rPr lang="de-DE" b="1" dirty="0" err="1">
                <a:solidFill>
                  <a:schemeClr val="tx1"/>
                </a:solidFill>
              </a:rPr>
              <a:t>of</a:t>
            </a:r>
            <a:r>
              <a:rPr lang="de-DE" b="1" dirty="0">
                <a:solidFill>
                  <a:schemeClr val="tx1"/>
                </a:solidFill>
              </a:rPr>
              <a:t> </a:t>
            </a:r>
            <a:r>
              <a:rPr lang="de-DE" b="1" dirty="0" err="1">
                <a:solidFill>
                  <a:schemeClr val="tx1"/>
                </a:solidFill>
              </a:rPr>
              <a:t>coding</a:t>
            </a:r>
            <a:r>
              <a:rPr lang="de-DE" b="1" dirty="0">
                <a:solidFill>
                  <a:schemeClr val="tx1"/>
                </a:solidFill>
              </a:rPr>
              <a:t>:</a:t>
            </a:r>
            <a:endParaRPr lang="en-GB" b="1" dirty="0">
              <a:solidFill>
                <a:schemeClr val="tx1"/>
              </a:solidFill>
            </a:endParaRPr>
          </a:p>
          <a:p>
            <a:pPr algn="l"/>
            <a:r>
              <a:rPr lang="en-IE"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337808"/>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389974"/>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389974"/>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a16="http://schemas.microsoft.com/office/drawing/2014/main" id="{257C6074-9DA8-F7A9-A1B7-71FF1902A741}"/>
              </a:ext>
            </a:extLst>
          </p:cNvPr>
          <p:cNvSpPr txBox="1">
            <a:spLocks/>
          </p:cNvSpPr>
          <p:nvPr/>
        </p:nvSpPr>
        <p:spPr>
          <a:xfrm>
            <a:off x="1804849" y="1358800"/>
            <a:ext cx="9368114"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just">
              <a:buFont typeface="Arial" panose="020B0604020202020204" pitchFamily="34" charset="0"/>
              <a:buChar char="•"/>
            </a:pPr>
            <a:r>
              <a:rPr lang="en-US" dirty="0">
                <a:solidFill>
                  <a:schemeClr val="tx1"/>
                </a:solidFill>
              </a:rPr>
              <a:t>Coding needs debugging. This is the process of finding and fixing errors or bugs in the code.</a:t>
            </a:r>
          </a:p>
          <a:p>
            <a:pPr marL="342900" indent="-342900" algn="just">
              <a:buFont typeface="Arial" panose="020B0604020202020204" pitchFamily="34" charset="0"/>
              <a:buChar char="•"/>
            </a:pPr>
            <a:r>
              <a:rPr lang="en-US" dirty="0">
                <a:solidFill>
                  <a:schemeClr val="tx1"/>
                </a:solidFill>
              </a:rPr>
              <a:t>Coding also needs compilation/interpretation. The code must be converted into a form that the computer can execute. This is done through a compiler or an interpreter, depending on the programming language. </a:t>
            </a:r>
          </a:p>
          <a:p>
            <a:pPr algn="just"/>
            <a:endParaRPr lang="en-IE" dirty="0">
              <a:solidFill>
                <a:schemeClr val="tx1"/>
              </a:solidFill>
            </a:endParaRPr>
          </a:p>
        </p:txBody>
      </p:sp>
    </p:spTree>
    <p:extLst>
      <p:ext uri="{BB962C8B-B14F-4D97-AF65-F5344CB8AC3E}">
        <p14:creationId xmlns:p14="http://schemas.microsoft.com/office/powerpoint/2010/main" val="19252552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p28">
            <a:extLst>
              <a:ext uri="{FF2B5EF4-FFF2-40B4-BE49-F238E27FC236}">
                <a16:creationId xmlns:a16="http://schemas.microsoft.com/office/drawing/2014/main" id="{FC47AF8E-711E-1023-3785-7D209324DA68}"/>
              </a:ext>
            </a:extLst>
          </p:cNvPr>
          <p:cNvSpPr txBox="1">
            <a:spLocks/>
          </p:cNvSpPr>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Montserrat"/>
              <a:buNone/>
              <a:defRPr sz="3600" b="1" i="0" u="none" strike="noStrike" cap="none">
                <a:solidFill>
                  <a:schemeClr val="lt1"/>
                </a:solidFill>
                <a:latin typeface="Montserrat"/>
                <a:ea typeface="Montserrat"/>
                <a:cs typeface="Montserrat"/>
                <a:sym typeface="Montserrat"/>
              </a:defRPr>
            </a:lvl1pPr>
            <a:lvl2pPr marR="0" lvl="1"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gn="l"/>
            <a:r>
              <a:rPr lang="en-US" sz="4267" dirty="0">
                <a:solidFill>
                  <a:schemeClr val="tx1"/>
                </a:solidFill>
              </a:rPr>
              <a:t>Coding</a:t>
            </a:r>
            <a:br>
              <a:rPr lang="en-US" sz="4267" dirty="0">
                <a:solidFill>
                  <a:schemeClr val="tx1"/>
                </a:solidFill>
              </a:rPr>
            </a:br>
            <a:r>
              <a:rPr lang="en-US" sz="4267" dirty="0">
                <a:solidFill>
                  <a:schemeClr val="tx1"/>
                </a:solidFill>
              </a:rPr>
              <a:t>Video</a:t>
            </a:r>
            <a:endParaRPr lang="en-US" sz="4267" dirty="0">
              <a:solidFill>
                <a:schemeClr val="bg2"/>
              </a:solidFill>
            </a:endParaRPr>
          </a:p>
        </p:txBody>
      </p:sp>
      <p:sp>
        <p:nvSpPr>
          <p:cNvPr id="6" name="Textfeld 5">
            <a:extLst>
              <a:ext uri="{FF2B5EF4-FFF2-40B4-BE49-F238E27FC236}">
                <a16:creationId xmlns:a16="http://schemas.microsoft.com/office/drawing/2014/main" id="{71B888A8-6007-0CBA-EBC5-502B0D2FEEFE}"/>
              </a:ext>
            </a:extLst>
          </p:cNvPr>
          <p:cNvSpPr txBox="1"/>
          <p:nvPr/>
        </p:nvSpPr>
        <p:spPr>
          <a:xfrm>
            <a:off x="7249503" y="4923418"/>
            <a:ext cx="4220240" cy="318100"/>
          </a:xfrm>
          <a:prstGeom prst="rect">
            <a:avLst/>
          </a:prstGeom>
          <a:noFill/>
        </p:spPr>
        <p:txBody>
          <a:bodyPr wrap="square" rtlCol="0">
            <a:spAutoFit/>
          </a:bodyPr>
          <a:lstStyle/>
          <a:p>
            <a:r>
              <a:rPr lang="de-DE" sz="1467" dirty="0"/>
              <a:t>https://www.youtube.com/watch?v=N7ZmPYaXoic</a:t>
            </a:r>
          </a:p>
        </p:txBody>
      </p:sp>
      <p:sp>
        <p:nvSpPr>
          <p:cNvPr id="7" name="Google Shape;204;p30">
            <a:extLst>
              <a:ext uri="{FF2B5EF4-FFF2-40B4-BE49-F238E27FC236}">
                <a16:creationId xmlns:a16="http://schemas.microsoft.com/office/drawing/2014/main" id="{725931AB-7B1F-2F84-D3FD-21B00B17E4C0}"/>
              </a:ext>
            </a:extLst>
          </p:cNvPr>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8" name="Google Shape;204;p30">
            <a:extLst>
              <a:ext uri="{FF2B5EF4-FFF2-40B4-BE49-F238E27FC236}">
                <a16:creationId xmlns:a16="http://schemas.microsoft.com/office/drawing/2014/main" id="{8095B147-8705-AD70-461F-6C0B9929B26B}"/>
              </a:ext>
            </a:extLst>
          </p:cNvPr>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9" name="Google Shape;204;p30">
            <a:extLst>
              <a:ext uri="{FF2B5EF4-FFF2-40B4-BE49-F238E27FC236}">
                <a16:creationId xmlns:a16="http://schemas.microsoft.com/office/drawing/2014/main" id="{F852B731-F9BE-7111-08BC-68B50CBB0D36}"/>
              </a:ext>
            </a:extLst>
          </p:cNvPr>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2" name="Wolke 1">
            <a:extLst>
              <a:ext uri="{FF2B5EF4-FFF2-40B4-BE49-F238E27FC236}">
                <a16:creationId xmlns:a16="http://schemas.microsoft.com/office/drawing/2014/main" id="{BE4A71C7-43DB-94E0-BB6E-8660BA21B153}"/>
              </a:ext>
            </a:extLst>
          </p:cNvPr>
          <p:cNvSpPr/>
          <p:nvPr/>
        </p:nvSpPr>
        <p:spPr>
          <a:xfrm>
            <a:off x="6783355" y="130629"/>
            <a:ext cx="3685592" cy="1485853"/>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err="1"/>
              <a:t>Let´s</a:t>
            </a:r>
            <a:r>
              <a:rPr lang="de-DE" dirty="0"/>
              <a:t> </a:t>
            </a:r>
            <a:r>
              <a:rPr lang="de-DE" dirty="0" err="1"/>
              <a:t>have</a:t>
            </a:r>
            <a:r>
              <a:rPr lang="de-DE" dirty="0"/>
              <a:t> a </a:t>
            </a:r>
            <a:r>
              <a:rPr lang="de-DE" dirty="0" err="1"/>
              <a:t>look</a:t>
            </a:r>
            <a:r>
              <a:rPr lang="de-DE" dirty="0"/>
              <a:t> at </a:t>
            </a:r>
            <a:r>
              <a:rPr lang="de-DE" dirty="0" err="1"/>
              <a:t>this</a:t>
            </a:r>
            <a:r>
              <a:rPr lang="de-DE" dirty="0"/>
              <a:t> </a:t>
            </a:r>
            <a:r>
              <a:rPr lang="de-DE" dirty="0" err="1"/>
              <a:t>youtube</a:t>
            </a:r>
            <a:r>
              <a:rPr lang="de-DE" dirty="0"/>
              <a:t> </a:t>
            </a:r>
            <a:r>
              <a:rPr lang="de-DE" dirty="0" err="1"/>
              <a:t>video</a:t>
            </a:r>
            <a:r>
              <a:rPr lang="de-DE" dirty="0"/>
              <a:t> </a:t>
            </a:r>
            <a:r>
              <a:rPr lang="de-DE" dirty="0" err="1"/>
              <a:t>about</a:t>
            </a:r>
            <a:r>
              <a:rPr lang="de-DE" dirty="0"/>
              <a:t> </a:t>
            </a:r>
            <a:r>
              <a:rPr lang="de-DE" dirty="0" err="1"/>
              <a:t>coding</a:t>
            </a:r>
            <a:r>
              <a:rPr lang="de-DE" dirty="0"/>
              <a:t>!</a:t>
            </a:r>
          </a:p>
        </p:txBody>
      </p:sp>
      <p:pic>
        <p:nvPicPr>
          <p:cNvPr id="10" name="Grafik 9">
            <a:extLst>
              <a:ext uri="{FF2B5EF4-FFF2-40B4-BE49-F238E27FC236}">
                <a16:creationId xmlns:a16="http://schemas.microsoft.com/office/drawing/2014/main" id="{F5187324-E397-00CE-A57C-005F2C940603}"/>
              </a:ext>
            </a:extLst>
          </p:cNvPr>
          <p:cNvPicPr>
            <a:picLocks noChangeAspect="1"/>
          </p:cNvPicPr>
          <p:nvPr/>
        </p:nvPicPr>
        <p:blipFill>
          <a:blip r:embed="rId2"/>
          <a:stretch>
            <a:fillRect/>
          </a:stretch>
        </p:blipFill>
        <p:spPr>
          <a:xfrm>
            <a:off x="6783355" y="2369976"/>
            <a:ext cx="4798710" cy="2553442"/>
          </a:xfrm>
          <a:prstGeom prst="rect">
            <a:avLst/>
          </a:prstGeom>
        </p:spPr>
      </p:pic>
    </p:spTree>
    <p:extLst>
      <p:ext uri="{BB962C8B-B14F-4D97-AF65-F5344CB8AC3E}">
        <p14:creationId xmlns:p14="http://schemas.microsoft.com/office/powerpoint/2010/main" val="3196501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pPr algn="l"/>
            <a:r>
              <a:rPr lang="de-DE" b="1" dirty="0">
                <a:solidFill>
                  <a:schemeClr val="tx1"/>
                </a:solidFill>
              </a:rPr>
              <a:t>A </a:t>
            </a:r>
            <a:r>
              <a:rPr lang="de-DE" b="1" dirty="0" err="1">
                <a:solidFill>
                  <a:schemeClr val="tx1"/>
                </a:solidFill>
              </a:rPr>
              <a:t>flow</a:t>
            </a:r>
            <a:r>
              <a:rPr lang="de-DE" b="1" dirty="0">
                <a:solidFill>
                  <a:schemeClr val="tx1"/>
                </a:solidFill>
              </a:rPr>
              <a:t> </a:t>
            </a:r>
            <a:r>
              <a:rPr lang="de-DE" b="1" dirty="0" err="1">
                <a:solidFill>
                  <a:schemeClr val="tx1"/>
                </a:solidFill>
              </a:rPr>
              <a:t>chart</a:t>
            </a:r>
            <a:r>
              <a:rPr lang="de-DE" b="1" dirty="0">
                <a:solidFill>
                  <a:schemeClr val="tx1"/>
                </a:solidFill>
              </a:rPr>
              <a:t>:</a:t>
            </a:r>
            <a:endParaRPr lang="en-GB" b="1" dirty="0">
              <a:solidFill>
                <a:schemeClr val="tx1"/>
              </a:solidFill>
            </a:endParaRPr>
          </a:p>
          <a:p>
            <a:pPr algn="l"/>
            <a:r>
              <a:rPr lang="en-IE"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337808"/>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389974"/>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389974"/>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a16="http://schemas.microsoft.com/office/drawing/2014/main" id="{257C6074-9DA8-F7A9-A1B7-71FF1902A741}"/>
              </a:ext>
            </a:extLst>
          </p:cNvPr>
          <p:cNvSpPr txBox="1">
            <a:spLocks/>
          </p:cNvSpPr>
          <p:nvPr/>
        </p:nvSpPr>
        <p:spPr>
          <a:xfrm>
            <a:off x="1804849" y="1358800"/>
            <a:ext cx="9368114"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just">
              <a:buFont typeface="Arial" panose="020B0604020202020204" pitchFamily="34" charset="0"/>
              <a:buChar char="•"/>
            </a:pPr>
            <a:r>
              <a:rPr lang="en-US" dirty="0">
                <a:solidFill>
                  <a:schemeClr val="tx1"/>
                </a:solidFill>
              </a:rPr>
              <a:t>A flowchart is a diagram that visually depicts a workflow or process.</a:t>
            </a:r>
          </a:p>
          <a:p>
            <a:pPr marL="342900" indent="-342900" algn="just">
              <a:buFont typeface="Arial" panose="020B0604020202020204" pitchFamily="34" charset="0"/>
              <a:buChar char="•"/>
            </a:pPr>
            <a:r>
              <a:rPr lang="en-US" dirty="0">
                <a:solidFill>
                  <a:schemeClr val="tx1"/>
                </a:solidFill>
              </a:rPr>
              <a:t>It can also be described as a graphical representation of an algorithm, illustrating a step-by-step method for completing a task.</a:t>
            </a:r>
          </a:p>
          <a:p>
            <a:pPr marL="342900" indent="-342900" algn="just">
              <a:buFont typeface="Arial" panose="020B0604020202020204" pitchFamily="34" charset="0"/>
              <a:buChar char="•"/>
            </a:pPr>
            <a:r>
              <a:rPr lang="en-US" dirty="0">
                <a:solidFill>
                  <a:schemeClr val="tx1"/>
                </a:solidFill>
              </a:rPr>
              <a:t>A program flowchart, shows the controls in a program within a system.</a:t>
            </a:r>
          </a:p>
          <a:p>
            <a:pPr algn="just"/>
            <a:endParaRPr lang="en-IE" dirty="0">
              <a:solidFill>
                <a:schemeClr val="tx1"/>
              </a:solidFill>
            </a:endParaRPr>
          </a:p>
        </p:txBody>
      </p:sp>
    </p:spTree>
    <p:extLst>
      <p:ext uri="{BB962C8B-B14F-4D97-AF65-F5344CB8AC3E}">
        <p14:creationId xmlns:p14="http://schemas.microsoft.com/office/powerpoint/2010/main" val="9386569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pPr algn="l"/>
            <a:r>
              <a:rPr lang="de-DE" b="1" dirty="0">
                <a:solidFill>
                  <a:schemeClr val="tx1"/>
                </a:solidFill>
              </a:rPr>
              <a:t>Flow </a:t>
            </a:r>
            <a:r>
              <a:rPr lang="de-DE" b="1" dirty="0" err="1">
                <a:solidFill>
                  <a:schemeClr val="tx1"/>
                </a:solidFill>
              </a:rPr>
              <a:t>chart</a:t>
            </a:r>
            <a:r>
              <a:rPr lang="de-DE" b="1" dirty="0">
                <a:solidFill>
                  <a:schemeClr val="tx1"/>
                </a:solidFill>
              </a:rPr>
              <a:t> </a:t>
            </a:r>
            <a:r>
              <a:rPr lang="de-DE" b="1" dirty="0" err="1">
                <a:solidFill>
                  <a:schemeClr val="tx1"/>
                </a:solidFill>
              </a:rPr>
              <a:t>elements</a:t>
            </a:r>
            <a:r>
              <a:rPr lang="de-DE" b="1" dirty="0">
                <a:solidFill>
                  <a:schemeClr val="tx1"/>
                </a:solidFill>
              </a:rPr>
              <a:t> - Part 1:</a:t>
            </a:r>
            <a:endParaRPr lang="en-GB" b="1" dirty="0">
              <a:solidFill>
                <a:schemeClr val="tx1"/>
              </a:solidFill>
            </a:endParaRPr>
          </a:p>
          <a:p>
            <a:pPr algn="l"/>
            <a:r>
              <a:rPr lang="en-IE" dirty="0">
                <a:solidFill>
                  <a:schemeClr val="tx1"/>
                </a:solidFill>
              </a:rPr>
              <a:t> </a:t>
            </a:r>
            <a:endParaRPr lang="en-GB" dirty="0">
              <a:solidFill>
                <a:schemeClr val="tx1"/>
              </a:solidFill>
            </a:endParaRPr>
          </a:p>
          <a:p>
            <a:pPr algn="just"/>
            <a:endParaRPr lang="en-IE" dirty="0">
              <a:solidFill>
                <a:schemeClr val="tx1"/>
              </a:solidFill>
            </a:endParaRPr>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pic>
        <p:nvPicPr>
          <p:cNvPr id="8" name="Grafik 7" descr="Ein Bild, das Schwarz, Dunkelheit enthält.&#10;&#10;Automatisch generierte Beschreibung">
            <a:extLst>
              <a:ext uri="{FF2B5EF4-FFF2-40B4-BE49-F238E27FC236}">
                <a16:creationId xmlns:a16="http://schemas.microsoft.com/office/drawing/2014/main" id="{71281D13-B1B3-8A3F-127B-EE10051A30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V="1">
            <a:off x="1928479" y="2039403"/>
            <a:ext cx="1224153" cy="229529"/>
          </a:xfrm>
          <a:prstGeom prst="rect">
            <a:avLst/>
          </a:prstGeom>
        </p:spPr>
      </p:pic>
      <p:sp>
        <p:nvSpPr>
          <p:cNvPr id="9" name="Rechteck 8">
            <a:extLst>
              <a:ext uri="{FF2B5EF4-FFF2-40B4-BE49-F238E27FC236}">
                <a16:creationId xmlns:a16="http://schemas.microsoft.com/office/drawing/2014/main" id="{54D0E0F9-F103-1B51-4EBB-ADD841F0E9CB}"/>
              </a:ext>
            </a:extLst>
          </p:cNvPr>
          <p:cNvSpPr/>
          <p:nvPr/>
        </p:nvSpPr>
        <p:spPr>
          <a:xfrm>
            <a:off x="3577765" y="1883579"/>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Arrow / </a:t>
            </a:r>
            <a:r>
              <a:rPr lang="de-DE" dirty="0" err="1"/>
              <a:t>Flowline</a:t>
            </a:r>
            <a:r>
              <a:rPr lang="de-DE" dirty="0"/>
              <a:t>:</a:t>
            </a:r>
            <a:br>
              <a:rPr lang="de-DE" dirty="0"/>
            </a:br>
            <a:r>
              <a:rPr lang="en-US" dirty="0"/>
              <a:t>Shows the process's order of operation</a:t>
            </a:r>
            <a:endParaRPr lang="de-DE" dirty="0"/>
          </a:p>
        </p:txBody>
      </p:sp>
      <p:pic>
        <p:nvPicPr>
          <p:cNvPr id="11" name="Grafik 10">
            <a:extLst>
              <a:ext uri="{FF2B5EF4-FFF2-40B4-BE49-F238E27FC236}">
                <a16:creationId xmlns:a16="http://schemas.microsoft.com/office/drawing/2014/main" id="{5028BFE7-1EDB-81E0-DF30-6F364639DD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26180" y="2807502"/>
            <a:ext cx="1428750" cy="714375"/>
          </a:xfrm>
          <a:prstGeom prst="rect">
            <a:avLst/>
          </a:prstGeom>
        </p:spPr>
      </p:pic>
      <p:sp>
        <p:nvSpPr>
          <p:cNvPr id="12" name="Rechteck 11">
            <a:extLst>
              <a:ext uri="{FF2B5EF4-FFF2-40B4-BE49-F238E27FC236}">
                <a16:creationId xmlns:a16="http://schemas.microsoft.com/office/drawing/2014/main" id="{DB8C89F3-23B5-4994-B272-FFDFA4BC43C1}"/>
              </a:ext>
            </a:extLst>
          </p:cNvPr>
          <p:cNvSpPr/>
          <p:nvPr/>
        </p:nvSpPr>
        <p:spPr>
          <a:xfrm>
            <a:off x="3577765" y="2807502"/>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Terminal</a:t>
            </a:r>
            <a:br>
              <a:rPr lang="de-DE" dirty="0"/>
            </a:br>
            <a:r>
              <a:rPr lang="en-US" dirty="0"/>
              <a:t>Represents the beginning and ending of a program</a:t>
            </a:r>
            <a:endParaRPr lang="de-DE" dirty="0"/>
          </a:p>
        </p:txBody>
      </p:sp>
      <p:pic>
        <p:nvPicPr>
          <p:cNvPr id="14" name="Grafik 13" descr="Ein Bild, das Rechteck, weiß, Screenshot, Bilderrahmen enthält.&#10;&#10;Automatisch generierte Beschreibung">
            <a:extLst>
              <a:ext uri="{FF2B5EF4-FFF2-40B4-BE49-F238E27FC236}">
                <a16:creationId xmlns:a16="http://schemas.microsoft.com/office/drawing/2014/main" id="{9007A52D-7E7B-5E98-19DA-0CF6D8C679E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26180" y="3777324"/>
            <a:ext cx="1428750" cy="714375"/>
          </a:xfrm>
          <a:prstGeom prst="rect">
            <a:avLst/>
          </a:prstGeom>
        </p:spPr>
      </p:pic>
      <p:sp>
        <p:nvSpPr>
          <p:cNvPr id="15" name="Rechteck 14">
            <a:extLst>
              <a:ext uri="{FF2B5EF4-FFF2-40B4-BE49-F238E27FC236}">
                <a16:creationId xmlns:a16="http://schemas.microsoft.com/office/drawing/2014/main" id="{7AE5D175-A9F3-C03E-BEBA-84E69C39FA1B}"/>
              </a:ext>
            </a:extLst>
          </p:cNvPr>
          <p:cNvSpPr/>
          <p:nvPr/>
        </p:nvSpPr>
        <p:spPr>
          <a:xfrm>
            <a:off x="3577765" y="3777324"/>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err="1"/>
              <a:t>Process</a:t>
            </a:r>
            <a:br>
              <a:rPr lang="de-DE" dirty="0"/>
            </a:br>
            <a:r>
              <a:rPr lang="en-US" dirty="0"/>
              <a:t>Represents a set of operations</a:t>
            </a:r>
            <a:endParaRPr lang="de-DE" dirty="0"/>
          </a:p>
        </p:txBody>
      </p:sp>
    </p:spTree>
    <p:extLst>
      <p:ext uri="{BB962C8B-B14F-4D97-AF65-F5344CB8AC3E}">
        <p14:creationId xmlns:p14="http://schemas.microsoft.com/office/powerpoint/2010/main" val="29070522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pPr algn="l"/>
            <a:r>
              <a:rPr lang="de-DE" b="1" dirty="0">
                <a:solidFill>
                  <a:schemeClr val="tx1"/>
                </a:solidFill>
              </a:rPr>
              <a:t>Flow </a:t>
            </a:r>
            <a:r>
              <a:rPr lang="de-DE" b="1" dirty="0" err="1">
                <a:solidFill>
                  <a:schemeClr val="tx1"/>
                </a:solidFill>
              </a:rPr>
              <a:t>chart</a:t>
            </a:r>
            <a:r>
              <a:rPr lang="de-DE" b="1" dirty="0">
                <a:solidFill>
                  <a:schemeClr val="tx1"/>
                </a:solidFill>
              </a:rPr>
              <a:t> </a:t>
            </a:r>
            <a:r>
              <a:rPr lang="de-DE" b="1" dirty="0" err="1">
                <a:solidFill>
                  <a:schemeClr val="tx1"/>
                </a:solidFill>
              </a:rPr>
              <a:t>elements</a:t>
            </a:r>
            <a:r>
              <a:rPr lang="de-DE" b="1" dirty="0">
                <a:solidFill>
                  <a:schemeClr val="tx1"/>
                </a:solidFill>
              </a:rPr>
              <a:t> - Part 2:</a:t>
            </a:r>
            <a:endParaRPr lang="en-GB" b="1" dirty="0">
              <a:solidFill>
                <a:schemeClr val="tx1"/>
              </a:solidFill>
            </a:endParaRPr>
          </a:p>
          <a:p>
            <a:pPr algn="l"/>
            <a:r>
              <a:rPr lang="en-IE"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72312" y="5337808"/>
            <a:ext cx="262659"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0780" y="5389974"/>
            <a:ext cx="147424"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09180" y="5389974"/>
            <a:ext cx="147424"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9" name="Rechteck 8">
            <a:extLst>
              <a:ext uri="{FF2B5EF4-FFF2-40B4-BE49-F238E27FC236}">
                <a16:creationId xmlns:a16="http://schemas.microsoft.com/office/drawing/2014/main" id="{54D0E0F9-F103-1B51-4EBB-ADD841F0E9CB}"/>
              </a:ext>
            </a:extLst>
          </p:cNvPr>
          <p:cNvSpPr/>
          <p:nvPr/>
        </p:nvSpPr>
        <p:spPr>
          <a:xfrm>
            <a:off x="3577765" y="1952587"/>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Input / Output:</a:t>
            </a:r>
            <a:br>
              <a:rPr lang="de-DE" dirty="0"/>
            </a:br>
            <a:r>
              <a:rPr lang="en-US" dirty="0"/>
              <a:t>Show where to enter data or to display results</a:t>
            </a:r>
            <a:endParaRPr lang="de-DE" dirty="0"/>
          </a:p>
        </p:txBody>
      </p:sp>
      <p:pic>
        <p:nvPicPr>
          <p:cNvPr id="17" name="Grafik 16" descr="Ein Bild, das weiß, Design enthält.&#10;&#10;Automatisch generierte Beschreibung">
            <a:extLst>
              <a:ext uri="{FF2B5EF4-FFF2-40B4-BE49-F238E27FC236}">
                <a16:creationId xmlns:a16="http://schemas.microsoft.com/office/drawing/2014/main" id="{8A9784F9-15D6-B783-C9E0-999FF20A9F6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4408" y="3121215"/>
            <a:ext cx="1428750" cy="1076325"/>
          </a:xfrm>
          <a:prstGeom prst="rect">
            <a:avLst/>
          </a:prstGeom>
        </p:spPr>
      </p:pic>
      <p:sp>
        <p:nvSpPr>
          <p:cNvPr id="18" name="Rechteck 17">
            <a:extLst>
              <a:ext uri="{FF2B5EF4-FFF2-40B4-BE49-F238E27FC236}">
                <a16:creationId xmlns:a16="http://schemas.microsoft.com/office/drawing/2014/main" id="{CDCC07E5-C2E0-4BF4-4871-07101E124AF2}"/>
              </a:ext>
            </a:extLst>
          </p:cNvPr>
          <p:cNvSpPr/>
          <p:nvPr/>
        </p:nvSpPr>
        <p:spPr>
          <a:xfrm>
            <a:off x="3483694" y="3287679"/>
            <a:ext cx="8188665" cy="68709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err="1"/>
              <a:t>Decision</a:t>
            </a:r>
            <a:r>
              <a:rPr lang="de-DE" dirty="0"/>
              <a:t> / True-</a:t>
            </a:r>
            <a:r>
              <a:rPr lang="de-DE" dirty="0" err="1"/>
              <a:t>or</a:t>
            </a:r>
            <a:r>
              <a:rPr lang="de-DE" dirty="0"/>
              <a:t>-</a:t>
            </a:r>
            <a:r>
              <a:rPr lang="de-DE" dirty="0" err="1"/>
              <a:t>False</a:t>
            </a:r>
            <a:r>
              <a:rPr lang="de-DE" dirty="0"/>
              <a:t> </a:t>
            </a:r>
            <a:r>
              <a:rPr lang="de-DE" dirty="0" err="1"/>
              <a:t>test</a:t>
            </a:r>
            <a:br>
              <a:rPr lang="de-DE" dirty="0"/>
            </a:br>
            <a:r>
              <a:rPr lang="en-US" dirty="0"/>
              <a:t>Indicates a conditional operation that decides which path the program will follow.</a:t>
            </a:r>
            <a:endParaRPr lang="de-DE" dirty="0"/>
          </a:p>
        </p:txBody>
      </p:sp>
      <p:pic>
        <p:nvPicPr>
          <p:cNvPr id="7" name="Grafik 6" descr="Ein Bild, das weiß, Rechteck, Design enthält.&#10;&#10;Automatisch generierte Beschreibung">
            <a:extLst>
              <a:ext uri="{FF2B5EF4-FFF2-40B4-BE49-F238E27FC236}">
                <a16:creationId xmlns:a16="http://schemas.microsoft.com/office/drawing/2014/main" id="{E4276CD9-5BA5-B138-425B-DBCA0316FE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63516" y="1920992"/>
            <a:ext cx="1428750" cy="714375"/>
          </a:xfrm>
          <a:prstGeom prst="rect">
            <a:avLst/>
          </a:prstGeom>
        </p:spPr>
      </p:pic>
    </p:spTree>
    <p:extLst>
      <p:ext uri="{BB962C8B-B14F-4D97-AF65-F5344CB8AC3E}">
        <p14:creationId xmlns:p14="http://schemas.microsoft.com/office/powerpoint/2010/main" val="35483399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59310"/>
            <a:ext cx="10159507" cy="1039022"/>
          </a:xfrm>
          <a:prstGeom prst="rect">
            <a:avLst/>
          </a:prstGeom>
        </p:spPr>
        <p:txBody>
          <a:bodyPr spcFirstLastPara="1" vert="horz" wrap="square" lIns="121900" tIns="121900" rIns="121900" bIns="121900" rtlCol="0" anchor="t" anchorCtr="0">
            <a:noAutofit/>
          </a:bodyPr>
          <a:lstStyle/>
          <a:p>
            <a:pPr algn="l"/>
            <a:r>
              <a:rPr lang="de-DE" b="1" dirty="0">
                <a:solidFill>
                  <a:schemeClr val="tx1"/>
                </a:solidFill>
              </a:rPr>
              <a:t>Flow </a:t>
            </a:r>
            <a:r>
              <a:rPr lang="de-DE" b="1" dirty="0" err="1">
                <a:solidFill>
                  <a:schemeClr val="tx1"/>
                </a:solidFill>
              </a:rPr>
              <a:t>chart</a:t>
            </a:r>
            <a:r>
              <a:rPr lang="de-DE" b="1" dirty="0">
                <a:solidFill>
                  <a:schemeClr val="tx1"/>
                </a:solidFill>
              </a:rPr>
              <a:t> </a:t>
            </a:r>
            <a:r>
              <a:rPr lang="de-DE" b="1" dirty="0" err="1">
                <a:solidFill>
                  <a:schemeClr val="tx1"/>
                </a:solidFill>
              </a:rPr>
              <a:t>elements</a:t>
            </a:r>
            <a:r>
              <a:rPr lang="de-DE" b="1" dirty="0">
                <a:solidFill>
                  <a:schemeClr val="tx1"/>
                </a:solidFill>
              </a:rPr>
              <a:t> - </a:t>
            </a:r>
            <a:r>
              <a:rPr lang="de-DE" b="1" dirty="0" err="1">
                <a:solidFill>
                  <a:schemeClr val="tx1"/>
                </a:solidFill>
              </a:rPr>
              <a:t>Example</a:t>
            </a:r>
            <a:r>
              <a:rPr lang="de-DE" b="1" dirty="0">
                <a:solidFill>
                  <a:schemeClr val="tx1"/>
                </a:solidFill>
              </a:rPr>
              <a:t>: The </a:t>
            </a:r>
            <a:r>
              <a:rPr lang="de-DE" b="1" dirty="0" err="1">
                <a:solidFill>
                  <a:schemeClr val="tx1"/>
                </a:solidFill>
              </a:rPr>
              <a:t>car</a:t>
            </a:r>
            <a:r>
              <a:rPr lang="de-DE" b="1" dirty="0">
                <a:solidFill>
                  <a:schemeClr val="tx1"/>
                </a:solidFill>
              </a:rPr>
              <a:t> </a:t>
            </a:r>
            <a:r>
              <a:rPr lang="de-DE" b="1" dirty="0" err="1">
                <a:solidFill>
                  <a:schemeClr val="tx1"/>
                </a:solidFill>
              </a:rPr>
              <a:t>does</a:t>
            </a:r>
            <a:r>
              <a:rPr lang="de-DE" b="1" dirty="0">
                <a:solidFill>
                  <a:schemeClr val="tx1"/>
                </a:solidFill>
              </a:rPr>
              <a:t> not </a:t>
            </a:r>
            <a:r>
              <a:rPr lang="de-DE" b="1" dirty="0" err="1">
                <a:solidFill>
                  <a:schemeClr val="tx1"/>
                </a:solidFill>
              </a:rPr>
              <a:t>start</a:t>
            </a:r>
            <a:r>
              <a:rPr lang="de-DE" b="1" dirty="0">
                <a:solidFill>
                  <a:schemeClr val="tx1"/>
                </a:solidFill>
              </a:rPr>
              <a:t>!</a:t>
            </a:r>
            <a:endParaRPr lang="en-GB" b="1" dirty="0">
              <a:solidFill>
                <a:schemeClr val="tx1"/>
              </a:solidFill>
            </a:endParaRPr>
          </a:p>
          <a:p>
            <a:pPr algn="l"/>
            <a:r>
              <a:rPr lang="en-IE"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72312" y="5337808"/>
            <a:ext cx="262659"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0780" y="5389974"/>
            <a:ext cx="147424"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09180" y="5389974"/>
            <a:ext cx="147424"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701915"/>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Rechteck: abgerundete Ecken 5">
            <a:extLst>
              <a:ext uri="{FF2B5EF4-FFF2-40B4-BE49-F238E27FC236}">
                <a16:creationId xmlns:a16="http://schemas.microsoft.com/office/drawing/2014/main" id="{5C66C0CC-84E1-A8A4-6A87-ABC739FD07CC}"/>
              </a:ext>
            </a:extLst>
          </p:cNvPr>
          <p:cNvSpPr/>
          <p:nvPr/>
        </p:nvSpPr>
        <p:spPr>
          <a:xfrm>
            <a:off x="2642417" y="1141144"/>
            <a:ext cx="2572719" cy="714375"/>
          </a:xfrm>
          <a:prstGeom prst="roundRect">
            <a:avLst/>
          </a:prstGeom>
          <a:solidFill>
            <a:srgbClr val="FF0000"/>
          </a:solidFill>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de-DE" dirty="0"/>
              <a:t>Car </a:t>
            </a:r>
            <a:r>
              <a:rPr lang="de-DE" dirty="0" err="1"/>
              <a:t>does</a:t>
            </a:r>
            <a:r>
              <a:rPr lang="de-DE" dirty="0"/>
              <a:t> not </a:t>
            </a:r>
            <a:r>
              <a:rPr lang="de-DE" dirty="0" err="1"/>
              <a:t>start</a:t>
            </a:r>
            <a:endParaRPr lang="de-DE" dirty="0"/>
          </a:p>
        </p:txBody>
      </p:sp>
      <p:cxnSp>
        <p:nvCxnSpPr>
          <p:cNvPr id="10" name="Gerade Verbindung mit Pfeil 9">
            <a:extLst>
              <a:ext uri="{FF2B5EF4-FFF2-40B4-BE49-F238E27FC236}">
                <a16:creationId xmlns:a16="http://schemas.microsoft.com/office/drawing/2014/main" id="{6CD5B8A7-86A5-5CD4-2BF4-B7175C6D9886}"/>
              </a:ext>
            </a:extLst>
          </p:cNvPr>
          <p:cNvCxnSpPr>
            <a:cxnSpLocks/>
            <a:stCxn id="6" idx="2"/>
          </p:cNvCxnSpPr>
          <p:nvPr/>
        </p:nvCxnSpPr>
        <p:spPr>
          <a:xfrm flipH="1">
            <a:off x="3928776" y="1855519"/>
            <a:ext cx="1" cy="32464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2" name="Raute 11">
            <a:extLst>
              <a:ext uri="{FF2B5EF4-FFF2-40B4-BE49-F238E27FC236}">
                <a16:creationId xmlns:a16="http://schemas.microsoft.com/office/drawing/2014/main" id="{715B240F-D881-FDE4-8E91-A69D312E0D7F}"/>
              </a:ext>
            </a:extLst>
          </p:cNvPr>
          <p:cNvSpPr/>
          <p:nvPr/>
        </p:nvSpPr>
        <p:spPr>
          <a:xfrm>
            <a:off x="2417735" y="2158560"/>
            <a:ext cx="3041903" cy="1179621"/>
          </a:xfrm>
          <a:prstGeom prst="diamon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Fuel in </a:t>
            </a:r>
            <a:r>
              <a:rPr lang="de-DE" dirty="0" err="1">
                <a:solidFill>
                  <a:schemeClr val="tx1"/>
                </a:solidFill>
              </a:rPr>
              <a:t>car</a:t>
            </a:r>
            <a:r>
              <a:rPr lang="de-DE" dirty="0">
                <a:solidFill>
                  <a:schemeClr val="tx1"/>
                </a:solidFill>
              </a:rPr>
              <a:t>?</a:t>
            </a:r>
          </a:p>
        </p:txBody>
      </p:sp>
      <p:sp>
        <p:nvSpPr>
          <p:cNvPr id="16" name="Rechteck: abgerundete Ecken 15">
            <a:extLst>
              <a:ext uri="{FF2B5EF4-FFF2-40B4-BE49-F238E27FC236}">
                <a16:creationId xmlns:a16="http://schemas.microsoft.com/office/drawing/2014/main" id="{2A7E8220-E615-C094-EB8D-779BC646DA31}"/>
              </a:ext>
            </a:extLst>
          </p:cNvPr>
          <p:cNvSpPr/>
          <p:nvPr/>
        </p:nvSpPr>
        <p:spPr>
          <a:xfrm>
            <a:off x="5890213" y="2391182"/>
            <a:ext cx="2572719" cy="714375"/>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err="1"/>
              <a:t>refuel</a:t>
            </a:r>
            <a:endParaRPr lang="de-DE" dirty="0"/>
          </a:p>
        </p:txBody>
      </p:sp>
      <p:cxnSp>
        <p:nvCxnSpPr>
          <p:cNvPr id="19" name="Gerade Verbindung mit Pfeil 18">
            <a:extLst>
              <a:ext uri="{FF2B5EF4-FFF2-40B4-BE49-F238E27FC236}">
                <a16:creationId xmlns:a16="http://schemas.microsoft.com/office/drawing/2014/main" id="{21A70B54-C4A2-441A-C72C-5248BF9B7E2C}"/>
              </a:ext>
            </a:extLst>
          </p:cNvPr>
          <p:cNvCxnSpPr>
            <a:cxnSpLocks/>
            <a:endCxn id="16" idx="1"/>
          </p:cNvCxnSpPr>
          <p:nvPr/>
        </p:nvCxnSpPr>
        <p:spPr>
          <a:xfrm>
            <a:off x="5428778" y="2748370"/>
            <a:ext cx="461435"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20" name="Gerade Verbindung mit Pfeil 19">
            <a:extLst>
              <a:ext uri="{FF2B5EF4-FFF2-40B4-BE49-F238E27FC236}">
                <a16:creationId xmlns:a16="http://schemas.microsoft.com/office/drawing/2014/main" id="{C4941EE1-E90C-1C2A-AFFE-345877868318}"/>
              </a:ext>
            </a:extLst>
          </p:cNvPr>
          <p:cNvCxnSpPr>
            <a:cxnSpLocks/>
          </p:cNvCxnSpPr>
          <p:nvPr/>
        </p:nvCxnSpPr>
        <p:spPr>
          <a:xfrm flipH="1">
            <a:off x="3945140" y="3338181"/>
            <a:ext cx="1" cy="32464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21" name="Raute 20">
            <a:extLst>
              <a:ext uri="{FF2B5EF4-FFF2-40B4-BE49-F238E27FC236}">
                <a16:creationId xmlns:a16="http://schemas.microsoft.com/office/drawing/2014/main" id="{5C4DF8B3-C071-CF63-8BA4-B4F18A380108}"/>
              </a:ext>
            </a:extLst>
          </p:cNvPr>
          <p:cNvSpPr/>
          <p:nvPr/>
        </p:nvSpPr>
        <p:spPr>
          <a:xfrm>
            <a:off x="2424188" y="3678298"/>
            <a:ext cx="3041903" cy="1179621"/>
          </a:xfrm>
          <a:prstGeom prst="diamond">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err="1">
                <a:solidFill>
                  <a:schemeClr val="tx1"/>
                </a:solidFill>
              </a:rPr>
              <a:t>Used</a:t>
            </a:r>
            <a:r>
              <a:rPr lang="de-DE" dirty="0">
                <a:solidFill>
                  <a:schemeClr val="tx1"/>
                </a:solidFill>
              </a:rPr>
              <a:t> </a:t>
            </a:r>
            <a:r>
              <a:rPr lang="de-DE" dirty="0" err="1">
                <a:solidFill>
                  <a:schemeClr val="tx1"/>
                </a:solidFill>
              </a:rPr>
              <a:t>ignition</a:t>
            </a:r>
            <a:r>
              <a:rPr lang="de-DE" dirty="0">
                <a:solidFill>
                  <a:schemeClr val="tx1"/>
                </a:solidFill>
              </a:rPr>
              <a:t> </a:t>
            </a:r>
            <a:r>
              <a:rPr lang="de-DE" dirty="0" err="1">
                <a:solidFill>
                  <a:schemeClr val="tx1"/>
                </a:solidFill>
              </a:rPr>
              <a:t>key</a:t>
            </a:r>
            <a:r>
              <a:rPr lang="de-DE" dirty="0">
                <a:solidFill>
                  <a:schemeClr val="tx1"/>
                </a:solidFill>
              </a:rPr>
              <a:t> </a:t>
            </a:r>
            <a:r>
              <a:rPr lang="de-DE" dirty="0" err="1">
                <a:solidFill>
                  <a:schemeClr val="tx1"/>
                </a:solidFill>
              </a:rPr>
              <a:t>or</a:t>
            </a:r>
            <a:r>
              <a:rPr lang="de-DE" dirty="0">
                <a:solidFill>
                  <a:schemeClr val="tx1"/>
                </a:solidFill>
              </a:rPr>
              <a:t> </a:t>
            </a:r>
            <a:r>
              <a:rPr lang="de-DE" dirty="0" err="1">
                <a:solidFill>
                  <a:schemeClr val="tx1"/>
                </a:solidFill>
              </a:rPr>
              <a:t>ignition</a:t>
            </a:r>
            <a:r>
              <a:rPr lang="de-DE" dirty="0">
                <a:solidFill>
                  <a:schemeClr val="tx1"/>
                </a:solidFill>
              </a:rPr>
              <a:t> </a:t>
            </a:r>
            <a:r>
              <a:rPr lang="de-DE" dirty="0" err="1">
                <a:solidFill>
                  <a:schemeClr val="tx1"/>
                </a:solidFill>
              </a:rPr>
              <a:t>button</a:t>
            </a:r>
            <a:r>
              <a:rPr lang="de-DE" dirty="0">
                <a:solidFill>
                  <a:schemeClr val="tx1"/>
                </a:solidFill>
              </a:rPr>
              <a:t>?</a:t>
            </a:r>
          </a:p>
        </p:txBody>
      </p:sp>
      <p:sp>
        <p:nvSpPr>
          <p:cNvPr id="30" name="Rechteck: abgerundete Ecken 29">
            <a:extLst>
              <a:ext uri="{FF2B5EF4-FFF2-40B4-BE49-F238E27FC236}">
                <a16:creationId xmlns:a16="http://schemas.microsoft.com/office/drawing/2014/main" id="{B0B6D587-5ABE-152D-EEF4-7DD19A47FFC1}"/>
              </a:ext>
            </a:extLst>
          </p:cNvPr>
          <p:cNvSpPr/>
          <p:nvPr/>
        </p:nvSpPr>
        <p:spPr>
          <a:xfrm>
            <a:off x="5916466" y="3913825"/>
            <a:ext cx="2572719" cy="714375"/>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a:t>Use </a:t>
            </a:r>
            <a:r>
              <a:rPr lang="de-DE" dirty="0" err="1"/>
              <a:t>ignition</a:t>
            </a:r>
            <a:endParaRPr lang="de-DE" dirty="0"/>
          </a:p>
        </p:txBody>
      </p:sp>
      <p:cxnSp>
        <p:nvCxnSpPr>
          <p:cNvPr id="31" name="Gerade Verbindung mit Pfeil 30">
            <a:extLst>
              <a:ext uri="{FF2B5EF4-FFF2-40B4-BE49-F238E27FC236}">
                <a16:creationId xmlns:a16="http://schemas.microsoft.com/office/drawing/2014/main" id="{BEE4F09B-FEDA-52B8-FC5B-F06C1F1A12AB}"/>
              </a:ext>
            </a:extLst>
          </p:cNvPr>
          <p:cNvCxnSpPr>
            <a:cxnSpLocks/>
            <a:endCxn id="30" idx="1"/>
          </p:cNvCxnSpPr>
          <p:nvPr/>
        </p:nvCxnSpPr>
        <p:spPr>
          <a:xfrm>
            <a:off x="5455031" y="4271013"/>
            <a:ext cx="461435"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32" name="Gerade Verbindung mit Pfeil 31">
            <a:extLst>
              <a:ext uri="{FF2B5EF4-FFF2-40B4-BE49-F238E27FC236}">
                <a16:creationId xmlns:a16="http://schemas.microsoft.com/office/drawing/2014/main" id="{1F6044A5-FE7B-F1E4-94E4-95093CEFAC80}"/>
              </a:ext>
            </a:extLst>
          </p:cNvPr>
          <p:cNvCxnSpPr>
            <a:cxnSpLocks/>
          </p:cNvCxnSpPr>
          <p:nvPr/>
        </p:nvCxnSpPr>
        <p:spPr>
          <a:xfrm flipH="1">
            <a:off x="3945139" y="4863119"/>
            <a:ext cx="1" cy="324647"/>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3" name="Rechteck: abgerundete Ecken 32">
            <a:extLst>
              <a:ext uri="{FF2B5EF4-FFF2-40B4-BE49-F238E27FC236}">
                <a16:creationId xmlns:a16="http://schemas.microsoft.com/office/drawing/2014/main" id="{F3E7DC63-DEE7-C3C1-BF55-B4ABC35271B8}"/>
              </a:ext>
            </a:extLst>
          </p:cNvPr>
          <p:cNvSpPr/>
          <p:nvPr/>
        </p:nvSpPr>
        <p:spPr>
          <a:xfrm>
            <a:off x="2464614" y="5187766"/>
            <a:ext cx="2572719" cy="714375"/>
          </a:xfrm>
          <a:prstGeom prst="roundRect">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err="1"/>
              <a:t>Visit</a:t>
            </a:r>
            <a:r>
              <a:rPr lang="de-DE" dirty="0"/>
              <a:t> </a:t>
            </a:r>
            <a:r>
              <a:rPr lang="de-DE" dirty="0" err="1"/>
              <a:t>car</a:t>
            </a:r>
            <a:r>
              <a:rPr lang="de-DE" dirty="0"/>
              <a:t> </a:t>
            </a:r>
            <a:r>
              <a:rPr lang="de-DE" dirty="0" err="1"/>
              <a:t>repair</a:t>
            </a:r>
            <a:r>
              <a:rPr lang="de-DE" dirty="0"/>
              <a:t> </a:t>
            </a:r>
            <a:r>
              <a:rPr lang="de-DE" dirty="0" err="1"/>
              <a:t>shop</a:t>
            </a:r>
            <a:endParaRPr lang="de-DE" dirty="0"/>
          </a:p>
        </p:txBody>
      </p:sp>
      <p:sp>
        <p:nvSpPr>
          <p:cNvPr id="34" name="Textfeld 33">
            <a:extLst>
              <a:ext uri="{FF2B5EF4-FFF2-40B4-BE49-F238E27FC236}">
                <a16:creationId xmlns:a16="http://schemas.microsoft.com/office/drawing/2014/main" id="{81FF135E-0965-2F0D-2D75-BB6FFD1EF9E0}"/>
              </a:ext>
            </a:extLst>
          </p:cNvPr>
          <p:cNvSpPr txBox="1"/>
          <p:nvPr/>
        </p:nvSpPr>
        <p:spPr>
          <a:xfrm>
            <a:off x="3271806" y="3271890"/>
            <a:ext cx="485518" cy="369332"/>
          </a:xfrm>
          <a:prstGeom prst="rect">
            <a:avLst/>
          </a:prstGeom>
          <a:noFill/>
        </p:spPr>
        <p:txBody>
          <a:bodyPr wrap="none" rtlCol="0">
            <a:spAutoFit/>
          </a:bodyPr>
          <a:lstStyle/>
          <a:p>
            <a:r>
              <a:rPr lang="de-DE" dirty="0"/>
              <a:t>Yes</a:t>
            </a:r>
          </a:p>
        </p:txBody>
      </p:sp>
      <p:sp>
        <p:nvSpPr>
          <p:cNvPr id="35" name="Textfeld 34">
            <a:extLst>
              <a:ext uri="{FF2B5EF4-FFF2-40B4-BE49-F238E27FC236}">
                <a16:creationId xmlns:a16="http://schemas.microsoft.com/office/drawing/2014/main" id="{230F6C84-E9A9-1659-40E0-23F2F48FE06B}"/>
              </a:ext>
            </a:extLst>
          </p:cNvPr>
          <p:cNvSpPr txBox="1"/>
          <p:nvPr/>
        </p:nvSpPr>
        <p:spPr>
          <a:xfrm>
            <a:off x="3271806" y="4754552"/>
            <a:ext cx="485518" cy="369332"/>
          </a:xfrm>
          <a:prstGeom prst="rect">
            <a:avLst/>
          </a:prstGeom>
          <a:noFill/>
        </p:spPr>
        <p:txBody>
          <a:bodyPr wrap="none" rtlCol="0">
            <a:spAutoFit/>
          </a:bodyPr>
          <a:lstStyle/>
          <a:p>
            <a:r>
              <a:rPr lang="de-DE" dirty="0"/>
              <a:t>Yes</a:t>
            </a:r>
          </a:p>
        </p:txBody>
      </p:sp>
      <p:sp>
        <p:nvSpPr>
          <p:cNvPr id="36" name="Textfeld 35">
            <a:extLst>
              <a:ext uri="{FF2B5EF4-FFF2-40B4-BE49-F238E27FC236}">
                <a16:creationId xmlns:a16="http://schemas.microsoft.com/office/drawing/2014/main" id="{D25F3C14-747E-63EA-266A-98B2AC7CFCDF}"/>
              </a:ext>
            </a:extLst>
          </p:cNvPr>
          <p:cNvSpPr txBox="1"/>
          <p:nvPr/>
        </p:nvSpPr>
        <p:spPr>
          <a:xfrm>
            <a:off x="5348067" y="3849999"/>
            <a:ext cx="455574" cy="369332"/>
          </a:xfrm>
          <a:prstGeom prst="rect">
            <a:avLst/>
          </a:prstGeom>
          <a:noFill/>
        </p:spPr>
        <p:txBody>
          <a:bodyPr wrap="none" rtlCol="0">
            <a:spAutoFit/>
          </a:bodyPr>
          <a:lstStyle/>
          <a:p>
            <a:r>
              <a:rPr lang="de-DE" dirty="0" err="1"/>
              <a:t>No</a:t>
            </a:r>
            <a:endParaRPr lang="de-DE" dirty="0"/>
          </a:p>
        </p:txBody>
      </p:sp>
      <p:sp>
        <p:nvSpPr>
          <p:cNvPr id="37" name="Textfeld 36">
            <a:extLst>
              <a:ext uri="{FF2B5EF4-FFF2-40B4-BE49-F238E27FC236}">
                <a16:creationId xmlns:a16="http://schemas.microsoft.com/office/drawing/2014/main" id="{27A77CB5-4141-1006-FED0-9D85CEA096B2}"/>
              </a:ext>
            </a:extLst>
          </p:cNvPr>
          <p:cNvSpPr txBox="1"/>
          <p:nvPr/>
        </p:nvSpPr>
        <p:spPr>
          <a:xfrm>
            <a:off x="5348067" y="2336746"/>
            <a:ext cx="455574" cy="369332"/>
          </a:xfrm>
          <a:prstGeom prst="rect">
            <a:avLst/>
          </a:prstGeom>
          <a:noFill/>
        </p:spPr>
        <p:txBody>
          <a:bodyPr wrap="none" rtlCol="0">
            <a:spAutoFit/>
          </a:bodyPr>
          <a:lstStyle/>
          <a:p>
            <a:r>
              <a:rPr lang="de-DE" dirty="0" err="1"/>
              <a:t>No</a:t>
            </a:r>
            <a:endParaRPr lang="de-DE" dirty="0"/>
          </a:p>
        </p:txBody>
      </p:sp>
    </p:spTree>
    <p:extLst>
      <p:ext uri="{BB962C8B-B14F-4D97-AF65-F5344CB8AC3E}">
        <p14:creationId xmlns:p14="http://schemas.microsoft.com/office/powerpoint/2010/main" val="33810788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pPr algn="l"/>
            <a:r>
              <a:rPr lang="en-IE" b="1" dirty="0">
                <a:solidFill>
                  <a:schemeClr val="tx1"/>
                </a:solidFill>
              </a:rPr>
              <a:t>What is</a:t>
            </a:r>
            <a:r>
              <a:rPr lang="en-US" b="1" dirty="0">
                <a:solidFill>
                  <a:schemeClr val="tx1"/>
                </a:solidFill>
              </a:rPr>
              <a:t> Scratch</a:t>
            </a:r>
            <a:r>
              <a:rPr lang="en-IE" b="1" dirty="0">
                <a:solidFill>
                  <a:schemeClr val="tx1"/>
                </a:solidFill>
              </a:rPr>
              <a:t>?</a:t>
            </a:r>
            <a:endParaRPr lang="en-GB" b="1" dirty="0">
              <a:solidFill>
                <a:schemeClr val="tx1"/>
              </a:solidFill>
            </a:endParaRPr>
          </a:p>
          <a:p>
            <a:pPr algn="l"/>
            <a:r>
              <a:rPr lang="en-US" dirty="0">
                <a:solidFill>
                  <a:schemeClr val="tx1"/>
                </a:solidFill>
              </a:rPr>
              <a:t>Scratch is a visual programming language and online community designed to make coding accessible, particularly for beginners and younger learners. It was developed by the Lifelong Kindergarten Group at the MIT Media Lab.</a:t>
            </a:r>
            <a:br>
              <a:rPr lang="en-US" dirty="0">
                <a:solidFill>
                  <a:schemeClr val="tx1"/>
                </a:solidFill>
              </a:rPr>
            </a:br>
            <a:r>
              <a:rPr lang="de-DE" altLang="de-DE" dirty="0">
                <a:solidFill>
                  <a:schemeClr val="tx1"/>
                </a:solidFill>
              </a:rPr>
              <a:t>MIT recommends Scratch </a:t>
            </a:r>
            <a:r>
              <a:rPr lang="de-DE" altLang="de-DE" dirty="0" err="1">
                <a:solidFill>
                  <a:schemeClr val="tx1"/>
                </a:solidFill>
              </a:rPr>
              <a:t>for</a:t>
            </a:r>
            <a:r>
              <a:rPr lang="de-DE" altLang="de-DE" dirty="0">
                <a:solidFill>
                  <a:schemeClr val="tx1"/>
                </a:solidFill>
              </a:rPr>
              <a:t> </a:t>
            </a:r>
            <a:r>
              <a:rPr lang="de-DE" altLang="de-DE" dirty="0" err="1">
                <a:solidFill>
                  <a:schemeClr val="tx1"/>
                </a:solidFill>
              </a:rPr>
              <a:t>children</a:t>
            </a:r>
            <a:r>
              <a:rPr lang="de-DE" altLang="de-DE" dirty="0">
                <a:solidFill>
                  <a:schemeClr val="tx1"/>
                </a:solidFill>
              </a:rPr>
              <a:t> and </a:t>
            </a:r>
            <a:r>
              <a:rPr lang="de-DE" altLang="de-DE" dirty="0" err="1">
                <a:solidFill>
                  <a:schemeClr val="tx1"/>
                </a:solidFill>
              </a:rPr>
              <a:t>young</a:t>
            </a:r>
            <a:r>
              <a:rPr lang="de-DE" altLang="de-DE" dirty="0">
                <a:solidFill>
                  <a:schemeClr val="tx1"/>
                </a:solidFill>
              </a:rPr>
              <a:t> </a:t>
            </a:r>
            <a:r>
              <a:rPr lang="de-DE" altLang="de-DE" dirty="0" err="1">
                <a:solidFill>
                  <a:schemeClr val="tx1"/>
                </a:solidFill>
              </a:rPr>
              <a:t>people</a:t>
            </a:r>
            <a:r>
              <a:rPr lang="de-DE" altLang="de-DE" dirty="0">
                <a:solidFill>
                  <a:schemeClr val="tx1"/>
                </a:solidFill>
              </a:rPr>
              <a:t> </a:t>
            </a:r>
            <a:r>
              <a:rPr lang="de-DE" altLang="de-DE" dirty="0" err="1">
                <a:solidFill>
                  <a:schemeClr val="tx1"/>
                </a:solidFill>
              </a:rPr>
              <a:t>between</a:t>
            </a:r>
            <a:r>
              <a:rPr lang="de-DE" altLang="de-DE" dirty="0">
                <a:solidFill>
                  <a:schemeClr val="tx1"/>
                </a:solidFill>
              </a:rPr>
              <a:t> </a:t>
            </a:r>
            <a:r>
              <a:rPr lang="de-DE" altLang="de-DE" dirty="0" err="1">
                <a:solidFill>
                  <a:schemeClr val="tx1"/>
                </a:solidFill>
              </a:rPr>
              <a:t>the</a:t>
            </a:r>
            <a:r>
              <a:rPr lang="de-DE" altLang="de-DE" dirty="0">
                <a:solidFill>
                  <a:schemeClr val="tx1"/>
                </a:solidFill>
              </a:rPr>
              <a:t> </a:t>
            </a:r>
            <a:r>
              <a:rPr lang="de-DE" altLang="de-DE" dirty="0" err="1">
                <a:solidFill>
                  <a:schemeClr val="tx1"/>
                </a:solidFill>
              </a:rPr>
              <a:t>ages</a:t>
            </a:r>
            <a:r>
              <a:rPr lang="de-DE" altLang="de-DE" dirty="0">
                <a:solidFill>
                  <a:schemeClr val="tx1"/>
                </a:solidFill>
              </a:rPr>
              <a:t> </a:t>
            </a:r>
            <a:r>
              <a:rPr lang="de-DE" altLang="de-DE" dirty="0" err="1">
                <a:solidFill>
                  <a:schemeClr val="tx1"/>
                </a:solidFill>
              </a:rPr>
              <a:t>of</a:t>
            </a:r>
            <a:br>
              <a:rPr lang="de-DE" altLang="de-DE" dirty="0">
                <a:solidFill>
                  <a:schemeClr val="tx1"/>
                </a:solidFill>
              </a:rPr>
            </a:br>
            <a:r>
              <a:rPr lang="de-DE" altLang="de-DE" dirty="0">
                <a:solidFill>
                  <a:schemeClr val="tx1"/>
                </a:solidFill>
              </a:rPr>
              <a:t>8 and 16.</a:t>
            </a:r>
            <a:endParaRPr lang="en-US"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10" name="Wolke 9">
            <a:extLst>
              <a:ext uri="{FF2B5EF4-FFF2-40B4-BE49-F238E27FC236}">
                <a16:creationId xmlns:a16="http://schemas.microsoft.com/office/drawing/2014/main" id="{F787A4C9-99E3-79BC-BC58-BE3138243693}"/>
              </a:ext>
            </a:extLst>
          </p:cNvPr>
          <p:cNvSpPr/>
          <p:nvPr/>
        </p:nvSpPr>
        <p:spPr>
          <a:xfrm>
            <a:off x="6783355" y="130629"/>
            <a:ext cx="3685592" cy="1511559"/>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3200" b="1" dirty="0"/>
              <a:t>Definition!</a:t>
            </a:r>
          </a:p>
        </p:txBody>
      </p:sp>
      <p:sp>
        <p:nvSpPr>
          <p:cNvPr id="7" name="Textfeld 6">
            <a:extLst>
              <a:ext uri="{FF2B5EF4-FFF2-40B4-BE49-F238E27FC236}">
                <a16:creationId xmlns:a16="http://schemas.microsoft.com/office/drawing/2014/main" id="{D3109600-8AA2-177F-A2A0-CD9255C68ACD}"/>
              </a:ext>
            </a:extLst>
          </p:cNvPr>
          <p:cNvSpPr txBox="1"/>
          <p:nvPr/>
        </p:nvSpPr>
        <p:spPr>
          <a:xfrm>
            <a:off x="61400" y="5292791"/>
            <a:ext cx="12192000" cy="646331"/>
          </a:xfrm>
          <a:prstGeom prst="rect">
            <a:avLst/>
          </a:prstGeom>
          <a:noFill/>
        </p:spPr>
        <p:txBody>
          <a:bodyPr wrap="square">
            <a:spAutoFit/>
          </a:bodyPr>
          <a:lstStyle/>
          <a:p>
            <a:pPr algn="ctr"/>
            <a:r>
              <a:rPr lang="de-DE" sz="3600" b="1" dirty="0"/>
              <a:t>https://scratch.mit.edu/</a:t>
            </a:r>
          </a:p>
        </p:txBody>
      </p:sp>
      <p:pic>
        <p:nvPicPr>
          <p:cNvPr id="9" name="Grafik 8">
            <a:extLst>
              <a:ext uri="{FF2B5EF4-FFF2-40B4-BE49-F238E27FC236}">
                <a16:creationId xmlns:a16="http://schemas.microsoft.com/office/drawing/2014/main" id="{6EFF61D4-07D2-A90E-2166-8FAC8E48E1EA}"/>
              </a:ext>
            </a:extLst>
          </p:cNvPr>
          <p:cNvPicPr>
            <a:picLocks noChangeAspect="1"/>
          </p:cNvPicPr>
          <p:nvPr/>
        </p:nvPicPr>
        <p:blipFill>
          <a:blip r:embed="rId3"/>
          <a:stretch>
            <a:fillRect/>
          </a:stretch>
        </p:blipFill>
        <p:spPr>
          <a:xfrm>
            <a:off x="3938483" y="3220077"/>
            <a:ext cx="4315033" cy="2140528"/>
          </a:xfrm>
          <a:prstGeom prst="rect">
            <a:avLst/>
          </a:prstGeom>
        </p:spPr>
      </p:pic>
    </p:spTree>
    <p:extLst>
      <p:ext uri="{BB962C8B-B14F-4D97-AF65-F5344CB8AC3E}">
        <p14:creationId xmlns:p14="http://schemas.microsoft.com/office/powerpoint/2010/main" val="2996542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pPr algn="l"/>
            <a:r>
              <a:rPr lang="de-DE" b="1" dirty="0">
                <a:solidFill>
                  <a:schemeClr val="tx1"/>
                </a:solidFill>
              </a:rPr>
              <a:t>Benefits </a:t>
            </a:r>
            <a:r>
              <a:rPr lang="de-DE" b="1" dirty="0" err="1">
                <a:solidFill>
                  <a:schemeClr val="tx1"/>
                </a:solidFill>
              </a:rPr>
              <a:t>of</a:t>
            </a:r>
            <a:r>
              <a:rPr lang="de-DE" b="1" dirty="0">
                <a:solidFill>
                  <a:schemeClr val="tx1"/>
                </a:solidFill>
              </a:rPr>
              <a:t> </a:t>
            </a:r>
            <a:r>
              <a:rPr lang="de-DE" b="1" dirty="0" err="1">
                <a:solidFill>
                  <a:schemeClr val="tx1"/>
                </a:solidFill>
              </a:rPr>
              <a:t>coding</a:t>
            </a:r>
            <a:r>
              <a:rPr lang="de-DE" b="1" dirty="0">
                <a:solidFill>
                  <a:schemeClr val="tx1"/>
                </a:solidFill>
              </a:rPr>
              <a:t> </a:t>
            </a:r>
            <a:r>
              <a:rPr lang="de-DE" b="1" dirty="0" err="1">
                <a:solidFill>
                  <a:schemeClr val="tx1"/>
                </a:solidFill>
              </a:rPr>
              <a:t>with</a:t>
            </a:r>
            <a:r>
              <a:rPr lang="de-DE" b="1" dirty="0">
                <a:solidFill>
                  <a:schemeClr val="tx1"/>
                </a:solidFill>
              </a:rPr>
              <a:t> </a:t>
            </a:r>
            <a:r>
              <a:rPr lang="de-DE" b="1" dirty="0" err="1">
                <a:solidFill>
                  <a:schemeClr val="tx1"/>
                </a:solidFill>
              </a:rPr>
              <a:t>scratch</a:t>
            </a:r>
            <a:endParaRPr lang="en-GB" b="1" dirty="0">
              <a:solidFill>
                <a:schemeClr val="tx1"/>
              </a:solidFill>
            </a:endParaRPr>
          </a:p>
          <a:p>
            <a:pPr algn="l"/>
            <a:r>
              <a:rPr lang="en-IE"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14686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Sechseck 6">
            <a:extLst>
              <a:ext uri="{FF2B5EF4-FFF2-40B4-BE49-F238E27FC236}">
                <a16:creationId xmlns:a16="http://schemas.microsoft.com/office/drawing/2014/main" id="{EC891E38-2EE3-961E-FAE8-8C074F912F15}"/>
              </a:ext>
            </a:extLst>
          </p:cNvPr>
          <p:cNvSpPr/>
          <p:nvPr/>
        </p:nvSpPr>
        <p:spPr>
          <a:xfrm>
            <a:off x="1967944" y="2992958"/>
            <a:ext cx="3932457" cy="103902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Creative Expression</a:t>
            </a:r>
            <a:endParaRPr lang="de-DE" sz="3600" b="1" dirty="0"/>
          </a:p>
        </p:txBody>
      </p:sp>
      <p:sp>
        <p:nvSpPr>
          <p:cNvPr id="8" name="Sechseck 7">
            <a:extLst>
              <a:ext uri="{FF2B5EF4-FFF2-40B4-BE49-F238E27FC236}">
                <a16:creationId xmlns:a16="http://schemas.microsoft.com/office/drawing/2014/main" id="{66020D57-0859-A03E-C4CB-967B4E5CACD8}"/>
              </a:ext>
            </a:extLst>
          </p:cNvPr>
          <p:cNvSpPr/>
          <p:nvPr/>
        </p:nvSpPr>
        <p:spPr>
          <a:xfrm>
            <a:off x="7012351" y="3353848"/>
            <a:ext cx="3932457" cy="103902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Community Learning</a:t>
            </a:r>
            <a:endParaRPr lang="de-DE" sz="3600" b="1" dirty="0"/>
          </a:p>
        </p:txBody>
      </p:sp>
      <p:sp>
        <p:nvSpPr>
          <p:cNvPr id="9" name="Sechseck 8">
            <a:extLst>
              <a:ext uri="{FF2B5EF4-FFF2-40B4-BE49-F238E27FC236}">
                <a16:creationId xmlns:a16="http://schemas.microsoft.com/office/drawing/2014/main" id="{6BD54FA0-623C-2474-7E10-C2E00D14C543}"/>
              </a:ext>
            </a:extLst>
          </p:cNvPr>
          <p:cNvSpPr/>
          <p:nvPr/>
        </p:nvSpPr>
        <p:spPr>
          <a:xfrm>
            <a:off x="3934172" y="4649897"/>
            <a:ext cx="3932457" cy="103902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Logical Thinking</a:t>
            </a:r>
            <a:endParaRPr lang="de-DE" sz="3600" b="1" dirty="0"/>
          </a:p>
        </p:txBody>
      </p:sp>
      <p:sp>
        <p:nvSpPr>
          <p:cNvPr id="11" name="Sechseck 10">
            <a:extLst>
              <a:ext uri="{FF2B5EF4-FFF2-40B4-BE49-F238E27FC236}">
                <a16:creationId xmlns:a16="http://schemas.microsoft.com/office/drawing/2014/main" id="{0C6A389B-5C1F-FD02-2DDD-53FB0ACCC3A7}"/>
              </a:ext>
            </a:extLst>
          </p:cNvPr>
          <p:cNvSpPr/>
          <p:nvPr/>
        </p:nvSpPr>
        <p:spPr>
          <a:xfrm>
            <a:off x="4637314" y="1696909"/>
            <a:ext cx="3932457" cy="1039022"/>
          </a:xfrm>
          <a:prstGeom prst="hexag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tx1"/>
                </a:solidFill>
              </a:rPr>
              <a:t>Accessibility</a:t>
            </a:r>
            <a:endParaRPr lang="de-DE" sz="3600" b="1" dirty="0"/>
          </a:p>
        </p:txBody>
      </p:sp>
      <p:sp>
        <p:nvSpPr>
          <p:cNvPr id="12" name="Textfeld 11">
            <a:extLst>
              <a:ext uri="{FF2B5EF4-FFF2-40B4-BE49-F238E27FC236}">
                <a16:creationId xmlns:a16="http://schemas.microsoft.com/office/drawing/2014/main" id="{AEB78AF1-2305-6E01-30E8-9F9346B508E9}"/>
              </a:ext>
            </a:extLst>
          </p:cNvPr>
          <p:cNvSpPr txBox="1"/>
          <p:nvPr/>
        </p:nvSpPr>
        <p:spPr>
          <a:xfrm>
            <a:off x="7662620" y="1331004"/>
            <a:ext cx="2322356" cy="369332"/>
          </a:xfrm>
          <a:prstGeom prst="rect">
            <a:avLst/>
          </a:prstGeom>
          <a:noFill/>
        </p:spPr>
        <p:txBody>
          <a:bodyPr wrap="square">
            <a:spAutoFit/>
          </a:bodyPr>
          <a:lstStyle/>
          <a:p>
            <a:r>
              <a:rPr lang="en-US" b="1" dirty="0"/>
              <a:t>Low barrier to entry</a:t>
            </a:r>
            <a:endParaRPr lang="de-DE" b="1" dirty="0"/>
          </a:p>
        </p:txBody>
      </p:sp>
      <p:sp>
        <p:nvSpPr>
          <p:cNvPr id="13" name="Textfeld 12">
            <a:extLst>
              <a:ext uri="{FF2B5EF4-FFF2-40B4-BE49-F238E27FC236}">
                <a16:creationId xmlns:a16="http://schemas.microsoft.com/office/drawing/2014/main" id="{6342EB52-C068-D036-53C9-BFEF598315BA}"/>
              </a:ext>
            </a:extLst>
          </p:cNvPr>
          <p:cNvSpPr txBox="1"/>
          <p:nvPr/>
        </p:nvSpPr>
        <p:spPr>
          <a:xfrm>
            <a:off x="1611816" y="1792629"/>
            <a:ext cx="2322356" cy="1200329"/>
          </a:xfrm>
          <a:prstGeom prst="rect">
            <a:avLst/>
          </a:prstGeom>
          <a:noFill/>
        </p:spPr>
        <p:txBody>
          <a:bodyPr wrap="square">
            <a:spAutoFit/>
          </a:bodyPr>
          <a:lstStyle/>
          <a:p>
            <a:r>
              <a:rPr lang="en-US" b="1" dirty="0"/>
              <a:t>Creative and fun: users create games, animations, and interactive stories.</a:t>
            </a:r>
            <a:endParaRPr lang="de-DE" b="1" dirty="0"/>
          </a:p>
        </p:txBody>
      </p:sp>
      <p:sp>
        <p:nvSpPr>
          <p:cNvPr id="14" name="Textfeld 13">
            <a:extLst>
              <a:ext uri="{FF2B5EF4-FFF2-40B4-BE49-F238E27FC236}">
                <a16:creationId xmlns:a16="http://schemas.microsoft.com/office/drawing/2014/main" id="{9FB759CA-7DB9-A41A-0705-BF27EF1BB351}"/>
              </a:ext>
            </a:extLst>
          </p:cNvPr>
          <p:cNvSpPr txBox="1"/>
          <p:nvPr/>
        </p:nvSpPr>
        <p:spPr>
          <a:xfrm>
            <a:off x="9293609" y="2430518"/>
            <a:ext cx="2765080" cy="923330"/>
          </a:xfrm>
          <a:prstGeom prst="rect">
            <a:avLst/>
          </a:prstGeom>
          <a:noFill/>
        </p:spPr>
        <p:txBody>
          <a:bodyPr wrap="square">
            <a:spAutoFit/>
          </a:bodyPr>
          <a:lstStyle/>
          <a:p>
            <a:r>
              <a:rPr lang="en-US" b="1" dirty="0"/>
              <a:t>Platform for sharing, learning, and collaborating with others</a:t>
            </a:r>
            <a:endParaRPr lang="de-DE" b="1" dirty="0"/>
          </a:p>
        </p:txBody>
      </p:sp>
      <p:sp>
        <p:nvSpPr>
          <p:cNvPr id="15" name="Textfeld 14">
            <a:extLst>
              <a:ext uri="{FF2B5EF4-FFF2-40B4-BE49-F238E27FC236}">
                <a16:creationId xmlns:a16="http://schemas.microsoft.com/office/drawing/2014/main" id="{C4A9F701-5D8F-3CA8-4D9F-42D125C64EE1}"/>
              </a:ext>
            </a:extLst>
          </p:cNvPr>
          <p:cNvSpPr txBox="1"/>
          <p:nvPr/>
        </p:nvSpPr>
        <p:spPr>
          <a:xfrm>
            <a:off x="7647842" y="5321835"/>
            <a:ext cx="4663717" cy="923330"/>
          </a:xfrm>
          <a:prstGeom prst="rect">
            <a:avLst/>
          </a:prstGeom>
          <a:noFill/>
        </p:spPr>
        <p:txBody>
          <a:bodyPr wrap="square">
            <a:spAutoFit/>
          </a:bodyPr>
          <a:lstStyle/>
          <a:p>
            <a:r>
              <a:rPr lang="en-US" b="1" dirty="0"/>
              <a:t>Simplified and using fundamental programming concepts like sequencing, loops, conditionals, and event handling</a:t>
            </a:r>
            <a:endParaRPr lang="de-DE" b="1" dirty="0"/>
          </a:p>
        </p:txBody>
      </p:sp>
    </p:spTree>
    <p:extLst>
      <p:ext uri="{BB962C8B-B14F-4D97-AF65-F5344CB8AC3E}">
        <p14:creationId xmlns:p14="http://schemas.microsoft.com/office/powerpoint/2010/main" val="36454182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r>
              <a:rPr lang="de-DE" b="1" dirty="0">
                <a:solidFill>
                  <a:schemeClr val="tx1"/>
                </a:solidFill>
              </a:rPr>
              <a:t>Key Features </a:t>
            </a:r>
            <a:r>
              <a:rPr lang="de-DE" b="1" dirty="0" err="1">
                <a:solidFill>
                  <a:schemeClr val="tx1"/>
                </a:solidFill>
              </a:rPr>
              <a:t>of</a:t>
            </a:r>
            <a:r>
              <a:rPr lang="de-DE" b="1" dirty="0">
                <a:solidFill>
                  <a:schemeClr val="tx1"/>
                </a:solidFill>
              </a:rPr>
              <a:t> Scratch – Part I:</a:t>
            </a:r>
            <a:endParaRPr lang="en-GB" b="1" dirty="0">
              <a:solidFill>
                <a:schemeClr val="tx1"/>
              </a:solidFill>
            </a:endParaRPr>
          </a:p>
          <a:p>
            <a:pPr algn="l"/>
            <a:r>
              <a:rPr lang="de-DE" b="1" dirty="0">
                <a:solidFill>
                  <a:schemeClr val="tx1"/>
                </a:solidFill>
              </a:rPr>
              <a:t>:</a:t>
            </a:r>
            <a:endParaRPr lang="en-GB" b="1" dirty="0">
              <a:solidFill>
                <a:schemeClr val="tx1"/>
              </a:solidFill>
            </a:endParaRPr>
          </a:p>
          <a:p>
            <a:pPr algn="l"/>
            <a:r>
              <a:rPr lang="en-IE"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14686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19903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a16="http://schemas.microsoft.com/office/drawing/2014/main" id="{257C6074-9DA8-F7A9-A1B7-71FF1902A741}"/>
              </a:ext>
            </a:extLst>
          </p:cNvPr>
          <p:cNvSpPr txBox="1">
            <a:spLocks/>
          </p:cNvSpPr>
          <p:nvPr/>
        </p:nvSpPr>
        <p:spPr>
          <a:xfrm>
            <a:off x="1804849" y="1102545"/>
            <a:ext cx="9359080"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dirty="0">
                <a:solidFill>
                  <a:schemeClr val="tx1"/>
                </a:solidFill>
              </a:rPr>
              <a:t>Visual Blocks: Instead of typing code, Scratch uses colorful blocks that represent different coding commands. Users can drag and drop these blocks to create sequences of instructions.</a:t>
            </a:r>
          </a:p>
          <a:p>
            <a:pPr marL="342900" indent="-342900">
              <a:buFont typeface="Arial" panose="020B0604020202020204" pitchFamily="34" charset="0"/>
              <a:buChar char="•"/>
            </a:pPr>
            <a:r>
              <a:rPr lang="en-US" dirty="0">
                <a:solidFill>
                  <a:schemeClr val="tx1"/>
                </a:solidFill>
              </a:rPr>
              <a:t>Sprites: In Scratch, characters or objects are called sprites. These sprites can be animated and programmed to move, interact with each other, and respond to user inputs.</a:t>
            </a:r>
          </a:p>
          <a:p>
            <a:pPr marL="342900" indent="-342900">
              <a:buFont typeface="Arial" panose="020B0604020202020204" pitchFamily="34" charset="0"/>
              <a:buChar char="•"/>
            </a:pPr>
            <a:r>
              <a:rPr lang="en-US" dirty="0">
                <a:solidFill>
                  <a:schemeClr val="tx1"/>
                </a:solidFill>
              </a:rPr>
              <a:t>Stages: The stage is the background or environment where the sprites perform. Users can design and customize stages to fit the theme of their project.</a:t>
            </a:r>
          </a:p>
          <a:p>
            <a:pPr algn="just"/>
            <a:endParaRPr lang="en-IE" dirty="0">
              <a:solidFill>
                <a:schemeClr val="tx1"/>
              </a:solidFill>
            </a:endParaRPr>
          </a:p>
        </p:txBody>
      </p:sp>
    </p:spTree>
    <p:extLst>
      <p:ext uri="{BB962C8B-B14F-4D97-AF65-F5344CB8AC3E}">
        <p14:creationId xmlns:p14="http://schemas.microsoft.com/office/powerpoint/2010/main" val="12323354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pPr algn="l"/>
            <a:r>
              <a:rPr lang="de-DE" b="1" dirty="0">
                <a:solidFill>
                  <a:schemeClr val="tx1"/>
                </a:solidFill>
              </a:rPr>
              <a:t>Key Features </a:t>
            </a:r>
            <a:r>
              <a:rPr lang="de-DE" b="1" dirty="0" err="1">
                <a:solidFill>
                  <a:schemeClr val="tx1"/>
                </a:solidFill>
              </a:rPr>
              <a:t>of</a:t>
            </a:r>
            <a:r>
              <a:rPr lang="de-DE" b="1" dirty="0">
                <a:solidFill>
                  <a:schemeClr val="tx1"/>
                </a:solidFill>
              </a:rPr>
              <a:t> Scratch – Part II:</a:t>
            </a:r>
            <a:endParaRPr lang="en-GB" b="1" dirty="0">
              <a:solidFill>
                <a:schemeClr val="tx1"/>
              </a:solidFill>
            </a:endParaRPr>
          </a:p>
          <a:p>
            <a:pPr algn="l"/>
            <a:r>
              <a:rPr lang="en-IE"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688045"/>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740211"/>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740211"/>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6" name="Google Shape;201;p30">
            <a:extLst>
              <a:ext uri="{FF2B5EF4-FFF2-40B4-BE49-F238E27FC236}">
                <a16:creationId xmlns:a16="http://schemas.microsoft.com/office/drawing/2014/main" id="{257C6074-9DA8-F7A9-A1B7-71FF1902A741}"/>
              </a:ext>
            </a:extLst>
          </p:cNvPr>
          <p:cNvSpPr txBox="1">
            <a:spLocks/>
          </p:cNvSpPr>
          <p:nvPr/>
        </p:nvSpPr>
        <p:spPr>
          <a:xfrm>
            <a:off x="1804849" y="1102545"/>
            <a:ext cx="9359080"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buFont typeface="Arial" panose="020B0604020202020204" pitchFamily="34" charset="0"/>
              <a:buChar char="•"/>
            </a:pPr>
            <a:r>
              <a:rPr lang="en-US" dirty="0">
                <a:solidFill>
                  <a:schemeClr val="tx1"/>
                </a:solidFill>
              </a:rPr>
              <a:t>Scripts: A script is a series of connected blocks that control the behavior of a sprite. For example, a script might make a sprite move across the screen when the user clicks a button.</a:t>
            </a:r>
          </a:p>
          <a:p>
            <a:pPr marL="342900" indent="-342900">
              <a:buFont typeface="Arial" panose="020B0604020202020204" pitchFamily="34" charset="0"/>
              <a:buChar char="•"/>
            </a:pPr>
            <a:r>
              <a:rPr lang="en-US" dirty="0">
                <a:solidFill>
                  <a:schemeClr val="tx1"/>
                </a:solidFill>
              </a:rPr>
              <a:t>Events: Scratch programs are often triggered by events, such as pressing a key, clicking a sprite, or starting the program. Event blocks in Scratch help manage these interactions.</a:t>
            </a:r>
          </a:p>
          <a:p>
            <a:pPr marL="342900" indent="-342900">
              <a:buFont typeface="Arial" panose="020B0604020202020204" pitchFamily="34" charset="0"/>
              <a:buChar char="•"/>
            </a:pPr>
            <a:r>
              <a:rPr lang="en-US" dirty="0">
                <a:solidFill>
                  <a:schemeClr val="tx1"/>
                </a:solidFill>
              </a:rPr>
              <a:t>Loops and Conditionals: Like traditional coding, Scratch includes loops (for repeating actions) and conditionals (for making decisions based on certain conditions).</a:t>
            </a:r>
          </a:p>
          <a:p>
            <a:pPr marL="342900" indent="-342900">
              <a:buFont typeface="Arial" panose="020B0604020202020204" pitchFamily="34" charset="0"/>
              <a:buChar char="•"/>
            </a:pPr>
            <a:r>
              <a:rPr lang="en-US" dirty="0">
                <a:solidFill>
                  <a:schemeClr val="tx1"/>
                </a:solidFill>
              </a:rPr>
              <a:t>Broadcasting: Scratch allows sprites to communicate with each other through broadcast messages, enabling complex interactions and synchronized actions. </a:t>
            </a:r>
          </a:p>
          <a:p>
            <a:pPr algn="just"/>
            <a:endParaRPr lang="en-IE" dirty="0">
              <a:solidFill>
                <a:schemeClr val="tx1"/>
              </a:solidFill>
            </a:endParaRPr>
          </a:p>
        </p:txBody>
      </p:sp>
    </p:spTree>
    <p:extLst>
      <p:ext uri="{BB962C8B-B14F-4D97-AF65-F5344CB8AC3E}">
        <p14:creationId xmlns:p14="http://schemas.microsoft.com/office/powerpoint/2010/main" val="34872743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445661"/>
            <a:ext cx="10159507" cy="1039022"/>
          </a:xfrm>
          <a:prstGeom prst="rect">
            <a:avLst/>
          </a:prstGeom>
        </p:spPr>
        <p:txBody>
          <a:bodyPr spcFirstLastPara="1" vert="horz" wrap="square" lIns="121900" tIns="121900" rIns="121900" bIns="121900" rtlCol="0" anchor="t" anchorCtr="0">
            <a:noAutofit/>
          </a:bodyPr>
          <a:lstStyle/>
          <a:p>
            <a:pPr algn="l"/>
            <a:r>
              <a:rPr lang="de-DE" b="1" dirty="0">
                <a:solidFill>
                  <a:schemeClr val="tx1"/>
                </a:solidFill>
              </a:rPr>
              <a:t>Coding in Scratch – </a:t>
            </a:r>
            <a:r>
              <a:rPr lang="de-DE" b="1" dirty="0" err="1">
                <a:solidFill>
                  <a:schemeClr val="tx1"/>
                </a:solidFill>
              </a:rPr>
              <a:t>How</a:t>
            </a:r>
            <a:r>
              <a:rPr lang="de-DE" b="1" dirty="0">
                <a:solidFill>
                  <a:schemeClr val="tx1"/>
                </a:solidFill>
              </a:rPr>
              <a:t> </a:t>
            </a:r>
            <a:r>
              <a:rPr lang="de-DE" b="1" dirty="0" err="1">
                <a:solidFill>
                  <a:schemeClr val="tx1"/>
                </a:solidFill>
              </a:rPr>
              <a:t>does</a:t>
            </a:r>
            <a:r>
              <a:rPr lang="de-DE" b="1" dirty="0">
                <a:solidFill>
                  <a:schemeClr val="tx1"/>
                </a:solidFill>
              </a:rPr>
              <a:t> </a:t>
            </a:r>
            <a:r>
              <a:rPr lang="de-DE" b="1" dirty="0" err="1">
                <a:solidFill>
                  <a:schemeClr val="tx1"/>
                </a:solidFill>
              </a:rPr>
              <a:t>it</a:t>
            </a:r>
            <a:r>
              <a:rPr lang="de-DE" b="1" dirty="0">
                <a:solidFill>
                  <a:schemeClr val="tx1"/>
                </a:solidFill>
              </a:rPr>
              <a:t> </a:t>
            </a:r>
            <a:r>
              <a:rPr lang="de-DE" b="1" dirty="0" err="1">
                <a:solidFill>
                  <a:schemeClr val="tx1"/>
                </a:solidFill>
              </a:rPr>
              <a:t>work</a:t>
            </a:r>
            <a:r>
              <a:rPr lang="de-DE" b="1" dirty="0">
                <a:solidFill>
                  <a:schemeClr val="tx1"/>
                </a:solidFill>
              </a:rPr>
              <a:t>?</a:t>
            </a:r>
            <a:endParaRPr lang="en-GB" b="1" dirty="0">
              <a:solidFill>
                <a:schemeClr val="tx1"/>
              </a:solidFill>
            </a:endParaRPr>
          </a:p>
          <a:p>
            <a:pPr algn="l"/>
            <a:r>
              <a:rPr lang="en-IE" dirty="0">
                <a:solidFill>
                  <a:schemeClr val="tx1"/>
                </a:solidFill>
              </a:rPr>
              <a:t> </a:t>
            </a:r>
            <a:endParaRPr lang="en-GB" dirty="0">
              <a:solidFill>
                <a:schemeClr val="tx1"/>
              </a:solidFill>
            </a:endParaRPr>
          </a:p>
          <a:p>
            <a:pPr algn="just"/>
            <a:endParaRPr lang="en-IE"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688045"/>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740211"/>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740211"/>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44566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graphicFrame>
        <p:nvGraphicFramePr>
          <p:cNvPr id="7" name="Diagramm 6">
            <a:extLst>
              <a:ext uri="{FF2B5EF4-FFF2-40B4-BE49-F238E27FC236}">
                <a16:creationId xmlns:a16="http://schemas.microsoft.com/office/drawing/2014/main" id="{93CD05E7-26ED-06C9-AFF4-0FC2CC4198CC}"/>
              </a:ext>
            </a:extLst>
          </p:cNvPr>
          <p:cNvGraphicFramePr/>
          <p:nvPr>
            <p:extLst>
              <p:ext uri="{D42A27DB-BD31-4B8C-83A1-F6EECF244321}">
                <p14:modId xmlns:p14="http://schemas.microsoft.com/office/powerpoint/2010/main" val="896228095"/>
              </p:ext>
            </p:extLst>
          </p:nvPr>
        </p:nvGraphicFramePr>
        <p:xfrm>
          <a:off x="2032000" y="719666"/>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333873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pPr algn="l"/>
            <a:r>
              <a:rPr lang="en-IE" b="1" dirty="0">
                <a:solidFill>
                  <a:schemeClr val="tx1"/>
                </a:solidFill>
              </a:rPr>
              <a:t>What does</a:t>
            </a:r>
            <a:r>
              <a:rPr lang="en-US" b="1" dirty="0">
                <a:solidFill>
                  <a:schemeClr val="tx1"/>
                </a:solidFill>
              </a:rPr>
              <a:t> Scratch look like</a:t>
            </a:r>
            <a:r>
              <a:rPr lang="en-IE" b="1" dirty="0">
                <a:solidFill>
                  <a:schemeClr val="tx1"/>
                </a:solidFill>
              </a:rPr>
              <a:t>?</a:t>
            </a:r>
            <a:endParaRPr lang="en-GB" b="1"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a16="http://schemas.microsoft.com/office/drawing/2014/main" id="{D3109600-8AA2-177F-A2A0-CD9255C68ACD}"/>
              </a:ext>
            </a:extLst>
          </p:cNvPr>
          <p:cNvSpPr txBox="1"/>
          <p:nvPr/>
        </p:nvSpPr>
        <p:spPr>
          <a:xfrm>
            <a:off x="0" y="5374826"/>
            <a:ext cx="12192000" cy="338554"/>
          </a:xfrm>
          <a:prstGeom prst="rect">
            <a:avLst/>
          </a:prstGeom>
          <a:noFill/>
        </p:spPr>
        <p:txBody>
          <a:bodyPr wrap="square">
            <a:spAutoFit/>
          </a:bodyPr>
          <a:lstStyle/>
          <a:p>
            <a:pPr algn="ctr"/>
            <a:r>
              <a:rPr lang="de-DE" sz="1600" b="1" dirty="0"/>
              <a:t>https://scratch.mit.edu/</a:t>
            </a:r>
          </a:p>
        </p:txBody>
      </p:sp>
      <p:pic>
        <p:nvPicPr>
          <p:cNvPr id="8" name="Grafik 7">
            <a:extLst>
              <a:ext uri="{FF2B5EF4-FFF2-40B4-BE49-F238E27FC236}">
                <a16:creationId xmlns:a16="http://schemas.microsoft.com/office/drawing/2014/main" id="{625A798F-72A3-359B-0C29-C7500CDA6420}"/>
              </a:ext>
            </a:extLst>
          </p:cNvPr>
          <p:cNvPicPr>
            <a:picLocks noChangeAspect="1"/>
          </p:cNvPicPr>
          <p:nvPr/>
        </p:nvPicPr>
        <p:blipFill>
          <a:blip r:embed="rId3"/>
          <a:stretch>
            <a:fillRect/>
          </a:stretch>
        </p:blipFill>
        <p:spPr>
          <a:xfrm>
            <a:off x="3148643" y="2089845"/>
            <a:ext cx="5894713" cy="3100366"/>
          </a:xfrm>
          <a:prstGeom prst="rect">
            <a:avLst/>
          </a:prstGeom>
        </p:spPr>
      </p:pic>
    </p:spTree>
    <p:extLst>
      <p:ext uri="{BB962C8B-B14F-4D97-AF65-F5344CB8AC3E}">
        <p14:creationId xmlns:p14="http://schemas.microsoft.com/office/powerpoint/2010/main" val="2028939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pPr algn="l"/>
            <a:r>
              <a:rPr lang="de-DE" b="1" dirty="0" err="1">
                <a:solidFill>
                  <a:schemeClr val="tx1"/>
                </a:solidFill>
              </a:rPr>
              <a:t>Types</a:t>
            </a:r>
            <a:r>
              <a:rPr lang="de-DE" b="1" dirty="0">
                <a:solidFill>
                  <a:schemeClr val="tx1"/>
                </a:solidFill>
              </a:rPr>
              <a:t> </a:t>
            </a:r>
            <a:r>
              <a:rPr lang="de-DE" b="1" dirty="0" err="1">
                <a:solidFill>
                  <a:schemeClr val="tx1"/>
                </a:solidFill>
              </a:rPr>
              <a:t>of</a:t>
            </a:r>
            <a:r>
              <a:rPr lang="de-DE" b="1" dirty="0">
                <a:solidFill>
                  <a:schemeClr val="tx1"/>
                </a:solidFill>
              </a:rPr>
              <a:t> </a:t>
            </a:r>
            <a:r>
              <a:rPr lang="de-DE" b="1" dirty="0" err="1">
                <a:solidFill>
                  <a:schemeClr val="tx1"/>
                </a:solidFill>
              </a:rPr>
              <a:t>coding</a:t>
            </a:r>
            <a:r>
              <a:rPr lang="de-DE" b="1" dirty="0">
                <a:solidFill>
                  <a:schemeClr val="tx1"/>
                </a:solidFill>
              </a:rPr>
              <a:t> </a:t>
            </a:r>
            <a:r>
              <a:rPr lang="de-DE" b="1" dirty="0" err="1">
                <a:solidFill>
                  <a:schemeClr val="tx1"/>
                </a:solidFill>
              </a:rPr>
              <a:t>blocks</a:t>
            </a:r>
            <a:endParaRPr lang="en-GB" b="1"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a16="http://schemas.microsoft.com/office/drawing/2014/main" id="{D3109600-8AA2-177F-A2A0-CD9255C68ACD}"/>
              </a:ext>
            </a:extLst>
          </p:cNvPr>
          <p:cNvSpPr txBox="1"/>
          <p:nvPr/>
        </p:nvSpPr>
        <p:spPr>
          <a:xfrm>
            <a:off x="0" y="5374826"/>
            <a:ext cx="12192000" cy="338554"/>
          </a:xfrm>
          <a:prstGeom prst="rect">
            <a:avLst/>
          </a:prstGeom>
          <a:noFill/>
        </p:spPr>
        <p:txBody>
          <a:bodyPr wrap="square">
            <a:spAutoFit/>
          </a:bodyPr>
          <a:lstStyle/>
          <a:p>
            <a:pPr algn="ctr"/>
            <a:r>
              <a:rPr lang="de-DE" sz="1600" b="1" dirty="0"/>
              <a:t>https://scratch.mit.edu/</a:t>
            </a:r>
          </a:p>
        </p:txBody>
      </p:sp>
      <p:pic>
        <p:nvPicPr>
          <p:cNvPr id="8" name="Grafik 7">
            <a:extLst>
              <a:ext uri="{FF2B5EF4-FFF2-40B4-BE49-F238E27FC236}">
                <a16:creationId xmlns:a16="http://schemas.microsoft.com/office/drawing/2014/main" id="{136C8699-A945-201F-13B4-E24D92E9815C}"/>
              </a:ext>
            </a:extLst>
          </p:cNvPr>
          <p:cNvPicPr>
            <a:picLocks noChangeAspect="1"/>
          </p:cNvPicPr>
          <p:nvPr/>
        </p:nvPicPr>
        <p:blipFill>
          <a:blip r:embed="rId3"/>
          <a:stretch>
            <a:fillRect/>
          </a:stretch>
        </p:blipFill>
        <p:spPr>
          <a:xfrm>
            <a:off x="5725021" y="180127"/>
            <a:ext cx="664497" cy="5102392"/>
          </a:xfrm>
          <a:prstGeom prst="rect">
            <a:avLst/>
          </a:prstGeom>
        </p:spPr>
      </p:pic>
    </p:spTree>
    <p:extLst>
      <p:ext uri="{BB962C8B-B14F-4D97-AF65-F5344CB8AC3E}">
        <p14:creationId xmlns:p14="http://schemas.microsoft.com/office/powerpoint/2010/main" val="25001887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pPr algn="l"/>
            <a:r>
              <a:rPr lang="de-DE" b="1" dirty="0">
                <a:solidFill>
                  <a:schemeClr val="tx1"/>
                </a:solidFill>
              </a:rPr>
              <a:t>Small </a:t>
            </a:r>
            <a:r>
              <a:rPr lang="de-DE" b="1" dirty="0" err="1">
                <a:solidFill>
                  <a:schemeClr val="tx1"/>
                </a:solidFill>
              </a:rPr>
              <a:t>visual</a:t>
            </a:r>
            <a:r>
              <a:rPr lang="de-DE" b="1" dirty="0">
                <a:solidFill>
                  <a:schemeClr val="tx1"/>
                </a:solidFill>
              </a:rPr>
              <a:t> </a:t>
            </a:r>
            <a:r>
              <a:rPr lang="de-DE" b="1" dirty="0" err="1">
                <a:solidFill>
                  <a:schemeClr val="tx1"/>
                </a:solidFill>
              </a:rPr>
              <a:t>coding</a:t>
            </a:r>
            <a:r>
              <a:rPr lang="de-DE" b="1" dirty="0">
                <a:solidFill>
                  <a:schemeClr val="tx1"/>
                </a:solidFill>
              </a:rPr>
              <a:t> </a:t>
            </a:r>
            <a:r>
              <a:rPr lang="de-DE" b="1" dirty="0" err="1">
                <a:solidFill>
                  <a:schemeClr val="tx1"/>
                </a:solidFill>
              </a:rPr>
              <a:t>parts</a:t>
            </a:r>
            <a:r>
              <a:rPr lang="de-DE" b="1" dirty="0">
                <a:solidFill>
                  <a:schemeClr val="tx1"/>
                </a:solidFill>
              </a:rPr>
              <a:t> - </a:t>
            </a:r>
            <a:r>
              <a:rPr lang="de-DE" b="1" dirty="0" err="1">
                <a:solidFill>
                  <a:schemeClr val="tx1"/>
                </a:solidFill>
              </a:rPr>
              <a:t>scripts</a:t>
            </a:r>
            <a:r>
              <a:rPr lang="de-DE" b="1" dirty="0">
                <a:solidFill>
                  <a:schemeClr val="tx1"/>
                </a:solidFill>
              </a:rPr>
              <a:t>. Just </a:t>
            </a:r>
            <a:r>
              <a:rPr lang="de-DE" b="1" dirty="0" err="1">
                <a:solidFill>
                  <a:schemeClr val="tx1"/>
                </a:solidFill>
              </a:rPr>
              <a:t>drag</a:t>
            </a:r>
            <a:r>
              <a:rPr lang="de-DE" b="1" dirty="0">
                <a:solidFill>
                  <a:schemeClr val="tx1"/>
                </a:solidFill>
              </a:rPr>
              <a:t> and Drop. Part I</a:t>
            </a:r>
            <a:endParaRPr lang="en-GB" b="1"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a16="http://schemas.microsoft.com/office/drawing/2014/main" id="{D3109600-8AA2-177F-A2A0-CD9255C68ACD}"/>
              </a:ext>
            </a:extLst>
          </p:cNvPr>
          <p:cNvSpPr txBox="1"/>
          <p:nvPr/>
        </p:nvSpPr>
        <p:spPr>
          <a:xfrm>
            <a:off x="0" y="5374826"/>
            <a:ext cx="12192000" cy="338554"/>
          </a:xfrm>
          <a:prstGeom prst="rect">
            <a:avLst/>
          </a:prstGeom>
          <a:noFill/>
        </p:spPr>
        <p:txBody>
          <a:bodyPr wrap="square">
            <a:spAutoFit/>
          </a:bodyPr>
          <a:lstStyle/>
          <a:p>
            <a:pPr algn="ctr"/>
            <a:r>
              <a:rPr lang="de-DE" sz="1600" b="1" dirty="0"/>
              <a:t>https://scratch.mit.edu/</a:t>
            </a:r>
          </a:p>
        </p:txBody>
      </p:sp>
      <p:pic>
        <p:nvPicPr>
          <p:cNvPr id="9" name="Grafik 8">
            <a:extLst>
              <a:ext uri="{FF2B5EF4-FFF2-40B4-BE49-F238E27FC236}">
                <a16:creationId xmlns:a16="http://schemas.microsoft.com/office/drawing/2014/main" id="{9E231C07-699E-5902-C185-AEECE0E5E09A}"/>
              </a:ext>
            </a:extLst>
          </p:cNvPr>
          <p:cNvPicPr>
            <a:picLocks noChangeAspect="1"/>
          </p:cNvPicPr>
          <p:nvPr/>
        </p:nvPicPr>
        <p:blipFill>
          <a:blip r:embed="rId3"/>
          <a:stretch>
            <a:fillRect/>
          </a:stretch>
        </p:blipFill>
        <p:spPr>
          <a:xfrm>
            <a:off x="1664907" y="2131477"/>
            <a:ext cx="3059251" cy="2004337"/>
          </a:xfrm>
          <a:prstGeom prst="rect">
            <a:avLst/>
          </a:prstGeom>
        </p:spPr>
      </p:pic>
      <p:pic>
        <p:nvPicPr>
          <p:cNvPr id="13" name="Grafik 12">
            <a:extLst>
              <a:ext uri="{FF2B5EF4-FFF2-40B4-BE49-F238E27FC236}">
                <a16:creationId xmlns:a16="http://schemas.microsoft.com/office/drawing/2014/main" id="{D3AAE65D-C1E4-A676-64FE-D3973B4EA213}"/>
              </a:ext>
            </a:extLst>
          </p:cNvPr>
          <p:cNvPicPr>
            <a:picLocks noChangeAspect="1"/>
          </p:cNvPicPr>
          <p:nvPr/>
        </p:nvPicPr>
        <p:blipFill>
          <a:blip r:embed="rId4"/>
          <a:stretch>
            <a:fillRect/>
          </a:stretch>
        </p:blipFill>
        <p:spPr>
          <a:xfrm>
            <a:off x="4958868" y="2127195"/>
            <a:ext cx="2911064" cy="1179814"/>
          </a:xfrm>
          <a:prstGeom prst="rect">
            <a:avLst/>
          </a:prstGeom>
        </p:spPr>
      </p:pic>
      <p:pic>
        <p:nvPicPr>
          <p:cNvPr id="15" name="Grafik 14">
            <a:extLst>
              <a:ext uri="{FF2B5EF4-FFF2-40B4-BE49-F238E27FC236}">
                <a16:creationId xmlns:a16="http://schemas.microsoft.com/office/drawing/2014/main" id="{5555C643-9A09-DB66-BF2B-D1979DCCDE35}"/>
              </a:ext>
            </a:extLst>
          </p:cNvPr>
          <p:cNvPicPr>
            <a:picLocks noChangeAspect="1"/>
          </p:cNvPicPr>
          <p:nvPr/>
        </p:nvPicPr>
        <p:blipFill>
          <a:blip r:embed="rId5"/>
          <a:stretch>
            <a:fillRect/>
          </a:stretch>
        </p:blipFill>
        <p:spPr>
          <a:xfrm>
            <a:off x="4969952" y="3381342"/>
            <a:ext cx="2911064" cy="1180793"/>
          </a:xfrm>
          <a:prstGeom prst="rect">
            <a:avLst/>
          </a:prstGeom>
        </p:spPr>
      </p:pic>
      <p:pic>
        <p:nvPicPr>
          <p:cNvPr id="17" name="Grafik 16">
            <a:extLst>
              <a:ext uri="{FF2B5EF4-FFF2-40B4-BE49-F238E27FC236}">
                <a16:creationId xmlns:a16="http://schemas.microsoft.com/office/drawing/2014/main" id="{E3AC53DE-20B3-B5E3-C291-1AA13F6B2D72}"/>
              </a:ext>
            </a:extLst>
          </p:cNvPr>
          <p:cNvPicPr>
            <a:picLocks noChangeAspect="1"/>
          </p:cNvPicPr>
          <p:nvPr/>
        </p:nvPicPr>
        <p:blipFill>
          <a:blip r:embed="rId6"/>
          <a:stretch>
            <a:fillRect/>
          </a:stretch>
        </p:blipFill>
        <p:spPr>
          <a:xfrm>
            <a:off x="8111477" y="2143159"/>
            <a:ext cx="3326038" cy="2004337"/>
          </a:xfrm>
          <a:prstGeom prst="rect">
            <a:avLst/>
          </a:prstGeom>
        </p:spPr>
      </p:pic>
      <p:pic>
        <p:nvPicPr>
          <p:cNvPr id="8" name="Grafik 7">
            <a:extLst>
              <a:ext uri="{FF2B5EF4-FFF2-40B4-BE49-F238E27FC236}">
                <a16:creationId xmlns:a16="http://schemas.microsoft.com/office/drawing/2014/main" id="{136C8699-A945-201F-13B4-E24D92E9815C}"/>
              </a:ext>
            </a:extLst>
          </p:cNvPr>
          <p:cNvPicPr>
            <a:picLocks noChangeAspect="1"/>
          </p:cNvPicPr>
          <p:nvPr/>
        </p:nvPicPr>
        <p:blipFill>
          <a:blip r:embed="rId7"/>
          <a:stretch>
            <a:fillRect/>
          </a:stretch>
        </p:blipFill>
        <p:spPr>
          <a:xfrm>
            <a:off x="11603417" y="1461358"/>
            <a:ext cx="533474" cy="4096322"/>
          </a:xfrm>
          <a:prstGeom prst="rect">
            <a:avLst/>
          </a:prstGeom>
        </p:spPr>
      </p:pic>
    </p:spTree>
    <p:extLst>
      <p:ext uri="{BB962C8B-B14F-4D97-AF65-F5344CB8AC3E}">
        <p14:creationId xmlns:p14="http://schemas.microsoft.com/office/powerpoint/2010/main" val="3462229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30"/>
          <p:cNvSpPr txBox="1">
            <a:spLocks noGrp="1"/>
          </p:cNvSpPr>
          <p:nvPr>
            <p:ph type="subTitle" idx="1"/>
          </p:nvPr>
        </p:nvSpPr>
        <p:spPr>
          <a:xfrm>
            <a:off x="1750256" y="1144620"/>
            <a:ext cx="10159507" cy="3145721"/>
          </a:xfrm>
          <a:prstGeom prst="rect">
            <a:avLst/>
          </a:prstGeom>
        </p:spPr>
        <p:txBody>
          <a:bodyPr spcFirstLastPara="1" vert="horz" wrap="square" lIns="121900" tIns="121900" rIns="121900" bIns="121900" rtlCol="0" anchor="t" anchorCtr="0">
            <a:noAutofit/>
          </a:bodyPr>
          <a:lstStyle/>
          <a:p>
            <a:pPr algn="l"/>
            <a:r>
              <a:rPr lang="de-DE" b="1" dirty="0">
                <a:solidFill>
                  <a:schemeClr val="tx1"/>
                </a:solidFill>
              </a:rPr>
              <a:t>Small </a:t>
            </a:r>
            <a:r>
              <a:rPr lang="de-DE" b="1" dirty="0" err="1">
                <a:solidFill>
                  <a:schemeClr val="tx1"/>
                </a:solidFill>
              </a:rPr>
              <a:t>visual</a:t>
            </a:r>
            <a:r>
              <a:rPr lang="de-DE" b="1" dirty="0">
                <a:solidFill>
                  <a:schemeClr val="tx1"/>
                </a:solidFill>
              </a:rPr>
              <a:t> </a:t>
            </a:r>
            <a:r>
              <a:rPr lang="de-DE" b="1" dirty="0" err="1">
                <a:solidFill>
                  <a:schemeClr val="tx1"/>
                </a:solidFill>
              </a:rPr>
              <a:t>coding</a:t>
            </a:r>
            <a:r>
              <a:rPr lang="de-DE" b="1" dirty="0">
                <a:solidFill>
                  <a:schemeClr val="tx1"/>
                </a:solidFill>
              </a:rPr>
              <a:t> </a:t>
            </a:r>
            <a:r>
              <a:rPr lang="de-DE" b="1" dirty="0" err="1">
                <a:solidFill>
                  <a:schemeClr val="tx1"/>
                </a:solidFill>
              </a:rPr>
              <a:t>parts</a:t>
            </a:r>
            <a:r>
              <a:rPr lang="de-DE" b="1" dirty="0">
                <a:solidFill>
                  <a:schemeClr val="tx1"/>
                </a:solidFill>
              </a:rPr>
              <a:t> - </a:t>
            </a:r>
            <a:r>
              <a:rPr lang="de-DE" b="1" dirty="0" err="1">
                <a:solidFill>
                  <a:schemeClr val="tx1"/>
                </a:solidFill>
              </a:rPr>
              <a:t>scripts</a:t>
            </a:r>
            <a:r>
              <a:rPr lang="de-DE" b="1" dirty="0">
                <a:solidFill>
                  <a:schemeClr val="tx1"/>
                </a:solidFill>
              </a:rPr>
              <a:t>. Just </a:t>
            </a:r>
            <a:r>
              <a:rPr lang="de-DE" b="1" dirty="0" err="1">
                <a:solidFill>
                  <a:schemeClr val="tx1"/>
                </a:solidFill>
              </a:rPr>
              <a:t>drag</a:t>
            </a:r>
            <a:r>
              <a:rPr lang="de-DE" b="1" dirty="0">
                <a:solidFill>
                  <a:schemeClr val="tx1"/>
                </a:solidFill>
              </a:rPr>
              <a:t> and Drop. Part II</a:t>
            </a:r>
            <a:endParaRPr lang="en-GB" b="1" dirty="0">
              <a:solidFill>
                <a:schemeClr val="tx1"/>
              </a:solidFill>
            </a:endParaRPr>
          </a:p>
        </p:txBody>
      </p:sp>
      <p:sp>
        <p:nvSpPr>
          <p:cNvPr id="2" name="Google Shape;204;p30">
            <a:extLst>
              <a:ext uri="{FF2B5EF4-FFF2-40B4-BE49-F238E27FC236}">
                <a16:creationId xmlns:a16="http://schemas.microsoft.com/office/drawing/2014/main" id="{F57063FE-ABF9-CD10-26A0-3473AC6146EE}"/>
              </a:ext>
            </a:extLst>
          </p:cNvPr>
          <p:cNvSpPr/>
          <p:nvPr/>
        </p:nvSpPr>
        <p:spPr>
          <a:xfrm>
            <a:off x="5681613" y="5845829"/>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897995"/>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cxnSp>
        <p:nvCxnSpPr>
          <p:cNvPr id="5" name="Google Shape;236;p32">
            <a:extLst>
              <a:ext uri="{FF2B5EF4-FFF2-40B4-BE49-F238E27FC236}">
                <a16:creationId xmlns:a16="http://schemas.microsoft.com/office/drawing/2014/main" id="{C095D35B-54B0-C1E6-42F3-A3B74A269F4A}"/>
              </a:ext>
            </a:extLst>
          </p:cNvPr>
          <p:cNvCxnSpPr>
            <a:cxnSpLocks/>
          </p:cNvCxnSpPr>
          <p:nvPr/>
        </p:nvCxnSpPr>
        <p:spPr>
          <a:xfrm flipV="1">
            <a:off x="1503344" y="114462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a16="http://schemas.microsoft.com/office/drawing/2014/main" id="{D3109600-8AA2-177F-A2A0-CD9255C68ACD}"/>
              </a:ext>
            </a:extLst>
          </p:cNvPr>
          <p:cNvSpPr txBox="1"/>
          <p:nvPr/>
        </p:nvSpPr>
        <p:spPr>
          <a:xfrm>
            <a:off x="0" y="5374826"/>
            <a:ext cx="12192000" cy="338554"/>
          </a:xfrm>
          <a:prstGeom prst="rect">
            <a:avLst/>
          </a:prstGeom>
          <a:noFill/>
        </p:spPr>
        <p:txBody>
          <a:bodyPr wrap="square">
            <a:spAutoFit/>
          </a:bodyPr>
          <a:lstStyle/>
          <a:p>
            <a:pPr algn="ctr"/>
            <a:r>
              <a:rPr lang="de-DE" sz="1600" b="1" dirty="0"/>
              <a:t>https://scratch.mit.edu/</a:t>
            </a:r>
          </a:p>
        </p:txBody>
      </p:sp>
      <p:pic>
        <p:nvPicPr>
          <p:cNvPr id="8" name="Grafik 7">
            <a:extLst>
              <a:ext uri="{FF2B5EF4-FFF2-40B4-BE49-F238E27FC236}">
                <a16:creationId xmlns:a16="http://schemas.microsoft.com/office/drawing/2014/main" id="{136C8699-A945-201F-13B4-E24D92E9815C}"/>
              </a:ext>
            </a:extLst>
          </p:cNvPr>
          <p:cNvPicPr>
            <a:picLocks noChangeAspect="1"/>
          </p:cNvPicPr>
          <p:nvPr/>
        </p:nvPicPr>
        <p:blipFill>
          <a:blip r:embed="rId3"/>
          <a:stretch>
            <a:fillRect/>
          </a:stretch>
        </p:blipFill>
        <p:spPr>
          <a:xfrm>
            <a:off x="11603417" y="1461358"/>
            <a:ext cx="533474" cy="4096322"/>
          </a:xfrm>
          <a:prstGeom prst="rect">
            <a:avLst/>
          </a:prstGeom>
        </p:spPr>
      </p:pic>
      <p:pic>
        <p:nvPicPr>
          <p:cNvPr id="10" name="Grafik 9">
            <a:extLst>
              <a:ext uri="{FF2B5EF4-FFF2-40B4-BE49-F238E27FC236}">
                <a16:creationId xmlns:a16="http://schemas.microsoft.com/office/drawing/2014/main" id="{A793BC18-5946-884F-9571-434F7929460A}"/>
              </a:ext>
            </a:extLst>
          </p:cNvPr>
          <p:cNvPicPr>
            <a:picLocks noChangeAspect="1"/>
          </p:cNvPicPr>
          <p:nvPr/>
        </p:nvPicPr>
        <p:blipFill>
          <a:blip r:embed="rId4"/>
          <a:stretch>
            <a:fillRect/>
          </a:stretch>
        </p:blipFill>
        <p:spPr>
          <a:xfrm>
            <a:off x="4502185" y="2070402"/>
            <a:ext cx="3187630" cy="3119809"/>
          </a:xfrm>
          <a:prstGeom prst="rect">
            <a:avLst/>
          </a:prstGeom>
        </p:spPr>
      </p:pic>
    </p:spTree>
    <p:extLst>
      <p:ext uri="{BB962C8B-B14F-4D97-AF65-F5344CB8AC3E}">
        <p14:creationId xmlns:p14="http://schemas.microsoft.com/office/powerpoint/2010/main" val="23882135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p28">
            <a:extLst>
              <a:ext uri="{FF2B5EF4-FFF2-40B4-BE49-F238E27FC236}">
                <a16:creationId xmlns:a16="http://schemas.microsoft.com/office/drawing/2014/main" id="{FC47AF8E-711E-1023-3785-7D209324DA68}"/>
              </a:ext>
            </a:extLst>
          </p:cNvPr>
          <p:cNvSpPr txBox="1">
            <a:spLocks/>
          </p:cNvSpPr>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Montserrat"/>
              <a:buNone/>
              <a:defRPr sz="3600" b="1" i="0" u="none" strike="noStrike" cap="none">
                <a:solidFill>
                  <a:schemeClr val="lt1"/>
                </a:solidFill>
                <a:latin typeface="Montserrat"/>
                <a:ea typeface="Montserrat"/>
                <a:cs typeface="Montserrat"/>
                <a:sym typeface="Montserrat"/>
              </a:defRPr>
            </a:lvl1pPr>
            <a:lvl2pPr marR="0" lvl="1"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gn="l"/>
            <a:r>
              <a:rPr lang="en-US" sz="4267" dirty="0">
                <a:solidFill>
                  <a:schemeClr val="tx1"/>
                </a:solidFill>
              </a:rPr>
              <a:t>A fist game</a:t>
            </a:r>
            <a:br>
              <a:rPr lang="en-US" sz="4267" dirty="0">
                <a:solidFill>
                  <a:schemeClr val="tx1"/>
                </a:solidFill>
              </a:rPr>
            </a:br>
            <a:r>
              <a:rPr lang="en-US" sz="4267" dirty="0">
                <a:solidFill>
                  <a:schemeClr val="tx1"/>
                </a:solidFill>
              </a:rPr>
              <a:t>in Scratch</a:t>
            </a:r>
            <a:br>
              <a:rPr lang="en-US" sz="4267" dirty="0">
                <a:solidFill>
                  <a:schemeClr val="tx1"/>
                </a:solidFill>
              </a:rPr>
            </a:br>
            <a:r>
              <a:rPr lang="en-US" sz="4267" dirty="0">
                <a:solidFill>
                  <a:schemeClr val="tx1"/>
                </a:solidFill>
              </a:rPr>
              <a:t>Video</a:t>
            </a:r>
            <a:endParaRPr lang="en-US" sz="4267" dirty="0">
              <a:solidFill>
                <a:schemeClr val="bg2"/>
              </a:solidFill>
            </a:endParaRPr>
          </a:p>
        </p:txBody>
      </p:sp>
      <p:sp>
        <p:nvSpPr>
          <p:cNvPr id="6" name="Textfeld 5">
            <a:extLst>
              <a:ext uri="{FF2B5EF4-FFF2-40B4-BE49-F238E27FC236}">
                <a16:creationId xmlns:a16="http://schemas.microsoft.com/office/drawing/2014/main" id="{71B888A8-6007-0CBA-EBC5-502B0D2FEEFE}"/>
              </a:ext>
            </a:extLst>
          </p:cNvPr>
          <p:cNvSpPr txBox="1"/>
          <p:nvPr/>
        </p:nvSpPr>
        <p:spPr>
          <a:xfrm>
            <a:off x="7277494" y="4923418"/>
            <a:ext cx="4220240" cy="318100"/>
          </a:xfrm>
          <a:prstGeom prst="rect">
            <a:avLst/>
          </a:prstGeom>
          <a:noFill/>
        </p:spPr>
        <p:txBody>
          <a:bodyPr wrap="square" rtlCol="0">
            <a:spAutoFit/>
          </a:bodyPr>
          <a:lstStyle/>
          <a:p>
            <a:r>
              <a:rPr lang="de-DE" sz="1467" dirty="0"/>
              <a:t>https://www.youtube.com/watch?v=D-nW4jvzRr8</a:t>
            </a:r>
          </a:p>
        </p:txBody>
      </p:sp>
      <p:sp>
        <p:nvSpPr>
          <p:cNvPr id="7" name="Google Shape;204;p30">
            <a:extLst>
              <a:ext uri="{FF2B5EF4-FFF2-40B4-BE49-F238E27FC236}">
                <a16:creationId xmlns:a16="http://schemas.microsoft.com/office/drawing/2014/main" id="{725931AB-7B1F-2F84-D3FD-21B00B17E4C0}"/>
              </a:ext>
            </a:extLst>
          </p:cNvPr>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8" name="Google Shape;204;p30">
            <a:extLst>
              <a:ext uri="{FF2B5EF4-FFF2-40B4-BE49-F238E27FC236}">
                <a16:creationId xmlns:a16="http://schemas.microsoft.com/office/drawing/2014/main" id="{8095B147-8705-AD70-461F-6C0B9929B26B}"/>
              </a:ext>
            </a:extLst>
          </p:cNvPr>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9" name="Google Shape;204;p30">
            <a:extLst>
              <a:ext uri="{FF2B5EF4-FFF2-40B4-BE49-F238E27FC236}">
                <a16:creationId xmlns:a16="http://schemas.microsoft.com/office/drawing/2014/main" id="{F852B731-F9BE-7111-08BC-68B50CBB0D36}"/>
              </a:ext>
            </a:extLst>
          </p:cNvPr>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2" name="Wolke 1">
            <a:extLst>
              <a:ext uri="{FF2B5EF4-FFF2-40B4-BE49-F238E27FC236}">
                <a16:creationId xmlns:a16="http://schemas.microsoft.com/office/drawing/2014/main" id="{BE4A71C7-43DB-94E0-BB6E-8660BA21B153}"/>
              </a:ext>
            </a:extLst>
          </p:cNvPr>
          <p:cNvSpPr/>
          <p:nvPr/>
        </p:nvSpPr>
        <p:spPr>
          <a:xfrm>
            <a:off x="6783355" y="130629"/>
            <a:ext cx="3685592" cy="1485853"/>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err="1"/>
              <a:t>Let´s</a:t>
            </a:r>
            <a:r>
              <a:rPr lang="de-DE" dirty="0"/>
              <a:t> </a:t>
            </a:r>
            <a:r>
              <a:rPr lang="de-DE" dirty="0" err="1"/>
              <a:t>have</a:t>
            </a:r>
            <a:r>
              <a:rPr lang="de-DE" dirty="0"/>
              <a:t> a </a:t>
            </a:r>
            <a:r>
              <a:rPr lang="de-DE" dirty="0" err="1"/>
              <a:t>look</a:t>
            </a:r>
            <a:r>
              <a:rPr lang="de-DE" dirty="0"/>
              <a:t> at </a:t>
            </a:r>
            <a:r>
              <a:rPr lang="de-DE" dirty="0" err="1"/>
              <a:t>this</a:t>
            </a:r>
            <a:r>
              <a:rPr lang="de-DE" dirty="0"/>
              <a:t> </a:t>
            </a:r>
            <a:r>
              <a:rPr lang="de-DE" dirty="0" err="1"/>
              <a:t>youtube</a:t>
            </a:r>
            <a:r>
              <a:rPr lang="de-DE" dirty="0"/>
              <a:t> </a:t>
            </a:r>
            <a:r>
              <a:rPr lang="de-DE" dirty="0" err="1"/>
              <a:t>video</a:t>
            </a:r>
            <a:r>
              <a:rPr lang="de-DE" dirty="0"/>
              <a:t> on Scratch!</a:t>
            </a:r>
          </a:p>
        </p:txBody>
      </p:sp>
      <p:pic>
        <p:nvPicPr>
          <p:cNvPr id="10" name="Grafik 9">
            <a:extLst>
              <a:ext uri="{FF2B5EF4-FFF2-40B4-BE49-F238E27FC236}">
                <a16:creationId xmlns:a16="http://schemas.microsoft.com/office/drawing/2014/main" id="{0C25D18C-BA03-B0BF-B3F4-EB79EB1C886B}"/>
              </a:ext>
            </a:extLst>
          </p:cNvPr>
          <p:cNvPicPr>
            <a:picLocks noChangeAspect="1"/>
          </p:cNvPicPr>
          <p:nvPr/>
        </p:nvPicPr>
        <p:blipFill>
          <a:blip r:embed="rId2"/>
          <a:stretch>
            <a:fillRect/>
          </a:stretch>
        </p:blipFill>
        <p:spPr>
          <a:xfrm>
            <a:off x="6584817" y="2068945"/>
            <a:ext cx="5206588" cy="2720109"/>
          </a:xfrm>
          <a:prstGeom prst="rect">
            <a:avLst/>
          </a:prstGeom>
        </p:spPr>
      </p:pic>
    </p:spTree>
    <p:extLst>
      <p:ext uri="{BB962C8B-B14F-4D97-AF65-F5344CB8AC3E}">
        <p14:creationId xmlns:p14="http://schemas.microsoft.com/office/powerpoint/2010/main" val="35976267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76;p28">
            <a:extLst>
              <a:ext uri="{FF2B5EF4-FFF2-40B4-BE49-F238E27FC236}">
                <a16:creationId xmlns:a16="http://schemas.microsoft.com/office/drawing/2014/main" id="{FC47AF8E-711E-1023-3785-7D209324DA68}"/>
              </a:ext>
            </a:extLst>
          </p:cNvPr>
          <p:cNvSpPr txBox="1">
            <a:spLocks/>
          </p:cNvSpPr>
          <p:nvPr/>
        </p:nvSpPr>
        <p:spPr>
          <a:xfrm>
            <a:off x="400595" y="2574024"/>
            <a:ext cx="6224571" cy="1709953"/>
          </a:xfrm>
          <a:prstGeom prst="rect">
            <a:avLst/>
          </a:prstGeom>
          <a:noFill/>
          <a:ln>
            <a:noFill/>
          </a:ln>
        </p:spPr>
        <p:txBody>
          <a:bodyPr spcFirstLastPara="1" wrap="square" lIns="121900" tIns="121900" rIns="121900" bIns="121900" anchor="b"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lt1"/>
              </a:buClr>
              <a:buSzPts val="3600"/>
              <a:buFont typeface="Montserrat"/>
              <a:buNone/>
              <a:defRPr sz="3600" b="1" i="0" u="none" strike="noStrike" cap="none">
                <a:solidFill>
                  <a:schemeClr val="lt1"/>
                </a:solidFill>
                <a:latin typeface="Montserrat"/>
                <a:ea typeface="Montserrat"/>
                <a:cs typeface="Montserrat"/>
                <a:sym typeface="Montserrat"/>
              </a:defRPr>
            </a:lvl1pPr>
            <a:lvl2pPr marR="0" lvl="1"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2pPr>
            <a:lvl3pPr marR="0" lvl="2"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3pPr>
            <a:lvl4pPr marR="0" lvl="3"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4pPr>
            <a:lvl5pPr marR="0" lvl="4"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5pPr>
            <a:lvl6pPr marR="0" lvl="5"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6pPr>
            <a:lvl7pPr marR="0" lvl="6"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7pPr>
            <a:lvl8pPr marR="0" lvl="7"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8pPr>
            <a:lvl9pPr marR="0" lvl="8" algn="ctr" rtl="0">
              <a:lnSpc>
                <a:spcPct val="100000"/>
              </a:lnSpc>
              <a:spcBef>
                <a:spcPts val="0"/>
              </a:spcBef>
              <a:spcAft>
                <a:spcPts val="0"/>
              </a:spcAft>
              <a:buClr>
                <a:schemeClr val="lt1"/>
              </a:buClr>
              <a:buSzPts val="3600"/>
              <a:buFont typeface="Josefin Sans"/>
              <a:buNone/>
              <a:defRPr sz="3600" b="1" i="0" u="none" strike="noStrike" cap="none">
                <a:solidFill>
                  <a:schemeClr val="lt1"/>
                </a:solidFill>
                <a:latin typeface="Josefin Sans"/>
                <a:ea typeface="Josefin Sans"/>
                <a:cs typeface="Josefin Sans"/>
                <a:sym typeface="Josefin Sans"/>
              </a:defRPr>
            </a:lvl9pPr>
          </a:lstStyle>
          <a:p>
            <a:pPr algn="l"/>
            <a:r>
              <a:rPr lang="en-US" sz="4267" dirty="0">
                <a:solidFill>
                  <a:schemeClr val="tx1"/>
                </a:solidFill>
              </a:rPr>
              <a:t>A jumping game</a:t>
            </a:r>
            <a:br>
              <a:rPr lang="en-US" sz="4267" dirty="0">
                <a:solidFill>
                  <a:schemeClr val="tx1"/>
                </a:solidFill>
              </a:rPr>
            </a:br>
            <a:r>
              <a:rPr lang="en-US" sz="4267" dirty="0">
                <a:solidFill>
                  <a:schemeClr val="tx1"/>
                </a:solidFill>
              </a:rPr>
              <a:t>in Scratch</a:t>
            </a:r>
            <a:br>
              <a:rPr lang="en-US" sz="4267" dirty="0">
                <a:solidFill>
                  <a:schemeClr val="tx1"/>
                </a:solidFill>
              </a:rPr>
            </a:br>
            <a:r>
              <a:rPr lang="en-US" sz="4267" dirty="0">
                <a:solidFill>
                  <a:schemeClr val="tx1"/>
                </a:solidFill>
              </a:rPr>
              <a:t>Video</a:t>
            </a:r>
            <a:endParaRPr lang="en-US" sz="4267" dirty="0">
              <a:solidFill>
                <a:schemeClr val="bg2"/>
              </a:solidFill>
            </a:endParaRPr>
          </a:p>
        </p:txBody>
      </p:sp>
      <p:sp>
        <p:nvSpPr>
          <p:cNvPr id="6" name="Textfeld 5">
            <a:extLst>
              <a:ext uri="{FF2B5EF4-FFF2-40B4-BE49-F238E27FC236}">
                <a16:creationId xmlns:a16="http://schemas.microsoft.com/office/drawing/2014/main" id="{71B888A8-6007-0CBA-EBC5-502B0D2FEEFE}"/>
              </a:ext>
            </a:extLst>
          </p:cNvPr>
          <p:cNvSpPr txBox="1"/>
          <p:nvPr/>
        </p:nvSpPr>
        <p:spPr>
          <a:xfrm>
            <a:off x="7277494" y="4923418"/>
            <a:ext cx="4220240" cy="318100"/>
          </a:xfrm>
          <a:prstGeom prst="rect">
            <a:avLst/>
          </a:prstGeom>
          <a:noFill/>
        </p:spPr>
        <p:txBody>
          <a:bodyPr wrap="square" rtlCol="0">
            <a:spAutoFit/>
          </a:bodyPr>
          <a:lstStyle/>
          <a:p>
            <a:r>
              <a:rPr lang="de-DE" sz="1467" dirty="0"/>
              <a:t>https://www.youtube.com/watch?v=1jHvXakt1qw</a:t>
            </a:r>
          </a:p>
        </p:txBody>
      </p:sp>
      <p:sp>
        <p:nvSpPr>
          <p:cNvPr id="7" name="Google Shape;204;p30">
            <a:extLst>
              <a:ext uri="{FF2B5EF4-FFF2-40B4-BE49-F238E27FC236}">
                <a16:creationId xmlns:a16="http://schemas.microsoft.com/office/drawing/2014/main" id="{725931AB-7B1F-2F84-D3FD-21B00B17E4C0}"/>
              </a:ext>
            </a:extLst>
          </p:cNvPr>
          <p:cNvSpPr/>
          <p:nvPr/>
        </p:nvSpPr>
        <p:spPr>
          <a:xfrm>
            <a:off x="6095181" y="5912607"/>
            <a:ext cx="124800" cy="124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8" name="Google Shape;204;p30">
            <a:extLst>
              <a:ext uri="{FF2B5EF4-FFF2-40B4-BE49-F238E27FC236}">
                <a16:creationId xmlns:a16="http://schemas.microsoft.com/office/drawing/2014/main" id="{8095B147-8705-AD70-461F-6C0B9929B26B}"/>
              </a:ext>
            </a:extLst>
          </p:cNvPr>
          <p:cNvSpPr/>
          <p:nvPr/>
        </p:nvSpPr>
        <p:spPr>
          <a:xfrm>
            <a:off x="5677597" y="591260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9" name="Google Shape;204;p30">
            <a:extLst>
              <a:ext uri="{FF2B5EF4-FFF2-40B4-BE49-F238E27FC236}">
                <a16:creationId xmlns:a16="http://schemas.microsoft.com/office/drawing/2014/main" id="{F852B731-F9BE-7111-08BC-68B50CBB0D36}"/>
              </a:ext>
            </a:extLst>
          </p:cNvPr>
          <p:cNvSpPr/>
          <p:nvPr/>
        </p:nvSpPr>
        <p:spPr>
          <a:xfrm>
            <a:off x="6514765" y="5860721"/>
            <a:ext cx="220800"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2" name="Wolke 1">
            <a:extLst>
              <a:ext uri="{FF2B5EF4-FFF2-40B4-BE49-F238E27FC236}">
                <a16:creationId xmlns:a16="http://schemas.microsoft.com/office/drawing/2014/main" id="{BE4A71C7-43DB-94E0-BB6E-8660BA21B153}"/>
              </a:ext>
            </a:extLst>
          </p:cNvPr>
          <p:cNvSpPr/>
          <p:nvPr/>
        </p:nvSpPr>
        <p:spPr>
          <a:xfrm>
            <a:off x="6783355" y="130629"/>
            <a:ext cx="3685592" cy="1485853"/>
          </a:xfrm>
          <a:prstGeom prst="cloud">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dirty="0" err="1"/>
              <a:t>Let´s</a:t>
            </a:r>
            <a:r>
              <a:rPr lang="de-DE" dirty="0"/>
              <a:t> </a:t>
            </a:r>
            <a:r>
              <a:rPr lang="de-DE" dirty="0" err="1"/>
              <a:t>have</a:t>
            </a:r>
            <a:r>
              <a:rPr lang="de-DE" dirty="0"/>
              <a:t> a </a:t>
            </a:r>
            <a:r>
              <a:rPr lang="de-DE" dirty="0" err="1"/>
              <a:t>look</a:t>
            </a:r>
            <a:r>
              <a:rPr lang="de-DE" dirty="0"/>
              <a:t> at </a:t>
            </a:r>
            <a:r>
              <a:rPr lang="de-DE" dirty="0" err="1"/>
              <a:t>this</a:t>
            </a:r>
            <a:r>
              <a:rPr lang="de-DE" dirty="0"/>
              <a:t> </a:t>
            </a:r>
            <a:r>
              <a:rPr lang="de-DE" dirty="0" err="1"/>
              <a:t>youtube</a:t>
            </a:r>
            <a:r>
              <a:rPr lang="de-DE" dirty="0"/>
              <a:t> </a:t>
            </a:r>
            <a:r>
              <a:rPr lang="de-DE" dirty="0" err="1"/>
              <a:t>video</a:t>
            </a:r>
            <a:r>
              <a:rPr lang="de-DE" dirty="0"/>
              <a:t> on </a:t>
            </a:r>
            <a:r>
              <a:rPr lang="de-DE" dirty="0" err="1"/>
              <a:t>another</a:t>
            </a:r>
            <a:r>
              <a:rPr lang="de-DE" dirty="0"/>
              <a:t> Scratch game!</a:t>
            </a:r>
          </a:p>
        </p:txBody>
      </p:sp>
      <p:pic>
        <p:nvPicPr>
          <p:cNvPr id="4" name="Grafik 3">
            <a:extLst>
              <a:ext uri="{FF2B5EF4-FFF2-40B4-BE49-F238E27FC236}">
                <a16:creationId xmlns:a16="http://schemas.microsoft.com/office/drawing/2014/main" id="{9670D7ED-6D6A-B01E-133D-9468C46FEF6B}"/>
              </a:ext>
            </a:extLst>
          </p:cNvPr>
          <p:cNvPicPr>
            <a:picLocks noChangeAspect="1"/>
          </p:cNvPicPr>
          <p:nvPr/>
        </p:nvPicPr>
        <p:blipFill>
          <a:blip r:embed="rId2"/>
          <a:stretch>
            <a:fillRect/>
          </a:stretch>
        </p:blipFill>
        <p:spPr>
          <a:xfrm>
            <a:off x="6735565" y="2267338"/>
            <a:ext cx="5098379" cy="2574100"/>
          </a:xfrm>
          <a:prstGeom prst="rect">
            <a:avLst/>
          </a:prstGeom>
        </p:spPr>
      </p:pic>
    </p:spTree>
    <p:extLst>
      <p:ext uri="{BB962C8B-B14F-4D97-AF65-F5344CB8AC3E}">
        <p14:creationId xmlns:p14="http://schemas.microsoft.com/office/powerpoint/2010/main" val="35970811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15" name="Google Shape;201;p30">
            <a:extLst>
              <a:ext uri="{FF2B5EF4-FFF2-40B4-BE49-F238E27FC236}">
                <a16:creationId xmlns:a16="http://schemas.microsoft.com/office/drawing/2014/main" id="{081AD704-5AA2-DBAB-957D-B9D80236CFB0}"/>
              </a:ext>
            </a:extLst>
          </p:cNvPr>
          <p:cNvSpPr txBox="1">
            <a:spLocks/>
          </p:cNvSpPr>
          <p:nvPr/>
        </p:nvSpPr>
        <p:spPr>
          <a:xfrm>
            <a:off x="1902657" y="424708"/>
            <a:ext cx="7848223" cy="338218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algn="l"/>
            <a:r>
              <a:rPr lang="en-US" b="1" dirty="0">
                <a:solidFill>
                  <a:schemeClr val="tx1"/>
                </a:solidFill>
              </a:rPr>
              <a:t>Coding in other </a:t>
            </a:r>
            <a:r>
              <a:rPr lang="en-US" b="1" dirty="0" err="1">
                <a:solidFill>
                  <a:schemeClr val="tx1"/>
                </a:solidFill>
              </a:rPr>
              <a:t>programme</a:t>
            </a:r>
            <a:r>
              <a:rPr lang="en-US" b="1" dirty="0">
                <a:solidFill>
                  <a:schemeClr val="tx1"/>
                </a:solidFill>
              </a:rPr>
              <a:t> languages? –  example of a coding </a:t>
            </a:r>
            <a:r>
              <a:rPr lang="en-US" b="1" dirty="0" err="1">
                <a:solidFill>
                  <a:schemeClr val="tx1"/>
                </a:solidFill>
              </a:rPr>
              <a:t>programme</a:t>
            </a:r>
            <a:r>
              <a:rPr lang="en-US" b="1" dirty="0">
                <a:solidFill>
                  <a:schemeClr val="tx1"/>
                </a:solidFill>
              </a:rPr>
              <a:t> which asks for you name and write the name in </a:t>
            </a:r>
            <a:r>
              <a:rPr lang="en-US" b="1" dirty="0" err="1">
                <a:solidFill>
                  <a:schemeClr val="tx1"/>
                </a:solidFill>
              </a:rPr>
              <a:t>coloured</a:t>
            </a:r>
            <a:r>
              <a:rPr lang="en-US" b="1" dirty="0">
                <a:solidFill>
                  <a:schemeClr val="tx1"/>
                </a:solidFill>
              </a:rPr>
              <a:t> letters.</a:t>
            </a:r>
          </a:p>
          <a:p>
            <a:pPr algn="l"/>
            <a:endParaRPr lang="en-US" dirty="0">
              <a:solidFill>
                <a:schemeClr val="tx1"/>
              </a:solidFill>
            </a:endParaRPr>
          </a:p>
        </p:txBody>
      </p:sp>
      <p:sp>
        <p:nvSpPr>
          <p:cNvPr id="3" name="Google Shape;204;p30">
            <a:extLst>
              <a:ext uri="{FF2B5EF4-FFF2-40B4-BE49-F238E27FC236}">
                <a16:creationId xmlns:a16="http://schemas.microsoft.com/office/drawing/2014/main" id="{CA26CBB3-C1FB-F9B0-8F8E-19D115E5D354}"/>
              </a:ext>
            </a:extLst>
          </p:cNvPr>
          <p:cNvSpPr/>
          <p:nvPr/>
        </p:nvSpPr>
        <p:spPr>
          <a:xfrm>
            <a:off x="6096000" y="546878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4" name="Google Shape;204;p30">
            <a:extLst>
              <a:ext uri="{FF2B5EF4-FFF2-40B4-BE49-F238E27FC236}">
                <a16:creationId xmlns:a16="http://schemas.microsoft.com/office/drawing/2014/main" id="{10A5E088-CD4B-AB9D-27C9-2A3E97D7FD1F}"/>
              </a:ext>
            </a:extLst>
          </p:cNvPr>
          <p:cNvSpPr/>
          <p:nvPr/>
        </p:nvSpPr>
        <p:spPr>
          <a:xfrm>
            <a:off x="6414400" y="5468787"/>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8" name="Google Shape;204;p30">
            <a:extLst>
              <a:ext uri="{FF2B5EF4-FFF2-40B4-BE49-F238E27FC236}">
                <a16:creationId xmlns:a16="http://schemas.microsoft.com/office/drawing/2014/main" id="{0D4E4149-CEAD-544C-EB28-C6F4B30B580E}"/>
              </a:ext>
            </a:extLst>
          </p:cNvPr>
          <p:cNvSpPr/>
          <p:nvPr/>
        </p:nvSpPr>
        <p:spPr>
          <a:xfrm>
            <a:off x="6048006" y="5423865"/>
            <a:ext cx="218788" cy="220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9" name="Google Shape;204;p30">
            <a:extLst>
              <a:ext uri="{FF2B5EF4-FFF2-40B4-BE49-F238E27FC236}">
                <a16:creationId xmlns:a16="http://schemas.microsoft.com/office/drawing/2014/main" id="{12F951AD-6D3A-C400-03D6-4779925DD9D7}"/>
              </a:ext>
            </a:extLst>
          </p:cNvPr>
          <p:cNvSpPr/>
          <p:nvPr/>
        </p:nvSpPr>
        <p:spPr>
          <a:xfrm>
            <a:off x="5740198" y="5489343"/>
            <a:ext cx="122800" cy="122800"/>
          </a:xfrm>
          <a:prstGeom prst="ellipse">
            <a:avLst/>
          </a:prstGeom>
          <a:solidFill>
            <a:schemeClr val="lt1"/>
          </a:solidFill>
          <a:ln>
            <a:noFill/>
          </a:ln>
        </p:spPr>
        <p:txBody>
          <a:bodyPr spcFirstLastPara="1" wrap="square" lIns="121900" tIns="121900" rIns="121900" bIns="121900" anchor="ctr" anchorCtr="0">
            <a:noAutofit/>
          </a:bodyPr>
          <a:lstStyle/>
          <a:p>
            <a:endParaRPr sz="2400"/>
          </a:p>
        </p:txBody>
      </p:sp>
      <p:sp>
        <p:nvSpPr>
          <p:cNvPr id="11" name="Google Shape;201;p30">
            <a:extLst>
              <a:ext uri="{FF2B5EF4-FFF2-40B4-BE49-F238E27FC236}">
                <a16:creationId xmlns:a16="http://schemas.microsoft.com/office/drawing/2014/main" id="{77D79DF7-0971-E918-3691-954A72A9FA29}"/>
              </a:ext>
            </a:extLst>
          </p:cNvPr>
          <p:cNvSpPr txBox="1">
            <a:spLocks/>
          </p:cNvSpPr>
          <p:nvPr/>
        </p:nvSpPr>
        <p:spPr>
          <a:xfrm>
            <a:off x="1750256" y="1256592"/>
            <a:ext cx="10159507"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endParaRPr lang="en-GB" sz="1600" dirty="0">
              <a:solidFill>
                <a:schemeClr val="tx1"/>
              </a:solidFill>
            </a:endParaRPr>
          </a:p>
        </p:txBody>
      </p:sp>
      <p:cxnSp>
        <p:nvCxnSpPr>
          <p:cNvPr id="12" name="Google Shape;236;p32">
            <a:extLst>
              <a:ext uri="{FF2B5EF4-FFF2-40B4-BE49-F238E27FC236}">
                <a16:creationId xmlns:a16="http://schemas.microsoft.com/office/drawing/2014/main" id="{8C067B3C-7834-B8C9-62FC-930C22802D45}"/>
              </a:ext>
            </a:extLst>
          </p:cNvPr>
          <p:cNvCxnSpPr>
            <a:cxnSpLocks/>
          </p:cNvCxnSpPr>
          <p:nvPr/>
        </p:nvCxnSpPr>
        <p:spPr>
          <a:xfrm flipV="1">
            <a:off x="1503344" y="398170"/>
            <a:ext cx="0" cy="1979695"/>
          </a:xfrm>
          <a:prstGeom prst="straightConnector1">
            <a:avLst/>
          </a:prstGeom>
          <a:ln w="76200">
            <a:headEnd type="none" w="med" len="med"/>
            <a:tailEnd type="none" w="med" len="med"/>
          </a:ln>
        </p:spPr>
        <p:style>
          <a:lnRef idx="1">
            <a:schemeClr val="accent2"/>
          </a:lnRef>
          <a:fillRef idx="0">
            <a:schemeClr val="accent2"/>
          </a:fillRef>
          <a:effectRef idx="0">
            <a:schemeClr val="accent2"/>
          </a:effectRef>
          <a:fontRef idx="minor">
            <a:schemeClr val="tx1"/>
          </a:fontRef>
        </p:style>
      </p:cxnSp>
      <p:sp>
        <p:nvSpPr>
          <p:cNvPr id="7" name="Textfeld 6">
            <a:extLst>
              <a:ext uri="{FF2B5EF4-FFF2-40B4-BE49-F238E27FC236}">
                <a16:creationId xmlns:a16="http://schemas.microsoft.com/office/drawing/2014/main" id="{57658565-F7C0-8739-D0F9-6E47C662EB04}"/>
              </a:ext>
            </a:extLst>
          </p:cNvPr>
          <p:cNvSpPr txBox="1"/>
          <p:nvPr/>
        </p:nvSpPr>
        <p:spPr>
          <a:xfrm>
            <a:off x="2783062" y="1674556"/>
            <a:ext cx="2522946" cy="400110"/>
          </a:xfrm>
          <a:prstGeom prst="rect">
            <a:avLst/>
          </a:prstGeom>
          <a:noFill/>
        </p:spPr>
        <p:txBody>
          <a:bodyPr wrap="square" rtlCol="0">
            <a:spAutoFit/>
          </a:bodyPr>
          <a:lstStyle/>
          <a:p>
            <a:pPr algn="ctr"/>
            <a:r>
              <a:rPr lang="de-DE" sz="2000" b="1" dirty="0"/>
              <a:t>In Python</a:t>
            </a:r>
          </a:p>
        </p:txBody>
      </p:sp>
      <p:pic>
        <p:nvPicPr>
          <p:cNvPr id="6" name="Grafik 5">
            <a:extLst>
              <a:ext uri="{FF2B5EF4-FFF2-40B4-BE49-F238E27FC236}">
                <a16:creationId xmlns:a16="http://schemas.microsoft.com/office/drawing/2014/main" id="{00F7208C-31D1-4969-2749-1D218989C267}"/>
              </a:ext>
            </a:extLst>
          </p:cNvPr>
          <p:cNvPicPr>
            <a:picLocks noChangeAspect="1"/>
          </p:cNvPicPr>
          <p:nvPr/>
        </p:nvPicPr>
        <p:blipFill>
          <a:blip r:embed="rId3"/>
          <a:stretch>
            <a:fillRect/>
          </a:stretch>
        </p:blipFill>
        <p:spPr>
          <a:xfrm>
            <a:off x="1802388" y="2086700"/>
            <a:ext cx="4850766" cy="2805618"/>
          </a:xfrm>
          <a:prstGeom prst="rect">
            <a:avLst/>
          </a:prstGeom>
        </p:spPr>
      </p:pic>
      <p:sp>
        <p:nvSpPr>
          <p:cNvPr id="10" name="Textfeld 9">
            <a:extLst>
              <a:ext uri="{FF2B5EF4-FFF2-40B4-BE49-F238E27FC236}">
                <a16:creationId xmlns:a16="http://schemas.microsoft.com/office/drawing/2014/main" id="{181A1482-356E-721E-01A0-879CCCF4A33E}"/>
              </a:ext>
            </a:extLst>
          </p:cNvPr>
          <p:cNvSpPr txBox="1"/>
          <p:nvPr/>
        </p:nvSpPr>
        <p:spPr>
          <a:xfrm>
            <a:off x="8108339" y="1686590"/>
            <a:ext cx="3097726" cy="400110"/>
          </a:xfrm>
          <a:prstGeom prst="rect">
            <a:avLst/>
          </a:prstGeom>
          <a:noFill/>
        </p:spPr>
        <p:txBody>
          <a:bodyPr wrap="square" rtlCol="0">
            <a:spAutoFit/>
          </a:bodyPr>
          <a:lstStyle/>
          <a:p>
            <a:pPr algn="ctr"/>
            <a:r>
              <a:rPr lang="de-DE" sz="2000" b="1" dirty="0"/>
              <a:t>In Scratch (</a:t>
            </a:r>
            <a:r>
              <a:rPr lang="de-DE" sz="2000" b="1" dirty="0" err="1"/>
              <a:t>with</a:t>
            </a:r>
            <a:r>
              <a:rPr lang="de-DE" sz="2000" b="1" dirty="0"/>
              <a:t> Blocks)</a:t>
            </a:r>
          </a:p>
        </p:txBody>
      </p:sp>
      <p:sp>
        <p:nvSpPr>
          <p:cNvPr id="16" name="Textfeld 15">
            <a:extLst>
              <a:ext uri="{FF2B5EF4-FFF2-40B4-BE49-F238E27FC236}">
                <a16:creationId xmlns:a16="http://schemas.microsoft.com/office/drawing/2014/main" id="{82937879-4689-BAD8-0B75-F172EBD1D4C2}"/>
              </a:ext>
            </a:extLst>
          </p:cNvPr>
          <p:cNvSpPr txBox="1"/>
          <p:nvPr/>
        </p:nvSpPr>
        <p:spPr>
          <a:xfrm>
            <a:off x="7135308" y="2309878"/>
            <a:ext cx="4926856" cy="2862322"/>
          </a:xfrm>
          <a:prstGeom prst="rect">
            <a:avLst/>
          </a:prstGeom>
          <a:noFill/>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sz="1800" b="1" i="0" u="none" strike="noStrike" cap="none" normalizeH="0" baseline="0" dirty="0" err="1">
                <a:ln>
                  <a:noFill/>
                </a:ln>
                <a:solidFill>
                  <a:schemeClr val="tx1"/>
                </a:solidFill>
                <a:effectLst/>
                <a:latin typeface="Arial" panose="020B0604020202020204" pitchFamily="34" charset="0"/>
              </a:rPr>
              <a:t>When</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green</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flag</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clicked</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Ask [</a:t>
            </a:r>
            <a:r>
              <a:rPr kumimoji="0" lang="de-DE" altLang="de-DE" sz="1800" b="1" i="0" u="none" strike="noStrike" cap="none" normalizeH="0" baseline="0" dirty="0" err="1">
                <a:ln>
                  <a:noFill/>
                </a:ln>
                <a:solidFill>
                  <a:schemeClr val="tx1"/>
                </a:solidFill>
                <a:effectLst/>
                <a:latin typeface="Arial" panose="020B0604020202020204" pitchFamily="34" charset="0"/>
              </a:rPr>
              <a:t>What's</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your</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name</a:t>
            </a:r>
            <a:r>
              <a:rPr kumimoji="0" lang="de-DE" altLang="de-DE" sz="1800" b="1" i="0" u="none" strike="noStrike" cap="none" normalizeH="0" baseline="0" dirty="0">
                <a:ln>
                  <a:noFill/>
                </a:ln>
                <a:solidFill>
                  <a:schemeClr val="tx1"/>
                </a:solidFill>
                <a:effectLst/>
                <a:latin typeface="Arial" panose="020B0604020202020204" pitchFamily="34" charset="0"/>
              </a:rPr>
              <a:t>?] and </a:t>
            </a:r>
            <a:r>
              <a:rPr kumimoji="0" lang="de-DE" altLang="de-DE" sz="1800" b="1" i="0" u="none" strike="noStrike" cap="none" normalizeH="0" baseline="0" dirty="0" err="1">
                <a:ln>
                  <a:noFill/>
                </a:ln>
                <a:solidFill>
                  <a:schemeClr val="tx1"/>
                </a:solidFill>
                <a:effectLst/>
                <a:latin typeface="Arial" panose="020B0604020202020204" pitchFamily="34" charset="0"/>
              </a:rPr>
              <a:t>wait</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Set [</a:t>
            </a:r>
            <a:r>
              <a:rPr kumimoji="0" lang="de-DE" altLang="de-DE" sz="1800" b="1" i="0" u="none" strike="noStrike" cap="none" normalizeH="0" baseline="0" dirty="0" err="1">
                <a:ln>
                  <a:noFill/>
                </a:ln>
                <a:solidFill>
                  <a:schemeClr val="tx1"/>
                </a:solidFill>
                <a:effectLst/>
                <a:latin typeface="Arial" panose="020B0604020202020204" pitchFamily="34" charset="0"/>
              </a:rPr>
              <a:t>index</a:t>
            </a:r>
            <a:r>
              <a:rPr kumimoji="0" lang="de-DE" altLang="de-DE" sz="1800" b="1" i="0" u="none" strike="noStrike" cap="none" normalizeH="0" baseline="0" dirty="0">
                <a:ln>
                  <a:noFill/>
                </a:ln>
                <a:solidFill>
                  <a:schemeClr val="tx1"/>
                </a:solidFill>
                <a:effectLst/>
                <a:latin typeface="Arial" panose="020B0604020202020204" pitchFamily="34" charset="0"/>
              </a:rPr>
              <a:t> v] </a:t>
            </a:r>
            <a:r>
              <a:rPr kumimoji="0" lang="de-DE" altLang="de-DE" sz="1800" b="1" i="0" u="none" strike="noStrike" cap="none" normalizeH="0" baseline="0" dirty="0" err="1">
                <a:ln>
                  <a:noFill/>
                </a:ln>
                <a:solidFill>
                  <a:schemeClr val="tx1"/>
                </a:solidFill>
                <a:effectLst/>
                <a:latin typeface="Arial" panose="020B0604020202020204" pitchFamily="34" charset="0"/>
              </a:rPr>
              <a:t>to</a:t>
            </a:r>
            <a:r>
              <a:rPr kumimoji="0" lang="de-DE" altLang="de-DE" sz="1800" b="1" i="0" u="none" strike="noStrike" cap="none" normalizeH="0" baseline="0" dirty="0">
                <a:ln>
                  <a:noFill/>
                </a:ln>
                <a:solidFill>
                  <a:schemeClr val="tx1"/>
                </a:solidFill>
                <a:effectLst/>
                <a:latin typeface="Arial" panose="020B0604020202020204" pitchFamily="34" charset="0"/>
              </a:rPr>
              <a:t> [1]</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Repeat (</a:t>
            </a:r>
            <a:r>
              <a:rPr kumimoji="0" lang="de-DE" altLang="de-DE" sz="1800" b="1" i="0" u="none" strike="noStrike" cap="none" normalizeH="0" baseline="0" dirty="0" err="1">
                <a:ln>
                  <a:noFill/>
                </a:ln>
                <a:solidFill>
                  <a:schemeClr val="tx1"/>
                </a:solidFill>
                <a:effectLst/>
                <a:latin typeface="Arial" panose="020B0604020202020204" pitchFamily="34" charset="0"/>
              </a:rPr>
              <a:t>length</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of</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answer</a:t>
            </a:r>
            <a:r>
              <a:rPr kumimoji="0" lang="de-DE" altLang="de-DE" sz="1800" b="1" i="0" u="none" strike="noStrike" cap="none" normalizeH="0" baseline="0" dirty="0">
                <a:ln>
                  <a:noFill/>
                </a:ln>
                <a:solidFill>
                  <a:schemeClr val="tx1"/>
                </a:solidFill>
                <a:effectLst/>
                <a:latin typeface="Arial" panose="020B0604020202020204" pitchFamily="34" charset="0"/>
              </a:rPr>
              <a:t>])</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Create a </a:t>
            </a:r>
            <a:r>
              <a:rPr kumimoji="0" lang="de-DE" altLang="de-DE" sz="1800" b="1" i="0" u="none" strike="noStrike" cap="none" normalizeH="0" baseline="0" dirty="0" err="1">
                <a:ln>
                  <a:noFill/>
                </a:ln>
                <a:solidFill>
                  <a:schemeClr val="tx1"/>
                </a:solidFill>
                <a:effectLst/>
                <a:latin typeface="Arial" panose="020B0604020202020204" pitchFamily="34" charset="0"/>
              </a:rPr>
              <a:t>clone</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of</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myself</a:t>
            </a:r>
            <a:r>
              <a:rPr kumimoji="0" lang="de-DE" altLang="de-DE" sz="1800" b="1" i="0" u="none" strike="noStrike" cap="none" normalizeH="0" baseline="0" dirty="0">
                <a:ln>
                  <a:noFill/>
                </a:ln>
                <a:solidFill>
                  <a:schemeClr val="tx1"/>
                </a:solidFill>
                <a:effectLst/>
                <a:latin typeface="Arial" panose="020B0604020202020204" pitchFamily="34" charset="0"/>
              </a:rPr>
              <a:t>]</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Set [</a:t>
            </a:r>
            <a:r>
              <a:rPr kumimoji="0" lang="de-DE" altLang="de-DE" sz="1800" b="1" i="0" u="none" strike="noStrike" cap="none" normalizeH="0" baseline="0" dirty="0" err="1">
                <a:ln>
                  <a:noFill/>
                </a:ln>
                <a:solidFill>
                  <a:schemeClr val="tx1"/>
                </a:solidFill>
                <a:effectLst/>
                <a:latin typeface="Arial" panose="020B0604020202020204" pitchFamily="34" charset="0"/>
              </a:rPr>
              <a:t>text</a:t>
            </a:r>
            <a:r>
              <a:rPr kumimoji="0" lang="de-DE" altLang="de-DE" sz="1800" b="1" i="0" u="none" strike="noStrike" cap="none" normalizeH="0" baseline="0" dirty="0">
                <a:ln>
                  <a:noFill/>
                </a:ln>
                <a:solidFill>
                  <a:schemeClr val="tx1"/>
                </a:solidFill>
                <a:effectLst/>
                <a:latin typeface="Arial" panose="020B0604020202020204" pitchFamily="34" charset="0"/>
              </a:rPr>
              <a:t> v] </a:t>
            </a:r>
            <a:r>
              <a:rPr kumimoji="0" lang="de-DE" altLang="de-DE" sz="1800" b="1" i="0" u="none" strike="noStrike" cap="none" normalizeH="0" baseline="0" dirty="0" err="1">
                <a:ln>
                  <a:noFill/>
                </a:ln>
                <a:solidFill>
                  <a:schemeClr val="tx1"/>
                </a:solidFill>
                <a:effectLst/>
                <a:latin typeface="Arial" panose="020B0604020202020204" pitchFamily="34" charset="0"/>
              </a:rPr>
              <a:t>to</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letter</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index</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of</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answer</a:t>
            </a:r>
            <a:r>
              <a:rPr kumimoji="0" lang="de-DE" altLang="de-DE" sz="1800" b="1" i="0" u="none" strike="noStrike" cap="none" normalizeH="0" baseline="0" dirty="0">
                <a:ln>
                  <a:noFill/>
                </a:ln>
                <a:solidFill>
                  <a:schemeClr val="tx1"/>
                </a:solidFill>
                <a:effectLst/>
                <a:latin typeface="Arial" panose="020B0604020202020204" pitchFamily="34" charset="0"/>
              </a:rPr>
              <a:t>]]</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Set </a:t>
            </a:r>
            <a:r>
              <a:rPr kumimoji="0" lang="de-DE" altLang="de-DE" sz="1800" b="1" i="0" u="none" strike="noStrike" cap="none" normalizeH="0" baseline="0" dirty="0" err="1">
                <a:ln>
                  <a:noFill/>
                </a:ln>
                <a:solidFill>
                  <a:schemeClr val="tx1"/>
                </a:solidFill>
                <a:effectLst/>
                <a:latin typeface="Arial" panose="020B0604020202020204" pitchFamily="34" charset="0"/>
              </a:rPr>
              <a:t>color</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effect</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to</a:t>
            </a:r>
            <a:r>
              <a:rPr kumimoji="0" lang="de-DE" altLang="de-DE" sz="1800" b="1" i="0" u="none" strike="noStrike" cap="none" normalizeH="0" baseline="0" dirty="0">
                <a:ln>
                  <a:noFill/>
                </a:ln>
                <a:solidFill>
                  <a:schemeClr val="tx1"/>
                </a:solidFill>
                <a:effectLst/>
                <a:latin typeface="Arial" panose="020B0604020202020204" pitchFamily="34" charset="0"/>
              </a:rPr>
              <a:t> (pick </a:t>
            </a:r>
            <a:r>
              <a:rPr kumimoji="0" lang="de-DE" altLang="de-DE" sz="1800" b="1" i="0" u="none" strike="noStrike" cap="none" normalizeH="0" baseline="0" dirty="0" err="1">
                <a:ln>
                  <a:noFill/>
                </a:ln>
                <a:solidFill>
                  <a:schemeClr val="tx1"/>
                </a:solidFill>
                <a:effectLst/>
                <a:latin typeface="Arial" panose="020B0604020202020204" pitchFamily="34" charset="0"/>
              </a:rPr>
              <a:t>random</a:t>
            </a:r>
            <a:r>
              <a:rPr kumimoji="0" lang="de-DE" altLang="de-DE" sz="1800" b="1" i="0" u="none" strike="noStrike" cap="none" normalizeH="0" baseline="0" dirty="0">
                <a:ln>
                  <a:noFill/>
                </a:ln>
                <a:solidFill>
                  <a:schemeClr val="tx1"/>
                </a:solidFill>
                <a:effectLst/>
                <a:latin typeface="Arial" panose="020B0604020202020204" pitchFamily="34" charset="0"/>
              </a:rPr>
              <a:t> 1 </a:t>
            </a:r>
            <a:r>
              <a:rPr kumimoji="0" lang="de-DE" altLang="de-DE" sz="1800" b="1" i="0" u="none" strike="noStrike" cap="none" normalizeH="0" baseline="0" dirty="0" err="1">
                <a:ln>
                  <a:noFill/>
                </a:ln>
                <a:solidFill>
                  <a:schemeClr val="tx1"/>
                </a:solidFill>
                <a:effectLst/>
                <a:latin typeface="Arial" panose="020B0604020202020204" pitchFamily="34" charset="0"/>
              </a:rPr>
              <a:t>to</a:t>
            </a:r>
            <a:r>
              <a:rPr kumimoji="0" lang="de-DE" altLang="de-DE" sz="1800" b="1" i="0" u="none" strike="noStrike" cap="none" normalizeH="0" baseline="0" dirty="0">
                <a:ln>
                  <a:noFill/>
                </a:ln>
                <a:solidFill>
                  <a:schemeClr val="tx1"/>
                </a:solidFill>
                <a:effectLst/>
                <a:latin typeface="Arial" panose="020B0604020202020204" pitchFamily="34" charset="0"/>
              </a:rPr>
              <a:t> 200)</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Go </a:t>
            </a:r>
            <a:r>
              <a:rPr kumimoji="0" lang="de-DE" altLang="de-DE" sz="1800" b="1" i="0" u="none" strike="noStrike" cap="none" normalizeH="0" baseline="0" dirty="0" err="1">
                <a:ln>
                  <a:noFill/>
                </a:ln>
                <a:solidFill>
                  <a:schemeClr val="tx1"/>
                </a:solidFill>
                <a:effectLst/>
                <a:latin typeface="Arial" panose="020B0604020202020204" pitchFamily="34" charset="0"/>
              </a:rPr>
              <a:t>to</a:t>
            </a:r>
            <a:r>
              <a:rPr kumimoji="0" lang="de-DE" altLang="de-DE" sz="1800" b="1" i="0" u="none" strike="noStrike" cap="none" normalizeH="0" baseline="0" dirty="0">
                <a:ln>
                  <a:noFill/>
                </a:ln>
                <a:solidFill>
                  <a:schemeClr val="tx1"/>
                </a:solidFill>
                <a:effectLst/>
                <a:latin typeface="Arial" panose="020B0604020202020204" pitchFamily="34" charset="0"/>
              </a:rPr>
              <a:t> x: (</a:t>
            </a:r>
            <a:r>
              <a:rPr kumimoji="0" lang="de-DE" altLang="de-DE" sz="1800" b="1" i="0" u="none" strike="noStrike" cap="none" normalizeH="0" baseline="0" dirty="0" err="1">
                <a:ln>
                  <a:noFill/>
                </a:ln>
                <a:solidFill>
                  <a:schemeClr val="tx1"/>
                </a:solidFill>
                <a:effectLst/>
                <a:latin typeface="Arial" panose="020B0604020202020204" pitchFamily="34" charset="0"/>
              </a:rPr>
              <a:t>index</a:t>
            </a:r>
            <a:r>
              <a:rPr kumimoji="0" lang="de-DE" altLang="de-DE" sz="1800" b="1" i="0" u="none" strike="noStrike" cap="none" normalizeH="0" baseline="0" dirty="0">
                <a:ln>
                  <a:noFill/>
                </a:ln>
                <a:solidFill>
                  <a:schemeClr val="tx1"/>
                </a:solidFill>
                <a:effectLst/>
                <a:latin typeface="Arial" panose="020B0604020202020204" pitchFamily="34" charset="0"/>
              </a:rPr>
              <a:t> * 20 - 100) y: 0</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sz="1800" b="1" i="0" u="none" strike="noStrike" cap="none" normalizeH="0" baseline="0" dirty="0" err="1">
                <a:ln>
                  <a:noFill/>
                </a:ln>
                <a:solidFill>
                  <a:schemeClr val="tx1"/>
                </a:solidFill>
                <a:effectLst/>
                <a:latin typeface="Arial" panose="020B0604020202020204" pitchFamily="34" charset="0"/>
              </a:rPr>
              <a:t>Increase</a:t>
            </a:r>
            <a:r>
              <a:rPr kumimoji="0" lang="de-DE" altLang="de-DE" sz="1800" b="1" i="0" u="none" strike="noStrike" cap="none" normalizeH="0" baseline="0" dirty="0">
                <a:ln>
                  <a:noFill/>
                </a:ln>
                <a:solidFill>
                  <a:schemeClr val="tx1"/>
                </a:solidFill>
                <a:effectLst/>
                <a:latin typeface="Arial" panose="020B0604020202020204" pitchFamily="34" charset="0"/>
              </a:rPr>
              <a:t> [</a:t>
            </a:r>
            <a:r>
              <a:rPr kumimoji="0" lang="de-DE" altLang="de-DE" sz="1800" b="1" i="0" u="none" strike="noStrike" cap="none" normalizeH="0" baseline="0" dirty="0" err="1">
                <a:ln>
                  <a:noFill/>
                </a:ln>
                <a:solidFill>
                  <a:schemeClr val="tx1"/>
                </a:solidFill>
                <a:effectLst/>
                <a:latin typeface="Arial" panose="020B0604020202020204" pitchFamily="34" charset="0"/>
              </a:rPr>
              <a:t>index</a:t>
            </a:r>
            <a:r>
              <a:rPr kumimoji="0" lang="de-DE" altLang="de-DE" sz="1800" b="1" i="0" u="none" strike="noStrike" cap="none" normalizeH="0" baseline="0" dirty="0">
                <a:ln>
                  <a:noFill/>
                </a:ln>
                <a:solidFill>
                  <a:schemeClr val="tx1"/>
                </a:solidFill>
                <a:effectLst/>
                <a:latin typeface="Arial" panose="020B0604020202020204" pitchFamily="34" charset="0"/>
              </a:rPr>
              <a:t> v] </a:t>
            </a:r>
            <a:r>
              <a:rPr kumimoji="0" lang="de-DE" altLang="de-DE" sz="1800" b="1" i="0" u="none" strike="noStrike" cap="none" normalizeH="0" baseline="0" dirty="0" err="1">
                <a:ln>
                  <a:noFill/>
                </a:ln>
                <a:solidFill>
                  <a:schemeClr val="tx1"/>
                </a:solidFill>
                <a:effectLst/>
                <a:latin typeface="Arial" panose="020B0604020202020204" pitchFamily="34" charset="0"/>
              </a:rPr>
              <a:t>by</a:t>
            </a:r>
            <a:r>
              <a:rPr kumimoji="0" lang="de-DE" altLang="de-DE" sz="1800" b="1" i="0" u="none" strike="noStrike" cap="none" normalizeH="0" baseline="0" dirty="0">
                <a:ln>
                  <a:noFill/>
                </a:ln>
                <a:solidFill>
                  <a:schemeClr val="tx1"/>
                </a:solidFill>
                <a:effectLst/>
                <a:latin typeface="Arial" panose="020B0604020202020204" pitchFamily="34" charset="0"/>
              </a:rPr>
              <a:t> [1]</a:t>
            </a:r>
            <a:endParaRPr kumimoji="0" lang="de-DE" altLang="de-DE" sz="1800" b="0" i="0" u="none" strike="noStrike" cap="none" normalizeH="0" baseline="0" dirty="0">
              <a:ln>
                <a:noFill/>
              </a:ln>
              <a:solidFill>
                <a:schemeClr val="tx1"/>
              </a:solidFill>
              <a:effectLst/>
              <a:latin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de-DE" altLang="de-DE" sz="1800" b="1" i="0" u="none" strike="noStrike" cap="none" normalizeH="0" baseline="0" dirty="0">
                <a:ln>
                  <a:noFill/>
                </a:ln>
                <a:solidFill>
                  <a:schemeClr val="tx1"/>
                </a:solidFill>
                <a:effectLst/>
                <a:latin typeface="Arial" panose="020B0604020202020204" pitchFamily="34" charset="0"/>
              </a:rPr>
              <a:t>End </a:t>
            </a:r>
            <a:r>
              <a:rPr kumimoji="0" lang="de-DE" altLang="de-DE" sz="1800" b="1" i="0" u="none" strike="noStrike" cap="none" normalizeH="0" baseline="0" dirty="0" err="1">
                <a:ln>
                  <a:noFill/>
                </a:ln>
                <a:solidFill>
                  <a:schemeClr val="tx1"/>
                </a:solidFill>
                <a:effectLst/>
                <a:latin typeface="Arial" panose="020B0604020202020204" pitchFamily="34" charset="0"/>
              </a:rPr>
              <a:t>repeat</a:t>
            </a:r>
            <a:r>
              <a:rPr kumimoji="0" lang="de-DE" altLang="de-DE" sz="1800" b="0" i="0" u="none" strike="noStrike" cap="none" normalizeH="0" baseline="0" dirty="0">
                <a:ln>
                  <a:noFill/>
                </a:ln>
                <a:solidFill>
                  <a:schemeClr val="tx1"/>
                </a:solidFill>
                <a:effectLst/>
                <a:latin typeface="Arial" panose="020B0604020202020204" pitchFamily="34" charset="0"/>
              </a:rPr>
              <a:t> </a:t>
            </a:r>
          </a:p>
        </p:txBody>
      </p:sp>
      <p:pic>
        <p:nvPicPr>
          <p:cNvPr id="18" name="Grafik 17">
            <a:extLst>
              <a:ext uri="{FF2B5EF4-FFF2-40B4-BE49-F238E27FC236}">
                <a16:creationId xmlns:a16="http://schemas.microsoft.com/office/drawing/2014/main" id="{19DC59C7-A8D5-0150-DFD7-59BE7270C813}"/>
              </a:ext>
            </a:extLst>
          </p:cNvPr>
          <p:cNvPicPr>
            <a:picLocks noChangeAspect="1"/>
          </p:cNvPicPr>
          <p:nvPr/>
        </p:nvPicPr>
        <p:blipFill>
          <a:blip r:embed="rId4"/>
          <a:stretch>
            <a:fillRect/>
          </a:stretch>
        </p:blipFill>
        <p:spPr>
          <a:xfrm>
            <a:off x="10236403" y="4625490"/>
            <a:ext cx="1674112" cy="1476729"/>
          </a:xfrm>
          <a:prstGeom prst="rect">
            <a:avLst/>
          </a:prstGeom>
        </p:spPr>
      </p:pic>
    </p:spTree>
    <p:extLst>
      <p:ext uri="{BB962C8B-B14F-4D97-AF65-F5344CB8AC3E}">
        <p14:creationId xmlns:p14="http://schemas.microsoft.com/office/powerpoint/2010/main" val="265833388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6" name="Google Shape;176;p28"/>
          <p:cNvSpPr txBox="1">
            <a:spLocks noGrp="1"/>
          </p:cNvSpPr>
          <p:nvPr>
            <p:ph type="ctrTitle"/>
          </p:nvPr>
        </p:nvSpPr>
        <p:spPr>
          <a:xfrm>
            <a:off x="899724" y="1447830"/>
            <a:ext cx="10392551" cy="3120800"/>
          </a:xfrm>
          <a:prstGeom prst="rect">
            <a:avLst/>
          </a:prstGeom>
        </p:spPr>
        <p:txBody>
          <a:bodyPr spcFirstLastPara="1" vert="horz" wrap="square" lIns="121900" tIns="121900" rIns="121900" bIns="121900" rtlCol="0" anchor="b" anchorCtr="0">
            <a:noAutofit/>
          </a:bodyPr>
          <a:lstStyle/>
          <a:p>
            <a:pPr>
              <a:spcBef>
                <a:spcPts val="0"/>
              </a:spcBef>
            </a:pPr>
            <a:r>
              <a:rPr lang="en-US" dirty="0"/>
              <a:t>B: </a:t>
            </a:r>
            <a:r>
              <a:rPr lang="de-DE" dirty="0">
                <a:sym typeface="Montserrat"/>
              </a:rPr>
              <a:t>About </a:t>
            </a:r>
            <a:r>
              <a:rPr lang="de-DE" dirty="0" err="1">
                <a:sym typeface="Montserrat"/>
              </a:rPr>
              <a:t>the</a:t>
            </a:r>
            <a:r>
              <a:rPr lang="de-DE" dirty="0">
                <a:sym typeface="Montserrat"/>
              </a:rPr>
              <a:t> </a:t>
            </a:r>
            <a:r>
              <a:rPr lang="de-DE" dirty="0" err="1">
                <a:sym typeface="Montserrat"/>
              </a:rPr>
              <a:t>training</a:t>
            </a:r>
            <a:br>
              <a:rPr lang="en-US" dirty="0"/>
            </a:br>
            <a:br>
              <a:rPr lang="en-US" dirty="0"/>
            </a:br>
            <a:r>
              <a:rPr lang="en-US" dirty="0"/>
              <a:t>Training phase</a:t>
            </a:r>
            <a:br>
              <a:rPr lang="en-US" dirty="0"/>
            </a:br>
            <a:br>
              <a:rPr lang="en-US" dirty="0">
                <a:solidFill>
                  <a:srgbClr val="FFFF00"/>
                </a:solidFill>
              </a:rPr>
            </a:br>
            <a:endParaRPr lang="en-US" b="1" dirty="0">
              <a:solidFill>
                <a:srgbClr val="FFFF00"/>
              </a:solidFill>
              <a:sym typeface="Montserrat"/>
            </a:endParaRPr>
          </a:p>
        </p:txBody>
      </p:sp>
      <p:pic>
        <p:nvPicPr>
          <p:cNvPr id="2" name="Grafik 1" descr="Ein Bild, das Text, dunkel, Licht enthält.&#10;&#10;Automatisch generierte Beschreibung">
            <a:extLst>
              <a:ext uri="{FF2B5EF4-FFF2-40B4-BE49-F238E27FC236}">
                <a16:creationId xmlns:a16="http://schemas.microsoft.com/office/drawing/2014/main" id="{4B4F1D22-CE82-16D2-09E5-2AEBC65205E7}"/>
              </a:ext>
            </a:extLst>
          </p:cNvPr>
          <p:cNvPicPr>
            <a:picLocks noChangeAspect="1"/>
          </p:cNvPicPr>
          <p:nvPr/>
        </p:nvPicPr>
        <p:blipFill>
          <a:blip r:embed="rId3"/>
          <a:stretch>
            <a:fillRect/>
          </a:stretch>
        </p:blipFill>
        <p:spPr>
          <a:xfrm>
            <a:off x="5689282" y="3426463"/>
            <a:ext cx="2575198" cy="1983707"/>
          </a:xfrm>
          <a:prstGeom prst="rect">
            <a:avLst/>
          </a:prstGeom>
        </p:spPr>
      </p:pic>
    </p:spTree>
    <p:extLst>
      <p:ext uri="{BB962C8B-B14F-4D97-AF65-F5344CB8AC3E}">
        <p14:creationId xmlns:p14="http://schemas.microsoft.com/office/powerpoint/2010/main" val="23550148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abgerundete Ecken 8">
            <a:extLst>
              <a:ext uri="{FF2B5EF4-FFF2-40B4-BE49-F238E27FC236}">
                <a16:creationId xmlns:a16="http://schemas.microsoft.com/office/drawing/2014/main" id="{17764182-F07F-1B27-5F76-F271167DC1DD}"/>
              </a:ext>
            </a:extLst>
          </p:cNvPr>
          <p:cNvSpPr/>
          <p:nvPr/>
        </p:nvSpPr>
        <p:spPr>
          <a:xfrm>
            <a:off x="8952826" y="3382127"/>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B25FBCEC-71AF-811B-6474-8FF99EACF42F}"/>
              </a:ext>
            </a:extLst>
          </p:cNvPr>
          <p:cNvSpPr>
            <a:spLocks noGrp="1"/>
          </p:cNvSpPr>
          <p:nvPr>
            <p:ph type="title"/>
          </p:nvPr>
        </p:nvSpPr>
        <p:spPr/>
        <p:txBody>
          <a:bodyPr/>
          <a:lstStyle/>
          <a:p>
            <a:r>
              <a:rPr lang="de-DE" dirty="0"/>
              <a:t>Task 1: </a:t>
            </a:r>
          </a:p>
        </p:txBody>
      </p:sp>
      <p:pic>
        <p:nvPicPr>
          <p:cNvPr id="4" name="Grafik 3" descr="Stoppuhr">
            <a:extLst>
              <a:ext uri="{FF2B5EF4-FFF2-40B4-BE49-F238E27FC236}">
                <a16:creationId xmlns:a16="http://schemas.microsoft.com/office/drawing/2014/main" id="{46E182AE-9A82-44C1-8C0A-831C8CE8A30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52826" y="3367272"/>
            <a:ext cx="1118250" cy="822960"/>
          </a:xfrm>
          <a:prstGeom prst="rect">
            <a:avLst/>
          </a:prstGeom>
        </p:spPr>
      </p:pic>
      <p:grpSp>
        <p:nvGrpSpPr>
          <p:cNvPr id="3" name="Gruppieren 2">
            <a:extLst>
              <a:ext uri="{FF2B5EF4-FFF2-40B4-BE49-F238E27FC236}">
                <a16:creationId xmlns:a16="http://schemas.microsoft.com/office/drawing/2014/main" id="{1A4BAC6A-2F74-00C6-9612-DEBB346A7F4D}"/>
              </a:ext>
            </a:extLst>
          </p:cNvPr>
          <p:cNvGrpSpPr/>
          <p:nvPr/>
        </p:nvGrpSpPr>
        <p:grpSpPr>
          <a:xfrm>
            <a:off x="8920016" y="4653759"/>
            <a:ext cx="1268944" cy="914400"/>
            <a:chOff x="7814488" y="3837093"/>
            <a:chExt cx="1268944" cy="914400"/>
          </a:xfrm>
        </p:grpSpPr>
        <p:sp>
          <p:nvSpPr>
            <p:cNvPr id="10" name="Rechteck: abgerundete Ecken 9">
              <a:extLst>
                <a:ext uri="{FF2B5EF4-FFF2-40B4-BE49-F238E27FC236}">
                  <a16:creationId xmlns:a16="http://schemas.microsoft.com/office/drawing/2014/main" id="{0FE7EC97-B307-D08F-4DF7-67EA6051BFFA}"/>
                </a:ext>
              </a:extLst>
            </p:cNvPr>
            <p:cNvSpPr/>
            <p:nvPr/>
          </p:nvSpPr>
          <p:spPr>
            <a:xfrm>
              <a:off x="7847298" y="3904426"/>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descr="Lehrer">
              <a:extLst>
                <a:ext uri="{FF2B5EF4-FFF2-40B4-BE49-F238E27FC236}">
                  <a16:creationId xmlns:a16="http://schemas.microsoft.com/office/drawing/2014/main" id="{6AD76696-0D7C-4439-AC0C-48E08CD080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14488" y="3837093"/>
              <a:ext cx="1242500" cy="914400"/>
            </a:xfrm>
            <a:prstGeom prst="rect">
              <a:avLst/>
            </a:prstGeom>
          </p:spPr>
        </p:pic>
      </p:grpSp>
      <p:sp>
        <p:nvSpPr>
          <p:cNvPr id="8" name="Google Shape;201;p30">
            <a:extLst>
              <a:ext uri="{FF2B5EF4-FFF2-40B4-BE49-F238E27FC236}">
                <a16:creationId xmlns:a16="http://schemas.microsoft.com/office/drawing/2014/main" id="{8EA6CCD5-8B89-F4BE-3C62-4F361FCD79C2}"/>
              </a:ext>
            </a:extLst>
          </p:cNvPr>
          <p:cNvSpPr txBox="1">
            <a:spLocks/>
          </p:cNvSpPr>
          <p:nvPr/>
        </p:nvSpPr>
        <p:spPr>
          <a:xfrm>
            <a:off x="2032493" y="993826"/>
            <a:ext cx="10159507"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dirty="0">
                <a:solidFill>
                  <a:schemeClr val="tx1"/>
                </a:solidFill>
              </a:rPr>
              <a:t>Open Scratch and let the cat move when you are</a:t>
            </a:r>
            <a:br>
              <a:rPr lang="en-US" dirty="0">
                <a:solidFill>
                  <a:schemeClr val="tx1"/>
                </a:solidFill>
              </a:rPr>
            </a:br>
            <a:r>
              <a:rPr lang="en-US" dirty="0">
                <a:solidFill>
                  <a:schemeClr val="tx1"/>
                </a:solidFill>
              </a:rPr>
              <a:t>hitting the keys “arrow up”, “arrow down”, </a:t>
            </a:r>
            <a:br>
              <a:rPr lang="en-US" dirty="0">
                <a:solidFill>
                  <a:schemeClr val="tx1"/>
                </a:solidFill>
              </a:rPr>
            </a:br>
            <a:r>
              <a:rPr lang="en-US" dirty="0">
                <a:solidFill>
                  <a:schemeClr val="tx1"/>
                </a:solidFill>
              </a:rPr>
              <a:t>“arrow left” and “arrow right”</a:t>
            </a:r>
            <a:br>
              <a:rPr lang="en-US" dirty="0">
                <a:solidFill>
                  <a:schemeClr val="tx1"/>
                </a:solidFill>
              </a:rPr>
            </a:br>
            <a:br>
              <a:rPr lang="en-US" dirty="0">
                <a:solidFill>
                  <a:schemeClr val="tx1"/>
                </a:solidFill>
              </a:rPr>
            </a:br>
            <a:endParaRPr lang="en-US" sz="1000" dirty="0">
              <a:solidFill>
                <a:schemeClr val="tx1"/>
              </a:solidFill>
            </a:endParaRPr>
          </a:p>
          <a:p>
            <a:pPr marL="342900" indent="-342900" algn="l">
              <a:buFont typeface="Arial" panose="020B0604020202020204" pitchFamily="34" charset="0"/>
              <a:buChar char="•"/>
            </a:pPr>
            <a:r>
              <a:rPr lang="en-US" dirty="0">
                <a:solidFill>
                  <a:schemeClr val="tx1"/>
                </a:solidFill>
              </a:rPr>
              <a:t>Work in a group. You have 20 minutes for the creation.</a:t>
            </a:r>
            <a:br>
              <a:rPr lang="en-US" dirty="0">
                <a:solidFill>
                  <a:schemeClr val="tx1"/>
                </a:solidFill>
              </a:rPr>
            </a:br>
            <a:r>
              <a:rPr lang="en-US" dirty="0">
                <a:solidFill>
                  <a:schemeClr val="tx1"/>
                </a:solidFill>
              </a:rPr>
              <a:t>If you have people with special needs in your</a:t>
            </a:r>
            <a:br>
              <a:rPr lang="en-US" dirty="0">
                <a:solidFill>
                  <a:schemeClr val="tx1"/>
                </a:solidFill>
              </a:rPr>
            </a:br>
            <a:r>
              <a:rPr lang="en-US" dirty="0">
                <a:solidFill>
                  <a:schemeClr val="tx1"/>
                </a:solidFill>
              </a:rPr>
              <a:t>group you will get additional 10 minutes for the</a:t>
            </a:r>
            <a:br>
              <a:rPr lang="en-US" dirty="0">
                <a:solidFill>
                  <a:schemeClr val="tx1"/>
                </a:solidFill>
              </a:rPr>
            </a:br>
            <a:r>
              <a:rPr lang="en-US" dirty="0">
                <a:solidFill>
                  <a:schemeClr val="tx1"/>
                </a:solidFill>
              </a:rPr>
              <a:t>creation while the other groups have to check</a:t>
            </a:r>
            <a:br>
              <a:rPr lang="en-US" dirty="0">
                <a:solidFill>
                  <a:schemeClr val="tx1"/>
                </a:solidFill>
              </a:rPr>
            </a:br>
            <a:r>
              <a:rPr lang="en-US" dirty="0">
                <a:solidFill>
                  <a:schemeClr val="tx1"/>
                </a:solidFill>
              </a:rPr>
              <a:t>and improve their solutions</a:t>
            </a:r>
          </a:p>
          <a:p>
            <a:pPr marL="342900" indent="-342900" algn="l">
              <a:buFont typeface="Arial" panose="020B0604020202020204" pitchFamily="34" charset="0"/>
              <a:buChar char="•"/>
            </a:pPr>
            <a:endParaRPr lang="en-US" sz="1000" dirty="0">
              <a:solidFill>
                <a:schemeClr val="tx1"/>
              </a:solidFill>
            </a:endParaRPr>
          </a:p>
          <a:p>
            <a:pPr marL="342900" indent="-342900" algn="l">
              <a:buFont typeface="Arial" panose="020B0604020202020204" pitchFamily="34" charset="0"/>
              <a:buChar char="•"/>
            </a:pPr>
            <a:r>
              <a:rPr lang="en-US" dirty="0">
                <a:solidFill>
                  <a:schemeClr val="tx1"/>
                </a:solidFill>
              </a:rPr>
              <a:t>Show you results to the other learners</a:t>
            </a:r>
          </a:p>
        </p:txBody>
      </p:sp>
      <p:grpSp>
        <p:nvGrpSpPr>
          <p:cNvPr id="11" name="Gruppieren 10">
            <a:extLst>
              <a:ext uri="{FF2B5EF4-FFF2-40B4-BE49-F238E27FC236}">
                <a16:creationId xmlns:a16="http://schemas.microsoft.com/office/drawing/2014/main" id="{45EBDF59-7A86-D2A2-8435-B4255E9EC6FB}"/>
              </a:ext>
            </a:extLst>
          </p:cNvPr>
          <p:cNvGrpSpPr/>
          <p:nvPr/>
        </p:nvGrpSpPr>
        <p:grpSpPr>
          <a:xfrm>
            <a:off x="8952826" y="1289841"/>
            <a:ext cx="1236134" cy="914400"/>
            <a:chOff x="10809604" y="3788508"/>
            <a:chExt cx="1236134" cy="914400"/>
          </a:xfrm>
        </p:grpSpPr>
        <p:sp>
          <p:nvSpPr>
            <p:cNvPr id="13" name="Rechteck: abgerundete Ecken 12">
              <a:extLst>
                <a:ext uri="{FF2B5EF4-FFF2-40B4-BE49-F238E27FC236}">
                  <a16:creationId xmlns:a16="http://schemas.microsoft.com/office/drawing/2014/main" id="{8D743EB4-DC30-7F0E-060B-8FE81A273DD3}"/>
                </a:ext>
              </a:extLst>
            </p:cNvPr>
            <p:cNvSpPr/>
            <p:nvPr/>
          </p:nvSpPr>
          <p:spPr>
            <a:xfrm>
              <a:off x="10809604" y="3831181"/>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4" name="Grafik 13" descr="Laptop mit einfarbiger Füllung">
              <a:extLst>
                <a:ext uri="{FF2B5EF4-FFF2-40B4-BE49-F238E27FC236}">
                  <a16:creationId xmlns:a16="http://schemas.microsoft.com/office/drawing/2014/main" id="{782618CA-2DAF-2D7E-FAE7-DF92912B5A1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23919" y="3788508"/>
              <a:ext cx="914400" cy="914400"/>
            </a:xfrm>
            <a:prstGeom prst="rect">
              <a:avLst/>
            </a:prstGeom>
          </p:spPr>
        </p:pic>
      </p:grpSp>
    </p:spTree>
    <p:extLst>
      <p:ext uri="{BB962C8B-B14F-4D97-AF65-F5344CB8AC3E}">
        <p14:creationId xmlns:p14="http://schemas.microsoft.com/office/powerpoint/2010/main" val="139870640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abgerundete Ecken 8">
            <a:extLst>
              <a:ext uri="{FF2B5EF4-FFF2-40B4-BE49-F238E27FC236}">
                <a16:creationId xmlns:a16="http://schemas.microsoft.com/office/drawing/2014/main" id="{17764182-F07F-1B27-5F76-F271167DC1DD}"/>
              </a:ext>
            </a:extLst>
          </p:cNvPr>
          <p:cNvSpPr/>
          <p:nvPr/>
        </p:nvSpPr>
        <p:spPr>
          <a:xfrm>
            <a:off x="8952826" y="3382127"/>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B25FBCEC-71AF-811B-6474-8FF99EACF42F}"/>
              </a:ext>
            </a:extLst>
          </p:cNvPr>
          <p:cNvSpPr>
            <a:spLocks noGrp="1"/>
          </p:cNvSpPr>
          <p:nvPr>
            <p:ph type="title"/>
          </p:nvPr>
        </p:nvSpPr>
        <p:spPr/>
        <p:txBody>
          <a:bodyPr/>
          <a:lstStyle/>
          <a:p>
            <a:r>
              <a:rPr lang="de-DE" dirty="0"/>
              <a:t>Task 2: </a:t>
            </a:r>
          </a:p>
        </p:txBody>
      </p:sp>
      <p:pic>
        <p:nvPicPr>
          <p:cNvPr id="4" name="Grafik 3" descr="Stoppuhr">
            <a:extLst>
              <a:ext uri="{FF2B5EF4-FFF2-40B4-BE49-F238E27FC236}">
                <a16:creationId xmlns:a16="http://schemas.microsoft.com/office/drawing/2014/main" id="{46E182AE-9A82-44C1-8C0A-831C8CE8A30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952826" y="3367272"/>
            <a:ext cx="1118250" cy="822960"/>
          </a:xfrm>
          <a:prstGeom prst="rect">
            <a:avLst/>
          </a:prstGeom>
        </p:spPr>
      </p:pic>
      <p:grpSp>
        <p:nvGrpSpPr>
          <p:cNvPr id="3" name="Gruppieren 2">
            <a:extLst>
              <a:ext uri="{FF2B5EF4-FFF2-40B4-BE49-F238E27FC236}">
                <a16:creationId xmlns:a16="http://schemas.microsoft.com/office/drawing/2014/main" id="{1A4BAC6A-2F74-00C6-9612-DEBB346A7F4D}"/>
              </a:ext>
            </a:extLst>
          </p:cNvPr>
          <p:cNvGrpSpPr/>
          <p:nvPr/>
        </p:nvGrpSpPr>
        <p:grpSpPr>
          <a:xfrm>
            <a:off x="8920016" y="4653759"/>
            <a:ext cx="1268944" cy="914400"/>
            <a:chOff x="7814488" y="3837093"/>
            <a:chExt cx="1268944" cy="914400"/>
          </a:xfrm>
        </p:grpSpPr>
        <p:sp>
          <p:nvSpPr>
            <p:cNvPr id="10" name="Rechteck: abgerundete Ecken 9">
              <a:extLst>
                <a:ext uri="{FF2B5EF4-FFF2-40B4-BE49-F238E27FC236}">
                  <a16:creationId xmlns:a16="http://schemas.microsoft.com/office/drawing/2014/main" id="{0FE7EC97-B307-D08F-4DF7-67EA6051BFFA}"/>
                </a:ext>
              </a:extLst>
            </p:cNvPr>
            <p:cNvSpPr/>
            <p:nvPr/>
          </p:nvSpPr>
          <p:spPr>
            <a:xfrm>
              <a:off x="7847298" y="3904426"/>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descr="Lehrer">
              <a:extLst>
                <a:ext uri="{FF2B5EF4-FFF2-40B4-BE49-F238E27FC236}">
                  <a16:creationId xmlns:a16="http://schemas.microsoft.com/office/drawing/2014/main" id="{6AD76696-0D7C-4439-AC0C-48E08CD0803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814488" y="3837093"/>
              <a:ext cx="1242500" cy="914400"/>
            </a:xfrm>
            <a:prstGeom prst="rect">
              <a:avLst/>
            </a:prstGeom>
          </p:spPr>
        </p:pic>
      </p:grpSp>
      <p:sp>
        <p:nvSpPr>
          <p:cNvPr id="8" name="Google Shape;201;p30">
            <a:extLst>
              <a:ext uri="{FF2B5EF4-FFF2-40B4-BE49-F238E27FC236}">
                <a16:creationId xmlns:a16="http://schemas.microsoft.com/office/drawing/2014/main" id="{8EA6CCD5-8B89-F4BE-3C62-4F361FCD79C2}"/>
              </a:ext>
            </a:extLst>
          </p:cNvPr>
          <p:cNvSpPr txBox="1">
            <a:spLocks/>
          </p:cNvSpPr>
          <p:nvPr/>
        </p:nvSpPr>
        <p:spPr>
          <a:xfrm>
            <a:off x="2032493" y="993826"/>
            <a:ext cx="10159507"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dirty="0">
                <a:solidFill>
                  <a:schemeClr val="tx1"/>
                </a:solidFill>
              </a:rPr>
              <a:t>Open Scratch and let the cat (or another sprite)</a:t>
            </a:r>
            <a:br>
              <a:rPr lang="en-US" dirty="0">
                <a:solidFill>
                  <a:schemeClr val="tx1"/>
                </a:solidFill>
              </a:rPr>
            </a:br>
            <a:r>
              <a:rPr lang="en-US" dirty="0">
                <a:solidFill>
                  <a:schemeClr val="tx1"/>
                </a:solidFill>
              </a:rPr>
              <a:t>move between to lines by using the arrow keys</a:t>
            </a:r>
            <a:br>
              <a:rPr lang="en-US" dirty="0">
                <a:solidFill>
                  <a:schemeClr val="tx1"/>
                </a:solidFill>
              </a:rPr>
            </a:br>
            <a:r>
              <a:rPr lang="en-US" dirty="0">
                <a:solidFill>
                  <a:schemeClr val="tx1"/>
                </a:solidFill>
              </a:rPr>
              <a:t>(like in task 1). On contact of the cat with the lines</a:t>
            </a:r>
            <a:br>
              <a:rPr lang="en-US" dirty="0">
                <a:solidFill>
                  <a:schemeClr val="tx1"/>
                </a:solidFill>
              </a:rPr>
            </a:br>
            <a:r>
              <a:rPr lang="en-US" dirty="0">
                <a:solidFill>
                  <a:schemeClr val="tx1"/>
                </a:solidFill>
              </a:rPr>
              <a:t>play the sound “</a:t>
            </a:r>
            <a:r>
              <a:rPr lang="en-US" dirty="0" err="1">
                <a:solidFill>
                  <a:schemeClr val="tx1"/>
                </a:solidFill>
              </a:rPr>
              <a:t>miau</a:t>
            </a:r>
            <a:r>
              <a:rPr lang="en-US" dirty="0">
                <a:solidFill>
                  <a:schemeClr val="tx1"/>
                </a:solidFill>
              </a:rPr>
              <a:t>”</a:t>
            </a:r>
            <a:br>
              <a:rPr lang="en-US" dirty="0">
                <a:solidFill>
                  <a:schemeClr val="tx1"/>
                </a:solidFill>
              </a:rPr>
            </a:br>
            <a:endParaRPr lang="en-US" sz="1000" dirty="0">
              <a:solidFill>
                <a:schemeClr val="tx1"/>
              </a:solidFill>
            </a:endParaRPr>
          </a:p>
          <a:p>
            <a:pPr marL="342900" indent="-342900" algn="l">
              <a:buFont typeface="Arial" panose="020B0604020202020204" pitchFamily="34" charset="0"/>
              <a:buChar char="•"/>
            </a:pPr>
            <a:r>
              <a:rPr lang="en-US" dirty="0">
                <a:solidFill>
                  <a:schemeClr val="tx1"/>
                </a:solidFill>
              </a:rPr>
              <a:t>Work in a group. You have 30 minutes for the creation.</a:t>
            </a:r>
            <a:br>
              <a:rPr lang="en-US" dirty="0">
                <a:solidFill>
                  <a:schemeClr val="tx1"/>
                </a:solidFill>
              </a:rPr>
            </a:br>
            <a:r>
              <a:rPr lang="en-US" dirty="0">
                <a:solidFill>
                  <a:schemeClr val="tx1"/>
                </a:solidFill>
              </a:rPr>
              <a:t>If you have people with special needs in your</a:t>
            </a:r>
            <a:br>
              <a:rPr lang="en-US" dirty="0">
                <a:solidFill>
                  <a:schemeClr val="tx1"/>
                </a:solidFill>
              </a:rPr>
            </a:br>
            <a:r>
              <a:rPr lang="en-US" dirty="0">
                <a:solidFill>
                  <a:schemeClr val="tx1"/>
                </a:solidFill>
              </a:rPr>
              <a:t>group you will get additional 10 minutes for the</a:t>
            </a:r>
            <a:br>
              <a:rPr lang="en-US" dirty="0">
                <a:solidFill>
                  <a:schemeClr val="tx1"/>
                </a:solidFill>
              </a:rPr>
            </a:br>
            <a:r>
              <a:rPr lang="en-US" dirty="0">
                <a:solidFill>
                  <a:schemeClr val="tx1"/>
                </a:solidFill>
              </a:rPr>
              <a:t>creation while the other groups have to check</a:t>
            </a:r>
            <a:br>
              <a:rPr lang="en-US" dirty="0">
                <a:solidFill>
                  <a:schemeClr val="tx1"/>
                </a:solidFill>
              </a:rPr>
            </a:br>
            <a:r>
              <a:rPr lang="en-US" dirty="0">
                <a:solidFill>
                  <a:schemeClr val="tx1"/>
                </a:solidFill>
              </a:rPr>
              <a:t>and improve their solutions</a:t>
            </a:r>
          </a:p>
          <a:p>
            <a:pPr marL="342900" indent="-342900" algn="l">
              <a:buFont typeface="Arial" panose="020B0604020202020204" pitchFamily="34" charset="0"/>
              <a:buChar char="•"/>
            </a:pPr>
            <a:endParaRPr lang="en-US" sz="1000" dirty="0">
              <a:solidFill>
                <a:schemeClr val="tx1"/>
              </a:solidFill>
            </a:endParaRPr>
          </a:p>
          <a:p>
            <a:pPr marL="342900" indent="-342900" algn="l">
              <a:buFont typeface="Arial" panose="020B0604020202020204" pitchFamily="34" charset="0"/>
              <a:buChar char="•"/>
            </a:pPr>
            <a:r>
              <a:rPr lang="en-US" dirty="0">
                <a:solidFill>
                  <a:schemeClr val="tx1"/>
                </a:solidFill>
              </a:rPr>
              <a:t>Show you results to the other learners</a:t>
            </a:r>
          </a:p>
        </p:txBody>
      </p:sp>
      <p:grpSp>
        <p:nvGrpSpPr>
          <p:cNvPr id="11" name="Gruppieren 10">
            <a:extLst>
              <a:ext uri="{FF2B5EF4-FFF2-40B4-BE49-F238E27FC236}">
                <a16:creationId xmlns:a16="http://schemas.microsoft.com/office/drawing/2014/main" id="{415C2987-46A5-1BD1-F325-E0C76A264D6C}"/>
              </a:ext>
            </a:extLst>
          </p:cNvPr>
          <p:cNvGrpSpPr/>
          <p:nvPr/>
        </p:nvGrpSpPr>
        <p:grpSpPr>
          <a:xfrm>
            <a:off x="8952826" y="1300821"/>
            <a:ext cx="1236134" cy="914400"/>
            <a:chOff x="10809604" y="3788508"/>
            <a:chExt cx="1236134" cy="914400"/>
          </a:xfrm>
        </p:grpSpPr>
        <p:sp>
          <p:nvSpPr>
            <p:cNvPr id="13" name="Rechteck: abgerundete Ecken 12">
              <a:extLst>
                <a:ext uri="{FF2B5EF4-FFF2-40B4-BE49-F238E27FC236}">
                  <a16:creationId xmlns:a16="http://schemas.microsoft.com/office/drawing/2014/main" id="{7D85600E-D184-8548-82BB-87C384A9B8B4}"/>
                </a:ext>
              </a:extLst>
            </p:cNvPr>
            <p:cNvSpPr/>
            <p:nvPr/>
          </p:nvSpPr>
          <p:spPr>
            <a:xfrm>
              <a:off x="10809604" y="3831181"/>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14" name="Grafik 13" descr="Laptop mit einfarbiger Füllung">
              <a:extLst>
                <a:ext uri="{FF2B5EF4-FFF2-40B4-BE49-F238E27FC236}">
                  <a16:creationId xmlns:a16="http://schemas.microsoft.com/office/drawing/2014/main" id="{73AFE3BA-B043-5EED-2B4B-3C685EBB7FB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923919" y="3788508"/>
              <a:ext cx="914400" cy="914400"/>
            </a:xfrm>
            <a:prstGeom prst="rect">
              <a:avLst/>
            </a:prstGeom>
          </p:spPr>
        </p:pic>
      </p:grpSp>
    </p:spTree>
    <p:extLst>
      <p:ext uri="{BB962C8B-B14F-4D97-AF65-F5344CB8AC3E}">
        <p14:creationId xmlns:p14="http://schemas.microsoft.com/office/powerpoint/2010/main" val="304228606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Google Shape;201;p30">
            <a:extLst>
              <a:ext uri="{FF2B5EF4-FFF2-40B4-BE49-F238E27FC236}">
                <a16:creationId xmlns:a16="http://schemas.microsoft.com/office/drawing/2014/main" id="{8EA6CCD5-8B89-F4BE-3C62-4F361FCD79C2}"/>
              </a:ext>
            </a:extLst>
          </p:cNvPr>
          <p:cNvSpPr txBox="1">
            <a:spLocks/>
          </p:cNvSpPr>
          <p:nvPr/>
        </p:nvSpPr>
        <p:spPr>
          <a:xfrm>
            <a:off x="2032493" y="1486242"/>
            <a:ext cx="10159507" cy="3145721"/>
          </a:xfrm>
          <a:prstGeom prst="rect">
            <a:avLst/>
          </a:prstGeom>
        </p:spPr>
        <p:txBody>
          <a:bodyPr spcFirstLastPara="1" vert="horz" wrap="square" lIns="121900" tIns="121900" rIns="121900" bIns="121900" rtlCol="0" anchor="t" anchorCtr="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tint val="75000"/>
                  </a:schemeClr>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kern="1200">
                <a:solidFill>
                  <a:schemeClr val="tx1">
                    <a:tint val="75000"/>
                  </a:schemeClr>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kern="1200">
                <a:solidFill>
                  <a:schemeClr val="tx1">
                    <a:tint val="75000"/>
                  </a:schemeClr>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pPr marL="342900" indent="-342900" algn="l">
              <a:buFont typeface="Arial" panose="020B0604020202020204" pitchFamily="34" charset="0"/>
              <a:buChar char="•"/>
            </a:pPr>
            <a:r>
              <a:rPr lang="en-US" dirty="0">
                <a:solidFill>
                  <a:schemeClr val="tx1"/>
                </a:solidFill>
              </a:rPr>
              <a:t>Think about an own small game which</a:t>
            </a:r>
            <a:br>
              <a:rPr lang="en-US" dirty="0">
                <a:solidFill>
                  <a:schemeClr val="tx1"/>
                </a:solidFill>
              </a:rPr>
            </a:br>
            <a:r>
              <a:rPr lang="en-US" dirty="0">
                <a:solidFill>
                  <a:schemeClr val="tx1"/>
                </a:solidFill>
              </a:rPr>
              <a:t>you would like to design and write down</a:t>
            </a:r>
            <a:br>
              <a:rPr lang="en-US" dirty="0">
                <a:solidFill>
                  <a:schemeClr val="tx1"/>
                </a:solidFill>
              </a:rPr>
            </a:br>
            <a:r>
              <a:rPr lang="en-US" dirty="0">
                <a:solidFill>
                  <a:schemeClr val="tx1"/>
                </a:solidFill>
              </a:rPr>
              <a:t>or record your idea with your mobile phone. </a:t>
            </a:r>
          </a:p>
          <a:p>
            <a:pPr marL="342900" indent="-342900" algn="l">
              <a:buFont typeface="Arial" panose="020B0604020202020204" pitchFamily="34" charset="0"/>
              <a:buChar char="•"/>
            </a:pPr>
            <a:endParaRPr lang="en-US" dirty="0">
              <a:solidFill>
                <a:schemeClr val="tx1"/>
              </a:solidFill>
            </a:endParaRPr>
          </a:p>
          <a:p>
            <a:pPr marL="342900" indent="-342900" algn="l">
              <a:buFont typeface="Arial" panose="020B0604020202020204" pitchFamily="34" charset="0"/>
              <a:buChar char="•"/>
            </a:pPr>
            <a:r>
              <a:rPr lang="en-US" dirty="0">
                <a:solidFill>
                  <a:schemeClr val="tx1"/>
                </a:solidFill>
              </a:rPr>
              <a:t>Meet each other in the class.</a:t>
            </a:r>
            <a:br>
              <a:rPr lang="en-US" dirty="0">
                <a:solidFill>
                  <a:schemeClr val="tx1"/>
                </a:solidFill>
              </a:rPr>
            </a:br>
            <a:r>
              <a:rPr lang="en-US" dirty="0">
                <a:solidFill>
                  <a:schemeClr val="tx1"/>
                </a:solidFill>
              </a:rPr>
              <a:t>Share your idea and collect feedback.</a:t>
            </a:r>
            <a:br>
              <a:rPr lang="en-US" dirty="0">
                <a:solidFill>
                  <a:schemeClr val="tx1"/>
                </a:solidFill>
              </a:rPr>
            </a:br>
            <a:endParaRPr lang="en-US" dirty="0">
              <a:solidFill>
                <a:schemeClr val="tx1"/>
              </a:solidFill>
            </a:endParaRPr>
          </a:p>
          <a:p>
            <a:pPr marL="342900" indent="-342900">
              <a:buFont typeface="Arial" panose="020B0604020202020204" pitchFamily="34" charset="0"/>
              <a:buChar char="•"/>
            </a:pPr>
            <a:r>
              <a:rPr lang="en-US" dirty="0">
                <a:solidFill>
                  <a:schemeClr val="tx1"/>
                </a:solidFill>
              </a:rPr>
              <a:t>Open Scratch design you game.</a:t>
            </a:r>
            <a:br>
              <a:rPr lang="en-US" dirty="0">
                <a:solidFill>
                  <a:schemeClr val="tx1"/>
                </a:solidFill>
              </a:rPr>
            </a:br>
            <a:r>
              <a:rPr lang="en-US" dirty="0">
                <a:solidFill>
                  <a:schemeClr val="tx1"/>
                </a:solidFill>
              </a:rPr>
              <a:t>Help each other in your group but also</a:t>
            </a:r>
            <a:br>
              <a:rPr lang="en-US" dirty="0">
                <a:solidFill>
                  <a:schemeClr val="tx1"/>
                </a:solidFill>
              </a:rPr>
            </a:br>
            <a:r>
              <a:rPr lang="en-US" dirty="0">
                <a:solidFill>
                  <a:schemeClr val="tx1"/>
                </a:solidFill>
              </a:rPr>
              <a:t>help other groups if they ask you.</a:t>
            </a:r>
            <a:br>
              <a:rPr lang="en-US" dirty="0">
                <a:solidFill>
                  <a:schemeClr val="tx1"/>
                </a:solidFill>
              </a:rPr>
            </a:br>
            <a:endParaRPr lang="en-US" sz="1100" dirty="0">
              <a:solidFill>
                <a:schemeClr val="tx1"/>
              </a:solidFill>
            </a:endParaRPr>
          </a:p>
          <a:p>
            <a:pPr marL="342900" indent="-342900" algn="l">
              <a:buFont typeface="Arial" panose="020B0604020202020204" pitchFamily="34" charset="0"/>
              <a:buChar char="•"/>
            </a:pPr>
            <a:endParaRPr lang="en-US" dirty="0">
              <a:solidFill>
                <a:schemeClr val="tx1"/>
              </a:solidFill>
            </a:endParaRPr>
          </a:p>
        </p:txBody>
      </p:sp>
      <p:sp>
        <p:nvSpPr>
          <p:cNvPr id="2" name="Titel 1">
            <a:extLst>
              <a:ext uri="{FF2B5EF4-FFF2-40B4-BE49-F238E27FC236}">
                <a16:creationId xmlns:a16="http://schemas.microsoft.com/office/drawing/2014/main" id="{B25FBCEC-71AF-811B-6474-8FF99EACF42F}"/>
              </a:ext>
            </a:extLst>
          </p:cNvPr>
          <p:cNvSpPr>
            <a:spLocks noGrp="1"/>
          </p:cNvSpPr>
          <p:nvPr>
            <p:ph type="title"/>
          </p:nvPr>
        </p:nvSpPr>
        <p:spPr/>
        <p:txBody>
          <a:bodyPr/>
          <a:lstStyle/>
          <a:p>
            <a:r>
              <a:rPr lang="de-DE" dirty="0"/>
              <a:t>Task 3: </a:t>
            </a:r>
          </a:p>
        </p:txBody>
      </p:sp>
      <p:grpSp>
        <p:nvGrpSpPr>
          <p:cNvPr id="12" name="Gruppieren 11">
            <a:extLst>
              <a:ext uri="{FF2B5EF4-FFF2-40B4-BE49-F238E27FC236}">
                <a16:creationId xmlns:a16="http://schemas.microsoft.com/office/drawing/2014/main" id="{691E2228-00BB-8FEE-B65A-E55A28398DD6}"/>
              </a:ext>
            </a:extLst>
          </p:cNvPr>
          <p:cNvGrpSpPr/>
          <p:nvPr/>
        </p:nvGrpSpPr>
        <p:grpSpPr>
          <a:xfrm>
            <a:off x="8832629" y="1501776"/>
            <a:ext cx="1236134" cy="811833"/>
            <a:chOff x="7820855" y="1997166"/>
            <a:chExt cx="1236134" cy="811833"/>
          </a:xfrm>
        </p:grpSpPr>
        <p:sp>
          <p:nvSpPr>
            <p:cNvPr id="7" name="Rechteck: abgerundete Ecken 6">
              <a:extLst>
                <a:ext uri="{FF2B5EF4-FFF2-40B4-BE49-F238E27FC236}">
                  <a16:creationId xmlns:a16="http://schemas.microsoft.com/office/drawing/2014/main" id="{30F55DD1-FDA0-1AD2-5711-ED0B86EB27E0}"/>
                </a:ext>
              </a:extLst>
            </p:cNvPr>
            <p:cNvSpPr/>
            <p:nvPr/>
          </p:nvSpPr>
          <p:spPr>
            <a:xfrm>
              <a:off x="7820855" y="1997166"/>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Grafik 4" descr="Bleistift">
              <a:extLst>
                <a:ext uri="{FF2B5EF4-FFF2-40B4-BE49-F238E27FC236}">
                  <a16:creationId xmlns:a16="http://schemas.microsoft.com/office/drawing/2014/main" id="{9D1F76F0-CAF9-469B-80D2-32ADF37121D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071254" y="2106506"/>
              <a:ext cx="763908" cy="562187"/>
            </a:xfrm>
            <a:prstGeom prst="rect">
              <a:avLst/>
            </a:prstGeom>
          </p:spPr>
        </p:pic>
      </p:grpSp>
      <p:grpSp>
        <p:nvGrpSpPr>
          <p:cNvPr id="22" name="Gruppieren 21">
            <a:extLst>
              <a:ext uri="{FF2B5EF4-FFF2-40B4-BE49-F238E27FC236}">
                <a16:creationId xmlns:a16="http://schemas.microsoft.com/office/drawing/2014/main" id="{31F5A69A-6A13-9AB1-1A31-105608D090D8}"/>
              </a:ext>
            </a:extLst>
          </p:cNvPr>
          <p:cNvGrpSpPr/>
          <p:nvPr/>
        </p:nvGrpSpPr>
        <p:grpSpPr>
          <a:xfrm>
            <a:off x="8846915" y="3281700"/>
            <a:ext cx="1236134" cy="914400"/>
            <a:chOff x="7847298" y="4725268"/>
            <a:chExt cx="1236134" cy="914400"/>
          </a:xfrm>
        </p:grpSpPr>
        <p:sp>
          <p:nvSpPr>
            <p:cNvPr id="15" name="Rechteck: abgerundete Ecken 14">
              <a:extLst>
                <a:ext uri="{FF2B5EF4-FFF2-40B4-BE49-F238E27FC236}">
                  <a16:creationId xmlns:a16="http://schemas.microsoft.com/office/drawing/2014/main" id="{9375992F-3F60-9559-E994-9AF631381396}"/>
                </a:ext>
              </a:extLst>
            </p:cNvPr>
            <p:cNvSpPr/>
            <p:nvPr/>
          </p:nvSpPr>
          <p:spPr>
            <a:xfrm>
              <a:off x="7847298" y="4757020"/>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9" name="Grafik 18" descr="Benutzer Silhouette">
              <a:extLst>
                <a:ext uri="{FF2B5EF4-FFF2-40B4-BE49-F238E27FC236}">
                  <a16:creationId xmlns:a16="http://schemas.microsoft.com/office/drawing/2014/main" id="{2D2E4365-A60D-966E-DC28-51E0BFA2CF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958469" y="4725268"/>
              <a:ext cx="914400" cy="914400"/>
            </a:xfrm>
            <a:prstGeom prst="rect">
              <a:avLst/>
            </a:prstGeom>
          </p:spPr>
        </p:pic>
      </p:grpSp>
      <p:sp>
        <p:nvSpPr>
          <p:cNvPr id="11" name="Rechteck: abgerundete Ecken 10">
            <a:extLst>
              <a:ext uri="{FF2B5EF4-FFF2-40B4-BE49-F238E27FC236}">
                <a16:creationId xmlns:a16="http://schemas.microsoft.com/office/drawing/2014/main" id="{312A5AFF-2B73-405C-211F-8149361362FA}"/>
              </a:ext>
            </a:extLst>
          </p:cNvPr>
          <p:cNvSpPr/>
          <p:nvPr/>
        </p:nvSpPr>
        <p:spPr>
          <a:xfrm>
            <a:off x="10319162" y="1504520"/>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8" name="Grafik 17" descr="Smartphone mit einfarbiger Füllung">
            <a:extLst>
              <a:ext uri="{FF2B5EF4-FFF2-40B4-BE49-F238E27FC236}">
                <a16:creationId xmlns:a16="http://schemas.microsoft.com/office/drawing/2014/main" id="{CB526574-B757-B4FC-5044-4DE9F0FDA07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0611374" y="1566491"/>
            <a:ext cx="672856" cy="672856"/>
          </a:xfrm>
          <a:prstGeom prst="rect">
            <a:avLst/>
          </a:prstGeom>
        </p:spPr>
      </p:pic>
      <p:grpSp>
        <p:nvGrpSpPr>
          <p:cNvPr id="20" name="Gruppieren 19">
            <a:extLst>
              <a:ext uri="{FF2B5EF4-FFF2-40B4-BE49-F238E27FC236}">
                <a16:creationId xmlns:a16="http://schemas.microsoft.com/office/drawing/2014/main" id="{00D00137-5449-B479-D79B-01F82D0466BA}"/>
              </a:ext>
            </a:extLst>
          </p:cNvPr>
          <p:cNvGrpSpPr/>
          <p:nvPr/>
        </p:nvGrpSpPr>
        <p:grpSpPr>
          <a:xfrm>
            <a:off x="8832629" y="4631963"/>
            <a:ext cx="1236134" cy="914400"/>
            <a:chOff x="10809604" y="3788508"/>
            <a:chExt cx="1236134" cy="914400"/>
          </a:xfrm>
        </p:grpSpPr>
        <p:sp>
          <p:nvSpPr>
            <p:cNvPr id="21" name="Rechteck: abgerundete Ecken 20">
              <a:extLst>
                <a:ext uri="{FF2B5EF4-FFF2-40B4-BE49-F238E27FC236}">
                  <a16:creationId xmlns:a16="http://schemas.microsoft.com/office/drawing/2014/main" id="{1B7EAE03-E38B-0C5C-AF3D-747B4E60822B}"/>
                </a:ext>
              </a:extLst>
            </p:cNvPr>
            <p:cNvSpPr/>
            <p:nvPr/>
          </p:nvSpPr>
          <p:spPr>
            <a:xfrm>
              <a:off x="10809604" y="3831181"/>
              <a:ext cx="1236134" cy="811833"/>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pic>
          <p:nvPicPr>
            <p:cNvPr id="23" name="Grafik 22" descr="Laptop mit einfarbiger Füllung">
              <a:extLst>
                <a:ext uri="{FF2B5EF4-FFF2-40B4-BE49-F238E27FC236}">
                  <a16:creationId xmlns:a16="http://schemas.microsoft.com/office/drawing/2014/main" id="{F395468F-D2F8-2999-AB76-834D1B0D2C9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923919" y="3788508"/>
              <a:ext cx="914400" cy="914400"/>
            </a:xfrm>
            <a:prstGeom prst="rect">
              <a:avLst/>
            </a:prstGeom>
          </p:spPr>
        </p:pic>
      </p:grpSp>
    </p:spTree>
    <p:extLst>
      <p:ext uri="{BB962C8B-B14F-4D97-AF65-F5344CB8AC3E}">
        <p14:creationId xmlns:p14="http://schemas.microsoft.com/office/powerpoint/2010/main" val="6223861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5FBCEC-71AF-811B-6474-8FF99EACF42F}"/>
              </a:ext>
            </a:extLst>
          </p:cNvPr>
          <p:cNvSpPr>
            <a:spLocks noGrp="1"/>
          </p:cNvSpPr>
          <p:nvPr>
            <p:ph type="title"/>
          </p:nvPr>
        </p:nvSpPr>
        <p:spPr/>
        <p:txBody>
          <a:bodyPr/>
          <a:lstStyle/>
          <a:p>
            <a:r>
              <a:rPr lang="de-DE" dirty="0"/>
              <a:t>H5P- Tasks 1 </a:t>
            </a:r>
            <a:r>
              <a:rPr lang="de-DE" dirty="0" err="1"/>
              <a:t>about</a:t>
            </a:r>
            <a:r>
              <a:rPr lang="de-DE" dirty="0"/>
              <a:t> Scratch and Coding – Coding </a:t>
            </a:r>
            <a:r>
              <a:rPr lang="de-DE" dirty="0" err="1"/>
              <a:t>definition</a:t>
            </a:r>
            <a:endParaRPr lang="de-DE" dirty="0"/>
          </a:p>
        </p:txBody>
      </p:sp>
      <p:pic>
        <p:nvPicPr>
          <p:cNvPr id="5" name="Grafik 4">
            <a:extLst>
              <a:ext uri="{FF2B5EF4-FFF2-40B4-BE49-F238E27FC236}">
                <a16:creationId xmlns:a16="http://schemas.microsoft.com/office/drawing/2014/main" id="{762A730B-ADE1-A8CA-E02F-354D7927E9DC}"/>
              </a:ext>
            </a:extLst>
          </p:cNvPr>
          <p:cNvPicPr>
            <a:picLocks noChangeAspect="1"/>
          </p:cNvPicPr>
          <p:nvPr/>
        </p:nvPicPr>
        <p:blipFill>
          <a:blip r:embed="rId2"/>
          <a:stretch>
            <a:fillRect/>
          </a:stretch>
        </p:blipFill>
        <p:spPr>
          <a:xfrm>
            <a:off x="1647010" y="2462077"/>
            <a:ext cx="10278909" cy="1933845"/>
          </a:xfrm>
          <a:prstGeom prst="rect">
            <a:avLst/>
          </a:prstGeom>
        </p:spPr>
      </p:pic>
    </p:spTree>
    <p:extLst>
      <p:ext uri="{BB962C8B-B14F-4D97-AF65-F5344CB8AC3E}">
        <p14:creationId xmlns:p14="http://schemas.microsoft.com/office/powerpoint/2010/main" val="3881939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5FBCEC-71AF-811B-6474-8FF99EACF42F}"/>
              </a:ext>
            </a:extLst>
          </p:cNvPr>
          <p:cNvSpPr>
            <a:spLocks noGrp="1"/>
          </p:cNvSpPr>
          <p:nvPr>
            <p:ph type="title"/>
          </p:nvPr>
        </p:nvSpPr>
        <p:spPr/>
        <p:txBody>
          <a:bodyPr/>
          <a:lstStyle/>
          <a:p>
            <a:r>
              <a:rPr lang="de-DE" dirty="0"/>
              <a:t>H5P- Tasks 2 </a:t>
            </a:r>
            <a:r>
              <a:rPr lang="de-DE" dirty="0" err="1"/>
              <a:t>about</a:t>
            </a:r>
            <a:r>
              <a:rPr lang="de-DE" dirty="0"/>
              <a:t> Scratch and Coding –</a:t>
            </a:r>
            <a:br>
              <a:rPr lang="de-DE" dirty="0"/>
            </a:br>
            <a:r>
              <a:rPr lang="de-DE" dirty="0"/>
              <a:t>Key </a:t>
            </a:r>
            <a:r>
              <a:rPr lang="de-DE" dirty="0" err="1"/>
              <a:t>features</a:t>
            </a:r>
            <a:endParaRPr lang="de-DE" dirty="0"/>
          </a:p>
        </p:txBody>
      </p:sp>
      <p:pic>
        <p:nvPicPr>
          <p:cNvPr id="4" name="Grafik 3">
            <a:extLst>
              <a:ext uri="{FF2B5EF4-FFF2-40B4-BE49-F238E27FC236}">
                <a16:creationId xmlns:a16="http://schemas.microsoft.com/office/drawing/2014/main" id="{C8B18D4F-AFFD-6E5A-327B-78A306333D79}"/>
              </a:ext>
            </a:extLst>
          </p:cNvPr>
          <p:cNvPicPr>
            <a:picLocks noChangeAspect="1"/>
          </p:cNvPicPr>
          <p:nvPr/>
        </p:nvPicPr>
        <p:blipFill>
          <a:blip r:embed="rId2"/>
          <a:stretch>
            <a:fillRect/>
          </a:stretch>
        </p:blipFill>
        <p:spPr>
          <a:xfrm>
            <a:off x="3109228" y="1614195"/>
            <a:ext cx="5636852" cy="4562669"/>
          </a:xfrm>
          <a:prstGeom prst="rect">
            <a:avLst/>
          </a:prstGeom>
        </p:spPr>
      </p:pic>
    </p:spTree>
    <p:extLst>
      <p:ext uri="{BB962C8B-B14F-4D97-AF65-F5344CB8AC3E}">
        <p14:creationId xmlns:p14="http://schemas.microsoft.com/office/powerpoint/2010/main" val="20394953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25FBCEC-71AF-811B-6474-8FF99EACF42F}"/>
              </a:ext>
            </a:extLst>
          </p:cNvPr>
          <p:cNvSpPr>
            <a:spLocks noGrp="1"/>
          </p:cNvSpPr>
          <p:nvPr>
            <p:ph type="title"/>
          </p:nvPr>
        </p:nvSpPr>
        <p:spPr/>
        <p:txBody>
          <a:bodyPr>
            <a:normAutofit/>
          </a:bodyPr>
          <a:lstStyle/>
          <a:p>
            <a:r>
              <a:rPr lang="de-DE" dirty="0"/>
              <a:t>H5P- Tasks 3 </a:t>
            </a:r>
            <a:r>
              <a:rPr lang="de-DE" dirty="0" err="1"/>
              <a:t>about</a:t>
            </a:r>
            <a:r>
              <a:rPr lang="de-DE" dirty="0"/>
              <a:t> Scratch and Coding –</a:t>
            </a:r>
            <a:br>
              <a:rPr lang="de-DE" dirty="0"/>
            </a:br>
            <a:r>
              <a:rPr lang="de-DE" dirty="0"/>
              <a:t>Coding </a:t>
            </a:r>
            <a:r>
              <a:rPr lang="de-DE" dirty="0" err="1"/>
              <a:t>blocks</a:t>
            </a:r>
            <a:endParaRPr lang="de-DE" dirty="0"/>
          </a:p>
        </p:txBody>
      </p:sp>
      <p:pic>
        <p:nvPicPr>
          <p:cNvPr id="4" name="Grafik 3">
            <a:extLst>
              <a:ext uri="{FF2B5EF4-FFF2-40B4-BE49-F238E27FC236}">
                <a16:creationId xmlns:a16="http://schemas.microsoft.com/office/drawing/2014/main" id="{058FE0D9-9385-64E9-81F2-F14E34F57E18}"/>
              </a:ext>
            </a:extLst>
          </p:cNvPr>
          <p:cNvPicPr>
            <a:picLocks noChangeAspect="1"/>
          </p:cNvPicPr>
          <p:nvPr/>
        </p:nvPicPr>
        <p:blipFill>
          <a:blip r:embed="rId2"/>
          <a:stretch>
            <a:fillRect/>
          </a:stretch>
        </p:blipFill>
        <p:spPr>
          <a:xfrm>
            <a:off x="1475656" y="2366827"/>
            <a:ext cx="10307488" cy="1933845"/>
          </a:xfrm>
          <a:prstGeom prst="rect">
            <a:avLst/>
          </a:prstGeom>
        </p:spPr>
      </p:pic>
    </p:spTree>
    <p:extLst>
      <p:ext uri="{BB962C8B-B14F-4D97-AF65-F5344CB8AC3E}">
        <p14:creationId xmlns:p14="http://schemas.microsoft.com/office/powerpoint/2010/main" val="2232827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64;p58">
            <a:extLst>
              <a:ext uri="{FF2B5EF4-FFF2-40B4-BE49-F238E27FC236}">
                <a16:creationId xmlns:a16="http://schemas.microsoft.com/office/drawing/2014/main" id="{96EBF432-EF2C-4F19-B9C1-8FD2068CFC2E}"/>
              </a:ext>
            </a:extLst>
          </p:cNvPr>
          <p:cNvSpPr txBox="1">
            <a:spLocks/>
          </p:cNvSpPr>
          <p:nvPr/>
        </p:nvSpPr>
        <p:spPr>
          <a:xfrm>
            <a:off x="1858297" y="758478"/>
            <a:ext cx="9040762" cy="3777715"/>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ctr" rtl="0">
              <a:lnSpc>
                <a:spcPct val="100000"/>
              </a:lnSpc>
              <a:spcBef>
                <a:spcPts val="0"/>
              </a:spcBef>
              <a:spcAft>
                <a:spcPts val="0"/>
              </a:spcAft>
              <a:buClr>
                <a:schemeClr val="lt1"/>
              </a:buClr>
              <a:buSzPts val="4800"/>
              <a:buFont typeface="Montserrat"/>
              <a:buNone/>
              <a:defRPr sz="6000" b="1" i="0" u="none" strike="noStrike" cap="none">
                <a:solidFill>
                  <a:schemeClr val="lt1"/>
                </a:solidFill>
                <a:latin typeface="Montserrat"/>
                <a:ea typeface="Montserrat"/>
                <a:cs typeface="Montserrat"/>
                <a:sym typeface="Montserrat"/>
              </a:defRPr>
            </a:lvl1pPr>
            <a:lvl2pPr marR="0" lvl="1"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2pPr>
            <a:lvl3pPr marR="0" lvl="2"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3pPr>
            <a:lvl4pPr marR="0" lvl="3"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4pPr>
            <a:lvl5pPr marR="0" lvl="4"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5pPr>
            <a:lvl6pPr marR="0" lvl="5"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6pPr>
            <a:lvl7pPr marR="0" lvl="6"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7pPr>
            <a:lvl8pPr marR="0" lvl="7"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8pPr>
            <a:lvl9pPr marR="0" lvl="8" algn="l" rtl="0">
              <a:lnSpc>
                <a:spcPct val="100000"/>
              </a:lnSpc>
              <a:spcBef>
                <a:spcPts val="0"/>
              </a:spcBef>
              <a:spcAft>
                <a:spcPts val="0"/>
              </a:spcAft>
              <a:buClr>
                <a:schemeClr val="lt1"/>
              </a:buClr>
              <a:buSzPts val="4800"/>
              <a:buFont typeface="Josefin Sans"/>
              <a:buNone/>
              <a:defRPr sz="4800" b="1" i="0" u="none" strike="noStrike" cap="none">
                <a:solidFill>
                  <a:schemeClr val="lt1"/>
                </a:solidFill>
                <a:latin typeface="Josefin Sans"/>
                <a:ea typeface="Josefin Sans"/>
                <a:cs typeface="Josefin Sans"/>
                <a:sym typeface="Josefin Sans"/>
              </a:defRPr>
            </a:lvl9pPr>
          </a:lstStyle>
          <a:p>
            <a:pPr algn="l"/>
            <a:r>
              <a:rPr lang="en-GB" sz="8000" dirty="0">
                <a:solidFill>
                  <a:schemeClr val="tx1"/>
                </a:solidFill>
              </a:rPr>
              <a:t>Congratulation!</a:t>
            </a:r>
          </a:p>
          <a:p>
            <a:pPr algn="just"/>
            <a:endParaRPr lang="en-GB" sz="4267" dirty="0">
              <a:solidFill>
                <a:schemeClr val="tx1"/>
              </a:solidFill>
            </a:endParaRPr>
          </a:p>
          <a:p>
            <a:pPr algn="l"/>
            <a:r>
              <a:rPr lang="en-GB" sz="4267" dirty="0">
                <a:solidFill>
                  <a:schemeClr val="tx1"/>
                </a:solidFill>
              </a:rPr>
              <a:t>You mastered the activity on </a:t>
            </a:r>
            <a:r>
              <a:rPr lang="en-US" sz="4267" dirty="0">
                <a:solidFill>
                  <a:schemeClr val="tx1"/>
                </a:solidFill>
              </a:rPr>
              <a:t>coding and game development in Scratch</a:t>
            </a:r>
            <a:r>
              <a:rPr lang="en-GB" sz="4267" dirty="0">
                <a:solidFill>
                  <a:schemeClr val="tx1"/>
                </a:solidFill>
              </a:rPr>
              <a:t>!</a:t>
            </a:r>
          </a:p>
          <a:p>
            <a:pPr algn="l"/>
            <a:endParaRPr lang="en-GB" sz="8000" dirty="0">
              <a:solidFill>
                <a:schemeClr val="tx1"/>
              </a:solidFill>
            </a:endParaRPr>
          </a:p>
        </p:txBody>
      </p:sp>
    </p:spTree>
    <p:extLst>
      <p:ext uri="{BB962C8B-B14F-4D97-AF65-F5344CB8AC3E}">
        <p14:creationId xmlns:p14="http://schemas.microsoft.com/office/powerpoint/2010/main" val="1467274408"/>
      </p:ext>
    </p:extLst>
  </p:cSld>
  <p:clrMapOvr>
    <a:masterClrMapping/>
  </p:clrMapOvr>
</p:sld>
</file>

<file path=ppt/theme/theme1.xml><?xml version="1.0" encoding="utf-8"?>
<a:theme xmlns:a="http://schemas.openxmlformats.org/drawingml/2006/main" name="Office">
  <a:themeElements>
    <a:clrScheme name="Gelborange">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Extreme Schatten">
      <a:fillStyleLst>
        <a:solidFill>
          <a:schemeClr val="phClr"/>
        </a:solidFill>
        <a:gradFill rotWithShape="1">
          <a:gsLst>
            <a:gs pos="0">
              <a:schemeClr val="phClr">
                <a:tint val="90000"/>
              </a:schemeClr>
            </a:gs>
            <a:gs pos="48000">
              <a:schemeClr val="phClr">
                <a:tint val="54000"/>
                <a:satMod val="140000"/>
              </a:schemeClr>
            </a:gs>
            <a:gs pos="100000">
              <a:schemeClr val="phClr">
                <a:tint val="24000"/>
                <a:satMod val="260000"/>
              </a:schemeClr>
            </a:gs>
          </a:gsLst>
          <a:lin ang="16200000" scaled="1"/>
        </a:gradFill>
        <a:gradFill rotWithShape="1">
          <a:gsLst>
            <a:gs pos="0">
              <a:schemeClr val="phClr"/>
            </a:gs>
            <a:gs pos="100000">
              <a:schemeClr val="phClr">
                <a:shade val="48000"/>
                <a:satMod val="180000"/>
                <a:lumMod val="94000"/>
              </a:schemeClr>
            </a:gs>
            <a:gs pos="100000">
              <a:schemeClr val="phClr">
                <a:shade val="48000"/>
                <a:satMod val="180000"/>
                <a:lumMod val="94000"/>
              </a:schemeClr>
            </a:gs>
          </a:gsLst>
          <a:lin ang="4140000" scaled="1"/>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63500" dist="12700" dir="5400000" sx="102000" sy="102000" rotWithShape="0">
              <a:srgbClr val="000000">
                <a:alpha val="32000"/>
              </a:srgbClr>
            </a:outerShdw>
          </a:effectLst>
        </a:effectStyle>
        <a:effectStyle>
          <a:effectLst>
            <a:outerShdw blurRad="76200" dist="38100" dir="5400000" rotWithShape="0">
              <a:srgbClr val="000000">
                <a:alpha val="60000"/>
              </a:srgbClr>
            </a:outerShdw>
          </a:effectLst>
          <a:scene3d>
            <a:camera prst="orthographicFront">
              <a:rot lat="0" lon="0" rev="0"/>
            </a:camera>
            <a:lightRig rig="threePt" dir="tl">
              <a:rot lat="0" lon="0" rev="19800000"/>
            </a:lightRig>
          </a:scene3d>
          <a:sp3d prstMaterial="plastic">
            <a:bevelT w="25400" h="19050"/>
          </a:sp3d>
        </a:effectStyle>
        <a:effectStyle>
          <a:effectLst>
            <a:outerShdw blurRad="114300" dist="114300" dir="5400000" rotWithShape="0">
              <a:srgbClr val="000000">
                <a:alpha val="70000"/>
              </a:srgbClr>
            </a:outerShdw>
          </a:effectLst>
          <a:scene3d>
            <a:camera prst="orthographicFront">
              <a:rot lat="0" lon="0" rev="0"/>
            </a:camera>
            <a:lightRig rig="threePt" dir="t">
              <a:rot lat="0" lon="0" rev="19800000"/>
            </a:lightRig>
          </a:scene3d>
          <a:sp3d prstMaterial="plastic">
            <a:bevelT w="38100" h="3175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1458</Words>
  <Application>Microsoft Office PowerPoint</Application>
  <PresentationFormat>Breitbild</PresentationFormat>
  <Paragraphs>134</Paragraphs>
  <Slides>31</Slides>
  <Notes>19</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31</vt:i4>
      </vt:variant>
    </vt:vector>
  </HeadingPairs>
  <TitlesOfParts>
    <vt:vector size="37" baseType="lpstr">
      <vt:lpstr>Arial</vt:lpstr>
      <vt:lpstr>Calibri</vt:lpstr>
      <vt:lpstr>Calibri Light</vt:lpstr>
      <vt:lpstr>Montserrat</vt:lpstr>
      <vt:lpstr>Wingdings 3</vt:lpstr>
      <vt:lpstr>Office</vt:lpstr>
      <vt:lpstr>Coding a simple game with Scratch</vt:lpstr>
      <vt:lpstr>Structure of the activity</vt:lpstr>
      <vt:lpstr>A: About the topic  Coding and the use of Scratch</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B: About the training  Training phase  </vt:lpstr>
      <vt:lpstr>Task 1: </vt:lpstr>
      <vt:lpstr>Task 2: </vt:lpstr>
      <vt:lpstr>Task 3: </vt:lpstr>
      <vt:lpstr>H5P- Tasks 1 about Scratch and Coding – Coding definition</vt:lpstr>
      <vt:lpstr>H5P- Tasks 2 about Scratch and Coding – Key features</vt:lpstr>
      <vt:lpstr>H5P- Tasks 3 about Scratch and Coding – Coding blocks</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Marc Beutner</dc:creator>
  <cp:lastModifiedBy>Marc Beutner</cp:lastModifiedBy>
  <cp:revision>47</cp:revision>
  <dcterms:created xsi:type="dcterms:W3CDTF">2023-06-29T05:00:19Z</dcterms:created>
  <dcterms:modified xsi:type="dcterms:W3CDTF">2024-08-26T07:04:24Z</dcterms:modified>
</cp:coreProperties>
</file>