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Montserrat" pitchFamily="2" charset="77"/>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6" roundtripDataSignature="AMtx7mjx97N45VhIdpvmvqCVzWxvjdC9H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6"/>
  </p:normalViewPr>
  <p:slideViewPr>
    <p:cSldViewPr snapToGrid="0">
      <p:cViewPr varScale="1">
        <p:scale>
          <a:sx n="105" d="100"/>
          <a:sy n="105" d="100"/>
        </p:scale>
        <p:origin x="7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customschemas.google.com/relationships/presentationmetadata" Target="metadata"/><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DE"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2" name="Google Shape;392;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8" name="Google Shape;418;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1" name="Google Shape;49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5" name="Google Shape;51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1" name="Google Shape;521;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7" name="Google Shape;52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3" name="Google Shape;53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9" name="Google Shape;53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47"/>
        <p:cNvGrpSpPr/>
        <p:nvPr/>
      </p:nvGrpSpPr>
      <p:grpSpPr>
        <a:xfrm>
          <a:off x="0" y="0"/>
          <a:ext cx="0" cy="0"/>
          <a:chOff x="0" y="0"/>
          <a:chExt cx="0" cy="0"/>
        </a:xfrm>
      </p:grpSpPr>
      <p:sp>
        <p:nvSpPr>
          <p:cNvPr id="48" name="Google Shape;48;p3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3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0" name="Google Shape;50;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53" name="Google Shape;53;p37"/>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5"/>
        <p:cNvGrpSpPr/>
        <p:nvPr/>
      </p:nvGrpSpPr>
      <p:grpSpPr>
        <a:xfrm>
          <a:off x="0" y="0"/>
          <a:ext cx="0" cy="0"/>
          <a:chOff x="0" y="0"/>
          <a:chExt cx="0" cy="0"/>
        </a:xfrm>
      </p:grpSpPr>
      <p:sp>
        <p:nvSpPr>
          <p:cNvPr id="56" name="Google Shape;5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60" name="Google Shape;60;p38"/>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elfolie">
  <p:cSld name="1_Titelfolie">
    <p:spTree>
      <p:nvGrpSpPr>
        <p:cNvPr id="1" name="Shape 62"/>
        <p:cNvGrpSpPr/>
        <p:nvPr/>
      </p:nvGrpSpPr>
      <p:grpSpPr>
        <a:xfrm>
          <a:off x="0" y="0"/>
          <a:ext cx="0" cy="0"/>
          <a:chOff x="0" y="0"/>
          <a:chExt cx="0" cy="0"/>
        </a:xfrm>
      </p:grpSpPr>
      <p:sp>
        <p:nvSpPr>
          <p:cNvPr id="63" name="Google Shape;63;p3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3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5" name="Google Shape;65;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68" name="Google Shape;68;p39"/>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70"/>
        <p:cNvGrpSpPr/>
        <p:nvPr/>
      </p:nvGrpSpPr>
      <p:grpSpPr>
        <a:xfrm>
          <a:off x="0" y="0"/>
          <a:ext cx="0" cy="0"/>
          <a:chOff x="0" y="0"/>
          <a:chExt cx="0" cy="0"/>
        </a:xfrm>
      </p:grpSpPr>
      <p:sp>
        <p:nvSpPr>
          <p:cNvPr id="71" name="Google Shape;71;p4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4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76" name="Google Shape;76;p40"/>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0"/>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78"/>
        <p:cNvGrpSpPr/>
        <p:nvPr/>
      </p:nvGrpSpPr>
      <p:grpSpPr>
        <a:xfrm>
          <a:off x="0" y="0"/>
          <a:ext cx="0" cy="0"/>
          <a:chOff x="0" y="0"/>
          <a:chExt cx="0" cy="0"/>
        </a:xfrm>
      </p:grpSpPr>
      <p:sp>
        <p:nvSpPr>
          <p:cNvPr id="79" name="Google Shape;79;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82" name="Google Shape;82;p41"/>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4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elfolie">
  <p:cSld name="2_Titelfolie">
    <p:spTree>
      <p:nvGrpSpPr>
        <p:cNvPr id="1" name="Shape 84"/>
        <p:cNvGrpSpPr/>
        <p:nvPr/>
      </p:nvGrpSpPr>
      <p:grpSpPr>
        <a:xfrm>
          <a:off x="0" y="0"/>
          <a:ext cx="0" cy="0"/>
          <a:chOff x="0" y="0"/>
          <a:chExt cx="0" cy="0"/>
        </a:xfrm>
      </p:grpSpPr>
      <p:sp>
        <p:nvSpPr>
          <p:cNvPr id="85" name="Google Shape;85;p42"/>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6" name="Google Shape;86;p42"/>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42"/>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8" name="Google Shape;88;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91" name="Google Shape;91;p42"/>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3600"/>
              <a:buFont typeface="Calibri"/>
              <a:buNone/>
            </a:pPr>
            <a:r>
              <a:rPr lang="de-DE" sz="3600" b="1">
                <a:solidFill>
                  <a:schemeClr val="dk1"/>
                </a:solidFill>
                <a:latin typeface="Calibri"/>
                <a:ea typeface="Calibri"/>
                <a:cs typeface="Calibri"/>
                <a:sym typeface="Calibri"/>
              </a:rPr>
              <a:t>STEM</a:t>
            </a:r>
            <a:br>
              <a:rPr lang="de-DE" sz="3600" b="1">
                <a:solidFill>
                  <a:schemeClr val="dk1"/>
                </a:solidFill>
                <a:latin typeface="Calibri"/>
                <a:ea typeface="Calibri"/>
                <a:cs typeface="Calibri"/>
                <a:sym typeface="Calibri"/>
              </a:rPr>
            </a:br>
            <a:r>
              <a:rPr lang="de-DE" sz="3600" b="1">
                <a:solidFill>
                  <a:schemeClr val="dk1"/>
                </a:solidFill>
                <a:latin typeface="Calibri"/>
                <a:ea typeface="Calibri"/>
                <a:cs typeface="Calibri"/>
                <a:sym typeface="Calibri"/>
              </a:rPr>
              <a:t>for inclusive schools</a:t>
            </a:r>
            <a:endParaRPr/>
          </a:p>
        </p:txBody>
      </p:sp>
      <p:sp>
        <p:nvSpPr>
          <p:cNvPr id="92" name="Google Shape;92;p42"/>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3" name="Google Shape;93;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0093469" y="148745"/>
            <a:ext cx="1453861" cy="128494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94"/>
        <p:cNvGrpSpPr/>
        <p:nvPr/>
      </p:nvGrpSpPr>
      <p:grpSpPr>
        <a:xfrm>
          <a:off x="0" y="0"/>
          <a:ext cx="0" cy="0"/>
          <a:chOff x="0" y="0"/>
          <a:chExt cx="0" cy="0"/>
        </a:xfrm>
      </p:grpSpPr>
      <p:sp>
        <p:nvSpPr>
          <p:cNvPr id="95" name="Google Shape;95;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00" name="Google Shape;100;p4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4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102"/>
        <p:cNvGrpSpPr/>
        <p:nvPr/>
      </p:nvGrpSpPr>
      <p:grpSpPr>
        <a:xfrm>
          <a:off x="0" y="0"/>
          <a:ext cx="0" cy="0"/>
          <a:chOff x="0" y="0"/>
          <a:chExt cx="0" cy="0"/>
        </a:xfrm>
      </p:grpSpPr>
      <p:sp>
        <p:nvSpPr>
          <p:cNvPr id="103" name="Google Shape;103;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09" name="Google Shape;109;p4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111"/>
        <p:cNvGrpSpPr/>
        <p:nvPr/>
      </p:nvGrpSpPr>
      <p:grpSpPr>
        <a:xfrm>
          <a:off x="0" y="0"/>
          <a:ext cx="0" cy="0"/>
          <a:chOff x="0" y="0"/>
          <a:chExt cx="0" cy="0"/>
        </a:xfrm>
      </p:grpSpPr>
      <p:sp>
        <p:nvSpPr>
          <p:cNvPr id="112" name="Google Shape;112;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20" name="Google Shape;120;p45"/>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122"/>
        <p:cNvGrpSpPr/>
        <p:nvPr/>
      </p:nvGrpSpPr>
      <p:grpSpPr>
        <a:xfrm>
          <a:off x="0" y="0"/>
          <a:ext cx="0" cy="0"/>
          <a:chOff x="0" y="0"/>
          <a:chExt cx="0" cy="0"/>
        </a:xfrm>
      </p:grpSpPr>
      <p:sp>
        <p:nvSpPr>
          <p:cNvPr id="123" name="Google Shape;123;p4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4" name="Google Shape;124;p4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5" name="Google Shape;125;p4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6" name="Google Shape;126;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29" name="Google Shape;129;p46"/>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46"/>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31"/>
        <p:cNvGrpSpPr/>
        <p:nvPr/>
      </p:nvGrpSpPr>
      <p:grpSpPr>
        <a:xfrm>
          <a:off x="0" y="0"/>
          <a:ext cx="0" cy="0"/>
          <a:chOff x="0" y="0"/>
          <a:chExt cx="0" cy="0"/>
        </a:xfrm>
      </p:grpSpPr>
      <p:sp>
        <p:nvSpPr>
          <p:cNvPr id="132" name="Google Shape;132;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47"/>
          <p:cNvSpPr>
            <a:spLocks noGrp="1"/>
          </p:cNvSpPr>
          <p:nvPr>
            <p:ph type="pic" idx="2"/>
          </p:nvPr>
        </p:nvSpPr>
        <p:spPr>
          <a:xfrm>
            <a:off x="5183188" y="987425"/>
            <a:ext cx="6172200" cy="4873625"/>
          </a:xfrm>
          <a:prstGeom prst="rect">
            <a:avLst/>
          </a:prstGeom>
          <a:noFill/>
          <a:ln>
            <a:noFill/>
          </a:ln>
        </p:spPr>
      </p:sp>
      <p:sp>
        <p:nvSpPr>
          <p:cNvPr id="134" name="Google Shape;134;p4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5" name="Google Shape;135;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38" name="Google Shape;138;p47"/>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40"/>
        <p:cNvGrpSpPr/>
        <p:nvPr/>
      </p:nvGrpSpPr>
      <p:grpSpPr>
        <a:xfrm>
          <a:off x="0" y="0"/>
          <a:ext cx="0" cy="0"/>
          <a:chOff x="0" y="0"/>
          <a:chExt cx="0" cy="0"/>
        </a:xfrm>
      </p:grpSpPr>
      <p:sp>
        <p:nvSpPr>
          <p:cNvPr id="141" name="Google Shape;141;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4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46" name="Google Shape;146;p48"/>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48"/>
        <p:cNvGrpSpPr/>
        <p:nvPr/>
      </p:nvGrpSpPr>
      <p:grpSpPr>
        <a:xfrm>
          <a:off x="0" y="0"/>
          <a:ext cx="0" cy="0"/>
          <a:chOff x="0" y="0"/>
          <a:chExt cx="0" cy="0"/>
        </a:xfrm>
      </p:grpSpPr>
      <p:sp>
        <p:nvSpPr>
          <p:cNvPr id="149" name="Google Shape;149;p4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4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54" name="Google Shape;154;p49"/>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DF8E0">
                <a:alpha val="89803"/>
              </a:srgbClr>
            </a:gs>
            <a:gs pos="72000">
              <a:srgbClr val="F4E9C2"/>
            </a:gs>
            <a:gs pos="100000">
              <a:srgbClr val="F7E09E"/>
            </a:gs>
          </a:gsLst>
          <a:lin ang="5400000" scaled="0"/>
        </a:gradFill>
        <a:effectLst/>
      </p:bgPr>
    </p:bg>
    <p:spTree>
      <p:nvGrpSpPr>
        <p:cNvPr id="1" name="Shape 9"/>
        <p:cNvGrpSpPr/>
        <p:nvPr/>
      </p:nvGrpSpPr>
      <p:grpSpPr>
        <a:xfrm>
          <a:off x="0" y="0"/>
          <a:ext cx="0" cy="0"/>
          <a:chOff x="0" y="0"/>
          <a:chExt cx="0" cy="0"/>
        </a:xfrm>
      </p:grpSpPr>
      <p:sp>
        <p:nvSpPr>
          <p:cNvPr id="10" name="Google Shape;1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grpSp>
        <p:nvGrpSpPr>
          <p:cNvPr id="15" name="Google Shape;15;p36"/>
          <p:cNvGrpSpPr/>
          <p:nvPr/>
        </p:nvGrpSpPr>
        <p:grpSpPr>
          <a:xfrm>
            <a:off x="1" y="228600"/>
            <a:ext cx="1996775" cy="6638628"/>
            <a:chOff x="2487613" y="285750"/>
            <a:chExt cx="2428875" cy="5654676"/>
          </a:xfrm>
        </p:grpSpPr>
        <p:sp>
          <p:nvSpPr>
            <p:cNvPr id="16" name="Google Shape;16;p36"/>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6"/>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6"/>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6"/>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6"/>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6"/>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6"/>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6"/>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6"/>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6"/>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6"/>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6"/>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 name="Google Shape;28;p36"/>
          <p:cNvGrpSpPr/>
          <p:nvPr/>
        </p:nvGrpSpPr>
        <p:grpSpPr>
          <a:xfrm>
            <a:off x="27222" y="-786"/>
            <a:ext cx="1539072" cy="6854039"/>
            <a:chOff x="6627813" y="194833"/>
            <a:chExt cx="1952625" cy="5678918"/>
          </a:xfrm>
        </p:grpSpPr>
        <p:sp>
          <p:nvSpPr>
            <p:cNvPr id="29" name="Google Shape;29;p36"/>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6"/>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6"/>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6"/>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6"/>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6"/>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6"/>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6"/>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6"/>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6"/>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6"/>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6"/>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41;p36"/>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 name="Google Shape;42;p36"/>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53355" y="5295298"/>
            <a:ext cx="2509612" cy="1673074"/>
          </a:xfrm>
          <a:prstGeom prst="rect">
            <a:avLst/>
          </a:prstGeom>
          <a:noFill/>
          <a:ln>
            <a:noFill/>
          </a:ln>
        </p:spPr>
      </p:pic>
      <p:pic>
        <p:nvPicPr>
          <p:cNvPr id="43" name="Google Shape;43;p36"/>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2769343" y="6371409"/>
            <a:ext cx="1061484" cy="400384"/>
          </a:xfrm>
          <a:prstGeom prst="rect">
            <a:avLst/>
          </a:prstGeom>
          <a:noFill/>
          <a:ln>
            <a:noFill/>
          </a:ln>
        </p:spPr>
      </p:pic>
      <p:sp>
        <p:nvSpPr>
          <p:cNvPr id="44" name="Google Shape;44;p36"/>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900"/>
              <a:buFont typeface="Noto Sans Symbols"/>
              <a:buNone/>
            </a:pPr>
            <a:r>
              <a:rPr lang="de-DE"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36"/>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9585046" y="6244739"/>
            <a:ext cx="1987550" cy="567690"/>
          </a:xfrm>
          <a:prstGeom prst="rect">
            <a:avLst/>
          </a:prstGeom>
          <a:noFill/>
          <a:ln>
            <a:noFill/>
          </a:ln>
        </p:spPr>
      </p:pic>
      <p:pic>
        <p:nvPicPr>
          <p:cNvPr id="46" name="Google Shape;46;p36"/>
          <p:cNvPicPr preferRelativeResize="0"/>
          <p:nvPr/>
        </p:nvPicPr>
        <p:blipFill rotWithShape="1">
          <a:blip r:embed="rId18" cstate="screen">
            <a:alphaModFix/>
            <a:extLst>
              <a:ext uri="{28A0092B-C50C-407E-A947-70E740481C1C}">
                <a14:useLocalDpi xmlns:a14="http://schemas.microsoft.com/office/drawing/2010/main"/>
              </a:ext>
            </a:extLst>
          </a:blip>
          <a:src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pt"/>
              <a:t>Criando uma </a:t>
            </a:r>
            <a:br>
              <a:rPr lang="de-DE"/>
            </a:br>
            <a:r>
              <a:rPr lang="pt"/>
              <a:t>estação meteorológica</a:t>
            </a:r>
            <a:endParaRPr/>
          </a:p>
        </p:txBody>
      </p:sp>
      <p:sp>
        <p:nvSpPr>
          <p:cNvPr id="161" name="Google Shape;161;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pt"/>
              <a:t>Escolas STEM4inclusivas </a:t>
            </a:r>
            <a:br>
              <a:rPr lang="de-DE"/>
            </a:br>
            <a:r>
              <a:rPr lang="pt"/>
              <a:t>WP2 – Caixa de ferramentas</a:t>
            </a:r>
            <a:endParaRPr/>
          </a:p>
        </p:txBody>
      </p:sp>
      <p:sp>
        <p:nvSpPr>
          <p:cNvPr id="162" name="Google Shape;162;p1"/>
          <p:cNvSpPr txBox="1"/>
          <p:nvPr/>
        </p:nvSpPr>
        <p:spPr>
          <a:xfrm>
            <a:off x="3110476" y="5353336"/>
            <a:ext cx="6400800" cy="818408"/>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1800"/>
              <a:buFont typeface="Noto Sans Symbols"/>
              <a:buNone/>
            </a:pPr>
            <a:r>
              <a:rPr lang="pt" sz="1800" dirty="0">
                <a:solidFill>
                  <a:srgbClr val="595959"/>
                </a:solidFill>
                <a:latin typeface="Calibri"/>
                <a:ea typeface="Calibri"/>
                <a:cs typeface="Calibri"/>
                <a:sym typeface="Calibri"/>
              </a:rPr>
              <a:t>Prof. Dr. Marc </a:t>
            </a:r>
            <a:r>
              <a:rPr lang="pt" sz="1800" dirty="0" err="1">
                <a:solidFill>
                  <a:srgbClr val="595959"/>
                </a:solidFill>
                <a:latin typeface="Calibri"/>
                <a:ea typeface="Calibri"/>
                <a:cs typeface="Calibri"/>
                <a:sym typeface="Calibri"/>
              </a:rPr>
              <a:t>Beutner</a:t>
            </a:r>
            <a:endParaRPr dirty="0"/>
          </a:p>
        </p:txBody>
      </p:sp>
      <p:pic>
        <p:nvPicPr>
          <p:cNvPr id="163" name="Google Shape;163;p1"/>
          <p:cNvPicPr preferRelativeResize="0"/>
          <p:nvPr/>
        </p:nvPicPr>
        <p:blipFill rotWithShape="1">
          <a:blip r:embed="rId3">
            <a:alphaModFix/>
          </a:blip>
          <a:srcRect/>
          <a:stretch/>
        </p:blipFill>
        <p:spPr>
          <a:xfrm>
            <a:off x="5196779" y="444106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pt"/>
              <a:t>Estrutura da atividade</a:t>
            </a:r>
            <a:endParaRPr/>
          </a:p>
        </p:txBody>
      </p:sp>
      <p:sp>
        <p:nvSpPr>
          <p:cNvPr id="169" name="Google Shape;169;p2"/>
          <p:cNvSpPr txBox="1"/>
          <p:nvPr/>
        </p:nvSpPr>
        <p:spPr>
          <a:xfrm>
            <a:off x="3079516" y="2796758"/>
            <a:ext cx="2164505" cy="4215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chemeClr val="lt1"/>
              </a:buClr>
              <a:buSzPts val="1400"/>
              <a:buFont typeface="Montserrat"/>
              <a:buNone/>
            </a:pPr>
            <a:r>
              <a:rPr lang="pt" sz="1800" b="1" i="0" u="none" strike="noStrike" cap="none">
                <a:solidFill>
                  <a:schemeClr val="dk1"/>
                </a:solidFill>
                <a:latin typeface="Montserrat"/>
                <a:ea typeface="Montserrat"/>
                <a:cs typeface="Montserrat"/>
                <a:sym typeface="Montserrat"/>
              </a:rPr>
              <a:t>Introdução</a:t>
            </a:r>
            <a:endParaRPr sz="1800" b="1" i="0" u="none" strike="noStrike" cap="none">
              <a:solidFill>
                <a:schemeClr val="dk1"/>
              </a:solidFill>
              <a:latin typeface="Montserrat"/>
              <a:ea typeface="Montserrat"/>
              <a:cs typeface="Montserrat"/>
              <a:sym typeface="Montserrat"/>
            </a:endParaRPr>
          </a:p>
        </p:txBody>
      </p:sp>
      <p:sp>
        <p:nvSpPr>
          <p:cNvPr id="170" name="Google Shape;170;p2"/>
          <p:cNvSpPr txBox="1"/>
          <p:nvPr/>
        </p:nvSpPr>
        <p:spPr>
          <a:xfrm>
            <a:off x="6550669" y="2964811"/>
            <a:ext cx="3824972" cy="41466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1400"/>
              <a:buFont typeface="Montserrat"/>
              <a:buNone/>
            </a:pPr>
            <a:r>
              <a:rPr lang="pt" sz="1400" b="1" i="0" u="none" strike="noStrike" cap="none">
                <a:solidFill>
                  <a:schemeClr val="dk1"/>
                </a:solidFill>
                <a:latin typeface="Montserrat"/>
                <a:ea typeface="Montserrat"/>
                <a:cs typeface="Montserrat"/>
                <a:sym typeface="Montserrat"/>
              </a:rPr>
              <a:t>sobre o tema </a:t>
            </a:r>
            <a:br>
              <a:rPr lang="de-DE" sz="1400" b="1" i="0" u="none" strike="noStrike" cap="none">
                <a:solidFill>
                  <a:schemeClr val="dk1"/>
                </a:solidFill>
                <a:latin typeface="Montserrat"/>
                <a:ea typeface="Montserrat"/>
                <a:cs typeface="Montserrat"/>
                <a:sym typeface="Montserrat"/>
              </a:rPr>
            </a:br>
            <a:r>
              <a:rPr lang="pt" sz="1400" b="0" i="0" u="none" strike="noStrike" cap="none">
                <a:solidFill>
                  <a:schemeClr val="dk1"/>
                </a:solidFill>
                <a:latin typeface="Montserrat"/>
                <a:ea typeface="Montserrat"/>
                <a:cs typeface="Montserrat"/>
                <a:sym typeface="Montserrat"/>
              </a:rPr>
              <a:t>Como está o tempo? </a:t>
            </a:r>
            <a:br>
              <a:rPr lang="de-DE" sz="1400" b="1" i="0" u="none" strike="noStrike" cap="none">
                <a:solidFill>
                  <a:schemeClr val="dk1"/>
                </a:solidFill>
                <a:latin typeface="Montserrat"/>
                <a:ea typeface="Montserrat"/>
                <a:cs typeface="Montserrat"/>
                <a:sym typeface="Montserrat"/>
              </a:rPr>
            </a:br>
            <a:r>
              <a:rPr lang="pt" sz="1400" b="0" i="0" u="none" strike="noStrike" cap="none">
                <a:solidFill>
                  <a:schemeClr val="dk1"/>
                </a:solidFill>
                <a:latin typeface="Montserrat"/>
                <a:ea typeface="Montserrat"/>
                <a:cs typeface="Montserrat"/>
                <a:sym typeface="Montserrat"/>
              </a:rPr>
              <a:t>Dispositivos de medição em estações meteorológicas</a:t>
            </a:r>
            <a:br>
              <a:rPr lang="de-DE" sz="1400" b="1" i="0" u="none" strike="noStrike" cap="none">
                <a:solidFill>
                  <a:schemeClr val="dk1"/>
                </a:solidFill>
                <a:latin typeface="Montserrat"/>
                <a:ea typeface="Montserrat"/>
                <a:cs typeface="Montserrat"/>
                <a:sym typeface="Montserrat"/>
              </a:rPr>
            </a:br>
            <a:endParaRPr sz="1400" b="1" i="0" u="none" strike="noStrike" cap="none">
              <a:solidFill>
                <a:schemeClr val="dk1"/>
              </a:solidFill>
              <a:latin typeface="Montserrat"/>
              <a:ea typeface="Montserrat"/>
              <a:cs typeface="Montserrat"/>
              <a:sym typeface="Montserrat"/>
            </a:endParaRPr>
          </a:p>
        </p:txBody>
      </p:sp>
      <p:cxnSp>
        <p:nvCxnSpPr>
          <p:cNvPr id="172" name="Google Shape;172;p2"/>
          <p:cNvCxnSpPr/>
          <p:nvPr/>
        </p:nvCxnSpPr>
        <p:spPr>
          <a:xfrm rot="10800000">
            <a:off x="2911070" y="4100754"/>
            <a:ext cx="1635900" cy="0"/>
          </a:xfrm>
          <a:prstGeom prst="straightConnector1">
            <a:avLst/>
          </a:prstGeom>
          <a:noFill/>
          <a:ln w="76200" cap="flat" cmpd="sng">
            <a:solidFill>
              <a:schemeClr val="accent2"/>
            </a:solidFill>
            <a:prstDash val="solid"/>
            <a:round/>
            <a:headEnd type="none" w="sm" len="sm"/>
            <a:tailEnd type="none" w="sm" len="sm"/>
          </a:ln>
        </p:spPr>
      </p:cxnSp>
      <p:cxnSp>
        <p:nvCxnSpPr>
          <p:cNvPr id="173" name="Google Shape;173;p2"/>
          <p:cNvCxnSpPr/>
          <p:nvPr/>
        </p:nvCxnSpPr>
        <p:spPr>
          <a:xfrm rot="10800000">
            <a:off x="2911070" y="3295192"/>
            <a:ext cx="1635900" cy="0"/>
          </a:xfrm>
          <a:prstGeom prst="straightConnector1">
            <a:avLst/>
          </a:prstGeom>
          <a:noFill/>
          <a:ln w="76200" cap="flat" cmpd="sng">
            <a:solidFill>
              <a:schemeClr val="accent2"/>
            </a:solidFill>
            <a:prstDash val="solid"/>
            <a:round/>
            <a:headEnd type="none" w="sm" len="sm"/>
            <a:tailEnd type="none" w="sm" len="sm"/>
          </a:ln>
        </p:spPr>
      </p:cxnSp>
      <p:sp>
        <p:nvSpPr>
          <p:cNvPr id="174" name="Google Shape;174;p2"/>
          <p:cNvSpPr txBox="1"/>
          <p:nvPr/>
        </p:nvSpPr>
        <p:spPr>
          <a:xfrm>
            <a:off x="3729019" y="3618534"/>
            <a:ext cx="2187378" cy="421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pt" sz="1800" b="1" i="0" u="none" strike="noStrike" cap="none">
                <a:solidFill>
                  <a:schemeClr val="dk1"/>
                </a:solidFill>
                <a:latin typeface="Montserrat"/>
                <a:ea typeface="Montserrat"/>
                <a:cs typeface="Montserrat"/>
                <a:sym typeface="Montserrat"/>
              </a:rPr>
              <a:t>Fase de treinamento</a:t>
            </a:r>
            <a:endParaRPr/>
          </a:p>
        </p:txBody>
      </p:sp>
      <p:sp>
        <p:nvSpPr>
          <p:cNvPr id="175" name="Google Shape;175;p2"/>
          <p:cNvSpPr txBox="1"/>
          <p:nvPr/>
        </p:nvSpPr>
        <p:spPr>
          <a:xfrm>
            <a:off x="6564224" y="3825590"/>
            <a:ext cx="3811416" cy="41466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pt" sz="1400" b="1" i="0" u="none" strike="noStrike" cap="none">
                <a:solidFill>
                  <a:schemeClr val="dk1"/>
                </a:solidFill>
                <a:latin typeface="Montserrat"/>
                <a:ea typeface="Montserrat"/>
                <a:cs typeface="Montserrat"/>
                <a:sym typeface="Montserrat"/>
              </a:rPr>
              <a:t>sobre o treinamento</a:t>
            </a: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pt" sz="1400" b="0" i="0" u="none" strike="noStrike" cap="none">
                <a:solidFill>
                  <a:schemeClr val="dk1"/>
                </a:solidFill>
                <a:latin typeface="Montserrat"/>
                <a:ea typeface="Montserrat"/>
                <a:cs typeface="Montserrat"/>
                <a:sym typeface="Montserrat"/>
              </a:rPr>
              <a:t>Crie sua própria estação meteorológica simples</a:t>
            </a:r>
            <a:endParaRPr sz="1400" b="0"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sz="1400" b="0" i="0" u="none" strike="noStrike" cap="none">
              <a:solidFill>
                <a:schemeClr val="dk1"/>
              </a:solidFill>
              <a:latin typeface="Montserrat"/>
              <a:ea typeface="Montserrat"/>
              <a:cs typeface="Montserrat"/>
              <a:sym typeface="Montserrat"/>
            </a:endParaRPr>
          </a:p>
        </p:txBody>
      </p:sp>
      <p:cxnSp>
        <p:nvCxnSpPr>
          <p:cNvPr id="177" name="Google Shape;177;p2"/>
          <p:cNvCxnSpPr/>
          <p:nvPr/>
        </p:nvCxnSpPr>
        <p:spPr>
          <a:xfrm rot="10800000">
            <a:off x="2354343" y="2628686"/>
            <a:ext cx="0" cy="1979695"/>
          </a:xfrm>
          <a:prstGeom prst="straightConnector1">
            <a:avLst/>
          </a:prstGeom>
          <a:noFill/>
          <a:ln w="76200" cap="flat" cmpd="sng">
            <a:solidFill>
              <a:schemeClr val="accent2"/>
            </a:solidFill>
            <a:prstDash val="solid"/>
            <a:round/>
            <a:headEnd type="none" w="sm" len="sm"/>
            <a:tailEnd type="none" w="sm" len="sm"/>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
          <p:cNvSpPr txBox="1">
            <a:spLocks noGrp="1"/>
          </p:cNvSpPr>
          <p:nvPr>
            <p:ph type="ctrTitle"/>
          </p:nvPr>
        </p:nvSpPr>
        <p:spPr>
          <a:xfrm>
            <a:off x="899724" y="1447830"/>
            <a:ext cx="10392551" cy="3120800"/>
          </a:xfrm>
          <a:prstGeom prst="rect">
            <a:avLst/>
          </a:prstGeom>
          <a:noFill/>
          <a:ln>
            <a:noFill/>
          </a:ln>
        </p:spPr>
        <p:txBody>
          <a:bodyPr spcFirstLastPara="1" wrap="square" lIns="121900" tIns="121900" rIns="121900" bIns="121900" anchor="b" anchorCtr="0">
            <a:noAutofit/>
          </a:bodyPr>
          <a:lstStyle/>
          <a:p>
            <a:pPr marL="0" lvl="0" indent="0" algn="ctr" rtl="0">
              <a:lnSpc>
                <a:spcPct val="90000"/>
              </a:lnSpc>
              <a:spcBef>
                <a:spcPts val="0"/>
              </a:spcBef>
              <a:spcAft>
                <a:spcPts val="0"/>
              </a:spcAft>
              <a:buClr>
                <a:schemeClr val="dk1"/>
              </a:buClr>
              <a:buSzPts val="6000"/>
              <a:buFont typeface="Calibri"/>
              <a:buNone/>
            </a:pPr>
            <a:r>
              <a:rPr lang="pt"/>
              <a:t>A: Sobre o tema: </a:t>
            </a:r>
            <a:br>
              <a:rPr lang="de-DE"/>
            </a:br>
            <a:br>
              <a:rPr lang="de-DE"/>
            </a:br>
            <a:r>
              <a:rPr lang="pt" b="1"/>
              <a:t>Como </a:t>
            </a:r>
            <a:r>
              <a:rPr lang="pt" b="1">
                <a:solidFill>
                  <a:schemeClr val="dk1"/>
                </a:solidFill>
              </a:rPr>
              <a:t>está o tempo? </a:t>
            </a:r>
            <a:br>
              <a:rPr lang="de-DE" b="1">
                <a:solidFill>
                  <a:schemeClr val="dk1"/>
                </a:solidFill>
              </a:rPr>
            </a:br>
            <a:r>
              <a:rPr lang="pt" b="1">
                <a:solidFill>
                  <a:schemeClr val="dk1"/>
                </a:solidFill>
              </a:rPr>
              <a:t>Dispositivos de medição em </a:t>
            </a:r>
            <a:br>
              <a:rPr lang="de-DE" b="1">
                <a:solidFill>
                  <a:schemeClr val="dk1"/>
                </a:solidFill>
              </a:rPr>
            </a:br>
            <a:r>
              <a:rPr lang="pt" b="1">
                <a:solidFill>
                  <a:schemeClr val="dk1"/>
                </a:solidFill>
              </a:rPr>
              <a:t>estações meteorológicas</a:t>
            </a:r>
            <a:endParaRPr b="1">
              <a:solidFill>
                <a:srgbClr val="FFF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4"/>
          <p:cNvSpPr txBox="1">
            <a:spLocks noGrp="1"/>
          </p:cNvSpPr>
          <p:nvPr>
            <p:ph type="subTitle" idx="4294967295"/>
          </p:nvPr>
        </p:nvSpPr>
        <p:spPr>
          <a:xfrm>
            <a:off x="1750256" y="1144620"/>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i="0" u="none" strike="noStrike" cap="none">
                <a:solidFill>
                  <a:schemeClr val="dk1"/>
                </a:solidFill>
                <a:latin typeface="Calibri"/>
                <a:ea typeface="Calibri"/>
                <a:cs typeface="Calibri"/>
                <a:sym typeface="Calibri"/>
              </a:rPr>
              <a:t>O que são mudanças climáticas?</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pt" sz="2400" b="0" i="0" u="none" strike="noStrike" cap="none">
                <a:solidFill>
                  <a:schemeClr val="dk1"/>
                </a:solidFill>
                <a:latin typeface="Calibri"/>
                <a:ea typeface="Calibri"/>
                <a:cs typeface="Calibri"/>
                <a:sym typeface="Calibri"/>
              </a:rPr>
              <a:t>Mudanças climáticas referem-se a mudanças significativas e duradouras nos padrões climáticos da Terra, particularmente aquelas que ocorreram desde o final do século XIX devido às atividades humanas. Embora o clima da Terra sempre tenha sofrido flutuações naturais, o termo "mudança climática" hoje é mais comumente associado às mudanças recentes e rápidas causadas pela atividade humana, especialmente a queima de combustíveis fósseis, o desmatamento e os processos industriais.</a:t>
            </a:r>
            <a:endParaRPr/>
          </a:p>
          <a:p>
            <a:pPr marL="0" marR="0" lvl="0" indent="0" algn="just" rtl="0">
              <a:lnSpc>
                <a:spcPct val="90000"/>
              </a:lnSpc>
              <a:spcBef>
                <a:spcPts val="1000"/>
              </a:spcBef>
              <a:spcAft>
                <a:spcPts val="0"/>
              </a:spcAft>
              <a:buClr>
                <a:schemeClr val="dk1"/>
              </a:buClr>
              <a:buSzPts val="2400"/>
              <a:buFont typeface="Arial"/>
              <a:buNone/>
            </a:pPr>
            <a:r>
              <a:rPr lang="pt" sz="2400" b="1" i="0" u="none" strike="noStrike" cap="none">
                <a:solidFill>
                  <a:schemeClr val="dk1"/>
                </a:solidFill>
                <a:latin typeface="Calibri"/>
                <a:ea typeface="Calibri"/>
                <a:cs typeface="Calibri"/>
                <a:sym typeface="Calibri"/>
              </a:rPr>
              <a:t>A mudança climática é uma alteração de longo prazo nos padrões climáticos médios que passaram a definir os climas locais, regionais e globais da Terra. Não se trata da mudança do tempo de um dia para o outro. E está se tornando mais desafiadora atualmente.</a:t>
            </a:r>
            <a:endParaRPr sz="2400" b="1" i="0" u="none" strike="noStrike" cap="none">
              <a:solidFill>
                <a:schemeClr val="dk1"/>
              </a:solidFill>
              <a:latin typeface="Calibri"/>
              <a:ea typeface="Calibri"/>
              <a:cs typeface="Calibri"/>
              <a:sym typeface="Calibri"/>
            </a:endParaRPr>
          </a:p>
        </p:txBody>
      </p:sp>
      <p:sp>
        <p:nvSpPr>
          <p:cNvPr id="188" name="Google Shape;188;p4"/>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189" name="Google Shape;189;p4"/>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190" name="Google Shape;190;p4"/>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191" name="Google Shape;191;p4"/>
          <p:cNvCxnSpPr/>
          <p:nvPr/>
        </p:nvCxnSpPr>
        <p:spPr>
          <a:xfrm rot="10800000">
            <a:off x="1503344" y="1144620"/>
            <a:ext cx="0" cy="1979695"/>
          </a:xfrm>
          <a:prstGeom prst="straightConnector1">
            <a:avLst/>
          </a:prstGeom>
          <a:noFill/>
          <a:ln w="76200" cap="flat" cmpd="sng">
            <a:solidFill>
              <a:schemeClr val="accent2"/>
            </a:solidFill>
            <a:prstDash val="solid"/>
            <a:round/>
            <a:headEnd type="none" w="sm" len="sm"/>
            <a:tailEnd type="none" w="sm" len="sm"/>
          </a:ln>
        </p:spPr>
      </p:cxnSp>
      <p:sp>
        <p:nvSpPr>
          <p:cNvPr id="192" name="Google Shape;192;p4"/>
          <p:cNvSpPr/>
          <p:nvPr/>
        </p:nvSpPr>
        <p:spPr>
          <a:xfrm>
            <a:off x="6783355" y="130629"/>
            <a:ext cx="3685592" cy="1511559"/>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 sz="3200" b="1">
                <a:solidFill>
                  <a:schemeClr val="lt1"/>
                </a:solidFill>
                <a:latin typeface="Calibri"/>
                <a:ea typeface="Calibri"/>
                <a:cs typeface="Calibri"/>
                <a:sym typeface="Calibri"/>
              </a:rPr>
              <a:t>Definição!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5"/>
          <p:cNvSpPr txBox="1"/>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pt" sz="4267" b="1" i="0" u="none" strike="noStrike" cap="none">
                <a:solidFill>
                  <a:schemeClr val="dk1"/>
                </a:solidFill>
                <a:latin typeface="Montserrat"/>
                <a:ea typeface="Montserrat"/>
                <a:cs typeface="Montserrat"/>
                <a:sym typeface="Montserrat"/>
              </a:rPr>
              <a:t>vídeo </a:t>
            </a:r>
            <a:endParaRPr sz="4267" b="1" i="0" u="none" strike="noStrike" cap="none">
              <a:solidFill>
                <a:schemeClr val="lt2"/>
              </a:solidFill>
              <a:latin typeface="Montserrat"/>
              <a:ea typeface="Montserrat"/>
              <a:cs typeface="Montserrat"/>
              <a:sym typeface="Montserrat"/>
            </a:endParaRPr>
          </a:p>
        </p:txBody>
      </p:sp>
      <p:sp>
        <p:nvSpPr>
          <p:cNvPr id="198" name="Google Shape;198;p5"/>
          <p:cNvSpPr txBox="1"/>
          <p:nvPr/>
        </p:nvSpPr>
        <p:spPr>
          <a:xfrm>
            <a:off x="7277494" y="4923418"/>
            <a:ext cx="4220240" cy="318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467">
                <a:solidFill>
                  <a:schemeClr val="dk1"/>
                </a:solidFill>
                <a:latin typeface="Calibri"/>
                <a:ea typeface="Calibri"/>
                <a:cs typeface="Calibri"/>
                <a:sym typeface="Calibri"/>
              </a:rPr>
              <a:t>https://www.youtube.com/watch?v=dcBXmj1nMTQ</a:t>
            </a:r>
            <a:endParaRPr/>
          </a:p>
        </p:txBody>
      </p:sp>
      <p:sp>
        <p:nvSpPr>
          <p:cNvPr id="199" name="Google Shape;199;p5"/>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00" name="Google Shape;200;p5"/>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01" name="Google Shape;201;p5"/>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02" name="Google Shape;202;p5"/>
          <p:cNvSpPr/>
          <p:nvPr/>
        </p:nvSpPr>
        <p:spPr>
          <a:xfrm>
            <a:off x="6783355" y="130629"/>
            <a:ext cx="3685592" cy="1485853"/>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 sz="1800">
                <a:solidFill>
                  <a:schemeClr val="lt1"/>
                </a:solidFill>
                <a:latin typeface="Calibri"/>
                <a:ea typeface="Calibri"/>
                <a:cs typeface="Calibri"/>
                <a:sym typeface="Calibri"/>
              </a:rPr>
              <a:t>Vamos dar uma olhada neste vídeo do YouTube!</a:t>
            </a:r>
            <a:endParaRPr/>
          </a:p>
        </p:txBody>
      </p:sp>
      <p:pic>
        <p:nvPicPr>
          <p:cNvPr id="203" name="Google Shape;203;p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411270" y="2041533"/>
            <a:ext cx="5385491" cy="28943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6"/>
          <p:cNvSpPr txBox="1">
            <a:spLocks noGrp="1"/>
          </p:cNvSpPr>
          <p:nvPr>
            <p:ph type="subTitle" idx="4294967295"/>
          </p:nvPr>
        </p:nvSpPr>
        <p:spPr>
          <a:xfrm>
            <a:off x="1750256" y="1144621"/>
            <a:ext cx="10159507" cy="1039022"/>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i="0" u="none" strike="noStrike" cap="none">
                <a:solidFill>
                  <a:schemeClr val="dk1"/>
                </a:solidFill>
                <a:latin typeface="Calibri"/>
                <a:ea typeface="Calibri"/>
                <a:cs typeface="Calibri"/>
                <a:sym typeface="Calibri"/>
              </a:rPr>
              <a:t>Mudanças climáticas e observação do tempo</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pt"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9" name="Google Shape;209;p6"/>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10" name="Google Shape;210;p6"/>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11" name="Google Shape;211;p6"/>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12" name="Google Shape;212;p6"/>
          <p:cNvCxnSpPr/>
          <p:nvPr/>
        </p:nvCxnSpPr>
        <p:spPr>
          <a:xfrm rot="10800000">
            <a:off x="1503344" y="1144620"/>
            <a:ext cx="0" cy="1979695"/>
          </a:xfrm>
          <a:prstGeom prst="straightConnector1">
            <a:avLst/>
          </a:prstGeom>
          <a:noFill/>
          <a:ln w="76200" cap="flat" cmpd="sng">
            <a:solidFill>
              <a:schemeClr val="accent2"/>
            </a:solidFill>
            <a:prstDash val="solid"/>
            <a:round/>
            <a:headEnd type="none" w="sm" len="sm"/>
            <a:tailEnd type="none" w="sm" len="sm"/>
          </a:ln>
        </p:spPr>
      </p:cxnSp>
      <p:sp>
        <p:nvSpPr>
          <p:cNvPr id="213" name="Google Shape;213;p6"/>
          <p:cNvSpPr txBox="1"/>
          <p:nvPr/>
        </p:nvSpPr>
        <p:spPr>
          <a:xfrm>
            <a:off x="1750256" y="2183643"/>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A observação do tempo nos ajuda a prever o tempo para o dia seguinte.</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Além disso, a observação do tempo com estações meteorológicas coleta os dados necessários para ter uma visão mais detalhada do clima e do tempo ao longo de um período mais longo, por exemplo, ao longo de muitos anos, para fornecer informações sobre as mudanças climáticas.</a:t>
            </a:r>
            <a:endParaRPr/>
          </a:p>
          <a:p>
            <a:pPr marL="0" marR="0" lvl="0" indent="0" algn="just"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7"/>
          <p:cNvSpPr txBox="1"/>
          <p:nvPr/>
        </p:nvSpPr>
        <p:spPr>
          <a:xfrm>
            <a:off x="1622788" y="1779608"/>
            <a:ext cx="5286912" cy="1495916"/>
          </a:xfrm>
          <a:prstGeom prst="rect">
            <a:avLst/>
          </a:prstGeom>
          <a:noFill/>
          <a:ln>
            <a:noFill/>
          </a:ln>
        </p:spPr>
        <p:txBody>
          <a:bodyPr spcFirstLastPara="1" wrap="square" lIns="121900" tIns="121900" rIns="121900" bIns="121900" anchor="t" anchorCtr="0">
            <a:noAutofit/>
          </a:bodyPr>
          <a:lstStyle/>
          <a:p>
            <a:pPr marL="0" marR="0" lvl="0" indent="0" algn="just"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Pedra molhada – Chuva</a:t>
            </a:r>
            <a:endParaRPr/>
          </a:p>
          <a:p>
            <a:pPr marL="0" marR="0" lvl="0" indent="0" algn="just"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Pedra branca – Neve</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Pedra fumegante – Quente depois da chuva</a:t>
            </a:r>
            <a:endParaRPr/>
          </a:p>
          <a:p>
            <a:pPr marL="0" marR="0" lvl="0" indent="0" algn="just"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Pedra não visível – Nevoeiro</a:t>
            </a:r>
            <a:endParaRPr/>
          </a:p>
          <a:p>
            <a:pPr marL="0" marR="0" lvl="0" indent="0" algn="just"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Movimentação de pedras – Tempestade</a:t>
            </a:r>
            <a:endParaRPr/>
          </a:p>
          <a:p>
            <a:pPr marL="0" marR="0" lvl="0" indent="0" algn="just"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Pedra caída na terra – Terremoto</a:t>
            </a:r>
            <a:endParaRPr/>
          </a:p>
          <a:p>
            <a:pPr marL="0" marR="0" lvl="0" indent="0" algn="just"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A pedra não está mais lá - Roubo</a:t>
            </a:r>
            <a:endParaRPr/>
          </a:p>
          <a:p>
            <a:pPr marL="0" marR="0" lvl="0" indent="0" algn="just"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sp>
        <p:nvSpPr>
          <p:cNvPr id="219" name="Google Shape;219;p7"/>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20" name="Google Shape;220;p7"/>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21" name="Google Shape;221;p7"/>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22" name="Google Shape;222;p7"/>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223" name="Google Shape;223;p7"/>
          <p:cNvSpPr txBox="1"/>
          <p:nvPr/>
        </p:nvSpPr>
        <p:spPr>
          <a:xfrm>
            <a:off x="1067935" y="0"/>
            <a:ext cx="7537734"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pt" sz="4267" b="1" i="0" u="none" strike="noStrike" cap="none">
                <a:solidFill>
                  <a:schemeClr val="dk1"/>
                </a:solidFill>
                <a:latin typeface="Montserrat"/>
                <a:ea typeface="Montserrat"/>
                <a:cs typeface="Montserrat"/>
                <a:sym typeface="Montserrat"/>
              </a:rPr>
              <a:t>A </a:t>
            </a:r>
            <a:br>
              <a:rPr lang="de-DE" sz="4267" b="1" i="0" u="none" strike="noStrike" cap="none">
                <a:solidFill>
                  <a:schemeClr val="dk1"/>
                </a:solidFill>
                <a:latin typeface="Montserrat"/>
                <a:ea typeface="Montserrat"/>
                <a:cs typeface="Montserrat"/>
                <a:sym typeface="Montserrat"/>
              </a:rPr>
            </a:br>
            <a:r>
              <a:rPr lang="pt" sz="4267" b="1" i="0" u="none" strike="noStrike" cap="none">
                <a:solidFill>
                  <a:schemeClr val="dk1"/>
                </a:solidFill>
                <a:latin typeface="Montserrat"/>
                <a:ea typeface="Montserrat"/>
                <a:cs typeface="Montserrat"/>
                <a:sym typeface="Montserrat"/>
              </a:rPr>
              <a:t>estação meteorológica mais fácil</a:t>
            </a:r>
            <a:endParaRPr sz="4267" b="1" i="0" u="none" strike="noStrike" cap="none">
              <a:solidFill>
                <a:schemeClr val="lt2"/>
              </a:solidFill>
              <a:latin typeface="Montserrat"/>
              <a:ea typeface="Montserrat"/>
              <a:cs typeface="Montserrat"/>
              <a:sym typeface="Montserrat"/>
            </a:endParaRPr>
          </a:p>
        </p:txBody>
      </p:sp>
      <p:sp>
        <p:nvSpPr>
          <p:cNvPr id="224" name="Google Shape;224;p7"/>
          <p:cNvSpPr txBox="1"/>
          <p:nvPr/>
        </p:nvSpPr>
        <p:spPr>
          <a:xfrm>
            <a:off x="6588700" y="3925189"/>
            <a:ext cx="2622412"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Boke9a </a:t>
            </a:r>
            <a:br>
              <a:rPr lang="de-DE" sz="1467">
                <a:solidFill>
                  <a:schemeClr val="dk1"/>
                </a:solidFill>
                <a:latin typeface="Calibri"/>
                <a:ea typeface="Calibri"/>
                <a:cs typeface="Calibri"/>
                <a:sym typeface="Calibri"/>
              </a:rPr>
            </a:br>
            <a:r>
              <a:rPr lang="pt" sz="1467">
                <a:solidFill>
                  <a:schemeClr val="dk1"/>
                </a:solidFill>
                <a:latin typeface="Calibri"/>
                <a:ea typeface="Calibri"/>
                <a:cs typeface="Calibri"/>
                <a:sym typeface="Calibri"/>
              </a:rPr>
              <a:t>– Haide – licença gratuita</a:t>
            </a:r>
            <a:endParaRPr sz="1467">
              <a:solidFill>
                <a:schemeClr val="dk1"/>
              </a:solidFill>
              <a:latin typeface="Calibri"/>
              <a:ea typeface="Calibri"/>
              <a:cs typeface="Calibri"/>
              <a:sym typeface="Calibri"/>
            </a:endParaRPr>
          </a:p>
        </p:txBody>
      </p:sp>
      <p:pic>
        <p:nvPicPr>
          <p:cNvPr id="225" name="Google Shape;225;p7" descr="Ein Bild, das Text, draußen, Schild, State Park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652469" y="85725"/>
            <a:ext cx="2558643" cy="3839464"/>
          </a:xfrm>
          <a:prstGeom prst="rect">
            <a:avLst/>
          </a:prstGeom>
          <a:noFill/>
          <a:ln>
            <a:noFill/>
          </a:ln>
        </p:spPr>
      </p:pic>
      <p:pic>
        <p:nvPicPr>
          <p:cNvPr id="226" name="Google Shape;226;p7" descr="Engelsgesichtskontur mit einfarbiger Füllu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533366" y="4469056"/>
            <a:ext cx="1808375" cy="1808375"/>
          </a:xfrm>
          <a:prstGeom prst="rect">
            <a:avLst/>
          </a:prstGeom>
          <a:noFill/>
          <a:ln>
            <a:noFill/>
          </a:ln>
        </p:spPr>
      </p:pic>
      <p:pic>
        <p:nvPicPr>
          <p:cNvPr id="227" name="Google Shape;227;p7" descr="Ein Bild, das draußen, Gras, Pflanze, Spielplatz enthält.&#10;&#10;Automatisch generierte Beschreib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653855" y="1721012"/>
            <a:ext cx="2180270" cy="3275523"/>
          </a:xfrm>
          <a:prstGeom prst="rect">
            <a:avLst/>
          </a:prstGeom>
          <a:noFill/>
          <a:ln>
            <a:noFill/>
          </a:ln>
        </p:spPr>
      </p:pic>
      <p:sp>
        <p:nvSpPr>
          <p:cNvPr id="228" name="Google Shape;228;p7"/>
          <p:cNvSpPr txBox="1"/>
          <p:nvPr/>
        </p:nvSpPr>
        <p:spPr>
          <a:xfrm>
            <a:off x="9445779" y="4996535"/>
            <a:ext cx="2596421"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Kapa65 </a:t>
            </a:r>
            <a:br>
              <a:rPr lang="de-DE" sz="1467">
                <a:solidFill>
                  <a:schemeClr val="dk1"/>
                </a:solidFill>
                <a:latin typeface="Calibri"/>
                <a:ea typeface="Calibri"/>
                <a:cs typeface="Calibri"/>
                <a:sym typeface="Calibri"/>
              </a:rPr>
            </a:br>
            <a:r>
              <a:rPr lang="pt" sz="1467">
                <a:solidFill>
                  <a:schemeClr val="dk1"/>
                </a:solidFill>
                <a:latin typeface="Calibri"/>
                <a:ea typeface="Calibri"/>
                <a:cs typeface="Calibri"/>
                <a:sym typeface="Calibri"/>
              </a:rPr>
              <a:t>– Karsten Paulick – licença gratuita</a:t>
            </a:r>
            <a:endParaRPr sz="1467">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8"/>
          <p:cNvSpPr txBox="1">
            <a:spLocks noGrp="1"/>
          </p:cNvSpPr>
          <p:nvPr>
            <p:ph type="subTitle" idx="4294967295"/>
          </p:nvPr>
        </p:nvSpPr>
        <p:spPr>
          <a:xfrm>
            <a:off x="1750256" y="1144620"/>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i="0" u="none" strike="noStrike" cap="none">
                <a:solidFill>
                  <a:schemeClr val="dk1"/>
                </a:solidFill>
                <a:latin typeface="Calibri"/>
                <a:ea typeface="Calibri"/>
                <a:cs typeface="Calibri"/>
                <a:sym typeface="Calibri"/>
              </a:rPr>
              <a:t>O que é uma estação meteorológica?</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pt"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chemeClr val="dk1"/>
              </a:buClr>
              <a:buSzPts val="2400"/>
              <a:buFont typeface="Arial"/>
              <a:buNone/>
            </a:pPr>
            <a:r>
              <a:rPr lang="pt" sz="2400" b="0" i="0" u="none" strike="noStrike" cap="none">
                <a:solidFill>
                  <a:schemeClr val="dk1"/>
                </a:solidFill>
                <a:latin typeface="Calibri"/>
                <a:ea typeface="Calibri"/>
                <a:cs typeface="Calibri"/>
                <a:sym typeface="Calibri"/>
              </a:rPr>
              <a:t>Uma estação meteorológica é um local, localizado em terra ou no mar. Normalmente, é equipada com instrumentos e ferramentas para medir as condições atmosféricas. Essas medições são usadas para gerar previsões meteorológicas.</a:t>
            </a:r>
            <a:endParaRPr/>
          </a:p>
          <a:p>
            <a:pPr marL="0" marR="0" lvl="0" indent="0" algn="just" rtl="0">
              <a:lnSpc>
                <a:spcPct val="90000"/>
              </a:lnSpc>
              <a:spcBef>
                <a:spcPts val="1000"/>
              </a:spcBef>
              <a:spcAft>
                <a:spcPts val="0"/>
              </a:spcAft>
              <a:buClr>
                <a:schemeClr val="dk1"/>
              </a:buClr>
              <a:buSzPts val="2400"/>
              <a:buFont typeface="Arial"/>
              <a:buNone/>
            </a:pPr>
            <a:r>
              <a:rPr lang="pt" sz="2400" b="0" i="0" u="none" strike="noStrike" cap="none">
                <a:solidFill>
                  <a:schemeClr val="dk1"/>
                </a:solidFill>
                <a:latin typeface="Calibri"/>
                <a:ea typeface="Calibri"/>
                <a:cs typeface="Calibri"/>
                <a:sym typeface="Calibri"/>
              </a:rPr>
              <a:t>A ideia é analisar padrões climáticos e meteorológicos. Dados são coletados, analisados e armazenados.</a:t>
            </a:r>
            <a:endParaRPr/>
          </a:p>
          <a:p>
            <a:pPr marL="0" marR="0" lvl="0" indent="0" algn="just"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34" name="Google Shape;234;p8"/>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35" name="Google Shape;235;p8"/>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36" name="Google Shape;236;p8"/>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37" name="Google Shape;237;p8"/>
          <p:cNvCxnSpPr/>
          <p:nvPr/>
        </p:nvCxnSpPr>
        <p:spPr>
          <a:xfrm rot="10800000">
            <a:off x="1503344" y="1144620"/>
            <a:ext cx="0" cy="1979695"/>
          </a:xfrm>
          <a:prstGeom prst="straightConnector1">
            <a:avLst/>
          </a:prstGeom>
          <a:noFill/>
          <a:ln w="76200" cap="flat" cmpd="sng">
            <a:solidFill>
              <a:schemeClr val="accent2"/>
            </a:solidFill>
            <a:prstDash val="solid"/>
            <a:round/>
            <a:headEnd type="none" w="sm" len="sm"/>
            <a:tailEnd type="none" w="sm" len="sm"/>
          </a:ln>
        </p:spPr>
      </p:cxnSp>
      <p:sp>
        <p:nvSpPr>
          <p:cNvPr id="238" name="Google Shape;238;p8"/>
          <p:cNvSpPr/>
          <p:nvPr/>
        </p:nvSpPr>
        <p:spPr>
          <a:xfrm>
            <a:off x="6783355" y="130629"/>
            <a:ext cx="3685592" cy="1511559"/>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 sz="3200" b="1">
                <a:solidFill>
                  <a:schemeClr val="lt1"/>
                </a:solidFill>
                <a:latin typeface="Calibri"/>
                <a:ea typeface="Calibri"/>
                <a:cs typeface="Calibri"/>
                <a:sym typeface="Calibri"/>
              </a:rPr>
              <a:t>Definição!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9"/>
          <p:cNvSpPr txBox="1">
            <a:spLocks noGrp="1"/>
          </p:cNvSpPr>
          <p:nvPr>
            <p:ph type="subTitle" idx="4294967295"/>
          </p:nvPr>
        </p:nvSpPr>
        <p:spPr>
          <a:xfrm>
            <a:off x="1750256" y="1144621"/>
            <a:ext cx="10159507" cy="1039022"/>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i="0" u="none" strike="noStrike" cap="none">
                <a:solidFill>
                  <a:schemeClr val="dk1"/>
                </a:solidFill>
                <a:latin typeface="Calibri"/>
                <a:ea typeface="Calibri"/>
                <a:cs typeface="Calibri"/>
                <a:sym typeface="Calibri"/>
              </a:rPr>
              <a:t>Que tipo de dados coletamos em uma estação meteorológica?</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pt"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44" name="Google Shape;244;p9"/>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45" name="Google Shape;245;p9"/>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46" name="Google Shape;246;p9"/>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47" name="Google Shape;247;p9"/>
          <p:cNvCxnSpPr/>
          <p:nvPr/>
        </p:nvCxnSpPr>
        <p:spPr>
          <a:xfrm rot="10800000">
            <a:off x="1503344" y="1144620"/>
            <a:ext cx="0" cy="1979695"/>
          </a:xfrm>
          <a:prstGeom prst="straightConnector1">
            <a:avLst/>
          </a:prstGeom>
          <a:noFill/>
          <a:ln w="76200" cap="flat" cmpd="sng">
            <a:solidFill>
              <a:schemeClr val="accent2"/>
            </a:solidFill>
            <a:prstDash val="solid"/>
            <a:round/>
            <a:headEnd type="none" w="sm" len="sm"/>
            <a:tailEnd type="none" w="sm" len="sm"/>
          </a:ln>
        </p:spPr>
      </p:cxnSp>
      <p:sp>
        <p:nvSpPr>
          <p:cNvPr id="248" name="Google Shape;248;p9"/>
          <p:cNvSpPr txBox="1"/>
          <p:nvPr/>
        </p:nvSpPr>
        <p:spPr>
          <a:xfrm>
            <a:off x="1750256" y="2183643"/>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temperatura,</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pressão atmosférica,</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umidade,</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velocidade do vento,</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direção do vento e</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níveis de precipitação.</a:t>
            </a:r>
            <a:endParaRPr/>
          </a:p>
          <a:p>
            <a:pPr marL="0" marR="0" lvl="0" indent="0" algn="just"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0"/>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54" name="Google Shape;254;p10"/>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55" name="Google Shape;255;p10"/>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56" name="Google Shape;256;p10"/>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257" name="Google Shape;257;p10"/>
          <p:cNvSpPr txBox="1"/>
          <p:nvPr/>
        </p:nvSpPr>
        <p:spPr>
          <a:xfrm>
            <a:off x="1067935" y="0"/>
            <a:ext cx="7537734"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pt" sz="4267" b="1" i="0" u="none" strike="noStrike" cap="none">
                <a:solidFill>
                  <a:schemeClr val="dk1"/>
                </a:solidFill>
                <a:latin typeface="Montserrat"/>
                <a:ea typeface="Montserrat"/>
                <a:cs typeface="Montserrat"/>
                <a:sym typeface="Montserrat"/>
              </a:rPr>
              <a:t>Diferentes tipos de estações meteorológicas – Parte I</a:t>
            </a:r>
            <a:endParaRPr sz="4267" b="1" i="0" u="none" strike="noStrike" cap="none">
              <a:solidFill>
                <a:schemeClr val="lt2"/>
              </a:solidFill>
              <a:latin typeface="Montserrat"/>
              <a:ea typeface="Montserrat"/>
              <a:cs typeface="Montserrat"/>
              <a:sym typeface="Montserrat"/>
            </a:endParaRPr>
          </a:p>
        </p:txBody>
      </p:sp>
      <p:sp>
        <p:nvSpPr>
          <p:cNvPr id="258" name="Google Shape;258;p10"/>
          <p:cNvSpPr txBox="1"/>
          <p:nvPr/>
        </p:nvSpPr>
        <p:spPr>
          <a:xfrm>
            <a:off x="4675790" y="5002090"/>
            <a:ext cx="2449221"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Irina Kukuts </a:t>
            </a:r>
            <a:br>
              <a:rPr lang="de-DE" sz="1467">
                <a:solidFill>
                  <a:schemeClr val="dk1"/>
                </a:solidFill>
                <a:latin typeface="Calibri"/>
                <a:ea typeface="Calibri"/>
                <a:cs typeface="Calibri"/>
                <a:sym typeface="Calibri"/>
              </a:rPr>
            </a:br>
            <a:r>
              <a:rPr lang="pt" sz="1467">
                <a:solidFill>
                  <a:schemeClr val="dk1"/>
                </a:solidFill>
                <a:latin typeface="Calibri"/>
                <a:ea typeface="Calibri"/>
                <a:cs typeface="Calibri"/>
                <a:sym typeface="Calibri"/>
              </a:rPr>
              <a:t>– Irina – licença gratuita</a:t>
            </a:r>
            <a:endParaRPr sz="1467">
              <a:solidFill>
                <a:schemeClr val="dk1"/>
              </a:solidFill>
              <a:latin typeface="Calibri"/>
              <a:ea typeface="Calibri"/>
              <a:cs typeface="Calibri"/>
              <a:sym typeface="Calibri"/>
            </a:endParaRPr>
          </a:p>
        </p:txBody>
      </p:sp>
      <p:pic>
        <p:nvPicPr>
          <p:cNvPr id="259" name="Google Shape;259;p10" descr="Ein Bild, das Messgerät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836802" y="1855909"/>
            <a:ext cx="2099093" cy="3146181"/>
          </a:xfrm>
          <a:prstGeom prst="rect">
            <a:avLst/>
          </a:prstGeom>
          <a:noFill/>
          <a:ln>
            <a:noFill/>
          </a:ln>
        </p:spPr>
      </p:pic>
      <p:pic>
        <p:nvPicPr>
          <p:cNvPr id="260" name="Google Shape;260;p10" descr="Ein Bild, das Text, Uhr, Elektronik, Elektronisches Gerät enthält.&#10;&#10;Automatisch generierte Beschreibu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201048" y="1709953"/>
            <a:ext cx="2713552" cy="1808328"/>
          </a:xfrm>
          <a:prstGeom prst="rect">
            <a:avLst/>
          </a:prstGeom>
          <a:noFill/>
          <a:ln>
            <a:noFill/>
          </a:ln>
        </p:spPr>
      </p:pic>
      <p:sp>
        <p:nvSpPr>
          <p:cNvPr id="261" name="Google Shape;261;p10"/>
          <p:cNvSpPr txBox="1"/>
          <p:nvPr/>
        </p:nvSpPr>
        <p:spPr>
          <a:xfrm>
            <a:off x="1359463" y="3518281"/>
            <a:ext cx="2449221"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Pix1861 </a:t>
            </a:r>
            <a:br>
              <a:rPr lang="de-DE" sz="1467">
                <a:solidFill>
                  <a:schemeClr val="dk1"/>
                </a:solidFill>
                <a:latin typeface="Calibri"/>
                <a:ea typeface="Calibri"/>
                <a:cs typeface="Calibri"/>
                <a:sym typeface="Calibri"/>
              </a:rPr>
            </a:br>
            <a:r>
              <a:rPr lang="pt" sz="1467">
                <a:solidFill>
                  <a:schemeClr val="dk1"/>
                </a:solidFill>
                <a:latin typeface="Calibri"/>
                <a:ea typeface="Calibri"/>
                <a:cs typeface="Calibri"/>
                <a:sym typeface="Calibri"/>
              </a:rPr>
              <a:t>– Csaba Nagy – licença gratuita</a:t>
            </a:r>
            <a:endParaRPr sz="1467">
              <a:solidFill>
                <a:schemeClr val="dk1"/>
              </a:solidFill>
              <a:latin typeface="Calibri"/>
              <a:ea typeface="Calibri"/>
              <a:cs typeface="Calibri"/>
              <a:sym typeface="Calibri"/>
            </a:endParaRPr>
          </a:p>
        </p:txBody>
      </p:sp>
      <p:pic>
        <p:nvPicPr>
          <p:cNvPr id="262" name="Google Shape;262;p10" descr="Ein Bild, das draußen, Himmel, Wolke, Wasser enthält.&#10;&#10;Automatisch generierte Beschreib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047213" y="1546671"/>
            <a:ext cx="3812670" cy="3876265"/>
          </a:xfrm>
          <a:prstGeom prst="rect">
            <a:avLst/>
          </a:prstGeom>
          <a:noFill/>
          <a:ln>
            <a:noFill/>
          </a:ln>
        </p:spPr>
      </p:pic>
      <p:sp>
        <p:nvSpPr>
          <p:cNvPr id="263" name="Google Shape;263;p10"/>
          <p:cNvSpPr txBox="1"/>
          <p:nvPr/>
        </p:nvSpPr>
        <p:spPr>
          <a:xfrm>
            <a:off x="8047213" y="5416949"/>
            <a:ext cx="3812670"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hpgruesen </a:t>
            </a:r>
            <a:br>
              <a:rPr lang="de-DE" sz="1467">
                <a:solidFill>
                  <a:schemeClr val="dk1"/>
                </a:solidFill>
                <a:latin typeface="Calibri"/>
                <a:ea typeface="Calibri"/>
                <a:cs typeface="Calibri"/>
                <a:sym typeface="Calibri"/>
              </a:rPr>
            </a:br>
            <a:r>
              <a:rPr lang="pt" sz="1467">
                <a:solidFill>
                  <a:schemeClr val="dk1"/>
                </a:solidFill>
                <a:latin typeface="Calibri"/>
                <a:ea typeface="Calibri"/>
                <a:cs typeface="Calibri"/>
                <a:sym typeface="Calibri"/>
              </a:rPr>
              <a:t>– Erich Westendarp – licença gratuita</a:t>
            </a:r>
            <a:endParaRPr sz="1467">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1"/>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69" name="Google Shape;269;p11"/>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70" name="Google Shape;270;p11"/>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71" name="Google Shape;271;p11"/>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272" name="Google Shape;272;p11"/>
          <p:cNvSpPr txBox="1"/>
          <p:nvPr/>
        </p:nvSpPr>
        <p:spPr>
          <a:xfrm>
            <a:off x="1067935" y="0"/>
            <a:ext cx="7537734"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pt" sz="4267" b="1" i="0" u="none" strike="noStrike" cap="none">
                <a:solidFill>
                  <a:schemeClr val="dk1"/>
                </a:solidFill>
                <a:latin typeface="Montserrat"/>
                <a:ea typeface="Montserrat"/>
                <a:cs typeface="Montserrat"/>
                <a:sym typeface="Montserrat"/>
              </a:rPr>
              <a:t>Diferentes tipos de estações meteorológicas – Parte II</a:t>
            </a:r>
            <a:endParaRPr sz="4267" b="1" i="0" u="none" strike="noStrike" cap="none">
              <a:solidFill>
                <a:schemeClr val="lt2"/>
              </a:solidFill>
              <a:latin typeface="Montserrat"/>
              <a:ea typeface="Montserrat"/>
              <a:cs typeface="Montserrat"/>
              <a:sym typeface="Montserrat"/>
            </a:endParaRPr>
          </a:p>
        </p:txBody>
      </p:sp>
      <p:sp>
        <p:nvSpPr>
          <p:cNvPr id="273" name="Google Shape;273;p11"/>
          <p:cNvSpPr txBox="1"/>
          <p:nvPr/>
        </p:nvSpPr>
        <p:spPr>
          <a:xfrm>
            <a:off x="1461263" y="3898486"/>
            <a:ext cx="2747357"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Ralphs_Fotos – Ralph – licença gratuita</a:t>
            </a:r>
            <a:endParaRPr sz="1467">
              <a:solidFill>
                <a:schemeClr val="dk1"/>
              </a:solidFill>
              <a:latin typeface="Calibri"/>
              <a:ea typeface="Calibri"/>
              <a:cs typeface="Calibri"/>
              <a:sym typeface="Calibri"/>
            </a:endParaRPr>
          </a:p>
        </p:txBody>
      </p:sp>
      <p:sp>
        <p:nvSpPr>
          <p:cNvPr id="274" name="Google Shape;274;p11"/>
          <p:cNvSpPr txBox="1"/>
          <p:nvPr/>
        </p:nvSpPr>
        <p:spPr>
          <a:xfrm>
            <a:off x="9025666" y="5412362"/>
            <a:ext cx="2786230"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Elsemargriet </a:t>
            </a:r>
            <a:br>
              <a:rPr lang="de-DE" sz="1467">
                <a:solidFill>
                  <a:schemeClr val="dk1"/>
                </a:solidFill>
                <a:latin typeface="Calibri"/>
                <a:ea typeface="Calibri"/>
                <a:cs typeface="Calibri"/>
                <a:sym typeface="Calibri"/>
              </a:rPr>
            </a:br>
            <a:r>
              <a:rPr lang="pt" sz="1467">
                <a:solidFill>
                  <a:schemeClr val="dk1"/>
                </a:solidFill>
                <a:latin typeface="Calibri"/>
                <a:ea typeface="Calibri"/>
                <a:cs typeface="Calibri"/>
                <a:sym typeface="Calibri"/>
              </a:rPr>
              <a:t>– licença gratuita</a:t>
            </a:r>
            <a:endParaRPr sz="1467">
              <a:solidFill>
                <a:schemeClr val="dk1"/>
              </a:solidFill>
              <a:latin typeface="Calibri"/>
              <a:ea typeface="Calibri"/>
              <a:cs typeface="Calibri"/>
              <a:sym typeface="Calibri"/>
            </a:endParaRPr>
          </a:p>
        </p:txBody>
      </p:sp>
      <p:pic>
        <p:nvPicPr>
          <p:cNvPr id="275" name="Google Shape;275;p11" descr="Ein Bild, das Gebäude, Vogelhaus, Haus, hölzern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7355" y="1709953"/>
            <a:ext cx="3315174" cy="2188533"/>
          </a:xfrm>
          <a:prstGeom prst="rect">
            <a:avLst/>
          </a:prstGeom>
          <a:noFill/>
          <a:ln>
            <a:noFill/>
          </a:ln>
        </p:spPr>
      </p:pic>
      <p:pic>
        <p:nvPicPr>
          <p:cNvPr id="276" name="Google Shape;276;p11" descr="Ein Bild, das Himmel, draußen, Stromversorgung, öffentliche Versorgung enthält.&#10;&#10;Automatisch generierte Beschreibu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117522" y="1490867"/>
            <a:ext cx="2589225" cy="3876266"/>
          </a:xfrm>
          <a:prstGeom prst="rect">
            <a:avLst/>
          </a:prstGeom>
          <a:noFill/>
          <a:ln>
            <a:noFill/>
          </a:ln>
        </p:spPr>
      </p:pic>
      <p:pic>
        <p:nvPicPr>
          <p:cNvPr id="277" name="Google Shape;277;p11" descr="Ein Bild, das draußen, Gras, Himmel, Baum enthält.&#10;&#10;Automatisch generierte Beschreib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709018" y="1980879"/>
            <a:ext cx="4192015" cy="3144011"/>
          </a:xfrm>
          <a:prstGeom prst="rect">
            <a:avLst/>
          </a:prstGeom>
          <a:noFill/>
          <a:ln>
            <a:noFill/>
          </a:ln>
        </p:spPr>
      </p:pic>
      <p:sp>
        <p:nvSpPr>
          <p:cNvPr id="278" name="Google Shape;278;p11"/>
          <p:cNvSpPr txBox="1"/>
          <p:nvPr/>
        </p:nvSpPr>
        <p:spPr>
          <a:xfrm>
            <a:off x="5493371" y="5124890"/>
            <a:ext cx="2449221"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Geralt </a:t>
            </a:r>
            <a:r>
              <a:rPr lang="pt" sz="1600">
                <a:solidFill>
                  <a:schemeClr val="dk1"/>
                </a:solidFill>
                <a:latin typeface="Calibri"/>
                <a:ea typeface="Calibri"/>
                <a:cs typeface="Calibri"/>
                <a:sym typeface="Calibri"/>
              </a:rPr>
              <a:t>– Gerd Altmann </a:t>
            </a:r>
            <a:r>
              <a:rPr lang="pt" sz="1467">
                <a:solidFill>
                  <a:schemeClr val="dk1"/>
                </a:solidFill>
                <a:latin typeface="Calibri"/>
                <a:ea typeface="Calibri"/>
                <a:cs typeface="Calibri"/>
                <a:sym typeface="Calibri"/>
              </a:rPr>
              <a:t>– licença gratuita</a:t>
            </a:r>
            <a:endParaRPr sz="1467">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2"/>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4" name="Google Shape;284;p12"/>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5" name="Google Shape;285;p12"/>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86" name="Google Shape;286;p12"/>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287" name="Google Shape;287;p12"/>
          <p:cNvSpPr txBox="1"/>
          <p:nvPr/>
        </p:nvSpPr>
        <p:spPr>
          <a:xfrm>
            <a:off x="1067935" y="0"/>
            <a:ext cx="7537734"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pt" sz="4267" b="1" i="0" u="none" strike="noStrike" cap="none">
                <a:solidFill>
                  <a:schemeClr val="dk1"/>
                </a:solidFill>
                <a:latin typeface="Montserrat"/>
                <a:ea typeface="Montserrat"/>
                <a:cs typeface="Montserrat"/>
                <a:sym typeface="Montserrat"/>
              </a:rPr>
              <a:t>Diferentes tipos de estações meteorológicas – Parte III</a:t>
            </a:r>
            <a:endParaRPr sz="4267" b="1" i="0" u="none" strike="noStrike" cap="none">
              <a:solidFill>
                <a:schemeClr val="lt2"/>
              </a:solidFill>
              <a:latin typeface="Montserrat"/>
              <a:ea typeface="Montserrat"/>
              <a:cs typeface="Montserrat"/>
              <a:sym typeface="Montserrat"/>
            </a:endParaRPr>
          </a:p>
        </p:txBody>
      </p:sp>
      <p:sp>
        <p:nvSpPr>
          <p:cNvPr id="288" name="Google Shape;288;p12"/>
          <p:cNvSpPr txBox="1"/>
          <p:nvPr/>
        </p:nvSpPr>
        <p:spPr>
          <a:xfrm>
            <a:off x="1527549" y="5156146"/>
            <a:ext cx="2604482" cy="5643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susnpics – Susanne Stöckli – licença gratuita</a:t>
            </a:r>
            <a:endParaRPr sz="1467">
              <a:solidFill>
                <a:schemeClr val="dk1"/>
              </a:solidFill>
              <a:latin typeface="Calibri"/>
              <a:ea typeface="Calibri"/>
              <a:cs typeface="Calibri"/>
              <a:sym typeface="Calibri"/>
            </a:endParaRPr>
          </a:p>
        </p:txBody>
      </p:sp>
      <p:sp>
        <p:nvSpPr>
          <p:cNvPr id="289" name="Google Shape;289;p12"/>
          <p:cNvSpPr txBox="1"/>
          <p:nvPr/>
        </p:nvSpPr>
        <p:spPr>
          <a:xfrm>
            <a:off x="9040308" y="4996584"/>
            <a:ext cx="2786230"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Hans </a:t>
            </a:r>
            <a:br>
              <a:rPr lang="de-DE" sz="1467">
                <a:solidFill>
                  <a:schemeClr val="dk1"/>
                </a:solidFill>
                <a:latin typeface="Calibri"/>
                <a:ea typeface="Calibri"/>
                <a:cs typeface="Calibri"/>
                <a:sym typeface="Calibri"/>
              </a:rPr>
            </a:br>
            <a:r>
              <a:rPr lang="pt" sz="1467">
                <a:solidFill>
                  <a:schemeClr val="dk1"/>
                </a:solidFill>
                <a:latin typeface="Calibri"/>
                <a:ea typeface="Calibri"/>
                <a:cs typeface="Calibri"/>
                <a:sym typeface="Calibri"/>
              </a:rPr>
              <a:t>– licença gratuita</a:t>
            </a:r>
            <a:endParaRPr sz="1467">
              <a:solidFill>
                <a:schemeClr val="dk1"/>
              </a:solidFill>
              <a:latin typeface="Calibri"/>
              <a:ea typeface="Calibri"/>
              <a:cs typeface="Calibri"/>
              <a:sym typeface="Calibri"/>
            </a:endParaRPr>
          </a:p>
        </p:txBody>
      </p:sp>
      <p:pic>
        <p:nvPicPr>
          <p:cNvPr id="290" name="Google Shape;290;p12" descr="Ein Bild, das Text, Messgerät, draußen, parken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807721" y="1599530"/>
            <a:ext cx="2044138" cy="3634023"/>
          </a:xfrm>
          <a:prstGeom prst="rect">
            <a:avLst/>
          </a:prstGeom>
          <a:noFill/>
          <a:ln>
            <a:noFill/>
          </a:ln>
        </p:spPr>
      </p:pic>
      <p:pic>
        <p:nvPicPr>
          <p:cNvPr id="291" name="Google Shape;291;p12" descr="Ein Bild, das draußen, Fenster, Gelände, Kirche enthält.&#10;&#10;Automatisch generierte Beschreibu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121306" y="1497604"/>
            <a:ext cx="2624235" cy="3498980"/>
          </a:xfrm>
          <a:prstGeom prst="rect">
            <a:avLst/>
          </a:prstGeom>
          <a:noFill/>
          <a:ln>
            <a:noFill/>
          </a:ln>
        </p:spPr>
      </p:pic>
      <p:pic>
        <p:nvPicPr>
          <p:cNvPr id="292" name="Google Shape;292;p12" descr="Ein Bild, das draußen, Himmel, Wolke, Fernmeldestation enthält.&#10;&#10;Automatisch generierte Beschreib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175960" y="1714500"/>
            <a:ext cx="2279749" cy="3429000"/>
          </a:xfrm>
          <a:prstGeom prst="rect">
            <a:avLst/>
          </a:prstGeom>
          <a:noFill/>
          <a:ln>
            <a:noFill/>
          </a:ln>
        </p:spPr>
      </p:pic>
      <p:sp>
        <p:nvSpPr>
          <p:cNvPr id="293" name="Google Shape;293;p12"/>
          <p:cNvSpPr txBox="1"/>
          <p:nvPr/>
        </p:nvSpPr>
        <p:spPr>
          <a:xfrm>
            <a:off x="4924330" y="5123130"/>
            <a:ext cx="2786229"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Zugsitze - Foto Pixabay de Meli1670 – Melanie – licença gratuita</a:t>
            </a:r>
            <a:endParaRPr sz="1467">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13"/>
          <p:cNvSpPr txBox="1">
            <a:spLocks noGrp="1"/>
          </p:cNvSpPr>
          <p:nvPr>
            <p:ph type="subTitle" idx="4294967295"/>
          </p:nvPr>
        </p:nvSpPr>
        <p:spPr>
          <a:xfrm>
            <a:off x="1750256" y="993789"/>
            <a:ext cx="10159507" cy="1039022"/>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i="0" u="none" strike="noStrike" cap="none">
                <a:solidFill>
                  <a:schemeClr val="dk1"/>
                </a:solidFill>
                <a:latin typeface="Calibri"/>
                <a:ea typeface="Calibri"/>
                <a:cs typeface="Calibri"/>
                <a:sym typeface="Calibri"/>
              </a:rPr>
              <a:t>Que tipo de instrumentos pertencem a uma estação meteorológica real típica?</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pt"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9" name="Google Shape;299;p13"/>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0" name="Google Shape;300;p13"/>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1" name="Google Shape;301;p13"/>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302" name="Google Shape;302;p13"/>
          <p:cNvCxnSpPr/>
          <p:nvPr/>
        </p:nvCxnSpPr>
        <p:spPr>
          <a:xfrm rot="10800000">
            <a:off x="1503344" y="993788"/>
            <a:ext cx="0" cy="1979695"/>
          </a:xfrm>
          <a:prstGeom prst="straightConnector1">
            <a:avLst/>
          </a:prstGeom>
          <a:noFill/>
          <a:ln w="76200" cap="flat" cmpd="sng">
            <a:solidFill>
              <a:schemeClr val="accent2"/>
            </a:solidFill>
            <a:prstDash val="solid"/>
            <a:round/>
            <a:headEnd type="none" w="sm" len="sm"/>
            <a:tailEnd type="none" w="sm" len="sm"/>
          </a:ln>
        </p:spPr>
      </p:cxnSp>
      <p:sp>
        <p:nvSpPr>
          <p:cNvPr id="303" name="Google Shape;303;p13"/>
          <p:cNvSpPr txBox="1"/>
          <p:nvPr/>
        </p:nvSpPr>
        <p:spPr>
          <a:xfrm>
            <a:off x="1835097" y="1513300"/>
            <a:ext cx="10441743" cy="3145721"/>
          </a:xfrm>
          <a:prstGeom prst="rect">
            <a:avLst/>
          </a:prstGeom>
          <a:noFill/>
          <a:ln>
            <a:noFill/>
          </a:ln>
        </p:spPr>
        <p:txBody>
          <a:bodyPr spcFirstLastPara="1" wrap="square" lIns="121900" tIns="121900" rIns="121900" bIns="121900" anchor="t" anchorCtr="0">
            <a:noAutofit/>
          </a:bodyPr>
          <a:lstStyle/>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Termômetro medindo a temperatura do ar e da superfície do mar</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Barômetro medindo a pressão atmosférica</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Higrômetro medindo umidade</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Anemômetro medindo a velocidade do vento</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Piranômetro medindo radiação solar</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Pluviômetro que mede a precipitação líquida durante um período específico de tempo.</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Manga de vento medindo a velocidade geral do vento e a direção do vento</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Cata-vento mostrando em que direção o vento está soprando.</a:t>
            </a:r>
            <a:endParaRPr/>
          </a:p>
          <a:p>
            <a:pPr marL="342900" marR="0" lvl="0" indent="-342900" algn="just"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Bandeja de evaporação medindo a evaporação.</a:t>
            </a:r>
            <a:endParaRPr/>
          </a:p>
          <a:p>
            <a:pPr marL="0" marR="0" lvl="0" indent="0" algn="just"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4"/>
          <p:cNvSpPr txBox="1">
            <a:spLocks noGrp="1"/>
          </p:cNvSpPr>
          <p:nvPr>
            <p:ph type="subTitle" idx="4294967295"/>
          </p:nvPr>
        </p:nvSpPr>
        <p:spPr>
          <a:xfrm>
            <a:off x="1750256" y="993789"/>
            <a:ext cx="10159507" cy="1039022"/>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i="0" u="none" strike="noStrike" cap="none">
                <a:solidFill>
                  <a:schemeClr val="dk1"/>
                </a:solidFill>
                <a:latin typeface="Calibri"/>
                <a:ea typeface="Calibri"/>
                <a:cs typeface="Calibri"/>
                <a:sym typeface="Calibri"/>
              </a:rPr>
              <a:t>Vamos dar uma olhada mais de perto em:</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pt"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9" name="Google Shape;309;p14"/>
          <p:cNvSpPr/>
          <p:nvPr/>
        </p:nvSpPr>
        <p:spPr>
          <a:xfrm>
            <a:off x="5681613" y="5845829"/>
            <a:ext cx="213778" cy="184388"/>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0" name="Google Shape;310;p14"/>
          <p:cNvSpPr/>
          <p:nvPr/>
        </p:nvSpPr>
        <p:spPr>
          <a:xfrm>
            <a:off x="6117218" y="5926628"/>
            <a:ext cx="98769" cy="73916"/>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1" name="Google Shape;311;p14"/>
          <p:cNvSpPr/>
          <p:nvPr/>
        </p:nvSpPr>
        <p:spPr>
          <a:xfrm>
            <a:off x="6435618" y="5926628"/>
            <a:ext cx="98769" cy="73916"/>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312" name="Google Shape;312;p14"/>
          <p:cNvCxnSpPr/>
          <p:nvPr/>
        </p:nvCxnSpPr>
        <p:spPr>
          <a:xfrm rot="10800000">
            <a:off x="1503344" y="993788"/>
            <a:ext cx="0" cy="1979695"/>
          </a:xfrm>
          <a:prstGeom prst="straightConnector1">
            <a:avLst/>
          </a:prstGeom>
          <a:noFill/>
          <a:ln w="76200" cap="flat" cmpd="sng">
            <a:solidFill>
              <a:schemeClr val="accent2"/>
            </a:solidFill>
            <a:prstDash val="solid"/>
            <a:round/>
            <a:headEnd type="none" w="sm" len="sm"/>
            <a:tailEnd type="none" w="sm" len="sm"/>
          </a:ln>
        </p:spPr>
      </p:cxnSp>
      <p:sp>
        <p:nvSpPr>
          <p:cNvPr id="313" name="Google Shape;313;p14"/>
          <p:cNvSpPr/>
          <p:nvPr/>
        </p:nvSpPr>
        <p:spPr>
          <a:xfrm>
            <a:off x="2897552" y="2992958"/>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 sz="3600" b="1">
                <a:solidFill>
                  <a:schemeClr val="dk1"/>
                </a:solidFill>
                <a:latin typeface="Calibri"/>
                <a:ea typeface="Calibri"/>
                <a:cs typeface="Calibri"/>
                <a:sym typeface="Calibri"/>
              </a:rPr>
              <a:t>Termômetro</a:t>
            </a:r>
            <a:endParaRPr sz="3600" b="1">
              <a:solidFill>
                <a:schemeClr val="lt1"/>
              </a:solidFill>
              <a:latin typeface="Calibri"/>
              <a:ea typeface="Calibri"/>
              <a:cs typeface="Calibri"/>
              <a:sym typeface="Calibri"/>
            </a:endParaRPr>
          </a:p>
        </p:txBody>
      </p:sp>
      <p:sp>
        <p:nvSpPr>
          <p:cNvPr id="314" name="Google Shape;314;p14"/>
          <p:cNvSpPr/>
          <p:nvPr/>
        </p:nvSpPr>
        <p:spPr>
          <a:xfrm>
            <a:off x="7208294" y="3512469"/>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 sz="3600" b="1">
                <a:solidFill>
                  <a:schemeClr val="dk1"/>
                </a:solidFill>
                <a:latin typeface="Calibri"/>
                <a:ea typeface="Calibri"/>
                <a:cs typeface="Calibri"/>
                <a:sym typeface="Calibri"/>
              </a:rPr>
              <a:t>Barômetro</a:t>
            </a:r>
            <a:endParaRPr sz="3600" b="1">
              <a:solidFill>
                <a:schemeClr val="lt1"/>
              </a:solidFill>
              <a:latin typeface="Calibri"/>
              <a:ea typeface="Calibri"/>
              <a:cs typeface="Calibri"/>
              <a:sym typeface="Calibri"/>
            </a:endParaRPr>
          </a:p>
        </p:txBody>
      </p:sp>
      <p:sp>
        <p:nvSpPr>
          <p:cNvPr id="315" name="Google Shape;315;p14"/>
          <p:cNvSpPr/>
          <p:nvPr/>
        </p:nvSpPr>
        <p:spPr>
          <a:xfrm>
            <a:off x="3460498" y="4475398"/>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 sz="3600" b="1">
                <a:solidFill>
                  <a:schemeClr val="dk1"/>
                </a:solidFill>
                <a:latin typeface="Calibri"/>
                <a:ea typeface="Calibri"/>
                <a:cs typeface="Calibri"/>
                <a:sym typeface="Calibri"/>
              </a:rPr>
              <a:t>Higrômetro</a:t>
            </a:r>
            <a:endParaRPr sz="3600" b="1">
              <a:solidFill>
                <a:schemeClr val="lt1"/>
              </a:solidFill>
              <a:latin typeface="Calibri"/>
              <a:ea typeface="Calibri"/>
              <a:cs typeface="Calibri"/>
              <a:sym typeface="Calibri"/>
            </a:endParaRPr>
          </a:p>
        </p:txBody>
      </p:sp>
      <p:sp>
        <p:nvSpPr>
          <p:cNvPr id="316" name="Google Shape;316;p14"/>
          <p:cNvSpPr/>
          <p:nvPr/>
        </p:nvSpPr>
        <p:spPr>
          <a:xfrm>
            <a:off x="7838691" y="5059931"/>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 sz="3600" b="1">
                <a:solidFill>
                  <a:schemeClr val="dk1"/>
                </a:solidFill>
                <a:latin typeface="Calibri"/>
                <a:ea typeface="Calibri"/>
                <a:cs typeface="Calibri"/>
                <a:sym typeface="Calibri"/>
              </a:rPr>
              <a:t>pluviômetro</a:t>
            </a:r>
            <a:endParaRPr sz="3600" b="1">
              <a:solidFill>
                <a:schemeClr val="lt1"/>
              </a:solidFill>
              <a:latin typeface="Calibri"/>
              <a:ea typeface="Calibri"/>
              <a:cs typeface="Calibri"/>
              <a:sym typeface="Calibri"/>
            </a:endParaRPr>
          </a:p>
        </p:txBody>
      </p:sp>
      <p:sp>
        <p:nvSpPr>
          <p:cNvPr id="317" name="Google Shape;317;p14"/>
          <p:cNvSpPr/>
          <p:nvPr/>
        </p:nvSpPr>
        <p:spPr>
          <a:xfrm>
            <a:off x="4637314" y="1696909"/>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 sz="3600" b="1">
                <a:solidFill>
                  <a:schemeClr val="dk1"/>
                </a:solidFill>
                <a:latin typeface="Calibri"/>
                <a:ea typeface="Calibri"/>
                <a:cs typeface="Calibri"/>
                <a:sym typeface="Calibri"/>
              </a:rPr>
              <a:t>Cata-vento</a:t>
            </a:r>
            <a:endParaRPr sz="3600" b="1">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15"/>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3" name="Google Shape;323;p15"/>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4" name="Google Shape;324;p15"/>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325" name="Google Shape;325;p15"/>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326" name="Google Shape;326;p15"/>
          <p:cNvSpPr txBox="1"/>
          <p:nvPr/>
        </p:nvSpPr>
        <p:spPr>
          <a:xfrm>
            <a:off x="1020801" y="455973"/>
            <a:ext cx="7537734" cy="2334361"/>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pt" sz="4267" b="1" i="0" u="none" strike="noStrike" cap="none">
                <a:solidFill>
                  <a:schemeClr val="dk1"/>
                </a:solidFill>
                <a:latin typeface="Montserrat"/>
                <a:ea typeface="Montserrat"/>
                <a:cs typeface="Montserrat"/>
                <a:sym typeface="Montserrat"/>
              </a:rPr>
              <a:t>Um cata-vento </a:t>
            </a:r>
            <a:br>
              <a:rPr lang="de-DE" sz="4267" b="1" i="0" u="none" strike="noStrike" cap="none">
                <a:solidFill>
                  <a:schemeClr val="dk1"/>
                </a:solidFill>
                <a:latin typeface="Montserrat"/>
                <a:ea typeface="Montserrat"/>
                <a:cs typeface="Montserrat"/>
                <a:sym typeface="Montserrat"/>
              </a:rPr>
            </a:br>
            <a:r>
              <a:rPr lang="pt" sz="4267" b="1" i="0" u="none" strike="noStrike" cap="none">
                <a:solidFill>
                  <a:schemeClr val="dk1"/>
                </a:solidFill>
                <a:latin typeface="Montserrat"/>
                <a:ea typeface="Montserrat"/>
                <a:cs typeface="Montserrat"/>
                <a:sym typeface="Montserrat"/>
              </a:rPr>
              <a:t>(também chamado de </a:t>
            </a:r>
            <a:br>
              <a:rPr lang="de-DE" sz="4267" b="1" i="0" u="none" strike="noStrike" cap="none">
                <a:solidFill>
                  <a:schemeClr val="dk1"/>
                </a:solidFill>
                <a:latin typeface="Montserrat"/>
                <a:ea typeface="Montserrat"/>
                <a:cs typeface="Montserrat"/>
                <a:sym typeface="Montserrat"/>
              </a:rPr>
            </a:br>
            <a:r>
              <a:rPr lang="pt" sz="4267" b="1" i="0" u="none" strike="noStrike" cap="none">
                <a:solidFill>
                  <a:schemeClr val="dk1"/>
                </a:solidFill>
                <a:latin typeface="Montserrat"/>
                <a:ea typeface="Montserrat"/>
                <a:cs typeface="Montserrat"/>
                <a:sym typeface="Montserrat"/>
              </a:rPr>
              <a:t>cata-vento ou cata-vento)</a:t>
            </a:r>
            <a:endParaRPr sz="4267" b="1" i="0" u="none" strike="noStrike" cap="none">
              <a:solidFill>
                <a:schemeClr val="lt2"/>
              </a:solidFill>
              <a:latin typeface="Montserrat"/>
              <a:ea typeface="Montserrat"/>
              <a:cs typeface="Montserrat"/>
              <a:sym typeface="Montserrat"/>
            </a:endParaRPr>
          </a:p>
        </p:txBody>
      </p:sp>
      <p:sp>
        <p:nvSpPr>
          <p:cNvPr id="327" name="Google Shape;327;p15"/>
          <p:cNvSpPr txBox="1"/>
          <p:nvPr/>
        </p:nvSpPr>
        <p:spPr>
          <a:xfrm>
            <a:off x="6798946" y="5186595"/>
            <a:ext cx="2604482" cy="7696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Antranias – Manfred Antranias Zimmer – licença gratuita</a:t>
            </a:r>
            <a:endParaRPr sz="1467">
              <a:solidFill>
                <a:schemeClr val="dk1"/>
              </a:solidFill>
              <a:latin typeface="Calibri"/>
              <a:ea typeface="Calibri"/>
              <a:cs typeface="Calibri"/>
              <a:sym typeface="Calibri"/>
            </a:endParaRPr>
          </a:p>
        </p:txBody>
      </p:sp>
      <p:pic>
        <p:nvPicPr>
          <p:cNvPr id="328" name="Google Shape;328;p15" descr="Ein Bild, das Wetterfahne, Himmel, draußen, Wolke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341600" y="61394"/>
            <a:ext cx="3519175" cy="518359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16"/>
          <p:cNvSpPr txBox="1"/>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pt" sz="4267" b="1" i="0" u="none" strike="noStrike" cap="none">
                <a:solidFill>
                  <a:schemeClr val="dk1"/>
                </a:solidFill>
                <a:latin typeface="Montserrat"/>
                <a:ea typeface="Montserrat"/>
                <a:cs typeface="Montserrat"/>
                <a:sym typeface="Montserrat"/>
              </a:rPr>
              <a:t>Cata-vento </a:t>
            </a:r>
            <a:br>
              <a:rPr lang="de-DE" sz="4267" b="1" i="0" u="none" strike="noStrike" cap="none">
                <a:solidFill>
                  <a:schemeClr val="dk1"/>
                </a:solidFill>
                <a:latin typeface="Montserrat"/>
                <a:ea typeface="Montserrat"/>
                <a:cs typeface="Montserrat"/>
                <a:sym typeface="Montserrat"/>
              </a:rPr>
            </a:br>
            <a:r>
              <a:rPr lang="pt" sz="4267" b="1" i="0" u="none" strike="noStrike" cap="none">
                <a:solidFill>
                  <a:schemeClr val="dk1"/>
                </a:solidFill>
                <a:latin typeface="Montserrat"/>
                <a:ea typeface="Montserrat"/>
                <a:cs typeface="Montserrat"/>
                <a:sym typeface="Montserrat"/>
              </a:rPr>
              <a:t>Vídeo</a:t>
            </a:r>
            <a:endParaRPr sz="4267" b="1" i="0" u="none" strike="noStrike" cap="none">
              <a:solidFill>
                <a:schemeClr val="lt2"/>
              </a:solidFill>
              <a:latin typeface="Montserrat"/>
              <a:ea typeface="Montserrat"/>
              <a:cs typeface="Montserrat"/>
              <a:sym typeface="Montserrat"/>
            </a:endParaRPr>
          </a:p>
        </p:txBody>
      </p:sp>
      <p:sp>
        <p:nvSpPr>
          <p:cNvPr id="334" name="Google Shape;334;p16"/>
          <p:cNvSpPr txBox="1"/>
          <p:nvPr/>
        </p:nvSpPr>
        <p:spPr>
          <a:xfrm>
            <a:off x="7277494" y="4923418"/>
            <a:ext cx="4220240" cy="318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467">
                <a:solidFill>
                  <a:schemeClr val="dk1"/>
                </a:solidFill>
                <a:latin typeface="Calibri"/>
                <a:ea typeface="Calibri"/>
                <a:cs typeface="Calibri"/>
                <a:sym typeface="Calibri"/>
              </a:rPr>
              <a:t>https://www.youtube.com/watch?v=-rQc4uYnBe8</a:t>
            </a:r>
            <a:endParaRPr/>
          </a:p>
        </p:txBody>
      </p:sp>
      <p:sp>
        <p:nvSpPr>
          <p:cNvPr id="335" name="Google Shape;335;p16"/>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6" name="Google Shape;336;p16"/>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7" name="Google Shape;337;p16"/>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8" name="Google Shape;338;p16"/>
          <p:cNvSpPr/>
          <p:nvPr/>
        </p:nvSpPr>
        <p:spPr>
          <a:xfrm>
            <a:off x="6783355" y="130629"/>
            <a:ext cx="3685592" cy="1485853"/>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 sz="1800">
                <a:solidFill>
                  <a:schemeClr val="lt1"/>
                </a:solidFill>
                <a:latin typeface="Calibri"/>
                <a:ea typeface="Calibri"/>
                <a:cs typeface="Calibri"/>
                <a:sym typeface="Calibri"/>
              </a:rPr>
              <a:t>Dê uma olhada neste pequeno vídeo do YouTube!</a:t>
            </a:r>
            <a:endParaRPr/>
          </a:p>
        </p:txBody>
      </p:sp>
      <p:pic>
        <p:nvPicPr>
          <p:cNvPr id="339" name="Google Shape;339;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411271" y="1910899"/>
            <a:ext cx="5380133" cy="30125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17"/>
          <p:cNvSpPr txBox="1"/>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pt" sz="4267" b="1" i="0" u="none" strike="noStrike" cap="none">
                <a:solidFill>
                  <a:schemeClr val="dk1"/>
                </a:solidFill>
                <a:latin typeface="Montserrat"/>
                <a:ea typeface="Montserrat"/>
                <a:cs typeface="Montserrat"/>
                <a:sym typeface="Montserrat"/>
              </a:rPr>
              <a:t>O </a:t>
            </a:r>
            <a:br>
              <a:rPr lang="de-DE" sz="4267" b="1" i="0" u="none" strike="noStrike" cap="none">
                <a:solidFill>
                  <a:schemeClr val="dk1"/>
                </a:solidFill>
                <a:latin typeface="Montserrat"/>
                <a:ea typeface="Montserrat"/>
                <a:cs typeface="Montserrat"/>
                <a:sym typeface="Montserrat"/>
              </a:rPr>
            </a:br>
            <a:r>
              <a:rPr lang="pt" sz="4267" b="1" i="0" u="none" strike="noStrike" cap="none">
                <a:solidFill>
                  <a:schemeClr val="dk1"/>
                </a:solidFill>
                <a:latin typeface="Montserrat"/>
                <a:ea typeface="Montserrat"/>
                <a:cs typeface="Montserrat"/>
                <a:sym typeface="Montserrat"/>
              </a:rPr>
              <a:t>Vídeo do Termômetro</a:t>
            </a:r>
            <a:endParaRPr sz="4267" b="1" i="0" u="none" strike="noStrike" cap="none">
              <a:solidFill>
                <a:schemeClr val="lt2"/>
              </a:solidFill>
              <a:latin typeface="Montserrat"/>
              <a:ea typeface="Montserrat"/>
              <a:cs typeface="Montserrat"/>
              <a:sym typeface="Montserrat"/>
            </a:endParaRPr>
          </a:p>
        </p:txBody>
      </p:sp>
      <p:sp>
        <p:nvSpPr>
          <p:cNvPr id="345" name="Google Shape;345;p17"/>
          <p:cNvSpPr txBox="1"/>
          <p:nvPr/>
        </p:nvSpPr>
        <p:spPr>
          <a:xfrm>
            <a:off x="6979298" y="4923418"/>
            <a:ext cx="4518436" cy="318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467">
                <a:solidFill>
                  <a:schemeClr val="dk1"/>
                </a:solidFill>
                <a:latin typeface="Calibri"/>
                <a:ea typeface="Calibri"/>
                <a:cs typeface="Calibri"/>
                <a:sym typeface="Calibri"/>
              </a:rPr>
              <a:t>https://www.youtube.com/watch?v=rARnTlPax8E&amp;t=28s</a:t>
            </a:r>
            <a:endParaRPr/>
          </a:p>
        </p:txBody>
      </p:sp>
      <p:sp>
        <p:nvSpPr>
          <p:cNvPr id="346" name="Google Shape;346;p17"/>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47" name="Google Shape;347;p17"/>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48" name="Google Shape;348;p17"/>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49" name="Google Shape;349;p17"/>
          <p:cNvSpPr/>
          <p:nvPr/>
        </p:nvSpPr>
        <p:spPr>
          <a:xfrm>
            <a:off x="6783355" y="130629"/>
            <a:ext cx="3685592" cy="1485853"/>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 sz="1800">
                <a:solidFill>
                  <a:schemeClr val="lt1"/>
                </a:solidFill>
                <a:latin typeface="Calibri"/>
                <a:ea typeface="Calibri"/>
                <a:cs typeface="Calibri"/>
                <a:sym typeface="Calibri"/>
              </a:rPr>
              <a:t>Vamos dar uma olhada neste vídeo do YouTube sobre medição de temperatura!</a:t>
            </a:r>
            <a:endParaRPr/>
          </a:p>
        </p:txBody>
      </p:sp>
      <p:pic>
        <p:nvPicPr>
          <p:cNvPr id="350" name="Google Shape;35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005132" y="1838132"/>
            <a:ext cx="6089477" cy="27872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18"/>
          <p:cNvSpPr txBox="1"/>
          <p:nvPr/>
        </p:nvSpPr>
        <p:spPr>
          <a:xfrm>
            <a:off x="1902657" y="1152497"/>
            <a:ext cx="8650266"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a:solidFill>
                  <a:schemeClr val="dk1"/>
                </a:solidFill>
                <a:latin typeface="Calibri"/>
                <a:ea typeface="Calibri"/>
                <a:cs typeface="Calibri"/>
                <a:sym typeface="Calibri"/>
              </a:rPr>
              <a:t>Como funciona um termômetro? </a:t>
            </a:r>
            <a:br>
              <a:rPr lang="de-DE" sz="2400" b="1">
                <a:solidFill>
                  <a:schemeClr val="dk1"/>
                </a:solidFill>
                <a:latin typeface="Calibri"/>
                <a:ea typeface="Calibri"/>
                <a:cs typeface="Calibri"/>
                <a:sym typeface="Calibri"/>
              </a:rPr>
            </a:br>
            <a:r>
              <a:rPr lang="pt" sz="2400" b="1">
                <a:solidFill>
                  <a:schemeClr val="dk1"/>
                </a:solidFill>
                <a:latin typeface="Calibri"/>
                <a:ea typeface="Calibri"/>
                <a:cs typeface="Calibri"/>
                <a:sym typeface="Calibri"/>
              </a:rPr>
              <a:t>Termômetros de líquido em vidro</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Um termômetro é um instrumento usado para medir temperatura.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O termômetro de líquido em vidro é um dos tipos mais comuns de termômetros, que utiliza um líquido (como mercúrio ou álcool colorido) dentro de um tubo de vidro. O líquido dentro do tubo de vidro se expande quando aquecido e se contrai quando resfriado. O tubo de vidro possui uma escala calibrada marcada em graus (Celsius, Fahrenheit, etc.). À medida que a temperatura aumenta, o líquido se expande e sobe no tubo. O nível do líquido indica a temperatura. Quando a temperatura diminui, o líquido se contrai e desce no tubo, indicando novamente a temperatura na escala.</a:t>
            </a:r>
            <a:endParaRPr/>
          </a:p>
        </p:txBody>
      </p:sp>
      <p:sp>
        <p:nvSpPr>
          <p:cNvPr id="356" name="Google Shape;356;p18"/>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57" name="Google Shape;357;p18"/>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58" name="Google Shape;358;p18"/>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59" name="Google Shape;359;p18"/>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60" name="Google Shape;360;p18"/>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361" name="Google Shape;361;p18"/>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pic>
        <p:nvPicPr>
          <p:cNvPr id="362" name="Google Shape;362;p18" descr="Ein Bild, das Text, Screenshot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441744" y="1685515"/>
            <a:ext cx="1572861" cy="3145721"/>
          </a:xfrm>
          <a:prstGeom prst="rect">
            <a:avLst/>
          </a:prstGeom>
          <a:noFill/>
          <a:ln>
            <a:noFill/>
          </a:ln>
        </p:spPr>
      </p:pic>
      <p:sp>
        <p:nvSpPr>
          <p:cNvPr id="363" name="Google Shape;363;p18"/>
          <p:cNvSpPr txBox="1"/>
          <p:nvPr/>
        </p:nvSpPr>
        <p:spPr>
          <a:xfrm>
            <a:off x="10331776" y="4935331"/>
            <a:ext cx="1860223" cy="7696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Clker-Free-Vector-Images – licença gratuita</a:t>
            </a:r>
            <a:endParaRPr sz="1467">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19"/>
          <p:cNvSpPr txBox="1"/>
          <p:nvPr/>
        </p:nvSpPr>
        <p:spPr>
          <a:xfrm>
            <a:off x="1902657" y="1152497"/>
            <a:ext cx="8650266"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a:solidFill>
                  <a:schemeClr val="dk1"/>
                </a:solidFill>
                <a:latin typeface="Calibri"/>
                <a:ea typeface="Calibri"/>
                <a:cs typeface="Calibri"/>
                <a:sym typeface="Calibri"/>
              </a:rPr>
              <a:t>Como funciona um termômetro? </a:t>
            </a:r>
            <a:br>
              <a:rPr lang="de-DE" sz="2400" b="1">
                <a:solidFill>
                  <a:schemeClr val="dk1"/>
                </a:solidFill>
                <a:latin typeface="Calibri"/>
                <a:ea typeface="Calibri"/>
                <a:cs typeface="Calibri"/>
                <a:sym typeface="Calibri"/>
              </a:rPr>
            </a:br>
            <a:r>
              <a:rPr lang="pt" sz="2400" b="1">
                <a:solidFill>
                  <a:schemeClr val="dk1"/>
                </a:solidFill>
                <a:latin typeface="Calibri"/>
                <a:ea typeface="Calibri"/>
                <a:cs typeface="Calibri"/>
                <a:sym typeface="Calibri"/>
              </a:rPr>
              <a:t>Termômetros Digitais</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O termômetro digital é um termômetro eletrônico que mede a temperatura usando sensores.</a:t>
            </a:r>
            <a:endParaRPr/>
          </a:p>
          <a:p>
            <a:pPr marL="0" marR="0" lvl="0" indent="0" algn="l" rtl="0">
              <a:lnSpc>
                <a:spcPct val="100000"/>
              </a:lnSpc>
              <a:spcBef>
                <a:spcPts val="0"/>
              </a:spcBef>
              <a:spcAft>
                <a:spcPts val="0"/>
              </a:spcAft>
              <a:buClr>
                <a:schemeClr val="dk1"/>
              </a:buClr>
              <a:buSzPts val="2400"/>
              <a:buFont typeface="Arial"/>
              <a:buNone/>
            </a:pPr>
            <a:r>
              <a:rPr lang="pt" sz="2400">
                <a:solidFill>
                  <a:schemeClr val="dk1"/>
                </a:solidFill>
                <a:latin typeface="Calibri"/>
                <a:ea typeface="Calibri"/>
                <a:cs typeface="Calibri"/>
                <a:sym typeface="Calibri"/>
              </a:rPr>
              <a:t>Eles usam um termistor, um tipo de resistor cuja resistência varia com a temperatura. À medida que a temperatura muda, a resistência no termistor muda, o que é detectado pela eletrônica do termômetro. O termômetro converte essa resistência em uma leitura de temperatura, que é exibida em uma tela digital.</a:t>
            </a:r>
            <a:endParaRPr sz="2400">
              <a:solidFill>
                <a:schemeClr val="dk1"/>
              </a:solidFill>
              <a:latin typeface="Calibri"/>
              <a:ea typeface="Calibri"/>
              <a:cs typeface="Calibri"/>
              <a:sym typeface="Calibri"/>
            </a:endParaRPr>
          </a:p>
        </p:txBody>
      </p:sp>
      <p:sp>
        <p:nvSpPr>
          <p:cNvPr id="369" name="Google Shape;369;p19"/>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0" name="Google Shape;370;p19"/>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1" name="Google Shape;371;p19"/>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2" name="Google Shape;372;p19"/>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3" name="Google Shape;373;p19"/>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374" name="Google Shape;374;p19"/>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sp>
        <p:nvSpPr>
          <p:cNvPr id="375" name="Google Shape;375;p19"/>
          <p:cNvSpPr txBox="1"/>
          <p:nvPr/>
        </p:nvSpPr>
        <p:spPr>
          <a:xfrm>
            <a:off x="10049540" y="5271717"/>
            <a:ext cx="1860223" cy="7696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Clker-Free-Vector-Images – licença gratuita</a:t>
            </a:r>
            <a:endParaRPr sz="1467">
              <a:solidFill>
                <a:schemeClr val="dk1"/>
              </a:solidFill>
              <a:latin typeface="Calibri"/>
              <a:ea typeface="Calibri"/>
              <a:cs typeface="Calibri"/>
              <a:sym typeface="Calibri"/>
            </a:endParaRPr>
          </a:p>
        </p:txBody>
      </p:sp>
      <p:pic>
        <p:nvPicPr>
          <p:cNvPr id="376" name="Google Shape;376;p19" descr="Ein Bild, das Gerät, Text, Thermometer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999327" y="1568776"/>
            <a:ext cx="1860224" cy="372044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20"/>
          <p:cNvSpPr txBox="1"/>
          <p:nvPr/>
        </p:nvSpPr>
        <p:spPr>
          <a:xfrm>
            <a:off x="1902657" y="1152497"/>
            <a:ext cx="6345601"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a:solidFill>
                  <a:schemeClr val="dk1"/>
                </a:solidFill>
                <a:latin typeface="Calibri"/>
                <a:ea typeface="Calibri"/>
                <a:cs typeface="Calibri"/>
                <a:sym typeface="Calibri"/>
              </a:rPr>
              <a:t>Como funciona um termômetro? </a:t>
            </a:r>
            <a:br>
              <a:rPr lang="de-DE" sz="2400" b="1">
                <a:solidFill>
                  <a:schemeClr val="dk1"/>
                </a:solidFill>
                <a:latin typeface="Calibri"/>
                <a:ea typeface="Calibri"/>
                <a:cs typeface="Calibri"/>
                <a:sym typeface="Calibri"/>
              </a:rPr>
            </a:br>
            <a:r>
              <a:rPr lang="pt" sz="2400" b="1">
                <a:solidFill>
                  <a:schemeClr val="dk1"/>
                </a:solidFill>
                <a:latin typeface="Calibri"/>
                <a:ea typeface="Calibri"/>
                <a:cs typeface="Calibri"/>
                <a:sym typeface="Calibri"/>
              </a:rPr>
              <a:t>Termômetros infravermelhos</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Os termômetros infravermelhos detectam a radiação infravermelha emitida por um objeto. Todo objeto emite radiação infravermelha, e a quantidade aumenta com a temperatura. O sensor do termômetro detecta essa radiação e a converte em um sinal elétrico.</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A eletrônica do termômetro então traduz esse sinal em uma leitura de temperatura exibida na tela.</a:t>
            </a:r>
            <a:endParaRPr/>
          </a:p>
          <a:p>
            <a:pPr marL="0" marR="0" lvl="0" indent="0" algn="l" rtl="0">
              <a:lnSpc>
                <a:spcPct val="100000"/>
              </a:lnSpc>
              <a:spcBef>
                <a:spcPts val="0"/>
              </a:spcBef>
              <a:spcAft>
                <a:spcPts val="0"/>
              </a:spcAft>
              <a:buClr>
                <a:schemeClr val="dk1"/>
              </a:buClr>
              <a:buSzPts val="2400"/>
              <a:buFont typeface="Arial"/>
              <a:buNone/>
            </a:pPr>
            <a:r>
              <a:rPr lang="pt" sz="24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p:txBody>
      </p:sp>
      <p:sp>
        <p:nvSpPr>
          <p:cNvPr id="382" name="Google Shape;382;p20"/>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3" name="Google Shape;383;p20"/>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4" name="Google Shape;384;p20"/>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5" name="Google Shape;385;p20"/>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6" name="Google Shape;386;p20"/>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387" name="Google Shape;387;p20"/>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sp>
        <p:nvSpPr>
          <p:cNvPr id="388" name="Google Shape;388;p20"/>
          <p:cNvSpPr txBox="1"/>
          <p:nvPr/>
        </p:nvSpPr>
        <p:spPr>
          <a:xfrm>
            <a:off x="9125022" y="4506408"/>
            <a:ext cx="2225151" cy="7696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www_InfoTimisoara_ro – Viorel Vașadi – licença gratuita</a:t>
            </a:r>
            <a:endParaRPr sz="1467">
              <a:solidFill>
                <a:schemeClr val="dk1"/>
              </a:solidFill>
              <a:latin typeface="Calibri"/>
              <a:ea typeface="Calibri"/>
              <a:cs typeface="Calibri"/>
              <a:sym typeface="Calibri"/>
            </a:endParaRPr>
          </a:p>
        </p:txBody>
      </p:sp>
      <p:pic>
        <p:nvPicPr>
          <p:cNvPr id="389" name="Google Shape;389;p20" descr="Ein Bild, das Uhr, Messinstrument, Thermometer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318522" y="1948640"/>
            <a:ext cx="3838152" cy="255776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21"/>
          <p:cNvSpPr txBox="1"/>
          <p:nvPr/>
        </p:nvSpPr>
        <p:spPr>
          <a:xfrm>
            <a:off x="1902656" y="1152497"/>
            <a:ext cx="7334978"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a:solidFill>
                  <a:schemeClr val="dk1"/>
                </a:solidFill>
                <a:latin typeface="Calibri"/>
                <a:ea typeface="Calibri"/>
                <a:cs typeface="Calibri"/>
                <a:sym typeface="Calibri"/>
              </a:rPr>
              <a:t>Como funciona um barômetro? Parte I</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O Barômetro de Mercúrio é o tipo tradicional e mais antigo de barômetro, inventado por Evangelista Torricelli em 1643. Um barômetro de mercúrio consiste em um tubo de vidro cheio de mercúrio, invertido em um recipiente (também contendo mercúrio) chamado reservatório ou cisterna. O tubo é fechado em uma extremidade e aberto na outra, com a extremidade aberta submersa no mercúrio do reservatório. O peso do mercúrio no tubo cria um vácuo na parte superior, e a pressão atmosférica empurra o mercúrio no reservatório para baixo. Essa pressão força o mercúrio para cima no tubo.</a:t>
            </a:r>
            <a:endParaRPr/>
          </a:p>
        </p:txBody>
      </p:sp>
      <p:sp>
        <p:nvSpPr>
          <p:cNvPr id="395" name="Google Shape;395;p21"/>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6" name="Google Shape;396;p21"/>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7" name="Google Shape;397;p21"/>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8" name="Google Shape;398;p21"/>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9" name="Google Shape;399;p21"/>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400" name="Google Shape;400;p21"/>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sp>
        <p:nvSpPr>
          <p:cNvPr id="401" name="Google Shape;401;p21"/>
          <p:cNvSpPr txBox="1"/>
          <p:nvPr/>
        </p:nvSpPr>
        <p:spPr>
          <a:xfrm>
            <a:off x="9576079" y="4213122"/>
            <a:ext cx="2225151"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Tom – licença gratuita</a:t>
            </a:r>
            <a:endParaRPr sz="1467">
              <a:solidFill>
                <a:schemeClr val="dk1"/>
              </a:solidFill>
              <a:latin typeface="Calibri"/>
              <a:ea typeface="Calibri"/>
              <a:cs typeface="Calibri"/>
              <a:sym typeface="Calibri"/>
            </a:endParaRPr>
          </a:p>
        </p:txBody>
      </p:sp>
      <p:pic>
        <p:nvPicPr>
          <p:cNvPr id="402" name="Google Shape;402;p21" descr="Ein Bild, das Gerät, Messinstrument, Messgerät, Barometer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37635" y="2226786"/>
            <a:ext cx="2902041" cy="193393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22"/>
          <p:cNvSpPr txBox="1"/>
          <p:nvPr/>
        </p:nvSpPr>
        <p:spPr>
          <a:xfrm>
            <a:off x="1902656" y="1152497"/>
            <a:ext cx="7334978"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a:solidFill>
                  <a:schemeClr val="dk1"/>
                </a:solidFill>
                <a:latin typeface="Calibri"/>
                <a:ea typeface="Calibri"/>
                <a:cs typeface="Calibri"/>
                <a:sym typeface="Calibri"/>
              </a:rPr>
              <a:t>Como funciona um barômetro? Parte II</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A altura da coluna de mercúrio no tubo corresponde à pressão atmosférica.</a:t>
            </a:r>
            <a:endParaRPr/>
          </a:p>
          <a:p>
            <a:pPr marL="0" marR="0" lvl="0" indent="0" algn="l" rtl="0">
              <a:lnSpc>
                <a:spcPct val="100000"/>
              </a:lnSpc>
              <a:spcBef>
                <a:spcPts val="0"/>
              </a:spcBef>
              <a:spcAft>
                <a:spcPts val="0"/>
              </a:spcAft>
              <a:buClr>
                <a:schemeClr val="dk1"/>
              </a:buClr>
              <a:buSzPts val="2400"/>
              <a:buFont typeface="Arial"/>
              <a:buNone/>
            </a:pPr>
            <a:r>
              <a:rPr lang="pt" sz="2400">
                <a:solidFill>
                  <a:schemeClr val="dk1"/>
                </a:solidFill>
                <a:latin typeface="Calibri"/>
                <a:ea typeface="Calibri"/>
                <a:cs typeface="Calibri"/>
                <a:sym typeface="Calibri"/>
              </a:rPr>
              <a:t>A pressão atmosférica é normalmente medida em milímetros ou polegadas de mercúrio (mmHg ou inHg). A pressão atmosférica padrão ao nível do mar é de cerca de 760 mmHg. À medida que a pressão atmosférica aumenta, mais mercúrio é empurrado para cima pelo tubo. Se a pressão diminui, o nível de mercúrio cai. 1 mmHg equivale a 133 Pascal e 1,33 Hectopascal (hPa).</a:t>
            </a:r>
            <a:endParaRPr sz="2400">
              <a:solidFill>
                <a:schemeClr val="dk1"/>
              </a:solidFill>
              <a:latin typeface="Calibri"/>
              <a:ea typeface="Calibri"/>
              <a:cs typeface="Calibri"/>
              <a:sym typeface="Calibri"/>
            </a:endParaRPr>
          </a:p>
        </p:txBody>
      </p:sp>
      <p:sp>
        <p:nvSpPr>
          <p:cNvPr id="408" name="Google Shape;408;p22"/>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09" name="Google Shape;409;p22"/>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0" name="Google Shape;410;p22"/>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1" name="Google Shape;411;p22"/>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2" name="Google Shape;412;p22"/>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413" name="Google Shape;413;p22"/>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sp>
        <p:nvSpPr>
          <p:cNvPr id="414" name="Google Shape;414;p22"/>
          <p:cNvSpPr txBox="1"/>
          <p:nvPr/>
        </p:nvSpPr>
        <p:spPr>
          <a:xfrm>
            <a:off x="9576079" y="4213122"/>
            <a:ext cx="2225151"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Tom – licença gratuita</a:t>
            </a:r>
            <a:endParaRPr sz="1467">
              <a:solidFill>
                <a:schemeClr val="dk1"/>
              </a:solidFill>
              <a:latin typeface="Calibri"/>
              <a:ea typeface="Calibri"/>
              <a:cs typeface="Calibri"/>
              <a:sym typeface="Calibri"/>
            </a:endParaRPr>
          </a:p>
        </p:txBody>
      </p:sp>
      <p:pic>
        <p:nvPicPr>
          <p:cNvPr id="415" name="Google Shape;415;p22" descr="Ein Bild, das Gerät, Messinstrument, Messgerät, Barometer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37635" y="2226786"/>
            <a:ext cx="2902041" cy="193393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23"/>
          <p:cNvSpPr txBox="1"/>
          <p:nvPr/>
        </p:nvSpPr>
        <p:spPr>
          <a:xfrm>
            <a:off x="1902657" y="424708"/>
            <a:ext cx="7720491" cy="338218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a:solidFill>
                  <a:schemeClr val="dk1"/>
                </a:solidFill>
                <a:latin typeface="Calibri"/>
                <a:ea typeface="Calibri"/>
                <a:cs typeface="Calibri"/>
                <a:sym typeface="Calibri"/>
              </a:rPr>
              <a:t>Como funciona um higrômetro? </a:t>
            </a:r>
            <a:br>
              <a:rPr lang="de-DE" sz="2400" b="1">
                <a:solidFill>
                  <a:schemeClr val="dk1"/>
                </a:solidFill>
                <a:latin typeface="Calibri"/>
                <a:ea typeface="Calibri"/>
                <a:cs typeface="Calibri"/>
                <a:sym typeface="Calibri"/>
              </a:rPr>
            </a:br>
            <a:r>
              <a:rPr lang="pt" sz="2400" b="1">
                <a:solidFill>
                  <a:schemeClr val="dk1"/>
                </a:solidFill>
                <a:latin typeface="Calibri"/>
                <a:ea typeface="Calibri"/>
                <a:cs typeface="Calibri"/>
                <a:sym typeface="Calibri"/>
              </a:rPr>
              <a:t>Higrômetro mecânico (tensão capilar)</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Um higrômetro é um instrumento usado para medir a umidade, ou a quantidade de umidade, no ar. O cabelo, especialmente o cabelo humano, muda de comprimento com base no nível de umidade do ar. Ele aumenta de comprimento quando o ar está mais úmido e diminui de comprimento quando o ar está mais seco. Em um higrômetro mecânico, um feixe de cabelo é conectado a um sistema de alavanca mecânica. À medida que a umidade muda, o comprimento do cabelo muda, o que move a alavanca. O movimento da alavanca é transferido para uma agulha que aponta para uma escala calibrada, indicando a umidade relativa (UR) em porcentagem. Esses higrômetros são simples, mas precisam de calibração regular e podem se tornar menos precisos com o tempo. A umidade relativa é medida em porcentagem (0 a 100%).</a:t>
            </a:r>
            <a:endParaRPr/>
          </a:p>
        </p:txBody>
      </p:sp>
      <p:sp>
        <p:nvSpPr>
          <p:cNvPr id="421" name="Google Shape;421;p23"/>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2" name="Google Shape;422;p23"/>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3" name="Google Shape;423;p23"/>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4" name="Google Shape;424;p23"/>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5" name="Google Shape;425;p23"/>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426" name="Google Shape;426;p23"/>
          <p:cNvCxnSpPr/>
          <p:nvPr/>
        </p:nvCxnSpPr>
        <p:spPr>
          <a:xfrm rot="10800000">
            <a:off x="1503344" y="398170"/>
            <a:ext cx="0" cy="1979695"/>
          </a:xfrm>
          <a:prstGeom prst="straightConnector1">
            <a:avLst/>
          </a:prstGeom>
          <a:noFill/>
          <a:ln w="76200" cap="flat" cmpd="sng">
            <a:solidFill>
              <a:schemeClr val="accent2"/>
            </a:solidFill>
            <a:prstDash val="solid"/>
            <a:round/>
            <a:headEnd type="none" w="sm" len="sm"/>
            <a:tailEnd type="none" w="sm" len="sm"/>
          </a:ln>
        </p:spPr>
      </p:cxnSp>
      <p:sp>
        <p:nvSpPr>
          <p:cNvPr id="427" name="Google Shape;427;p23"/>
          <p:cNvSpPr txBox="1"/>
          <p:nvPr/>
        </p:nvSpPr>
        <p:spPr>
          <a:xfrm>
            <a:off x="9482139" y="3429000"/>
            <a:ext cx="2522946"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de rschaller98 – Raphael Schaller – licença gratuita</a:t>
            </a:r>
            <a:endParaRPr sz="1467">
              <a:solidFill>
                <a:schemeClr val="dk1"/>
              </a:solidFill>
              <a:latin typeface="Calibri"/>
              <a:ea typeface="Calibri"/>
              <a:cs typeface="Calibri"/>
              <a:sym typeface="Calibri"/>
            </a:endParaRPr>
          </a:p>
        </p:txBody>
      </p:sp>
      <p:pic>
        <p:nvPicPr>
          <p:cNvPr id="428" name="Google Shape;428;p23" descr="Ein Bild, das Messinstrument, Uhr, Barometer, Messgerät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86817" y="1669079"/>
            <a:ext cx="2713590" cy="180835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24"/>
          <p:cNvSpPr txBox="1"/>
          <p:nvPr/>
        </p:nvSpPr>
        <p:spPr>
          <a:xfrm>
            <a:off x="1902657" y="424708"/>
            <a:ext cx="7848224" cy="338218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a:solidFill>
                  <a:schemeClr val="dk1"/>
                </a:solidFill>
                <a:latin typeface="Calibri"/>
                <a:ea typeface="Calibri"/>
                <a:cs typeface="Calibri"/>
                <a:sym typeface="Calibri"/>
              </a:rPr>
              <a:t>Como funciona um pluviômetro? – Parte I</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Um pluviômetro é um instrumento simples usado para medir a quantidade de chuva em um período específico. Ele coleta e mede a precipitação, fornecendo dados essenciais para a previsão do tempo, planejamento agrícola e estudos hidrológicos. Normalmente, consiste em um recipiente cilíndrico.</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O medidor tem um funil na parte superior que direciona a água da chuva para um tubo de medição graduado dentro do cilindro.</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O funil garante que toda a chuva que cai no medidor seja canalizada para o tubo de medição, reduzindo as perdas por evaporação.</a:t>
            </a:r>
            <a:endParaRPr/>
          </a:p>
          <a:p>
            <a:pPr marL="0" marR="0" lvl="0" indent="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sp>
        <p:nvSpPr>
          <p:cNvPr id="434" name="Google Shape;434;p24"/>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5" name="Google Shape;435;p24"/>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6" name="Google Shape;436;p24"/>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7" name="Google Shape;437;p24"/>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8" name="Google Shape;438;p24"/>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439" name="Google Shape;439;p24"/>
          <p:cNvCxnSpPr/>
          <p:nvPr/>
        </p:nvCxnSpPr>
        <p:spPr>
          <a:xfrm rot="10800000">
            <a:off x="1503344" y="398170"/>
            <a:ext cx="0" cy="1979695"/>
          </a:xfrm>
          <a:prstGeom prst="straightConnector1">
            <a:avLst/>
          </a:prstGeom>
          <a:noFill/>
          <a:ln w="76200" cap="flat" cmpd="sng">
            <a:solidFill>
              <a:schemeClr val="accent2"/>
            </a:solidFill>
            <a:prstDash val="solid"/>
            <a:round/>
            <a:headEnd type="none" w="sm" len="sm"/>
            <a:tailEnd type="none" w="sm" len="sm"/>
          </a:ln>
        </p:spPr>
      </p:cxnSp>
      <p:sp>
        <p:nvSpPr>
          <p:cNvPr id="440" name="Google Shape;440;p24"/>
          <p:cNvSpPr txBox="1"/>
          <p:nvPr/>
        </p:nvSpPr>
        <p:spPr>
          <a:xfrm>
            <a:off x="9669054" y="4978875"/>
            <a:ext cx="2522946" cy="7696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por StillWorksImagery – Rebecca Matthews – licença gratuita</a:t>
            </a:r>
            <a:endParaRPr sz="1467">
              <a:solidFill>
                <a:schemeClr val="dk1"/>
              </a:solidFill>
              <a:latin typeface="Calibri"/>
              <a:ea typeface="Calibri"/>
              <a:cs typeface="Calibri"/>
              <a:sym typeface="Calibri"/>
            </a:endParaRPr>
          </a:p>
        </p:txBody>
      </p:sp>
      <p:pic>
        <p:nvPicPr>
          <p:cNvPr id="441" name="Google Shape;441;p24" descr="Ein Bild, das Messgerät, Text, draußen, Im Haus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flipH="1">
            <a:off x="9750881" y="1833155"/>
            <a:ext cx="2359291" cy="314572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25"/>
          <p:cNvSpPr txBox="1"/>
          <p:nvPr/>
        </p:nvSpPr>
        <p:spPr>
          <a:xfrm>
            <a:off x="1902657" y="424708"/>
            <a:ext cx="7848223" cy="338218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pt" sz="2400" b="1">
                <a:solidFill>
                  <a:schemeClr val="dk1"/>
                </a:solidFill>
                <a:latin typeface="Calibri"/>
                <a:ea typeface="Calibri"/>
                <a:cs typeface="Calibri"/>
                <a:sym typeface="Calibri"/>
              </a:rPr>
              <a:t>Como funciona um pluviômetro? – Parte II</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O tubo de medição geralmente é mais estreito que o cilindro externo, permitindo medições mais precisas porque o nível da água sobe mais para uma determinada quantidade de chuva.</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O tubo é marcado com uma escala, geralmente em milímetros ou polegadas, para que a quantidade de chuva possa ser facilmente lida.</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Após uma chuva, a água coletada é medida observando-se o nível da água no tubo. A medição representa a profundidade da chuva que caiu sobre a área coberta pelo medidor.</a:t>
            </a:r>
            <a:endParaRPr/>
          </a:p>
          <a:p>
            <a:pPr marL="0" marR="0" lvl="0" indent="0" algn="l" rtl="0">
              <a:lnSpc>
                <a:spcPct val="90000"/>
              </a:lnSpc>
              <a:spcBef>
                <a:spcPts val="1000"/>
              </a:spcBef>
              <a:spcAft>
                <a:spcPts val="0"/>
              </a:spcAft>
              <a:buClr>
                <a:schemeClr val="dk1"/>
              </a:buClr>
              <a:buSzPts val="2400"/>
              <a:buFont typeface="Arial"/>
              <a:buNone/>
            </a:pPr>
            <a:r>
              <a:rPr lang="pt" sz="2400">
                <a:solidFill>
                  <a:schemeClr val="dk1"/>
                </a:solidFill>
                <a:latin typeface="Calibri"/>
                <a:ea typeface="Calibri"/>
                <a:cs typeface="Calibri"/>
                <a:sym typeface="Calibri"/>
              </a:rPr>
              <a:t>Se a precipitação exceder a capacidade da câmara de ar, o excesso de água transborda para o recipiente externo, e o total é então calculado somando as leituras interna e externa.</a:t>
            </a:r>
            <a:endParaRPr/>
          </a:p>
          <a:p>
            <a:pPr marL="0" marR="0" lvl="0" indent="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sp>
        <p:nvSpPr>
          <p:cNvPr id="447" name="Google Shape;447;p25"/>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8" name="Google Shape;448;p25"/>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9" name="Google Shape;449;p25"/>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50" name="Google Shape;450;p25"/>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51" name="Google Shape;451;p25"/>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452" name="Google Shape;452;p25"/>
          <p:cNvCxnSpPr/>
          <p:nvPr/>
        </p:nvCxnSpPr>
        <p:spPr>
          <a:xfrm rot="10800000">
            <a:off x="1503344" y="398170"/>
            <a:ext cx="0" cy="1979695"/>
          </a:xfrm>
          <a:prstGeom prst="straightConnector1">
            <a:avLst/>
          </a:prstGeom>
          <a:noFill/>
          <a:ln w="76200" cap="flat" cmpd="sng">
            <a:solidFill>
              <a:schemeClr val="accent2"/>
            </a:solidFill>
            <a:prstDash val="solid"/>
            <a:round/>
            <a:headEnd type="none" w="sm" len="sm"/>
            <a:tailEnd type="none" w="sm" len="sm"/>
          </a:ln>
        </p:spPr>
      </p:cxnSp>
      <p:sp>
        <p:nvSpPr>
          <p:cNvPr id="453" name="Google Shape;453;p25"/>
          <p:cNvSpPr txBox="1"/>
          <p:nvPr/>
        </p:nvSpPr>
        <p:spPr>
          <a:xfrm>
            <a:off x="9669054" y="4978875"/>
            <a:ext cx="2522946" cy="7696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467">
                <a:solidFill>
                  <a:schemeClr val="dk1"/>
                </a:solidFill>
                <a:latin typeface="Calibri"/>
                <a:ea typeface="Calibri"/>
                <a:cs typeface="Calibri"/>
                <a:sym typeface="Calibri"/>
              </a:rPr>
              <a:t>Foto Pixabay por StillWorksImagery – Rebecca Matthews – licença gratuita</a:t>
            </a:r>
            <a:endParaRPr sz="1467">
              <a:solidFill>
                <a:schemeClr val="dk1"/>
              </a:solidFill>
              <a:latin typeface="Calibri"/>
              <a:ea typeface="Calibri"/>
              <a:cs typeface="Calibri"/>
              <a:sym typeface="Calibri"/>
            </a:endParaRPr>
          </a:p>
        </p:txBody>
      </p:sp>
      <p:pic>
        <p:nvPicPr>
          <p:cNvPr id="454" name="Google Shape;454;p25" descr="Ein Bild, das Messgerät, Text, draußen, Im Haus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flipH="1">
            <a:off x="9750881" y="1833155"/>
            <a:ext cx="2359291" cy="314572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26"/>
          <p:cNvSpPr txBox="1">
            <a:spLocks noGrp="1"/>
          </p:cNvSpPr>
          <p:nvPr>
            <p:ph type="ctrTitle"/>
          </p:nvPr>
        </p:nvSpPr>
        <p:spPr>
          <a:xfrm>
            <a:off x="899724" y="1447830"/>
            <a:ext cx="10392551" cy="3120800"/>
          </a:xfrm>
          <a:prstGeom prst="rect">
            <a:avLst/>
          </a:prstGeom>
          <a:noFill/>
          <a:ln>
            <a:noFill/>
          </a:ln>
        </p:spPr>
        <p:txBody>
          <a:bodyPr spcFirstLastPara="1" wrap="square" lIns="121900" tIns="121900" rIns="121900" bIns="121900" anchor="b" anchorCtr="0">
            <a:noAutofit/>
          </a:bodyPr>
          <a:lstStyle/>
          <a:p>
            <a:pPr marL="0" lvl="0" indent="0" algn="ctr" rtl="0">
              <a:lnSpc>
                <a:spcPct val="90000"/>
              </a:lnSpc>
              <a:spcBef>
                <a:spcPts val="0"/>
              </a:spcBef>
              <a:spcAft>
                <a:spcPts val="0"/>
              </a:spcAft>
              <a:buClr>
                <a:schemeClr val="dk1"/>
              </a:buClr>
              <a:buSzPts val="6000"/>
              <a:buFont typeface="Calibri"/>
              <a:buNone/>
            </a:pPr>
            <a:r>
              <a:rPr lang="pt"/>
              <a:t>B: Sobre o treinamento </a:t>
            </a:r>
            <a:br>
              <a:rPr lang="de-DE"/>
            </a:br>
            <a:br>
              <a:rPr lang="de-DE"/>
            </a:br>
            <a:r>
              <a:rPr lang="pt"/>
              <a:t>Fase de treinamento</a:t>
            </a:r>
            <a:br>
              <a:rPr lang="de-DE"/>
            </a:br>
            <a:br>
              <a:rPr lang="de-DE">
                <a:solidFill>
                  <a:srgbClr val="FFFF00"/>
                </a:solidFill>
              </a:rPr>
            </a:br>
            <a:endParaRPr b="1">
              <a:solidFill>
                <a:srgbClr val="FFFF00"/>
              </a:solidFill>
            </a:endParaRPr>
          </a:p>
        </p:txBody>
      </p:sp>
      <p:pic>
        <p:nvPicPr>
          <p:cNvPr id="460" name="Google Shape;460;p26" descr="Ein Bild, das Text, dunkel, Licht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89282" y="3426463"/>
            <a:ext cx="2575198" cy="198370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27"/>
          <p:cNvSpPr/>
          <p:nvPr/>
        </p:nvSpPr>
        <p:spPr>
          <a:xfrm>
            <a:off x="8952826" y="3382127"/>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6" name="Google Shape;466;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pt"/>
              <a:t>Tarefa 1:</a:t>
            </a:r>
            <a:endParaRPr/>
          </a:p>
        </p:txBody>
      </p:sp>
      <p:pic>
        <p:nvPicPr>
          <p:cNvPr id="467" name="Google Shape;467;p27" descr="Stoppuh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952826" y="3367272"/>
            <a:ext cx="1118250" cy="822960"/>
          </a:xfrm>
          <a:prstGeom prst="rect">
            <a:avLst/>
          </a:prstGeom>
          <a:noFill/>
          <a:ln>
            <a:noFill/>
          </a:ln>
        </p:spPr>
      </p:pic>
      <p:grpSp>
        <p:nvGrpSpPr>
          <p:cNvPr id="468" name="Google Shape;468;p27"/>
          <p:cNvGrpSpPr/>
          <p:nvPr/>
        </p:nvGrpSpPr>
        <p:grpSpPr>
          <a:xfrm>
            <a:off x="8985636" y="1379268"/>
            <a:ext cx="1236134" cy="811833"/>
            <a:chOff x="8949861" y="1501645"/>
            <a:chExt cx="1236134" cy="811833"/>
          </a:xfrm>
        </p:grpSpPr>
        <p:sp>
          <p:nvSpPr>
            <p:cNvPr id="469" name="Google Shape;469;p27"/>
            <p:cNvSpPr/>
            <p:nvPr/>
          </p:nvSpPr>
          <p:spPr>
            <a:xfrm>
              <a:off x="8949861" y="1501645"/>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70" name="Google Shape;470;p27" descr="Bleistif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221749" y="1595248"/>
              <a:ext cx="763908" cy="562187"/>
            </a:xfrm>
            <a:prstGeom prst="rect">
              <a:avLst/>
            </a:prstGeom>
            <a:noFill/>
            <a:ln>
              <a:noFill/>
            </a:ln>
          </p:spPr>
        </p:pic>
      </p:grpSp>
      <p:grpSp>
        <p:nvGrpSpPr>
          <p:cNvPr id="471" name="Google Shape;471;p27"/>
          <p:cNvGrpSpPr/>
          <p:nvPr/>
        </p:nvGrpSpPr>
        <p:grpSpPr>
          <a:xfrm>
            <a:off x="8952826" y="5073042"/>
            <a:ext cx="1268944" cy="914400"/>
            <a:chOff x="7814488" y="3837093"/>
            <a:chExt cx="1268944" cy="914400"/>
          </a:xfrm>
        </p:grpSpPr>
        <p:sp>
          <p:nvSpPr>
            <p:cNvPr id="472" name="Google Shape;472;p27"/>
            <p:cNvSpPr/>
            <p:nvPr/>
          </p:nvSpPr>
          <p:spPr>
            <a:xfrm>
              <a:off x="7847298" y="3904426"/>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73" name="Google Shape;473;p27" descr="Lehre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814488" y="3837093"/>
              <a:ext cx="1242500" cy="914400"/>
            </a:xfrm>
            <a:prstGeom prst="rect">
              <a:avLst/>
            </a:prstGeom>
            <a:noFill/>
            <a:ln>
              <a:noFill/>
            </a:ln>
          </p:spPr>
        </p:pic>
      </p:grpSp>
      <p:sp>
        <p:nvSpPr>
          <p:cNvPr id="474" name="Google Shape;474;p27"/>
          <p:cNvSpPr txBox="1"/>
          <p:nvPr/>
        </p:nvSpPr>
        <p:spPr>
          <a:xfrm>
            <a:off x="2032493" y="993826"/>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l"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Desenhe um plano para sua estação meteorológica. Trabalhem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em grupos de quatro pessoas e incluam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também os alunos que não conseguem desenhar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sozinhos, integrando seus comentários e ideias.</a:t>
            </a:r>
            <a:endParaRPr/>
          </a:p>
          <a:p>
            <a:pPr marL="342900" marR="0" lvl="0" indent="-279400" algn="l" rtl="0">
              <a:lnSpc>
                <a:spcPct val="90000"/>
              </a:lnSpc>
              <a:spcBef>
                <a:spcPts val="1000"/>
              </a:spcBef>
              <a:spcAft>
                <a:spcPts val="0"/>
              </a:spcAft>
              <a:buClr>
                <a:srgbClr val="888888"/>
              </a:buClr>
              <a:buSzPts val="1000"/>
              <a:buFont typeface="Arial"/>
              <a:buNone/>
            </a:pPr>
            <a:endParaRPr sz="1000">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Você tem 20 minutos para a criação.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Se houver pessoas com necessidades especiais no seu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grupo, você terá 10 minutos adicionais para a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criação, enquanto os outros grupos terão que verificar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e aprimorar suas soluções.</a:t>
            </a:r>
            <a:endParaRPr/>
          </a:p>
          <a:p>
            <a:pPr marL="342900" marR="0" lvl="0" indent="-279400" algn="l" rtl="0">
              <a:lnSpc>
                <a:spcPct val="90000"/>
              </a:lnSpc>
              <a:spcBef>
                <a:spcPts val="1000"/>
              </a:spcBef>
              <a:spcAft>
                <a:spcPts val="0"/>
              </a:spcAft>
              <a:buClr>
                <a:srgbClr val="888888"/>
              </a:buClr>
              <a:buSzPts val="1000"/>
              <a:buFont typeface="Arial"/>
              <a:buNone/>
            </a:pPr>
            <a:endParaRPr sz="1000">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Por favor, colabore. Apoie alunos com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deficiência visual ou deficiência.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Depois, todos devem compartilhar ideias.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28"/>
          <p:cNvSpPr txBox="1"/>
          <p:nvPr/>
        </p:nvSpPr>
        <p:spPr>
          <a:xfrm>
            <a:off x="2032493" y="1523560"/>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l"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Vamos dar uma olhada no vídeo a seguir:</a:t>
            </a:r>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Descreva o que você viu em um texto curto.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Se não conseguir escrever, por favor, trabalhe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com outras pessoas ou grave um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áudio sobre suas ideias com seu celular.</a:t>
            </a:r>
            <a:endParaRPr/>
          </a:p>
          <a:p>
            <a:pPr marL="0" marR="0" lvl="0" indent="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grpSp>
        <p:nvGrpSpPr>
          <p:cNvPr id="480" name="Google Shape;480;p28"/>
          <p:cNvGrpSpPr/>
          <p:nvPr/>
        </p:nvGrpSpPr>
        <p:grpSpPr>
          <a:xfrm>
            <a:off x="7820855" y="1502643"/>
            <a:ext cx="1236134" cy="811833"/>
            <a:chOff x="9398829" y="2009719"/>
            <a:chExt cx="1236134" cy="811833"/>
          </a:xfrm>
        </p:grpSpPr>
        <p:sp>
          <p:nvSpPr>
            <p:cNvPr id="481" name="Google Shape;481;p28"/>
            <p:cNvSpPr/>
            <p:nvPr/>
          </p:nvSpPr>
          <p:spPr>
            <a:xfrm>
              <a:off x="9398829" y="2009719"/>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2" name="Google Shape;482;p28" descr="Filmstreifen Silhouett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676529" y="2067266"/>
              <a:ext cx="680735" cy="680735"/>
            </a:xfrm>
            <a:prstGeom prst="rect">
              <a:avLst/>
            </a:prstGeom>
            <a:noFill/>
            <a:ln>
              <a:noFill/>
            </a:ln>
          </p:spPr>
        </p:pic>
      </p:grpSp>
      <p:sp>
        <p:nvSpPr>
          <p:cNvPr id="483" name="Google Shape;483;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pt"/>
              <a:t>Tarefa 2:</a:t>
            </a:r>
            <a:endParaRPr/>
          </a:p>
        </p:txBody>
      </p:sp>
      <p:grpSp>
        <p:nvGrpSpPr>
          <p:cNvPr id="484" name="Google Shape;484;p28"/>
          <p:cNvGrpSpPr/>
          <p:nvPr/>
        </p:nvGrpSpPr>
        <p:grpSpPr>
          <a:xfrm>
            <a:off x="7827150" y="4579914"/>
            <a:ext cx="1236134" cy="811833"/>
            <a:chOff x="7820855" y="1997166"/>
            <a:chExt cx="1236134" cy="811833"/>
          </a:xfrm>
        </p:grpSpPr>
        <p:sp>
          <p:nvSpPr>
            <p:cNvPr id="485" name="Google Shape;485;p28"/>
            <p:cNvSpPr/>
            <p:nvPr/>
          </p:nvSpPr>
          <p:spPr>
            <a:xfrm>
              <a:off x="7820855" y="1997166"/>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6" name="Google Shape;486;p28" descr="Bleistif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071254" y="2106506"/>
              <a:ext cx="763908" cy="562187"/>
            </a:xfrm>
            <a:prstGeom prst="rect">
              <a:avLst/>
            </a:prstGeom>
            <a:noFill/>
            <a:ln>
              <a:noFill/>
            </a:ln>
          </p:spPr>
        </p:pic>
      </p:grpSp>
      <p:pic>
        <p:nvPicPr>
          <p:cNvPr id="487" name="Google Shape;487;p2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95864" y="2104466"/>
            <a:ext cx="3750564" cy="2021236"/>
          </a:xfrm>
          <a:prstGeom prst="rect">
            <a:avLst/>
          </a:prstGeom>
          <a:noFill/>
          <a:ln>
            <a:noFill/>
          </a:ln>
        </p:spPr>
      </p:pic>
      <p:sp>
        <p:nvSpPr>
          <p:cNvPr id="488" name="Google Shape;488;p28"/>
          <p:cNvSpPr txBox="1"/>
          <p:nvPr/>
        </p:nvSpPr>
        <p:spPr>
          <a:xfrm>
            <a:off x="6246428" y="2844788"/>
            <a:ext cx="5945572" cy="646331"/>
          </a:xfrm>
          <a:prstGeom prst="rect">
            <a:avLst/>
          </a:prstGeom>
          <a:noFill/>
          <a:ln>
            <a:noFill/>
          </a:ln>
        </p:spPr>
        <p:txBody>
          <a:bodyPr spcFirstLastPara="1" wrap="square" lIns="91425" tIns="45700" rIns="91425" bIns="45700" anchor="t" anchorCtr="0">
            <a:spAutoFit/>
          </a:bodyPr>
          <a:lstStyle/>
          <a:p>
            <a:pPr marL="342900" marR="0" lvl="0" indent="-228600" algn="l" rtl="0">
              <a:spcBef>
                <a:spcPts val="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pt" sz="1800">
                <a:solidFill>
                  <a:schemeClr val="dk1"/>
                </a:solidFill>
                <a:latin typeface="Calibri"/>
                <a:ea typeface="Calibri"/>
                <a:cs typeface="Calibri"/>
                <a:sym typeface="Calibri"/>
              </a:rPr>
              <a:t>https://www.youtube.com/watch?v=sdxPTl8k9bI&amp;t=18s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29"/>
          <p:cNvSpPr txBox="1"/>
          <p:nvPr/>
        </p:nvSpPr>
        <p:spPr>
          <a:xfrm>
            <a:off x="2032493" y="1486242"/>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l"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Crie sua própria estação meteorológica simples:</a:t>
            </a:r>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Leve-o para fora e observe-o por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duas semanas. Anote suas observações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no protocolo de observação todos os dias.</a:t>
            </a:r>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pt" sz="2400">
                <a:solidFill>
                  <a:schemeClr val="dk1"/>
                </a:solidFill>
                <a:latin typeface="Calibri"/>
                <a:ea typeface="Calibri"/>
                <a:cs typeface="Calibri"/>
                <a:sym typeface="Calibri"/>
              </a:rPr>
              <a:t>Reúnam-se após as duas semanas e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compartilhem suas observações e experiências.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Todos devem se envolver para </a:t>
            </a:r>
            <a:br>
              <a:rPr lang="de-DE" sz="2400">
                <a:solidFill>
                  <a:schemeClr val="dk1"/>
                </a:solidFill>
                <a:latin typeface="Calibri"/>
                <a:ea typeface="Calibri"/>
                <a:cs typeface="Calibri"/>
                <a:sym typeface="Calibri"/>
              </a:rPr>
            </a:br>
            <a:r>
              <a:rPr lang="pt" sz="2400">
                <a:solidFill>
                  <a:schemeClr val="dk1"/>
                </a:solidFill>
                <a:latin typeface="Calibri"/>
                <a:ea typeface="Calibri"/>
                <a:cs typeface="Calibri"/>
                <a:sym typeface="Calibri"/>
              </a:rPr>
              <a:t>discutir as normas da sala de aula e os acordos da comunidade.</a:t>
            </a:r>
            <a:endParaRPr/>
          </a:p>
        </p:txBody>
      </p:sp>
      <p:sp>
        <p:nvSpPr>
          <p:cNvPr id="494" name="Google Shape;494;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pt"/>
              <a:t>Tarefa 3:</a:t>
            </a:r>
            <a:endParaRPr/>
          </a:p>
        </p:txBody>
      </p:sp>
      <p:grpSp>
        <p:nvGrpSpPr>
          <p:cNvPr id="495" name="Google Shape;495;p29"/>
          <p:cNvGrpSpPr/>
          <p:nvPr/>
        </p:nvGrpSpPr>
        <p:grpSpPr>
          <a:xfrm>
            <a:off x="9541440" y="2752146"/>
            <a:ext cx="1236134" cy="811833"/>
            <a:chOff x="7820855" y="1997166"/>
            <a:chExt cx="1236134" cy="811833"/>
          </a:xfrm>
        </p:grpSpPr>
        <p:sp>
          <p:nvSpPr>
            <p:cNvPr id="496" name="Google Shape;496;p29"/>
            <p:cNvSpPr/>
            <p:nvPr/>
          </p:nvSpPr>
          <p:spPr>
            <a:xfrm>
              <a:off x="7820855" y="1997166"/>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97" name="Google Shape;497;p29" descr="Bleistif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071254" y="2106506"/>
              <a:ext cx="763908" cy="562187"/>
            </a:xfrm>
            <a:prstGeom prst="rect">
              <a:avLst/>
            </a:prstGeom>
            <a:noFill/>
            <a:ln>
              <a:noFill/>
            </a:ln>
          </p:spPr>
        </p:pic>
      </p:grpSp>
      <p:grpSp>
        <p:nvGrpSpPr>
          <p:cNvPr id="498" name="Google Shape;498;p29"/>
          <p:cNvGrpSpPr/>
          <p:nvPr/>
        </p:nvGrpSpPr>
        <p:grpSpPr>
          <a:xfrm>
            <a:off x="7824922" y="1486242"/>
            <a:ext cx="1236134" cy="811833"/>
            <a:chOff x="10763052" y="4762174"/>
            <a:chExt cx="1236134" cy="811833"/>
          </a:xfrm>
        </p:grpSpPr>
        <p:sp>
          <p:nvSpPr>
            <p:cNvPr id="499" name="Google Shape;499;p29"/>
            <p:cNvSpPr/>
            <p:nvPr/>
          </p:nvSpPr>
          <p:spPr>
            <a:xfrm>
              <a:off x="10763052" y="4762174"/>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00" name="Google Shape;500;p29" descr="Becherglas Silhouett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1005585" y="4785162"/>
              <a:ext cx="696429" cy="696429"/>
            </a:xfrm>
            <a:prstGeom prst="rect">
              <a:avLst/>
            </a:prstGeom>
            <a:noFill/>
            <a:ln>
              <a:noFill/>
            </a:ln>
          </p:spPr>
        </p:pic>
      </p:grpSp>
      <p:grpSp>
        <p:nvGrpSpPr>
          <p:cNvPr id="501" name="Google Shape;501;p29"/>
          <p:cNvGrpSpPr/>
          <p:nvPr/>
        </p:nvGrpSpPr>
        <p:grpSpPr>
          <a:xfrm>
            <a:off x="7824922" y="2700863"/>
            <a:ext cx="1236134" cy="914400"/>
            <a:chOff x="9541440" y="2985758"/>
            <a:chExt cx="1236134" cy="914400"/>
          </a:xfrm>
        </p:grpSpPr>
        <p:sp>
          <p:nvSpPr>
            <p:cNvPr id="502" name="Google Shape;502;p29"/>
            <p:cNvSpPr/>
            <p:nvPr/>
          </p:nvSpPr>
          <p:spPr>
            <a:xfrm>
              <a:off x="9541440" y="3023082"/>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03" name="Google Shape;503;p29" descr="Augen mit einfarbiger Füll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702307" y="2985758"/>
              <a:ext cx="914400" cy="914400"/>
            </a:xfrm>
            <a:prstGeom prst="rect">
              <a:avLst/>
            </a:prstGeom>
            <a:noFill/>
            <a:ln>
              <a:noFill/>
            </a:ln>
          </p:spPr>
        </p:pic>
      </p:grpSp>
      <p:grpSp>
        <p:nvGrpSpPr>
          <p:cNvPr id="504" name="Google Shape;504;p29"/>
          <p:cNvGrpSpPr/>
          <p:nvPr/>
        </p:nvGrpSpPr>
        <p:grpSpPr>
          <a:xfrm>
            <a:off x="7847298" y="4174763"/>
            <a:ext cx="1236134" cy="914400"/>
            <a:chOff x="7847298" y="4725268"/>
            <a:chExt cx="1236134" cy="914400"/>
          </a:xfrm>
        </p:grpSpPr>
        <p:sp>
          <p:nvSpPr>
            <p:cNvPr id="505" name="Google Shape;505;p29"/>
            <p:cNvSpPr/>
            <p:nvPr/>
          </p:nvSpPr>
          <p:spPr>
            <a:xfrm>
              <a:off x="7847298" y="4757020"/>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06" name="Google Shape;506;p29" descr="Benutzer Silhouett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958469" y="4725268"/>
              <a:ext cx="914400" cy="914400"/>
            </a:xfrm>
            <a:prstGeom prst="rect">
              <a:avLst/>
            </a:prstGeom>
            <a:noFill/>
            <a:ln>
              <a:noFill/>
            </a:ln>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pt"/>
              <a:t>H5P- Tarefas 1 sobre o clima e </a:t>
            </a:r>
            <a:br>
              <a:rPr lang="de-DE"/>
            </a:br>
            <a:r>
              <a:rPr lang="pt"/>
              <a:t>a estação meteorológica – Mudanças climáticas</a:t>
            </a:r>
            <a:endParaRPr/>
          </a:p>
        </p:txBody>
      </p:sp>
      <p:pic>
        <p:nvPicPr>
          <p:cNvPr id="512" name="Google Shape;512;p30"/>
          <p:cNvPicPr preferRelativeResize="0"/>
          <p:nvPr/>
        </p:nvPicPr>
        <p:blipFill rotWithShape="1">
          <a:blip r:embed="rId3">
            <a:alphaModFix/>
          </a:blip>
          <a:srcRect/>
          <a:stretch/>
        </p:blipFill>
        <p:spPr>
          <a:xfrm>
            <a:off x="1881775" y="2628830"/>
            <a:ext cx="8428450" cy="160033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pt"/>
              <a:t>H5P- Tarefas 2 sobre o clima e </a:t>
            </a:r>
            <a:br>
              <a:rPr lang="de-DE"/>
            </a:br>
            <a:r>
              <a:rPr lang="pt"/>
              <a:t>a estação meteorológica - Instrumentos</a:t>
            </a:r>
            <a:endParaRPr/>
          </a:p>
        </p:txBody>
      </p:sp>
      <p:pic>
        <p:nvPicPr>
          <p:cNvPr id="518" name="Google Shape;518;p3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762374" y="1638618"/>
            <a:ext cx="5943955" cy="459481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pt"/>
              <a:t>H5P- Tarefas 3 sobre o clima e </a:t>
            </a:r>
            <a:br>
              <a:rPr lang="de-DE"/>
            </a:br>
            <a:r>
              <a:rPr lang="pt"/>
              <a:t>a estação meteorológica – Clima global</a:t>
            </a:r>
            <a:endParaRPr/>
          </a:p>
        </p:txBody>
      </p:sp>
      <p:pic>
        <p:nvPicPr>
          <p:cNvPr id="524" name="Google Shape;524;p32"/>
          <p:cNvPicPr preferRelativeResize="0"/>
          <p:nvPr/>
        </p:nvPicPr>
        <p:blipFill rotWithShape="1">
          <a:blip r:embed="rId3">
            <a:alphaModFix/>
          </a:blip>
          <a:srcRect/>
          <a:stretch/>
        </p:blipFill>
        <p:spPr>
          <a:xfrm>
            <a:off x="1969412" y="2316383"/>
            <a:ext cx="8253175" cy="222523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pt"/>
              <a:t>H5P- Tarefas 4 sobre o clima e </a:t>
            </a:r>
            <a:br>
              <a:rPr lang="de-DE"/>
            </a:br>
            <a:r>
              <a:rPr lang="pt"/>
              <a:t>a estação meteorológica – Termômetros</a:t>
            </a:r>
            <a:endParaRPr/>
          </a:p>
        </p:txBody>
      </p:sp>
      <p:pic>
        <p:nvPicPr>
          <p:cNvPr id="530" name="Google Shape;530;p33"/>
          <p:cNvPicPr preferRelativeResize="0"/>
          <p:nvPr/>
        </p:nvPicPr>
        <p:blipFill rotWithShape="1">
          <a:blip r:embed="rId3">
            <a:alphaModFix/>
          </a:blip>
          <a:srcRect/>
          <a:stretch/>
        </p:blipFill>
        <p:spPr>
          <a:xfrm>
            <a:off x="2007515" y="2525951"/>
            <a:ext cx="8176969" cy="180609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pic>
        <p:nvPicPr>
          <p:cNvPr id="535" name="Google Shape;535;p34"/>
          <p:cNvPicPr preferRelativeResize="0"/>
          <p:nvPr/>
        </p:nvPicPr>
        <p:blipFill rotWithShape="1">
          <a:blip r:embed="rId3">
            <a:alphaModFix/>
          </a:blip>
          <a:srcRect/>
          <a:stretch/>
        </p:blipFill>
        <p:spPr>
          <a:xfrm>
            <a:off x="1999895" y="1969643"/>
            <a:ext cx="8192210" cy="2918713"/>
          </a:xfrm>
          <a:prstGeom prst="rect">
            <a:avLst/>
          </a:prstGeom>
          <a:noFill/>
          <a:ln>
            <a:noFill/>
          </a:ln>
        </p:spPr>
      </p:pic>
      <p:sp>
        <p:nvSpPr>
          <p:cNvPr id="536" name="Google Shape;536;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pt"/>
              <a:t>H5P- Tarefas 5 sobre o clima e </a:t>
            </a:r>
            <a:br>
              <a:rPr lang="de-DE"/>
            </a:br>
            <a:r>
              <a:rPr lang="pt"/>
              <a:t>a estação meteorológica – O que são as mudanças climáticas?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35"/>
          <p:cNvSpPr txBox="1"/>
          <p:nvPr/>
        </p:nvSpPr>
        <p:spPr>
          <a:xfrm>
            <a:off x="1858297" y="758478"/>
            <a:ext cx="9040762" cy="3777715"/>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chemeClr val="lt1"/>
              </a:buClr>
              <a:buSzPts val="4800"/>
              <a:buFont typeface="Montserrat"/>
              <a:buNone/>
            </a:pPr>
            <a:r>
              <a:rPr lang="pt" sz="8000" b="1" i="0" u="none" strike="noStrike" cap="none">
                <a:solidFill>
                  <a:schemeClr val="dk1"/>
                </a:solidFill>
                <a:latin typeface="Montserrat"/>
                <a:ea typeface="Montserrat"/>
                <a:cs typeface="Montserrat"/>
                <a:sym typeface="Montserrat"/>
              </a:rPr>
              <a:t>Parabéns!</a:t>
            </a:r>
            <a:endParaRPr/>
          </a:p>
          <a:p>
            <a:pPr marL="0" marR="0" lvl="0" indent="0" algn="just" rtl="0">
              <a:lnSpc>
                <a:spcPct val="100000"/>
              </a:lnSpc>
              <a:spcBef>
                <a:spcPts val="0"/>
              </a:spcBef>
              <a:spcAft>
                <a:spcPts val="0"/>
              </a:spcAft>
              <a:buClr>
                <a:schemeClr val="lt1"/>
              </a:buClr>
              <a:buSzPts val="4800"/>
              <a:buFont typeface="Montserrat"/>
              <a:buNone/>
            </a:pPr>
            <a:endParaRPr sz="4267"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chemeClr val="lt1"/>
              </a:buClr>
              <a:buSzPts val="4800"/>
              <a:buFont typeface="Montserrat"/>
              <a:buNone/>
            </a:pPr>
            <a:r>
              <a:rPr lang="pt" sz="4267" b="1" i="0" u="none" strike="noStrike" cap="none">
                <a:solidFill>
                  <a:schemeClr val="dk1"/>
                </a:solidFill>
                <a:latin typeface="Montserrat"/>
                <a:ea typeface="Montserrat"/>
                <a:cs typeface="Montserrat"/>
                <a:sym typeface="Montserrat"/>
              </a:rPr>
              <a:t>Você dominou a atividade sobre clima e a criação de uma estação meteorológica!</a:t>
            </a:r>
            <a:endParaRPr/>
          </a:p>
          <a:p>
            <a:pPr marL="0" marR="0" lvl="0" indent="0" algn="l" rtl="0">
              <a:lnSpc>
                <a:spcPct val="100000"/>
              </a:lnSpc>
              <a:spcBef>
                <a:spcPts val="0"/>
              </a:spcBef>
              <a:spcAft>
                <a:spcPts val="0"/>
              </a:spcAft>
              <a:buClr>
                <a:schemeClr val="lt1"/>
              </a:buClr>
              <a:buSzPts val="4800"/>
              <a:buFont typeface="Montserrat"/>
              <a:buNone/>
            </a:pPr>
            <a:endParaRPr sz="8000" b="1" i="0" u="none" strike="noStrike" cap="none">
              <a:solidFill>
                <a:schemeClr val="dk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2054</Words>
  <Application>Microsoft Macintosh PowerPoint</Application>
  <PresentationFormat>Ecrã Panorâmico</PresentationFormat>
  <Paragraphs>147</Paragraphs>
  <Slides>35</Slides>
  <Notes>35</Notes>
  <HiddenSlides>0</HiddenSlides>
  <MMClips>0</MMClips>
  <ScaleCrop>false</ScaleCrop>
  <HeadingPairs>
    <vt:vector size="6" baseType="variant">
      <vt:variant>
        <vt:lpstr>Tipos de letra usados</vt:lpstr>
      </vt:variant>
      <vt:variant>
        <vt:i4>4</vt:i4>
      </vt:variant>
      <vt:variant>
        <vt:lpstr>Tema</vt:lpstr>
      </vt:variant>
      <vt:variant>
        <vt:i4>1</vt:i4>
      </vt:variant>
      <vt:variant>
        <vt:lpstr>Títulos dos diapositivos</vt:lpstr>
      </vt:variant>
      <vt:variant>
        <vt:i4>35</vt:i4>
      </vt:variant>
    </vt:vector>
  </HeadingPairs>
  <TitlesOfParts>
    <vt:vector size="40" baseType="lpstr">
      <vt:lpstr>Montserrat</vt:lpstr>
      <vt:lpstr>Arial</vt:lpstr>
      <vt:lpstr>Calibri</vt:lpstr>
      <vt:lpstr>Noto Sans Symbols</vt:lpstr>
      <vt:lpstr>Office</vt:lpstr>
      <vt:lpstr>Criando uma  estação meteorológica</vt:lpstr>
      <vt:lpstr>Estrutura da atividade</vt:lpstr>
      <vt:lpstr>A: Sobre o tema:   Como está o tempo?  Dispositivos de medição em  estações meteorológicas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B: Sobre o treinamento   Fase de treinamento  </vt:lpstr>
      <vt:lpstr>Tarefa 1:</vt:lpstr>
      <vt:lpstr>Tarefa 2:</vt:lpstr>
      <vt:lpstr>Tarefa 3:</vt:lpstr>
      <vt:lpstr>H5P- Tarefas 1 sobre o clima e  a estação meteorológica – Mudanças climáticas</vt:lpstr>
      <vt:lpstr>H5P- Tarefas 2 sobre o clima e  a estação meteorológica - Instrumentos</vt:lpstr>
      <vt:lpstr>H5P- Tarefas 3 sobre o clima e  a estação meteorológica – Clima global</vt:lpstr>
      <vt:lpstr>H5P- Tarefas 4 sobre o clima e  a estação meteorológica – Termômetros</vt:lpstr>
      <vt:lpstr>H5P- Tarefas 5 sobre o clima e  a estação meteorológica – O que são as mudanças climáticas?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 weather station</dc:title>
  <dc:creator>Marc Beutner</dc:creator>
  <cp:lastModifiedBy>Microsoft Office User</cp:lastModifiedBy>
  <cp:revision>2</cp:revision>
  <dcterms:created xsi:type="dcterms:W3CDTF">2023-06-29T05:00:19Z</dcterms:created>
  <dcterms:modified xsi:type="dcterms:W3CDTF">2025-06-14T14:25:58Z</dcterms:modified>
</cp:coreProperties>
</file>