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12192000" cy="6858000"/>
  <p:notesSz cx="6858000" cy="9144000"/>
  <p:embeddedFontLst>
    <p:embeddedFont>
      <p:font typeface="Calibri" panose="020F0502020204030204" pitchFamily="34" charset="0"/>
      <p:regular r:id="rId38"/>
      <p:bold r:id="rId39"/>
      <p:italic r:id="rId40"/>
      <p:boldItalic r:id="rId41"/>
    </p:embeddedFont>
    <p:embeddedFont>
      <p:font typeface="Montserrat" pitchFamily="2" charset="77"/>
      <p:regular r:id="rId42"/>
      <p:bold r:id="rId43"/>
      <p:italic r:id="rId44"/>
      <p:bold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3840">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6" roundtripDataSignature="AMtx7mjbnEVc417UWC3nBSGxUxRbXBEUv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86"/>
  </p:normalViewPr>
  <p:slideViewPr>
    <p:cSldViewPr snapToGrid="0">
      <p:cViewPr varScale="1">
        <p:scale>
          <a:sx n="105" d="100"/>
          <a:sy n="105" d="100"/>
        </p:scale>
        <p:origin x="744" y="1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customschemas.google.com/relationships/presentationmetadata" Target="metadata"/><Relationship Id="rId20" Type="http://schemas.openxmlformats.org/officeDocument/2006/relationships/slide" Target="slides/slide19.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de-DE"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8" name="Google Shape;15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4" name="Google Shape;16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 name="Google Shape;178;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3" name="Google Shape;183;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3" name="Google Shape;19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4" name="Google Shape;204;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 name="Google Shape;214;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9" name="Google Shape;229;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9" name="Google Shape;239;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9" name="Google Shape;249;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9" name="Google Shape;279;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4" name="Google Shape;294;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4" name="Google Shape;304;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8" name="Google Shape;318;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9" name="Google Shape;329;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0" name="Google Shape;340;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4" name="Google Shape;364;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7" name="Google Shape;377;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0" name="Google Shape;390;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3" name="Google Shape;403;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6" name="Google Shape;416;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9" name="Google Shape;429;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2" name="Google Shape;442;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5" name="Google Shape;455;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1" name="Google Shape;461;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5" name="Google Shape;475;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9" name="Google Shape;489;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7" name="Google Shape;507;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6" name="Google Shape;516;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2" name="Google Shape;522;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8" name="Google Shape;528;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4" name="Google Shape;534;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0" name="Google Shape;540;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47"/>
        <p:cNvGrpSpPr/>
        <p:nvPr/>
      </p:nvGrpSpPr>
      <p:grpSpPr>
        <a:xfrm>
          <a:off x="0" y="0"/>
          <a:ext cx="0" cy="0"/>
          <a:chOff x="0" y="0"/>
          <a:chExt cx="0" cy="0"/>
        </a:xfrm>
      </p:grpSpPr>
      <p:sp>
        <p:nvSpPr>
          <p:cNvPr id="48" name="Google Shape;48;p3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3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0" name="Google Shape;50;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sp>
        <p:nvSpPr>
          <p:cNvPr id="53" name="Google Shape;53;p37"/>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 name="Google Shape;54;p37"/>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de-DE" sz="1500" b="0" i="0" u="none" strike="noStrike" cap="none">
                <a:solidFill>
                  <a:schemeClr val="lt1"/>
                </a:solidFill>
                <a:latin typeface="Calibri"/>
                <a:ea typeface="Calibri"/>
                <a:cs typeface="Calibri"/>
                <a:sym typeface="Calibri"/>
              </a:rPr>
              <a:t>-</a:t>
            </a:r>
            <a:fld id="{00000000-1234-1234-1234-123412341234}" type="slidenum">
              <a:rPr lang="de-DE" sz="1500" b="0" i="0" u="none" strike="noStrike" cap="none">
                <a:solidFill>
                  <a:schemeClr val="lt1"/>
                </a:solidFill>
                <a:latin typeface="Calibri"/>
                <a:ea typeface="Calibri"/>
                <a:cs typeface="Calibri"/>
                <a:sym typeface="Calibri"/>
              </a:rPr>
              <a:t>‹nº›</a:t>
            </a:fld>
            <a:r>
              <a:rPr lang="de-DE"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55"/>
        <p:cNvGrpSpPr/>
        <p:nvPr/>
      </p:nvGrpSpPr>
      <p:grpSpPr>
        <a:xfrm>
          <a:off x="0" y="0"/>
          <a:ext cx="0" cy="0"/>
          <a:chOff x="0" y="0"/>
          <a:chExt cx="0" cy="0"/>
        </a:xfrm>
      </p:grpSpPr>
      <p:sp>
        <p:nvSpPr>
          <p:cNvPr id="56" name="Google Shape;56;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sp>
        <p:nvSpPr>
          <p:cNvPr id="60" name="Google Shape;60;p38"/>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 name="Google Shape;61;p38"/>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de-DE" sz="1500" b="0" i="0" u="none" strike="noStrike" cap="none">
                <a:solidFill>
                  <a:schemeClr val="lt1"/>
                </a:solidFill>
                <a:latin typeface="Calibri"/>
                <a:ea typeface="Calibri"/>
                <a:cs typeface="Calibri"/>
                <a:sym typeface="Calibri"/>
              </a:rPr>
              <a:t>-</a:t>
            </a:r>
            <a:fld id="{00000000-1234-1234-1234-123412341234}" type="slidenum">
              <a:rPr lang="de-DE" sz="1500" b="0" i="0" u="none" strike="noStrike" cap="none">
                <a:solidFill>
                  <a:schemeClr val="lt1"/>
                </a:solidFill>
                <a:latin typeface="Calibri"/>
                <a:ea typeface="Calibri"/>
                <a:cs typeface="Calibri"/>
                <a:sym typeface="Calibri"/>
              </a:rPr>
              <a:t>‹nº›</a:t>
            </a:fld>
            <a:r>
              <a:rPr lang="de-DE"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elfolie">
  <p:cSld name="1_Titelfolie">
    <p:spTree>
      <p:nvGrpSpPr>
        <p:cNvPr id="1" name="Shape 62"/>
        <p:cNvGrpSpPr/>
        <p:nvPr/>
      </p:nvGrpSpPr>
      <p:grpSpPr>
        <a:xfrm>
          <a:off x="0" y="0"/>
          <a:ext cx="0" cy="0"/>
          <a:chOff x="0" y="0"/>
          <a:chExt cx="0" cy="0"/>
        </a:xfrm>
      </p:grpSpPr>
      <p:sp>
        <p:nvSpPr>
          <p:cNvPr id="63" name="Google Shape;63;p3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3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65" name="Google Shape;65;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sp>
        <p:nvSpPr>
          <p:cNvPr id="68" name="Google Shape;68;p39"/>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 name="Google Shape;69;p39"/>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de-DE" sz="1500" b="0" i="0" u="none" strike="noStrike" cap="none">
                <a:solidFill>
                  <a:schemeClr val="lt1"/>
                </a:solidFill>
                <a:latin typeface="Calibri"/>
                <a:ea typeface="Calibri"/>
                <a:cs typeface="Calibri"/>
                <a:sym typeface="Calibri"/>
              </a:rPr>
              <a:t>-</a:t>
            </a:r>
            <a:fld id="{00000000-1234-1234-1234-123412341234}" type="slidenum">
              <a:rPr lang="de-DE" sz="1500" b="0" i="0" u="none" strike="noStrike" cap="none">
                <a:solidFill>
                  <a:schemeClr val="lt1"/>
                </a:solidFill>
                <a:latin typeface="Calibri"/>
                <a:ea typeface="Calibri"/>
                <a:cs typeface="Calibri"/>
                <a:sym typeface="Calibri"/>
              </a:rPr>
              <a:t>‹nº›</a:t>
            </a:fld>
            <a:r>
              <a:rPr lang="de-DE"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70"/>
        <p:cNvGrpSpPr/>
        <p:nvPr/>
      </p:nvGrpSpPr>
      <p:grpSpPr>
        <a:xfrm>
          <a:off x="0" y="0"/>
          <a:ext cx="0" cy="0"/>
          <a:chOff x="0" y="0"/>
          <a:chExt cx="0" cy="0"/>
        </a:xfrm>
      </p:grpSpPr>
      <p:sp>
        <p:nvSpPr>
          <p:cNvPr id="71" name="Google Shape;71;p4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4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3" name="Google Shape;73;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sp>
        <p:nvSpPr>
          <p:cNvPr id="76" name="Google Shape;76;p40"/>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 name="Google Shape;77;p40"/>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de-DE" sz="1500" b="0" i="0" u="none" strike="noStrike" cap="none">
                <a:solidFill>
                  <a:schemeClr val="lt1"/>
                </a:solidFill>
                <a:latin typeface="Calibri"/>
                <a:ea typeface="Calibri"/>
                <a:cs typeface="Calibri"/>
                <a:sym typeface="Calibri"/>
              </a:rPr>
              <a:t>-</a:t>
            </a:r>
            <a:fld id="{00000000-1234-1234-1234-123412341234}" type="slidenum">
              <a:rPr lang="de-DE" sz="1500" b="0" i="0" u="none" strike="noStrike" cap="none">
                <a:solidFill>
                  <a:schemeClr val="lt1"/>
                </a:solidFill>
                <a:latin typeface="Calibri"/>
                <a:ea typeface="Calibri"/>
                <a:cs typeface="Calibri"/>
                <a:sym typeface="Calibri"/>
              </a:rPr>
              <a:t>‹nº›</a:t>
            </a:fld>
            <a:r>
              <a:rPr lang="de-DE"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78"/>
        <p:cNvGrpSpPr/>
        <p:nvPr/>
      </p:nvGrpSpPr>
      <p:grpSpPr>
        <a:xfrm>
          <a:off x="0" y="0"/>
          <a:ext cx="0" cy="0"/>
          <a:chOff x="0" y="0"/>
          <a:chExt cx="0" cy="0"/>
        </a:xfrm>
      </p:grpSpPr>
      <p:sp>
        <p:nvSpPr>
          <p:cNvPr id="79" name="Google Shape;79;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sp>
        <p:nvSpPr>
          <p:cNvPr id="82" name="Google Shape;82;p41"/>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 name="Google Shape;83;p41"/>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de-DE" sz="1500" b="0" i="0" u="none" strike="noStrike" cap="none">
                <a:solidFill>
                  <a:schemeClr val="lt1"/>
                </a:solidFill>
                <a:latin typeface="Calibri"/>
                <a:ea typeface="Calibri"/>
                <a:cs typeface="Calibri"/>
                <a:sym typeface="Calibri"/>
              </a:rPr>
              <a:t>-</a:t>
            </a:r>
            <a:fld id="{00000000-1234-1234-1234-123412341234}" type="slidenum">
              <a:rPr lang="de-DE" sz="1500" b="0" i="0" u="none" strike="noStrike" cap="none">
                <a:solidFill>
                  <a:schemeClr val="lt1"/>
                </a:solidFill>
                <a:latin typeface="Calibri"/>
                <a:ea typeface="Calibri"/>
                <a:cs typeface="Calibri"/>
                <a:sym typeface="Calibri"/>
              </a:rPr>
              <a:t>‹nº›</a:t>
            </a:fld>
            <a:r>
              <a:rPr lang="de-DE"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Titelfolie">
  <p:cSld name="2_Titelfolie">
    <p:spTree>
      <p:nvGrpSpPr>
        <p:cNvPr id="1" name="Shape 84"/>
        <p:cNvGrpSpPr/>
        <p:nvPr/>
      </p:nvGrpSpPr>
      <p:grpSpPr>
        <a:xfrm>
          <a:off x="0" y="0"/>
          <a:ext cx="0" cy="0"/>
          <a:chOff x="0" y="0"/>
          <a:chExt cx="0" cy="0"/>
        </a:xfrm>
      </p:grpSpPr>
      <p:sp>
        <p:nvSpPr>
          <p:cNvPr id="85" name="Google Shape;85;p42"/>
          <p:cNvSpPr/>
          <p:nvPr/>
        </p:nvSpPr>
        <p:spPr>
          <a:xfrm>
            <a:off x="9448800" y="15605"/>
            <a:ext cx="2743200" cy="6051176"/>
          </a:xfrm>
          <a:prstGeom prst="rect">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6" name="Google Shape;86;p42"/>
          <p:cNvSpPr txBox="1">
            <a:spLocks noGrp="1"/>
          </p:cNvSpPr>
          <p:nvPr>
            <p:ph type="ctrTitle"/>
          </p:nvPr>
        </p:nvSpPr>
        <p:spPr>
          <a:xfrm>
            <a:off x="1524000" y="1122363"/>
            <a:ext cx="7546822"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42"/>
          <p:cNvSpPr txBox="1">
            <a:spLocks noGrp="1"/>
          </p:cNvSpPr>
          <p:nvPr>
            <p:ph type="subTitle" idx="1"/>
          </p:nvPr>
        </p:nvSpPr>
        <p:spPr>
          <a:xfrm>
            <a:off x="1524000" y="3602038"/>
            <a:ext cx="7546822"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88" name="Google Shape;88;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sp>
        <p:nvSpPr>
          <p:cNvPr id="91" name="Google Shape;91;p42"/>
          <p:cNvSpPr txBox="1"/>
          <p:nvPr/>
        </p:nvSpPr>
        <p:spPr>
          <a:xfrm>
            <a:off x="9496196" y="1615915"/>
            <a:ext cx="2845177" cy="1909129"/>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3600"/>
              <a:buFont typeface="Calibri"/>
              <a:buNone/>
            </a:pPr>
            <a:r>
              <a:rPr lang="de-DE" sz="3600" b="1" i="0" u="none" strike="noStrike" cap="none">
                <a:solidFill>
                  <a:schemeClr val="dk1"/>
                </a:solidFill>
                <a:latin typeface="Calibri"/>
                <a:ea typeface="Calibri"/>
                <a:cs typeface="Calibri"/>
                <a:sym typeface="Calibri"/>
              </a:rPr>
              <a:t>STEM</a:t>
            </a:r>
            <a:br>
              <a:rPr lang="de-DE" sz="3600" b="1" i="0" u="none" strike="noStrike" cap="none">
                <a:solidFill>
                  <a:schemeClr val="dk1"/>
                </a:solidFill>
                <a:latin typeface="Calibri"/>
                <a:ea typeface="Calibri"/>
                <a:cs typeface="Calibri"/>
                <a:sym typeface="Calibri"/>
              </a:rPr>
            </a:br>
            <a:r>
              <a:rPr lang="de-DE" sz="3600" b="1" i="0" u="none" strike="noStrike" cap="none">
                <a:solidFill>
                  <a:schemeClr val="dk1"/>
                </a:solidFill>
                <a:latin typeface="Calibri"/>
                <a:ea typeface="Calibri"/>
                <a:cs typeface="Calibri"/>
                <a:sym typeface="Calibri"/>
              </a:rPr>
              <a:t>for inclusive schools</a:t>
            </a:r>
            <a:endParaRPr sz="1400" b="0" i="0" u="none" strike="noStrike" cap="none">
              <a:solidFill>
                <a:srgbClr val="000000"/>
              </a:solidFill>
              <a:latin typeface="Arial"/>
              <a:ea typeface="Arial"/>
              <a:cs typeface="Arial"/>
              <a:sym typeface="Arial"/>
            </a:endParaRPr>
          </a:p>
        </p:txBody>
      </p:sp>
      <p:sp>
        <p:nvSpPr>
          <p:cNvPr id="92" name="Google Shape;92;p42"/>
          <p:cNvSpPr txBox="1">
            <a:spLocks noGrp="1"/>
          </p:cNvSpPr>
          <p:nvPr>
            <p:ph type="body" idx="2"/>
          </p:nvPr>
        </p:nvSpPr>
        <p:spPr>
          <a:xfrm>
            <a:off x="9476849" y="3794379"/>
            <a:ext cx="3200400" cy="141360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800"/>
              <a:buNone/>
              <a:defRPr sz="180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93" name="Google Shape;93;p42"/>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0093469" y="148745"/>
            <a:ext cx="1453861" cy="1284947"/>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94"/>
        <p:cNvGrpSpPr/>
        <p:nvPr/>
      </p:nvGrpSpPr>
      <p:grpSpPr>
        <a:xfrm>
          <a:off x="0" y="0"/>
          <a:ext cx="0" cy="0"/>
          <a:chOff x="0" y="0"/>
          <a:chExt cx="0" cy="0"/>
        </a:xfrm>
      </p:grpSpPr>
      <p:sp>
        <p:nvSpPr>
          <p:cNvPr id="95" name="Google Shape;95;p4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4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7" name="Google Shape;97;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sp>
        <p:nvSpPr>
          <p:cNvPr id="100" name="Google Shape;100;p43"/>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 name="Google Shape;101;p43"/>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de-DE" sz="1500" b="0" i="0" u="none" strike="noStrike" cap="none">
                <a:solidFill>
                  <a:schemeClr val="lt1"/>
                </a:solidFill>
                <a:latin typeface="Calibri"/>
                <a:ea typeface="Calibri"/>
                <a:cs typeface="Calibri"/>
                <a:sym typeface="Calibri"/>
              </a:rPr>
              <a:t>-</a:t>
            </a:r>
            <a:fld id="{00000000-1234-1234-1234-123412341234}" type="slidenum">
              <a:rPr lang="de-DE" sz="1500" b="0" i="0" u="none" strike="noStrike" cap="none">
                <a:solidFill>
                  <a:schemeClr val="lt1"/>
                </a:solidFill>
                <a:latin typeface="Calibri"/>
                <a:ea typeface="Calibri"/>
                <a:cs typeface="Calibri"/>
                <a:sym typeface="Calibri"/>
              </a:rPr>
              <a:t>‹nº›</a:t>
            </a:fld>
            <a:r>
              <a:rPr lang="de-DE"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102"/>
        <p:cNvGrpSpPr/>
        <p:nvPr/>
      </p:nvGrpSpPr>
      <p:grpSpPr>
        <a:xfrm>
          <a:off x="0" y="0"/>
          <a:ext cx="0" cy="0"/>
          <a:chOff x="0" y="0"/>
          <a:chExt cx="0" cy="0"/>
        </a:xfrm>
      </p:grpSpPr>
      <p:sp>
        <p:nvSpPr>
          <p:cNvPr id="103" name="Google Shape;103;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p4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5" name="Google Shape;105;p4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6" name="Google Shape;106;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8" name="Google Shape;108;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sp>
        <p:nvSpPr>
          <p:cNvPr id="109" name="Google Shape;109;p44"/>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 name="Google Shape;110;p44"/>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de-DE" sz="1500" b="0" i="0" u="none" strike="noStrike" cap="none">
                <a:solidFill>
                  <a:schemeClr val="lt1"/>
                </a:solidFill>
                <a:latin typeface="Calibri"/>
                <a:ea typeface="Calibri"/>
                <a:cs typeface="Calibri"/>
                <a:sym typeface="Calibri"/>
              </a:rPr>
              <a:t>-</a:t>
            </a:r>
            <a:fld id="{00000000-1234-1234-1234-123412341234}" type="slidenum">
              <a:rPr lang="de-DE" sz="1500" b="0" i="0" u="none" strike="noStrike" cap="none">
                <a:solidFill>
                  <a:schemeClr val="lt1"/>
                </a:solidFill>
                <a:latin typeface="Calibri"/>
                <a:ea typeface="Calibri"/>
                <a:cs typeface="Calibri"/>
                <a:sym typeface="Calibri"/>
              </a:rPr>
              <a:t>‹nº›</a:t>
            </a:fld>
            <a:r>
              <a:rPr lang="de-DE"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111"/>
        <p:cNvGrpSpPr/>
        <p:nvPr/>
      </p:nvGrpSpPr>
      <p:grpSpPr>
        <a:xfrm>
          <a:off x="0" y="0"/>
          <a:ext cx="0" cy="0"/>
          <a:chOff x="0" y="0"/>
          <a:chExt cx="0" cy="0"/>
        </a:xfrm>
      </p:grpSpPr>
      <p:sp>
        <p:nvSpPr>
          <p:cNvPr id="112" name="Google Shape;112;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4" name="Google Shape;114;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5" name="Google Shape;115;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6" name="Google Shape;116;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7" name="Google Shape;117;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9" name="Google Shape;119;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sp>
        <p:nvSpPr>
          <p:cNvPr id="120" name="Google Shape;120;p45"/>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 name="Google Shape;121;p45"/>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de-DE" sz="1500" b="0" i="0" u="none" strike="noStrike" cap="none">
                <a:solidFill>
                  <a:schemeClr val="lt1"/>
                </a:solidFill>
                <a:latin typeface="Calibri"/>
                <a:ea typeface="Calibri"/>
                <a:cs typeface="Calibri"/>
                <a:sym typeface="Calibri"/>
              </a:rPr>
              <a:t>-</a:t>
            </a:r>
            <a:fld id="{00000000-1234-1234-1234-123412341234}" type="slidenum">
              <a:rPr lang="de-DE" sz="1500" b="0" i="0" u="none" strike="noStrike" cap="none">
                <a:solidFill>
                  <a:schemeClr val="lt1"/>
                </a:solidFill>
                <a:latin typeface="Calibri"/>
                <a:ea typeface="Calibri"/>
                <a:cs typeface="Calibri"/>
                <a:sym typeface="Calibri"/>
              </a:rPr>
              <a:t>‹nº›</a:t>
            </a:fld>
            <a:r>
              <a:rPr lang="de-DE"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122"/>
        <p:cNvGrpSpPr/>
        <p:nvPr/>
      </p:nvGrpSpPr>
      <p:grpSpPr>
        <a:xfrm>
          <a:off x="0" y="0"/>
          <a:ext cx="0" cy="0"/>
          <a:chOff x="0" y="0"/>
          <a:chExt cx="0" cy="0"/>
        </a:xfrm>
      </p:grpSpPr>
      <p:sp>
        <p:nvSpPr>
          <p:cNvPr id="123" name="Google Shape;123;p4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 name="Google Shape;124;p46"/>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25" name="Google Shape;125;p4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26" name="Google Shape;126;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7" name="Google Shape;127;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sp>
        <p:nvSpPr>
          <p:cNvPr id="129" name="Google Shape;129;p46"/>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 name="Google Shape;130;p46"/>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de-DE" sz="1500" b="0" i="0" u="none" strike="noStrike" cap="none">
                <a:solidFill>
                  <a:schemeClr val="lt1"/>
                </a:solidFill>
                <a:latin typeface="Calibri"/>
                <a:ea typeface="Calibri"/>
                <a:cs typeface="Calibri"/>
                <a:sym typeface="Calibri"/>
              </a:rPr>
              <a:t>-</a:t>
            </a:r>
            <a:fld id="{00000000-1234-1234-1234-123412341234}" type="slidenum">
              <a:rPr lang="de-DE" sz="1500" b="0" i="0" u="none" strike="noStrike" cap="none">
                <a:solidFill>
                  <a:schemeClr val="lt1"/>
                </a:solidFill>
                <a:latin typeface="Calibri"/>
                <a:ea typeface="Calibri"/>
                <a:cs typeface="Calibri"/>
                <a:sym typeface="Calibri"/>
              </a:rPr>
              <a:t>‹nº›</a:t>
            </a:fld>
            <a:r>
              <a:rPr lang="de-DE"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131"/>
        <p:cNvGrpSpPr/>
        <p:nvPr/>
      </p:nvGrpSpPr>
      <p:grpSpPr>
        <a:xfrm>
          <a:off x="0" y="0"/>
          <a:ext cx="0" cy="0"/>
          <a:chOff x="0" y="0"/>
          <a:chExt cx="0" cy="0"/>
        </a:xfrm>
      </p:grpSpPr>
      <p:sp>
        <p:nvSpPr>
          <p:cNvPr id="132" name="Google Shape;132;p4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3" name="Google Shape;133;p47"/>
          <p:cNvSpPr>
            <a:spLocks noGrp="1"/>
          </p:cNvSpPr>
          <p:nvPr>
            <p:ph type="pic" idx="2"/>
          </p:nvPr>
        </p:nvSpPr>
        <p:spPr>
          <a:xfrm>
            <a:off x="5183188" y="987425"/>
            <a:ext cx="6172200" cy="4873625"/>
          </a:xfrm>
          <a:prstGeom prst="rect">
            <a:avLst/>
          </a:prstGeom>
          <a:noFill/>
          <a:ln>
            <a:noFill/>
          </a:ln>
        </p:spPr>
      </p:sp>
      <p:sp>
        <p:nvSpPr>
          <p:cNvPr id="134" name="Google Shape;134;p47"/>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5" name="Google Shape;135;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7" name="Google Shape;137;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sp>
        <p:nvSpPr>
          <p:cNvPr id="138" name="Google Shape;138;p47"/>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 name="Google Shape;139;p47"/>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de-DE" sz="1500" b="0" i="0" u="none" strike="noStrike" cap="none">
                <a:solidFill>
                  <a:schemeClr val="lt1"/>
                </a:solidFill>
                <a:latin typeface="Calibri"/>
                <a:ea typeface="Calibri"/>
                <a:cs typeface="Calibri"/>
                <a:sym typeface="Calibri"/>
              </a:rPr>
              <a:t>-</a:t>
            </a:r>
            <a:fld id="{00000000-1234-1234-1234-123412341234}" type="slidenum">
              <a:rPr lang="de-DE" sz="1500" b="0" i="0" u="none" strike="noStrike" cap="none">
                <a:solidFill>
                  <a:schemeClr val="lt1"/>
                </a:solidFill>
                <a:latin typeface="Calibri"/>
                <a:ea typeface="Calibri"/>
                <a:cs typeface="Calibri"/>
                <a:sym typeface="Calibri"/>
              </a:rPr>
              <a:t>‹nº›</a:t>
            </a:fld>
            <a:r>
              <a:rPr lang="de-DE"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140"/>
        <p:cNvGrpSpPr/>
        <p:nvPr/>
      </p:nvGrpSpPr>
      <p:grpSpPr>
        <a:xfrm>
          <a:off x="0" y="0"/>
          <a:ext cx="0" cy="0"/>
          <a:chOff x="0" y="0"/>
          <a:chExt cx="0" cy="0"/>
        </a:xfrm>
      </p:grpSpPr>
      <p:sp>
        <p:nvSpPr>
          <p:cNvPr id="141" name="Google Shape;141;p4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4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3" name="Google Shape;143;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4" name="Google Shape;144;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5" name="Google Shape;145;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sp>
        <p:nvSpPr>
          <p:cNvPr id="146" name="Google Shape;146;p48"/>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 name="Google Shape;147;p48"/>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de-DE" sz="1500" b="0" i="0" u="none" strike="noStrike" cap="none">
                <a:solidFill>
                  <a:schemeClr val="lt1"/>
                </a:solidFill>
                <a:latin typeface="Calibri"/>
                <a:ea typeface="Calibri"/>
                <a:cs typeface="Calibri"/>
                <a:sym typeface="Calibri"/>
              </a:rPr>
              <a:t>-</a:t>
            </a:r>
            <a:fld id="{00000000-1234-1234-1234-123412341234}" type="slidenum">
              <a:rPr lang="de-DE" sz="1500" b="0" i="0" u="none" strike="noStrike" cap="none">
                <a:solidFill>
                  <a:schemeClr val="lt1"/>
                </a:solidFill>
                <a:latin typeface="Calibri"/>
                <a:ea typeface="Calibri"/>
                <a:cs typeface="Calibri"/>
                <a:sym typeface="Calibri"/>
              </a:rPr>
              <a:t>‹nº›</a:t>
            </a:fld>
            <a:r>
              <a:rPr lang="de-DE"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148"/>
        <p:cNvGrpSpPr/>
        <p:nvPr/>
      </p:nvGrpSpPr>
      <p:grpSpPr>
        <a:xfrm>
          <a:off x="0" y="0"/>
          <a:ext cx="0" cy="0"/>
          <a:chOff x="0" y="0"/>
          <a:chExt cx="0" cy="0"/>
        </a:xfrm>
      </p:grpSpPr>
      <p:sp>
        <p:nvSpPr>
          <p:cNvPr id="149" name="Google Shape;149;p4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0" name="Google Shape;150;p4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1" name="Google Shape;151;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2" name="Google Shape;152;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3" name="Google Shape;153;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sp>
        <p:nvSpPr>
          <p:cNvPr id="154" name="Google Shape;154;p49"/>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 name="Google Shape;155;p49"/>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de-DE" sz="1500" b="0" i="0" u="none" strike="noStrike" cap="none">
                <a:solidFill>
                  <a:schemeClr val="lt1"/>
                </a:solidFill>
                <a:latin typeface="Calibri"/>
                <a:ea typeface="Calibri"/>
                <a:cs typeface="Calibri"/>
                <a:sym typeface="Calibri"/>
              </a:rPr>
              <a:t>-</a:t>
            </a:r>
            <a:fld id="{00000000-1234-1234-1234-123412341234}" type="slidenum">
              <a:rPr lang="de-DE" sz="1500" b="0" i="0" u="none" strike="noStrike" cap="none">
                <a:solidFill>
                  <a:schemeClr val="lt1"/>
                </a:solidFill>
                <a:latin typeface="Calibri"/>
                <a:ea typeface="Calibri"/>
                <a:cs typeface="Calibri"/>
                <a:sym typeface="Calibri"/>
              </a:rPr>
              <a:t>‹nº›</a:t>
            </a:fld>
            <a:r>
              <a:rPr lang="de-DE"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DF8E0">
                <a:alpha val="89411"/>
              </a:srgbClr>
            </a:gs>
            <a:gs pos="72000">
              <a:srgbClr val="F4E9C2"/>
            </a:gs>
            <a:gs pos="100000">
              <a:srgbClr val="F7E09E"/>
            </a:gs>
          </a:gsLst>
          <a:lin ang="5400000" scaled="0"/>
        </a:gradFill>
        <a:effectLst/>
      </p:bgPr>
    </p:bg>
    <p:spTree>
      <p:nvGrpSpPr>
        <p:cNvPr id="1" name="Shape 9"/>
        <p:cNvGrpSpPr/>
        <p:nvPr/>
      </p:nvGrpSpPr>
      <p:grpSpPr>
        <a:xfrm>
          <a:off x="0" y="0"/>
          <a:ext cx="0" cy="0"/>
          <a:chOff x="0" y="0"/>
          <a:chExt cx="0" cy="0"/>
        </a:xfrm>
      </p:grpSpPr>
      <p:sp>
        <p:nvSpPr>
          <p:cNvPr id="10" name="Google Shape;10;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‹nº›</a:t>
            </a:fld>
            <a:endParaRPr/>
          </a:p>
        </p:txBody>
      </p:sp>
      <p:grpSp>
        <p:nvGrpSpPr>
          <p:cNvPr id="15" name="Google Shape;15;p36"/>
          <p:cNvGrpSpPr/>
          <p:nvPr/>
        </p:nvGrpSpPr>
        <p:grpSpPr>
          <a:xfrm>
            <a:off x="1" y="228600"/>
            <a:ext cx="1996775" cy="6638628"/>
            <a:chOff x="2487613" y="285750"/>
            <a:chExt cx="2428875" cy="5654676"/>
          </a:xfrm>
        </p:grpSpPr>
        <p:sp>
          <p:nvSpPr>
            <p:cNvPr id="16" name="Google Shape;16;p36"/>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 name="Google Shape;17;p36"/>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 name="Google Shape;18;p36"/>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 name="Google Shape;19;p36"/>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 name="Google Shape;20;p36"/>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 name="Google Shape;21;p36"/>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 name="Google Shape;22;p36"/>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 name="Google Shape;23;p36"/>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 name="Google Shape;24;p36"/>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 name="Google Shape;25;p36"/>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 name="Google Shape;26;p36"/>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 name="Google Shape;27;p36"/>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8" name="Google Shape;28;p36"/>
          <p:cNvGrpSpPr/>
          <p:nvPr/>
        </p:nvGrpSpPr>
        <p:grpSpPr>
          <a:xfrm>
            <a:off x="27222" y="-786"/>
            <a:ext cx="1539072" cy="6854039"/>
            <a:chOff x="6627813" y="194833"/>
            <a:chExt cx="1952625" cy="5678918"/>
          </a:xfrm>
        </p:grpSpPr>
        <p:sp>
          <p:nvSpPr>
            <p:cNvPr id="29" name="Google Shape;29;p36"/>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 name="Google Shape;30;p36"/>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 name="Google Shape;31;p36"/>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 name="Google Shape;32;p36"/>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 name="Google Shape;33;p36"/>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 name="Google Shape;34;p36"/>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 name="Google Shape;35;p36"/>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 name="Google Shape;36;p36"/>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36"/>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 name="Google Shape;38;p36"/>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 name="Google Shape;39;p36"/>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 name="Google Shape;40;p36"/>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1" name="Google Shape;41;p36"/>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2" name="Google Shape;42;p36"/>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253355" y="5295298"/>
            <a:ext cx="2509612" cy="1673074"/>
          </a:xfrm>
          <a:prstGeom prst="rect">
            <a:avLst/>
          </a:prstGeom>
          <a:noFill/>
          <a:ln>
            <a:noFill/>
          </a:ln>
        </p:spPr>
      </p:pic>
      <p:pic>
        <p:nvPicPr>
          <p:cNvPr id="43" name="Google Shape;43;p36"/>
          <p:cNvPicPr preferRelativeResize="0"/>
          <p:nvPr/>
        </p:nvPicPr>
        <p:blipFill rotWithShape="1">
          <a:blip r:embed="rId16" cstate="screen">
            <a:alphaModFix/>
            <a:extLst>
              <a:ext uri="{28A0092B-C50C-407E-A947-70E740481C1C}">
                <a14:useLocalDpi xmlns:a14="http://schemas.microsoft.com/office/drawing/2010/main"/>
              </a:ext>
            </a:extLst>
          </a:blip>
          <a:srcRect/>
          <a:stretch/>
        </p:blipFill>
        <p:spPr>
          <a:xfrm>
            <a:off x="2769343" y="6371409"/>
            <a:ext cx="1061484" cy="400384"/>
          </a:xfrm>
          <a:prstGeom prst="rect">
            <a:avLst/>
          </a:prstGeom>
          <a:noFill/>
          <a:ln>
            <a:noFill/>
          </a:ln>
        </p:spPr>
      </p:pic>
      <p:sp>
        <p:nvSpPr>
          <p:cNvPr id="44" name="Google Shape;44;p36"/>
          <p:cNvSpPr txBox="1"/>
          <p:nvPr/>
        </p:nvSpPr>
        <p:spPr>
          <a:xfrm>
            <a:off x="4193224" y="6266872"/>
            <a:ext cx="5015522" cy="818408"/>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chemeClr val="accent1"/>
              </a:buClr>
              <a:buSzPts val="900"/>
              <a:buFont typeface="Noto Sans Symbols"/>
              <a:buNone/>
            </a:pPr>
            <a:r>
              <a:rPr lang="de-DE" sz="900" b="0" i="0" u="none" strike="noStrike" cap="none">
                <a:solidFill>
                  <a:srgbClr val="595959"/>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b="0" i="0" u="none" strike="noStrike" cap="none">
              <a:solidFill>
                <a:srgbClr val="595959"/>
              </a:solidFill>
              <a:latin typeface="Calibri"/>
              <a:ea typeface="Calibri"/>
              <a:cs typeface="Calibri"/>
              <a:sym typeface="Calibri"/>
            </a:endParaRPr>
          </a:p>
          <a:p>
            <a:pPr marL="0" marR="0" lvl="0" indent="0" algn="ctr" rtl="0">
              <a:lnSpc>
                <a:spcPct val="100000"/>
              </a:lnSpc>
              <a:spcBef>
                <a:spcPts val="1000"/>
              </a:spcBef>
              <a:spcAft>
                <a:spcPts val="0"/>
              </a:spcAft>
              <a:buClr>
                <a:schemeClr val="accent1"/>
              </a:buClr>
              <a:buSzPts val="2000"/>
              <a:buFont typeface="Noto Sans Symbols"/>
              <a:buNone/>
            </a:pPr>
            <a:endParaRPr sz="2000" b="0" i="0" u="none" strike="noStrike" cap="none">
              <a:solidFill>
                <a:srgbClr val="1F497D"/>
              </a:solidFill>
              <a:latin typeface="Calibri"/>
              <a:ea typeface="Calibri"/>
              <a:cs typeface="Calibri"/>
              <a:sym typeface="Calibri"/>
            </a:endParaRPr>
          </a:p>
        </p:txBody>
      </p:sp>
      <p:pic>
        <p:nvPicPr>
          <p:cNvPr id="45" name="Google Shape;45;p36"/>
          <p:cNvPicPr preferRelativeResize="0"/>
          <p:nvPr/>
        </p:nvPicPr>
        <p:blipFill rotWithShape="1">
          <a:blip r:embed="rId17" cstate="screen">
            <a:alphaModFix/>
            <a:extLst>
              <a:ext uri="{28A0092B-C50C-407E-A947-70E740481C1C}">
                <a14:useLocalDpi xmlns:a14="http://schemas.microsoft.com/office/drawing/2010/main"/>
              </a:ext>
            </a:extLst>
          </a:blip>
          <a:srcRect/>
          <a:stretch/>
        </p:blipFill>
        <p:spPr>
          <a:xfrm>
            <a:off x="9585046" y="6244739"/>
            <a:ext cx="1987550" cy="567690"/>
          </a:xfrm>
          <a:prstGeom prst="rect">
            <a:avLst/>
          </a:prstGeom>
          <a:noFill/>
          <a:ln>
            <a:noFill/>
          </a:ln>
        </p:spPr>
      </p:pic>
      <p:pic>
        <p:nvPicPr>
          <p:cNvPr id="46" name="Google Shape;46;p36"/>
          <p:cNvPicPr preferRelativeResize="0"/>
          <p:nvPr/>
        </p:nvPicPr>
        <p:blipFill rotWithShape="1">
          <a:blip r:embed="rId18" cstate="screen">
            <a:alphaModFix/>
            <a:extLst>
              <a:ext uri="{28A0092B-C50C-407E-A947-70E740481C1C}">
                <a14:useLocalDpi xmlns:a14="http://schemas.microsoft.com/office/drawing/2010/main"/>
              </a:ext>
            </a:extLst>
          </a:blip>
          <a:srcRect/>
          <a:stretch/>
        </p:blipFill>
        <p:spPr>
          <a:xfrm>
            <a:off x="10710917" y="94130"/>
            <a:ext cx="1453861" cy="1284947"/>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dcBXmj1nMTQ"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8.jpe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rQc4uYnBe8" TargetMode="External"/><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watch?v=rARnTlPax8E&amp;t=28s"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hyperlink" Target="https://www.youtube.com/watch?v=sdxPTl8k9bI&amp;t=18s" TargetMode="External"/><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SzPts val="6000"/>
              <a:buNone/>
            </a:pPr>
            <a:r>
              <a:rPr lang="de-DE"/>
              <a:t>Crearea unei stații meteo</a:t>
            </a:r>
            <a:endParaRPr/>
          </a:p>
        </p:txBody>
      </p:sp>
      <p:sp>
        <p:nvSpPr>
          <p:cNvPr id="161" name="Google Shape;161;p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de-DE"/>
              <a:t>STEM4inclusive schools</a:t>
            </a:r>
            <a:br>
              <a:rPr lang="de-DE"/>
            </a:br>
            <a:r>
              <a:rPr lang="de-DE"/>
              <a:t>Work Package 2</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400"/>
              <a:buNone/>
            </a:pPr>
            <a:r>
              <a:rPr lang="de-DE"/>
              <a:t>Structura activității</a:t>
            </a:r>
            <a:endParaRPr/>
          </a:p>
        </p:txBody>
      </p:sp>
      <p:sp>
        <p:nvSpPr>
          <p:cNvPr id="167" name="Google Shape;167;p2"/>
          <p:cNvSpPr txBox="1"/>
          <p:nvPr/>
        </p:nvSpPr>
        <p:spPr>
          <a:xfrm>
            <a:off x="3079516" y="2796758"/>
            <a:ext cx="2164505" cy="4215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None/>
            </a:pPr>
            <a:r>
              <a:rPr lang="de-DE" sz="1800" b="1" i="0" u="none" strike="noStrike" cap="none">
                <a:solidFill>
                  <a:schemeClr val="dk1"/>
                </a:solidFill>
                <a:latin typeface="Montserrat"/>
                <a:ea typeface="Montserrat"/>
                <a:cs typeface="Montserrat"/>
                <a:sym typeface="Montserrat"/>
              </a:rPr>
              <a:t>Introducere</a:t>
            </a:r>
            <a:endParaRPr sz="1800" b="1" i="0" u="none" strike="noStrike" cap="none">
              <a:solidFill>
                <a:schemeClr val="dk1"/>
              </a:solidFill>
              <a:latin typeface="Montserrat"/>
              <a:ea typeface="Montserrat"/>
              <a:cs typeface="Montserrat"/>
              <a:sym typeface="Montserrat"/>
            </a:endParaRPr>
          </a:p>
        </p:txBody>
      </p:sp>
      <p:sp>
        <p:nvSpPr>
          <p:cNvPr id="168" name="Google Shape;168;p2"/>
          <p:cNvSpPr txBox="1"/>
          <p:nvPr/>
        </p:nvSpPr>
        <p:spPr>
          <a:xfrm>
            <a:off x="6550669" y="2667000"/>
            <a:ext cx="3824972" cy="712477"/>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r>
              <a:rPr lang="de-DE" sz="1400" b="1" i="0" u="none" strike="noStrike" cap="none">
                <a:solidFill>
                  <a:schemeClr val="dk1"/>
                </a:solidFill>
                <a:latin typeface="Montserrat"/>
                <a:ea typeface="Montserrat"/>
                <a:cs typeface="Montserrat"/>
                <a:sym typeface="Montserrat"/>
              </a:rPr>
              <a:t>Despre subiect</a:t>
            </a:r>
            <a:br>
              <a:rPr lang="de-DE" sz="1400" b="1" i="0" u="none" strike="noStrike" cap="none">
                <a:solidFill>
                  <a:schemeClr val="dk1"/>
                </a:solidFill>
                <a:latin typeface="Montserrat"/>
                <a:ea typeface="Montserrat"/>
                <a:cs typeface="Montserrat"/>
                <a:sym typeface="Montserrat"/>
              </a:rPr>
            </a:br>
            <a:r>
              <a:rPr lang="de-DE" sz="1400" b="0" i="0" u="none" strike="noStrike" cap="none">
                <a:solidFill>
                  <a:schemeClr val="dk1"/>
                </a:solidFill>
                <a:latin typeface="Montserrat"/>
                <a:ea typeface="Montserrat"/>
                <a:cs typeface="Montserrat"/>
                <a:sym typeface="Montserrat"/>
              </a:rPr>
              <a:t>Cum este vremea?</a:t>
            </a:r>
            <a:endParaRPr/>
          </a:p>
          <a:p>
            <a:pPr marL="0" marR="0" lvl="0" indent="0" algn="l" rtl="0">
              <a:lnSpc>
                <a:spcPct val="100000"/>
              </a:lnSpc>
              <a:spcBef>
                <a:spcPts val="0"/>
              </a:spcBef>
              <a:spcAft>
                <a:spcPts val="0"/>
              </a:spcAft>
              <a:buNone/>
            </a:pPr>
            <a:r>
              <a:rPr lang="de-DE" sz="1400" b="0" i="0" u="none" strike="noStrike" cap="none">
                <a:solidFill>
                  <a:schemeClr val="dk1"/>
                </a:solidFill>
                <a:latin typeface="Montserrat"/>
                <a:ea typeface="Montserrat"/>
                <a:cs typeface="Montserrat"/>
                <a:sym typeface="Montserrat"/>
              </a:rPr>
              <a:t>Dispozitive de măsurare la stațiile meteo</a:t>
            </a:r>
            <a:endParaRPr sz="1400" b="1" i="0" u="none" strike="noStrike" cap="none">
              <a:solidFill>
                <a:schemeClr val="dk1"/>
              </a:solidFill>
              <a:latin typeface="Montserrat"/>
              <a:ea typeface="Montserrat"/>
              <a:cs typeface="Montserrat"/>
              <a:sym typeface="Montserrat"/>
            </a:endParaRPr>
          </a:p>
        </p:txBody>
      </p:sp>
      <p:sp>
        <p:nvSpPr>
          <p:cNvPr id="169" name="Google Shape;169;p2"/>
          <p:cNvSpPr txBox="1"/>
          <p:nvPr/>
        </p:nvSpPr>
        <p:spPr>
          <a:xfrm>
            <a:off x="2908674" y="2617744"/>
            <a:ext cx="1028700" cy="5544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2400"/>
              <a:buFont typeface="Montserrat"/>
              <a:buNone/>
            </a:pPr>
            <a:r>
              <a:rPr lang="de-DE" sz="2400" b="1" i="0" u="none" strike="noStrike" cap="none">
                <a:solidFill>
                  <a:schemeClr val="dk1"/>
                </a:solidFill>
                <a:latin typeface="Montserrat"/>
                <a:ea typeface="Montserrat"/>
                <a:cs typeface="Montserrat"/>
                <a:sym typeface="Montserrat"/>
              </a:rPr>
              <a:t>A</a:t>
            </a:r>
            <a:endParaRPr sz="2400" b="1" i="0" u="none" strike="noStrike" cap="none">
              <a:solidFill>
                <a:schemeClr val="dk1"/>
              </a:solidFill>
              <a:latin typeface="Montserrat"/>
              <a:ea typeface="Montserrat"/>
              <a:cs typeface="Montserrat"/>
              <a:sym typeface="Montserrat"/>
            </a:endParaRPr>
          </a:p>
        </p:txBody>
      </p:sp>
      <p:cxnSp>
        <p:nvCxnSpPr>
          <p:cNvPr id="170" name="Google Shape;170;p2"/>
          <p:cNvCxnSpPr/>
          <p:nvPr/>
        </p:nvCxnSpPr>
        <p:spPr>
          <a:xfrm rot="10800000">
            <a:off x="2911070" y="4100754"/>
            <a:ext cx="1635900" cy="0"/>
          </a:xfrm>
          <a:prstGeom prst="straightConnector1">
            <a:avLst/>
          </a:prstGeom>
          <a:noFill/>
          <a:ln w="76200" cap="flat" cmpd="sng">
            <a:solidFill>
              <a:schemeClr val="accent2"/>
            </a:solidFill>
            <a:prstDash val="solid"/>
            <a:round/>
            <a:headEnd type="none" w="sm" len="sm"/>
            <a:tailEnd type="none" w="sm" len="sm"/>
          </a:ln>
        </p:spPr>
      </p:cxnSp>
      <p:cxnSp>
        <p:nvCxnSpPr>
          <p:cNvPr id="171" name="Google Shape;171;p2"/>
          <p:cNvCxnSpPr/>
          <p:nvPr/>
        </p:nvCxnSpPr>
        <p:spPr>
          <a:xfrm rot="10800000">
            <a:off x="2911070" y="3295192"/>
            <a:ext cx="1635900" cy="0"/>
          </a:xfrm>
          <a:prstGeom prst="straightConnector1">
            <a:avLst/>
          </a:prstGeom>
          <a:noFill/>
          <a:ln w="76200" cap="flat" cmpd="sng">
            <a:solidFill>
              <a:schemeClr val="accent2"/>
            </a:solidFill>
            <a:prstDash val="solid"/>
            <a:round/>
            <a:headEnd type="none" w="sm" len="sm"/>
            <a:tailEnd type="none" w="sm" len="sm"/>
          </a:ln>
        </p:spPr>
      </p:cxnSp>
      <p:sp>
        <p:nvSpPr>
          <p:cNvPr id="172" name="Google Shape;172;p2"/>
          <p:cNvSpPr txBox="1"/>
          <p:nvPr/>
        </p:nvSpPr>
        <p:spPr>
          <a:xfrm>
            <a:off x="3729019" y="3618534"/>
            <a:ext cx="2187378" cy="421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r>
              <a:rPr lang="de-DE" sz="1800" b="1" i="0" u="none" strike="noStrike" cap="none">
                <a:solidFill>
                  <a:schemeClr val="dk1"/>
                </a:solidFill>
                <a:latin typeface="Montserrat"/>
                <a:ea typeface="Montserrat"/>
                <a:cs typeface="Montserrat"/>
                <a:sym typeface="Montserrat"/>
              </a:rPr>
              <a:t>Faza de instruire</a:t>
            </a:r>
            <a:endParaRPr sz="1400" b="0" i="0" u="none" strike="noStrike" cap="none">
              <a:solidFill>
                <a:srgbClr val="000000"/>
              </a:solidFill>
              <a:latin typeface="Arial"/>
              <a:ea typeface="Arial"/>
              <a:cs typeface="Arial"/>
              <a:sym typeface="Arial"/>
            </a:endParaRPr>
          </a:p>
        </p:txBody>
      </p:sp>
      <p:sp>
        <p:nvSpPr>
          <p:cNvPr id="173" name="Google Shape;173;p2"/>
          <p:cNvSpPr txBox="1"/>
          <p:nvPr/>
        </p:nvSpPr>
        <p:spPr>
          <a:xfrm>
            <a:off x="6564224" y="3581400"/>
            <a:ext cx="3811416" cy="658855"/>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r>
              <a:rPr lang="de-DE" sz="1400" b="1" i="0" u="none" strike="noStrike" cap="none">
                <a:solidFill>
                  <a:schemeClr val="dk1"/>
                </a:solidFill>
                <a:latin typeface="Montserrat"/>
                <a:ea typeface="Montserrat"/>
                <a:cs typeface="Montserrat"/>
                <a:sym typeface="Montserrat"/>
              </a:rPr>
              <a:t>Despre instruire</a:t>
            </a:r>
            <a:endParaRPr sz="1400" b="1" i="0" u="none" strike="noStrike" cap="none">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None/>
            </a:pPr>
            <a:r>
              <a:rPr lang="de-DE" sz="1400" b="0" i="0" u="none" strike="noStrike" cap="none">
                <a:solidFill>
                  <a:schemeClr val="dk1"/>
                </a:solidFill>
                <a:latin typeface="Montserrat"/>
                <a:ea typeface="Montserrat"/>
                <a:cs typeface="Montserrat"/>
                <a:sym typeface="Montserrat"/>
              </a:rPr>
              <a:t>Creează-ți propria stație meteo simplă</a:t>
            </a:r>
            <a:endParaRPr sz="1400" b="0" i="0" u="none" strike="noStrike" cap="none">
              <a:solidFill>
                <a:schemeClr val="dk1"/>
              </a:solidFill>
              <a:latin typeface="Montserrat"/>
              <a:ea typeface="Montserrat"/>
              <a:cs typeface="Montserrat"/>
              <a:sym typeface="Montserrat"/>
            </a:endParaRPr>
          </a:p>
        </p:txBody>
      </p:sp>
      <p:sp>
        <p:nvSpPr>
          <p:cNvPr id="174" name="Google Shape;174;p2"/>
          <p:cNvSpPr txBox="1"/>
          <p:nvPr/>
        </p:nvSpPr>
        <p:spPr>
          <a:xfrm>
            <a:off x="2908674" y="3433957"/>
            <a:ext cx="1028700" cy="5544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2400"/>
              <a:buFont typeface="Montserrat"/>
              <a:buNone/>
            </a:pPr>
            <a:r>
              <a:rPr lang="de-DE" sz="2400" b="1" i="0" u="none" strike="noStrike" cap="none">
                <a:solidFill>
                  <a:schemeClr val="dk1"/>
                </a:solidFill>
                <a:latin typeface="Montserrat"/>
                <a:ea typeface="Montserrat"/>
                <a:cs typeface="Montserrat"/>
                <a:sym typeface="Montserrat"/>
              </a:rPr>
              <a:t>B</a:t>
            </a:r>
            <a:endParaRPr sz="2400" b="1" i="0" u="none" strike="noStrike" cap="none">
              <a:solidFill>
                <a:schemeClr val="dk1"/>
              </a:solidFill>
              <a:latin typeface="Montserrat"/>
              <a:ea typeface="Montserrat"/>
              <a:cs typeface="Montserrat"/>
              <a:sym typeface="Montserrat"/>
            </a:endParaRPr>
          </a:p>
        </p:txBody>
      </p:sp>
      <p:cxnSp>
        <p:nvCxnSpPr>
          <p:cNvPr id="175" name="Google Shape;175;p2"/>
          <p:cNvCxnSpPr/>
          <p:nvPr/>
        </p:nvCxnSpPr>
        <p:spPr>
          <a:xfrm rot="10800000">
            <a:off x="2354343" y="2628686"/>
            <a:ext cx="0" cy="1979695"/>
          </a:xfrm>
          <a:prstGeom prst="straightConnector1">
            <a:avLst/>
          </a:prstGeom>
          <a:noFill/>
          <a:ln w="76200" cap="flat" cmpd="sng">
            <a:solidFill>
              <a:schemeClr val="accent2"/>
            </a:solidFill>
            <a:prstDash val="solid"/>
            <a:round/>
            <a:headEnd type="none" w="sm" len="sm"/>
            <a:tailEnd type="none" w="sm" len="sm"/>
          </a:ln>
        </p:spPr>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3"/>
          <p:cNvSpPr txBox="1">
            <a:spLocks noGrp="1"/>
          </p:cNvSpPr>
          <p:nvPr>
            <p:ph type="ctrTitle"/>
          </p:nvPr>
        </p:nvSpPr>
        <p:spPr>
          <a:xfrm>
            <a:off x="899724" y="1447830"/>
            <a:ext cx="10392551" cy="3120800"/>
          </a:xfrm>
          <a:prstGeom prst="rect">
            <a:avLst/>
          </a:prstGeom>
          <a:noFill/>
          <a:ln>
            <a:noFill/>
          </a:ln>
        </p:spPr>
        <p:txBody>
          <a:bodyPr spcFirstLastPara="1" wrap="square" lIns="121900" tIns="121900" rIns="121900" bIns="121900" anchor="b" anchorCtr="0">
            <a:noAutofit/>
          </a:bodyPr>
          <a:lstStyle/>
          <a:p>
            <a:pPr marL="0" lvl="0" indent="0" algn="ctr" rtl="0">
              <a:lnSpc>
                <a:spcPct val="90000"/>
              </a:lnSpc>
              <a:spcBef>
                <a:spcPts val="0"/>
              </a:spcBef>
              <a:spcAft>
                <a:spcPts val="0"/>
              </a:spcAft>
              <a:buSzPts val="6000"/>
              <a:buNone/>
            </a:pPr>
            <a:r>
              <a:rPr lang="de-DE"/>
              <a:t>A: Despre subiect</a:t>
            </a:r>
            <a:br>
              <a:rPr lang="de-DE"/>
            </a:br>
            <a:br>
              <a:rPr lang="de-DE"/>
            </a:br>
            <a:r>
              <a:rPr lang="de-DE" b="1"/>
              <a:t>Cum este vremea?</a:t>
            </a:r>
            <a:br>
              <a:rPr lang="de-DE" b="1"/>
            </a:br>
            <a:r>
              <a:rPr lang="de-DE" b="1"/>
              <a:t>Dispozitive de măsurare la stațiile meteo</a:t>
            </a:r>
            <a:endParaRPr b="1">
              <a:solidFill>
                <a:srgbClr val="FFFF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4"/>
          <p:cNvSpPr txBox="1">
            <a:spLocks noGrp="1"/>
          </p:cNvSpPr>
          <p:nvPr>
            <p:ph type="subTitle" idx="4294967295"/>
          </p:nvPr>
        </p:nvSpPr>
        <p:spPr>
          <a:xfrm>
            <a:off x="1750256" y="1144620"/>
            <a:ext cx="10159507"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chemeClr val="dk1"/>
              </a:buClr>
              <a:buSzPts val="2400"/>
              <a:buFont typeface="Arial"/>
              <a:buNone/>
            </a:pPr>
            <a:r>
              <a:rPr lang="de-DE" sz="2400" b="1" i="0" u="none" strike="noStrike" cap="none">
                <a:solidFill>
                  <a:schemeClr val="dk1"/>
                </a:solidFill>
                <a:latin typeface="Calibri"/>
                <a:ea typeface="Calibri"/>
                <a:cs typeface="Calibri"/>
                <a:sym typeface="Calibri"/>
              </a:rPr>
              <a:t>Ce este schimbarea climatică?</a:t>
            </a:r>
            <a:endParaRPr sz="2400" b="1"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400"/>
              <a:buFont typeface="Arial"/>
              <a:buNone/>
            </a:pPr>
            <a:r>
              <a:rPr lang="de-DE" sz="2400" b="0" i="0" u="none" strike="noStrike" cap="none">
                <a:solidFill>
                  <a:schemeClr val="dk1"/>
                </a:solidFill>
                <a:latin typeface="Calibri"/>
                <a:ea typeface="Calibri"/>
                <a:cs typeface="Calibri"/>
                <a:sym typeface="Calibri"/>
              </a:rPr>
              <a:t>Schimbările climatice se referă la modificări semnificative și de durată ale tiparelor climatice ale Pământului, în special cele care au avut loc de la sfârșitul secolului 19 din cauza activităților umane. Deși climatul Pământului a experimentat întotdeauna fluctuații naturale, termenul "schimbări climatice" este astăzi cel mai frecvent asociat cu schimbările recente și rapide cauzate de activitățile umane, în special arderea combustibililor fosili, defrișările și procesele industriale.</a:t>
            </a:r>
            <a:endParaRPr sz="2800" b="0" i="0" u="none" strike="noStrike" cap="none">
              <a:solidFill>
                <a:schemeClr val="dk1"/>
              </a:solidFill>
              <a:latin typeface="Calibri"/>
              <a:ea typeface="Calibri"/>
              <a:cs typeface="Calibri"/>
              <a:sym typeface="Calibri"/>
            </a:endParaRPr>
          </a:p>
          <a:p>
            <a:pPr marL="0" marR="0" lvl="0" indent="0" algn="just" rtl="0">
              <a:lnSpc>
                <a:spcPct val="90000"/>
              </a:lnSpc>
              <a:spcBef>
                <a:spcPts val="1000"/>
              </a:spcBef>
              <a:spcAft>
                <a:spcPts val="0"/>
              </a:spcAft>
              <a:buClr>
                <a:schemeClr val="dk1"/>
              </a:buClr>
              <a:buSzPts val="2400"/>
              <a:buFont typeface="Arial"/>
              <a:buNone/>
            </a:pPr>
            <a:r>
              <a:rPr lang="de-DE" sz="2400" b="1" i="0" u="none" strike="noStrike" cap="none">
                <a:solidFill>
                  <a:schemeClr val="dk1"/>
                </a:solidFill>
                <a:latin typeface="Calibri"/>
                <a:ea typeface="Calibri"/>
                <a:cs typeface="Calibri"/>
                <a:sym typeface="Calibri"/>
              </a:rPr>
              <a:t>Schimbările climatice sunt modificări pe termen lung ale tiparelor medii ale vremii care au ajuns să definească clima locală, regională și globală a Pământului. Nu este vorba despre schimbarea vremii de la o zi la alta. Și devine din ce în ce mai provocator în aceste zile.</a:t>
            </a:r>
            <a:endParaRPr sz="2400" b="1" i="0" u="none" strike="noStrike" cap="none">
              <a:solidFill>
                <a:schemeClr val="dk1"/>
              </a:solidFill>
              <a:latin typeface="Calibri"/>
              <a:ea typeface="Calibri"/>
              <a:cs typeface="Calibri"/>
              <a:sym typeface="Calibri"/>
            </a:endParaRPr>
          </a:p>
        </p:txBody>
      </p:sp>
      <p:sp>
        <p:nvSpPr>
          <p:cNvPr id="186" name="Google Shape;186;p4"/>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87" name="Google Shape;187;p4"/>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88" name="Google Shape;188;p4"/>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cxnSp>
        <p:nvCxnSpPr>
          <p:cNvPr id="189" name="Google Shape;189;p4"/>
          <p:cNvCxnSpPr/>
          <p:nvPr/>
        </p:nvCxnSpPr>
        <p:spPr>
          <a:xfrm rot="10800000">
            <a:off x="1503344" y="1144620"/>
            <a:ext cx="0" cy="1979695"/>
          </a:xfrm>
          <a:prstGeom prst="straightConnector1">
            <a:avLst/>
          </a:prstGeom>
          <a:noFill/>
          <a:ln w="76200" cap="flat" cmpd="sng">
            <a:solidFill>
              <a:schemeClr val="accent2"/>
            </a:solidFill>
            <a:prstDash val="solid"/>
            <a:round/>
            <a:headEnd type="none" w="sm" len="sm"/>
            <a:tailEnd type="none" w="sm" len="sm"/>
          </a:ln>
        </p:spPr>
      </p:cxnSp>
      <p:sp>
        <p:nvSpPr>
          <p:cNvPr id="190" name="Google Shape;190;p4"/>
          <p:cNvSpPr/>
          <p:nvPr/>
        </p:nvSpPr>
        <p:spPr>
          <a:xfrm>
            <a:off x="6783355" y="130629"/>
            <a:ext cx="3685592" cy="1511559"/>
          </a:xfrm>
          <a:prstGeom prst="cloud">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de-DE" sz="3200" b="1" i="0" u="none" strike="noStrike" cap="none">
                <a:solidFill>
                  <a:schemeClr val="lt1"/>
                </a:solidFill>
                <a:latin typeface="Calibri"/>
                <a:ea typeface="Calibri"/>
                <a:cs typeface="Calibri"/>
                <a:sym typeface="Calibri"/>
              </a:rPr>
              <a:t>Definiție!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5"/>
          <p:cNvSpPr txBox="1"/>
          <p:nvPr/>
        </p:nvSpPr>
        <p:spPr>
          <a:xfrm>
            <a:off x="400595" y="2574024"/>
            <a:ext cx="6224571" cy="1709953"/>
          </a:xfrm>
          <a:prstGeom prst="rect">
            <a:avLst/>
          </a:prstGeom>
          <a:noFill/>
          <a:ln>
            <a:noFill/>
          </a:ln>
        </p:spPr>
        <p:txBody>
          <a:bodyPr spcFirstLastPara="1" wrap="square" lIns="121900" tIns="121900" rIns="121900" bIns="121900" anchor="b" anchorCtr="0">
            <a:noAutofit/>
          </a:bodyPr>
          <a:lstStyle/>
          <a:p>
            <a:pPr marL="0" marR="0" lvl="0" indent="0" algn="l" rtl="0">
              <a:lnSpc>
                <a:spcPct val="100000"/>
              </a:lnSpc>
              <a:spcBef>
                <a:spcPts val="0"/>
              </a:spcBef>
              <a:spcAft>
                <a:spcPts val="0"/>
              </a:spcAft>
              <a:buNone/>
            </a:pPr>
            <a:r>
              <a:rPr lang="de-DE" sz="4267" b="1" i="0" u="none" strike="noStrike" cap="none">
                <a:solidFill>
                  <a:schemeClr val="dk1"/>
                </a:solidFill>
                <a:latin typeface="Montserrat"/>
                <a:ea typeface="Montserrat"/>
                <a:cs typeface="Montserrat"/>
                <a:sym typeface="Montserrat"/>
              </a:rPr>
              <a:t>Videoclipul despre schimbările climatice</a:t>
            </a:r>
            <a:endParaRPr sz="4267" b="1" i="0" u="none" strike="noStrike" cap="none">
              <a:solidFill>
                <a:schemeClr val="lt2"/>
              </a:solidFill>
              <a:latin typeface="Montserrat"/>
              <a:ea typeface="Montserrat"/>
              <a:cs typeface="Montserrat"/>
              <a:sym typeface="Montserrat"/>
            </a:endParaRPr>
          </a:p>
        </p:txBody>
      </p:sp>
      <p:sp>
        <p:nvSpPr>
          <p:cNvPr id="196" name="Google Shape;196;p5"/>
          <p:cNvSpPr txBox="1"/>
          <p:nvPr/>
        </p:nvSpPr>
        <p:spPr>
          <a:xfrm>
            <a:off x="7277494" y="4923418"/>
            <a:ext cx="4220240" cy="3180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67"/>
              <a:buFont typeface="Arial"/>
              <a:buNone/>
            </a:pPr>
            <a:r>
              <a:rPr lang="de-DE" sz="1467" b="0" i="0" u="sng" strike="noStrike" cap="none">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https://www.youtube.com/watch?v=dcBXmj1nMTQ</a:t>
            </a:r>
            <a:endParaRPr sz="1400" b="0" i="0" u="none" strike="noStrike" cap="none">
              <a:solidFill>
                <a:srgbClr val="000000"/>
              </a:solidFill>
              <a:latin typeface="Arial"/>
              <a:ea typeface="Arial"/>
              <a:cs typeface="Arial"/>
              <a:sym typeface="Arial"/>
            </a:endParaRPr>
          </a:p>
        </p:txBody>
      </p:sp>
      <p:sp>
        <p:nvSpPr>
          <p:cNvPr id="197" name="Google Shape;197;p5"/>
          <p:cNvSpPr/>
          <p:nvPr/>
        </p:nvSpPr>
        <p:spPr>
          <a:xfrm>
            <a:off x="6095181" y="5912607"/>
            <a:ext cx="124800" cy="124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98" name="Google Shape;198;p5"/>
          <p:cNvSpPr/>
          <p:nvPr/>
        </p:nvSpPr>
        <p:spPr>
          <a:xfrm>
            <a:off x="5677597" y="5912607"/>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99" name="Google Shape;199;p5"/>
          <p:cNvSpPr/>
          <p:nvPr/>
        </p:nvSpPr>
        <p:spPr>
          <a:xfrm>
            <a:off x="6514765" y="5860721"/>
            <a:ext cx="220800"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00" name="Google Shape;200;p5"/>
          <p:cNvSpPr/>
          <p:nvPr/>
        </p:nvSpPr>
        <p:spPr>
          <a:xfrm>
            <a:off x="6783355" y="130629"/>
            <a:ext cx="3685592" cy="1485853"/>
          </a:xfrm>
          <a:prstGeom prst="cloud">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de-DE" sz="1800" b="0" i="0" u="none" strike="noStrike" cap="none">
                <a:solidFill>
                  <a:schemeClr val="lt1"/>
                </a:solidFill>
                <a:latin typeface="Calibri"/>
                <a:ea typeface="Calibri"/>
                <a:cs typeface="Calibri"/>
                <a:sym typeface="Calibri"/>
              </a:rPr>
              <a:t>Haideți să ne uităm la acest videoclip de pe YouTube!</a:t>
            </a:r>
            <a:endParaRPr sz="1400" b="0" i="0" u="none" strike="noStrike" cap="none">
              <a:solidFill>
                <a:srgbClr val="000000"/>
              </a:solidFill>
              <a:latin typeface="Arial"/>
              <a:ea typeface="Arial"/>
              <a:cs typeface="Arial"/>
              <a:sym typeface="Arial"/>
            </a:endParaRPr>
          </a:p>
        </p:txBody>
      </p:sp>
      <p:pic>
        <p:nvPicPr>
          <p:cNvPr id="201" name="Google Shape;201;p5">
            <a:hlinkClick r:id="rId3"/>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411270" y="2041533"/>
            <a:ext cx="5385491" cy="289436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6"/>
          <p:cNvSpPr txBox="1">
            <a:spLocks noGrp="1"/>
          </p:cNvSpPr>
          <p:nvPr>
            <p:ph type="subTitle" idx="4294967295"/>
          </p:nvPr>
        </p:nvSpPr>
        <p:spPr>
          <a:xfrm>
            <a:off x="1750256" y="1144621"/>
            <a:ext cx="10159507" cy="1039022"/>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chemeClr val="dk1"/>
              </a:buClr>
              <a:buSzPts val="2400"/>
              <a:buFont typeface="Arial"/>
              <a:buNone/>
            </a:pPr>
            <a:r>
              <a:rPr lang="de-DE" sz="2400" b="1" i="0" u="none" strike="noStrike" cap="none">
                <a:solidFill>
                  <a:schemeClr val="dk1"/>
                </a:solidFill>
                <a:latin typeface="Calibri"/>
                <a:ea typeface="Calibri"/>
                <a:cs typeface="Calibri"/>
                <a:sym typeface="Calibri"/>
              </a:rPr>
              <a:t>Schimbările climatice și observația vremii</a:t>
            </a:r>
            <a:endParaRPr sz="2400" b="0" i="0" u="none" strike="noStrike" cap="none">
              <a:solidFill>
                <a:schemeClr val="dk1"/>
              </a:solidFill>
              <a:latin typeface="Calibri"/>
              <a:ea typeface="Calibri"/>
              <a:cs typeface="Calibri"/>
              <a:sym typeface="Calibri"/>
            </a:endParaRPr>
          </a:p>
        </p:txBody>
      </p:sp>
      <p:sp>
        <p:nvSpPr>
          <p:cNvPr id="207" name="Google Shape;207;p6"/>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08" name="Google Shape;208;p6"/>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09" name="Google Shape;209;p6"/>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cxnSp>
        <p:nvCxnSpPr>
          <p:cNvPr id="210" name="Google Shape;210;p6"/>
          <p:cNvCxnSpPr/>
          <p:nvPr/>
        </p:nvCxnSpPr>
        <p:spPr>
          <a:xfrm rot="10800000">
            <a:off x="1503344" y="1144620"/>
            <a:ext cx="0" cy="1979695"/>
          </a:xfrm>
          <a:prstGeom prst="straightConnector1">
            <a:avLst/>
          </a:prstGeom>
          <a:noFill/>
          <a:ln w="76200" cap="flat" cmpd="sng">
            <a:solidFill>
              <a:schemeClr val="accent2"/>
            </a:solidFill>
            <a:prstDash val="solid"/>
            <a:round/>
            <a:headEnd type="none" w="sm" len="sm"/>
            <a:tailEnd type="none" w="sm" len="sm"/>
          </a:ln>
        </p:spPr>
      </p:cxnSp>
      <p:sp>
        <p:nvSpPr>
          <p:cNvPr id="211" name="Google Shape;211;p6"/>
          <p:cNvSpPr txBox="1"/>
          <p:nvPr/>
        </p:nvSpPr>
        <p:spPr>
          <a:xfrm>
            <a:off x="1750256" y="2183643"/>
            <a:ext cx="10159507" cy="3145721"/>
          </a:xfrm>
          <a:prstGeom prst="rect">
            <a:avLst/>
          </a:prstGeom>
          <a:noFill/>
          <a:ln>
            <a:noFill/>
          </a:ln>
        </p:spPr>
        <p:txBody>
          <a:bodyPr spcFirstLastPara="1" wrap="square" lIns="121900" tIns="121900" rIns="121900" bIns="121900" anchor="t" anchorCtr="0">
            <a:noAutofit/>
          </a:bodyPr>
          <a:lstStyle/>
          <a:p>
            <a:pPr marL="342900" marR="0" lvl="0" indent="-342900" algn="just" rtl="0">
              <a:lnSpc>
                <a:spcPct val="90000"/>
              </a:lnSpc>
              <a:spcBef>
                <a:spcPts val="1000"/>
              </a:spcBef>
              <a:spcAft>
                <a:spcPts val="0"/>
              </a:spcAft>
              <a:buClr>
                <a:schemeClr val="dk1"/>
              </a:buClr>
              <a:buSzPts val="2400"/>
              <a:buFont typeface="Arial"/>
              <a:buChar char="•"/>
            </a:pPr>
            <a:r>
              <a:rPr lang="de-DE" sz="2400" b="0" i="0" u="none" strike="noStrike" cap="none">
                <a:solidFill>
                  <a:schemeClr val="dk1"/>
                </a:solidFill>
                <a:latin typeface="Calibri"/>
                <a:ea typeface="Calibri"/>
                <a:cs typeface="Calibri"/>
                <a:sym typeface="Calibri"/>
              </a:rPr>
              <a:t>Observația vremii ne ajută să prognozăm vremea pentru ziua următoare.</a:t>
            </a:r>
            <a:endParaRPr/>
          </a:p>
          <a:p>
            <a:pPr marL="342900" marR="0" lvl="0" indent="-342900" algn="just" rtl="0">
              <a:lnSpc>
                <a:spcPct val="90000"/>
              </a:lnSpc>
              <a:spcBef>
                <a:spcPts val="1000"/>
              </a:spcBef>
              <a:spcAft>
                <a:spcPts val="0"/>
              </a:spcAft>
              <a:buClr>
                <a:schemeClr val="dk1"/>
              </a:buClr>
              <a:buSzPts val="2400"/>
              <a:buFont typeface="Arial"/>
              <a:buChar char="•"/>
            </a:pPr>
            <a:r>
              <a:rPr lang="de-DE" sz="2400" b="0" i="0" u="none" strike="noStrike" cap="none">
                <a:solidFill>
                  <a:schemeClr val="dk1"/>
                </a:solidFill>
                <a:latin typeface="Calibri"/>
                <a:ea typeface="Calibri"/>
                <a:cs typeface="Calibri"/>
                <a:sym typeface="Calibri"/>
              </a:rPr>
              <a:t>Mai mult decât atât, observația vremii cu ajutorul stațiilor meteo colectează datele necesare pentru a analiza mai detaliat vremea și clima pe perioade mai lungi de timp, de exemplu, pe mulți ani, pentru a oferi informații despre schimbările climatice.</a:t>
            </a:r>
            <a:endParaRPr sz="2400" b="0" i="0" u="none" strike="noStrike" cap="non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7"/>
          <p:cNvSpPr txBox="1"/>
          <p:nvPr/>
        </p:nvSpPr>
        <p:spPr>
          <a:xfrm>
            <a:off x="1472300" y="1779608"/>
            <a:ext cx="6071500" cy="3478192"/>
          </a:xfrm>
          <a:prstGeom prst="rect">
            <a:avLst/>
          </a:prstGeom>
          <a:noFill/>
          <a:ln>
            <a:noFill/>
          </a:ln>
        </p:spPr>
        <p:txBody>
          <a:bodyPr spcFirstLastPara="1" wrap="square" lIns="121900" tIns="121900" rIns="121900" bIns="121900" anchor="t" anchorCtr="0">
            <a:noAutofit/>
          </a:bodyPr>
          <a:lstStyle/>
          <a:p>
            <a:pPr marL="0" marR="0" lvl="0" indent="0" algn="just" rtl="0">
              <a:lnSpc>
                <a:spcPct val="90000"/>
              </a:lnSpc>
              <a:spcBef>
                <a:spcPts val="1000"/>
              </a:spcBef>
              <a:spcAft>
                <a:spcPts val="0"/>
              </a:spcAft>
              <a:buNone/>
            </a:pPr>
            <a:r>
              <a:rPr lang="de-DE" sz="2400" b="0" i="0" u="none" strike="noStrike" cap="none">
                <a:solidFill>
                  <a:schemeClr val="dk1"/>
                </a:solidFill>
                <a:latin typeface="Calibri"/>
                <a:ea typeface="Calibri"/>
                <a:cs typeface="Calibri"/>
                <a:sym typeface="Calibri"/>
              </a:rPr>
              <a:t>Piatra este udă		– Plouă</a:t>
            </a:r>
            <a:endParaRPr sz="2400" b="0" i="0" u="none" strike="noStrike" cap="none">
              <a:solidFill>
                <a:schemeClr val="dk1"/>
              </a:solidFill>
              <a:latin typeface="Calibri"/>
              <a:ea typeface="Calibri"/>
              <a:cs typeface="Calibri"/>
              <a:sym typeface="Calibri"/>
            </a:endParaRPr>
          </a:p>
          <a:p>
            <a:pPr marL="0" marR="0" lvl="0" indent="0" algn="just" rtl="0">
              <a:lnSpc>
                <a:spcPct val="90000"/>
              </a:lnSpc>
              <a:spcBef>
                <a:spcPts val="1000"/>
              </a:spcBef>
              <a:spcAft>
                <a:spcPts val="0"/>
              </a:spcAft>
              <a:buNone/>
            </a:pPr>
            <a:r>
              <a:rPr lang="de-DE" sz="2400" b="0" i="0" u="none" strike="noStrike" cap="none">
                <a:solidFill>
                  <a:schemeClr val="dk1"/>
                </a:solidFill>
                <a:latin typeface="Calibri"/>
                <a:ea typeface="Calibri"/>
                <a:cs typeface="Calibri"/>
                <a:sym typeface="Calibri"/>
              </a:rPr>
              <a:t>Piatra este uscată		– Nu plouă</a:t>
            </a:r>
            <a:endParaRPr/>
          </a:p>
          <a:p>
            <a:pPr marL="0" marR="0" lvl="0" indent="0" algn="just" rtl="0">
              <a:lnSpc>
                <a:spcPct val="90000"/>
              </a:lnSpc>
              <a:spcBef>
                <a:spcPts val="1000"/>
              </a:spcBef>
              <a:spcAft>
                <a:spcPts val="0"/>
              </a:spcAft>
              <a:buNone/>
            </a:pPr>
            <a:r>
              <a:rPr lang="de-DE" sz="2400" b="0" i="0" u="none" strike="noStrike" cap="none">
                <a:solidFill>
                  <a:schemeClr val="dk1"/>
                </a:solidFill>
                <a:latin typeface="Calibri"/>
                <a:ea typeface="Calibri"/>
                <a:cs typeface="Calibri"/>
                <a:sym typeface="Calibri"/>
              </a:rPr>
              <a:t>Piatra este albă		– Ninge</a:t>
            </a:r>
            <a:endParaRPr sz="2400" b="0" i="0" u="none" strike="noStrike" cap="none">
              <a:solidFill>
                <a:schemeClr val="dk1"/>
              </a:solidFill>
              <a:latin typeface="Calibri"/>
              <a:ea typeface="Calibri"/>
              <a:cs typeface="Calibri"/>
              <a:sym typeface="Calibri"/>
            </a:endParaRPr>
          </a:p>
          <a:p>
            <a:pPr marL="0" marR="0" lvl="0" indent="0" algn="just" rtl="0">
              <a:lnSpc>
                <a:spcPct val="90000"/>
              </a:lnSpc>
              <a:spcBef>
                <a:spcPts val="1000"/>
              </a:spcBef>
              <a:spcAft>
                <a:spcPts val="0"/>
              </a:spcAft>
              <a:buNone/>
            </a:pPr>
            <a:r>
              <a:rPr lang="de-DE" sz="2400" b="0" i="0" u="none" strike="noStrike" cap="none">
                <a:solidFill>
                  <a:schemeClr val="dk1"/>
                </a:solidFill>
                <a:latin typeface="Calibri"/>
                <a:ea typeface="Calibri"/>
                <a:cs typeface="Calibri"/>
                <a:sym typeface="Calibri"/>
              </a:rPr>
              <a:t>Piatra nu mai este vizibilă	– Ceață</a:t>
            </a:r>
            <a:endParaRPr/>
          </a:p>
          <a:p>
            <a:pPr marL="0" marR="0" lvl="0" indent="0" algn="just" rtl="0">
              <a:lnSpc>
                <a:spcPct val="90000"/>
              </a:lnSpc>
              <a:spcBef>
                <a:spcPts val="1000"/>
              </a:spcBef>
              <a:spcAft>
                <a:spcPts val="0"/>
              </a:spcAft>
              <a:buNone/>
            </a:pPr>
            <a:r>
              <a:rPr lang="de-DE" sz="2400" b="0" i="0" u="none" strike="noStrike" cap="none">
                <a:solidFill>
                  <a:schemeClr val="dk1"/>
                </a:solidFill>
                <a:latin typeface="Calibri"/>
                <a:ea typeface="Calibri"/>
                <a:cs typeface="Calibri"/>
                <a:sym typeface="Calibri"/>
              </a:rPr>
              <a:t>Piatra oscilează		– Furtună</a:t>
            </a:r>
            <a:endParaRPr/>
          </a:p>
          <a:p>
            <a:pPr marL="0" marR="0" lvl="0" indent="0" algn="just" rtl="0">
              <a:lnSpc>
                <a:spcPct val="90000"/>
              </a:lnSpc>
              <a:spcBef>
                <a:spcPts val="1000"/>
              </a:spcBef>
              <a:spcAft>
                <a:spcPts val="0"/>
              </a:spcAft>
              <a:buNone/>
            </a:pPr>
            <a:r>
              <a:rPr lang="de-DE" sz="2400" b="0" i="0" u="none" strike="noStrike" cap="none">
                <a:solidFill>
                  <a:schemeClr val="dk1"/>
                </a:solidFill>
                <a:latin typeface="Calibri"/>
                <a:ea typeface="Calibri"/>
                <a:cs typeface="Calibri"/>
                <a:sym typeface="Calibri"/>
              </a:rPr>
              <a:t>Piatra a căzut pe pământ	– Cutremur</a:t>
            </a:r>
            <a:endParaRPr/>
          </a:p>
          <a:p>
            <a:pPr marL="0" marR="0" lvl="0" indent="0" algn="just" rtl="0">
              <a:lnSpc>
                <a:spcPct val="90000"/>
              </a:lnSpc>
              <a:spcBef>
                <a:spcPts val="1000"/>
              </a:spcBef>
              <a:spcAft>
                <a:spcPts val="0"/>
              </a:spcAft>
              <a:buNone/>
            </a:pPr>
            <a:r>
              <a:rPr lang="de-DE" sz="2400" b="0" i="0" u="none" strike="noStrike" cap="none">
                <a:solidFill>
                  <a:schemeClr val="dk1"/>
                </a:solidFill>
                <a:latin typeface="Calibri"/>
                <a:ea typeface="Calibri"/>
                <a:cs typeface="Calibri"/>
                <a:sym typeface="Calibri"/>
              </a:rPr>
              <a:t>Piatra nu mai este acolo	– Furt</a:t>
            </a:r>
            <a:endParaRPr sz="1400" b="0" i="0" u="none" strike="noStrike" cap="none">
              <a:solidFill>
                <a:srgbClr val="000000"/>
              </a:solidFill>
              <a:latin typeface="Arial"/>
              <a:ea typeface="Arial"/>
              <a:cs typeface="Arial"/>
              <a:sym typeface="Arial"/>
            </a:endParaRPr>
          </a:p>
        </p:txBody>
      </p:sp>
      <p:sp>
        <p:nvSpPr>
          <p:cNvPr id="217" name="Google Shape;217;p7"/>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18" name="Google Shape;218;p7"/>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19" name="Google Shape;219;p7"/>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cxnSp>
        <p:nvCxnSpPr>
          <p:cNvPr id="220" name="Google Shape;220;p7"/>
          <p:cNvCxnSpPr/>
          <p:nvPr/>
        </p:nvCxnSpPr>
        <p:spPr>
          <a:xfrm rot="10800000">
            <a:off x="665501" y="186231"/>
            <a:ext cx="0" cy="1979695"/>
          </a:xfrm>
          <a:prstGeom prst="straightConnector1">
            <a:avLst/>
          </a:prstGeom>
          <a:noFill/>
          <a:ln w="76200" cap="flat" cmpd="sng">
            <a:solidFill>
              <a:schemeClr val="accent2"/>
            </a:solidFill>
            <a:prstDash val="solid"/>
            <a:round/>
            <a:headEnd type="none" w="sm" len="sm"/>
            <a:tailEnd type="none" w="sm" len="sm"/>
          </a:ln>
        </p:spPr>
      </p:cxnSp>
      <p:sp>
        <p:nvSpPr>
          <p:cNvPr id="221" name="Google Shape;221;p7"/>
          <p:cNvSpPr txBox="1"/>
          <p:nvPr/>
        </p:nvSpPr>
        <p:spPr>
          <a:xfrm>
            <a:off x="1067935" y="0"/>
            <a:ext cx="7537734" cy="1709953"/>
          </a:xfrm>
          <a:prstGeom prst="rect">
            <a:avLst/>
          </a:prstGeom>
          <a:noFill/>
          <a:ln>
            <a:noFill/>
          </a:ln>
        </p:spPr>
        <p:txBody>
          <a:bodyPr spcFirstLastPara="1" wrap="square" lIns="121900" tIns="121900" rIns="121900" bIns="121900" anchor="b" anchorCtr="0">
            <a:noAutofit/>
          </a:bodyPr>
          <a:lstStyle/>
          <a:p>
            <a:pPr marL="0" marR="0" lvl="0" indent="0" algn="l" rtl="0">
              <a:lnSpc>
                <a:spcPct val="100000"/>
              </a:lnSpc>
              <a:spcBef>
                <a:spcPts val="0"/>
              </a:spcBef>
              <a:spcAft>
                <a:spcPts val="0"/>
              </a:spcAft>
              <a:buNone/>
            </a:pPr>
            <a:r>
              <a:rPr lang="de-DE" sz="4267" b="1" i="0" u="none" strike="noStrike" cap="none">
                <a:solidFill>
                  <a:schemeClr val="dk1"/>
                </a:solidFill>
                <a:latin typeface="Montserrat"/>
                <a:ea typeface="Montserrat"/>
                <a:cs typeface="Montserrat"/>
                <a:sym typeface="Montserrat"/>
              </a:rPr>
              <a:t>Cea mai ușoară</a:t>
            </a:r>
            <a:endParaRPr/>
          </a:p>
          <a:p>
            <a:pPr marL="0" marR="0" lvl="0" indent="0" algn="l" rtl="0">
              <a:lnSpc>
                <a:spcPct val="100000"/>
              </a:lnSpc>
              <a:spcBef>
                <a:spcPts val="0"/>
              </a:spcBef>
              <a:spcAft>
                <a:spcPts val="0"/>
              </a:spcAft>
              <a:buNone/>
            </a:pPr>
            <a:r>
              <a:rPr lang="de-DE" sz="4267" b="1" i="0" u="none" strike="noStrike" cap="none">
                <a:solidFill>
                  <a:schemeClr val="dk1"/>
                </a:solidFill>
                <a:latin typeface="Montserrat"/>
                <a:ea typeface="Montserrat"/>
                <a:cs typeface="Montserrat"/>
                <a:sym typeface="Montserrat"/>
              </a:rPr>
              <a:t>stație meteo</a:t>
            </a:r>
            <a:endParaRPr sz="4267" b="1" i="0" u="none" strike="noStrike" cap="none">
              <a:solidFill>
                <a:schemeClr val="lt2"/>
              </a:solidFill>
              <a:latin typeface="Montserrat"/>
              <a:ea typeface="Montserrat"/>
              <a:cs typeface="Montserrat"/>
              <a:sym typeface="Montserrat"/>
            </a:endParaRPr>
          </a:p>
        </p:txBody>
      </p:sp>
      <p:sp>
        <p:nvSpPr>
          <p:cNvPr id="222" name="Google Shape;222;p7"/>
          <p:cNvSpPr txBox="1"/>
          <p:nvPr/>
        </p:nvSpPr>
        <p:spPr>
          <a:xfrm>
            <a:off x="6400800" y="3925189"/>
            <a:ext cx="3124200" cy="54382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Fotografie de pe Pixabay de la Boke9a</a:t>
            </a:r>
            <a:endParaRPr/>
          </a:p>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 Haide – licență gratuită</a:t>
            </a:r>
            <a:endParaRPr sz="1467" b="0" i="0" u="none" strike="noStrike" cap="none">
              <a:solidFill>
                <a:schemeClr val="dk1"/>
              </a:solidFill>
              <a:latin typeface="Calibri"/>
              <a:ea typeface="Calibri"/>
              <a:cs typeface="Calibri"/>
              <a:sym typeface="Calibri"/>
            </a:endParaRPr>
          </a:p>
        </p:txBody>
      </p:sp>
      <p:pic>
        <p:nvPicPr>
          <p:cNvPr id="223" name="Google Shape;223;p7" descr="Ein Bild, das Text, draußen, Schild, State Park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652469" y="85725"/>
            <a:ext cx="2558643" cy="3839464"/>
          </a:xfrm>
          <a:prstGeom prst="rect">
            <a:avLst/>
          </a:prstGeom>
          <a:noFill/>
          <a:ln>
            <a:noFill/>
          </a:ln>
        </p:spPr>
      </p:pic>
      <p:pic>
        <p:nvPicPr>
          <p:cNvPr id="224" name="Google Shape;224;p7" descr="Engelsgesichtskontur mit einfarbiger Füllu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533366" y="4469056"/>
            <a:ext cx="1808375" cy="1808375"/>
          </a:xfrm>
          <a:prstGeom prst="rect">
            <a:avLst/>
          </a:prstGeom>
          <a:noFill/>
          <a:ln>
            <a:noFill/>
          </a:ln>
        </p:spPr>
      </p:pic>
      <p:pic>
        <p:nvPicPr>
          <p:cNvPr id="225" name="Google Shape;225;p7" descr="Ein Bild, das draußen, Gras, Pflanze, Spielplatz enthält.&#10;&#10;Automatisch generierte Beschreibung"/>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653855" y="1721012"/>
            <a:ext cx="2180270" cy="3275523"/>
          </a:xfrm>
          <a:prstGeom prst="rect">
            <a:avLst/>
          </a:prstGeom>
          <a:noFill/>
          <a:ln>
            <a:noFill/>
          </a:ln>
        </p:spPr>
      </p:pic>
      <p:sp>
        <p:nvSpPr>
          <p:cNvPr id="226" name="Google Shape;226;p7"/>
          <p:cNvSpPr txBox="1"/>
          <p:nvPr/>
        </p:nvSpPr>
        <p:spPr>
          <a:xfrm>
            <a:off x="9067801" y="4996535"/>
            <a:ext cx="3124199" cy="54382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Fotografie de pe Pixabay de la Kapa65</a:t>
            </a:r>
            <a:endParaRPr/>
          </a:p>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 Karsten Paulick – licență gratuită</a:t>
            </a:r>
            <a:endParaRPr sz="1467" b="0" i="0" u="none" strike="noStrike" cap="non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8"/>
          <p:cNvSpPr txBox="1">
            <a:spLocks noGrp="1"/>
          </p:cNvSpPr>
          <p:nvPr>
            <p:ph type="subTitle" idx="4294967295"/>
          </p:nvPr>
        </p:nvSpPr>
        <p:spPr>
          <a:xfrm>
            <a:off x="1750256" y="1144620"/>
            <a:ext cx="10159507"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chemeClr val="dk1"/>
              </a:buClr>
              <a:buSzPts val="2400"/>
              <a:buFont typeface="Arial"/>
              <a:buNone/>
            </a:pPr>
            <a:r>
              <a:rPr lang="de-DE" sz="2400" b="1" i="0" u="none" strike="noStrike" cap="none">
                <a:solidFill>
                  <a:schemeClr val="dk1"/>
                </a:solidFill>
                <a:latin typeface="Calibri"/>
                <a:ea typeface="Calibri"/>
                <a:cs typeface="Calibri"/>
                <a:sym typeface="Calibri"/>
              </a:rPr>
              <a:t>Ce este o stație meteo?</a:t>
            </a:r>
            <a:endParaRPr sz="2400" b="1"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a:p>
            <a:pPr marL="0" marR="0" lvl="0" indent="0" algn="just" rtl="0">
              <a:lnSpc>
                <a:spcPct val="90000"/>
              </a:lnSpc>
              <a:spcBef>
                <a:spcPts val="1000"/>
              </a:spcBef>
              <a:spcAft>
                <a:spcPts val="0"/>
              </a:spcAft>
              <a:buClr>
                <a:schemeClr val="dk1"/>
              </a:buClr>
              <a:buSzPts val="2400"/>
              <a:buFont typeface="Arial"/>
              <a:buNone/>
            </a:pPr>
            <a:r>
              <a:rPr lang="de-DE" sz="2400" b="0" i="0" u="none" strike="noStrike" cap="none">
                <a:solidFill>
                  <a:schemeClr val="dk1"/>
                </a:solidFill>
                <a:latin typeface="Calibri"/>
                <a:ea typeface="Calibri"/>
                <a:cs typeface="Calibri"/>
                <a:sym typeface="Calibri"/>
              </a:rPr>
              <a:t>O stație meteo este un loc, situat pe uscat sau pe mare. De obicei, este echipată cu instrumente și unelte pentru a măsura condițiile atmosferice. Aceste măsurători sunt utilizate pentru a genera prognoze meteorologice.</a:t>
            </a:r>
            <a:endParaRPr/>
          </a:p>
          <a:p>
            <a:pPr marL="0" marR="0" lvl="0" indent="0" algn="just" rtl="0">
              <a:lnSpc>
                <a:spcPct val="90000"/>
              </a:lnSpc>
              <a:spcBef>
                <a:spcPts val="1000"/>
              </a:spcBef>
              <a:spcAft>
                <a:spcPts val="0"/>
              </a:spcAft>
              <a:buClr>
                <a:schemeClr val="dk1"/>
              </a:buClr>
              <a:buSzPts val="2400"/>
              <a:buFont typeface="Arial"/>
              <a:buNone/>
            </a:pPr>
            <a:r>
              <a:rPr lang="de-DE" sz="2400" b="0" i="0" u="none" strike="noStrike" cap="none">
                <a:solidFill>
                  <a:schemeClr val="dk1"/>
                </a:solidFill>
                <a:latin typeface="Calibri"/>
                <a:ea typeface="Calibri"/>
                <a:cs typeface="Calibri"/>
                <a:sym typeface="Calibri"/>
              </a:rPr>
              <a:t>Ideea este de a analiza modelele vremii și clima. Datele sunt colectate, analizate și stocate.</a:t>
            </a:r>
            <a:endParaRPr sz="2400" b="0" i="0" u="none" strike="noStrike" cap="none">
              <a:solidFill>
                <a:schemeClr val="dk1"/>
              </a:solidFill>
              <a:latin typeface="Calibri"/>
              <a:ea typeface="Calibri"/>
              <a:cs typeface="Calibri"/>
              <a:sym typeface="Calibri"/>
            </a:endParaRPr>
          </a:p>
        </p:txBody>
      </p:sp>
      <p:sp>
        <p:nvSpPr>
          <p:cNvPr id="232" name="Google Shape;232;p8"/>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33" name="Google Shape;233;p8"/>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34" name="Google Shape;234;p8"/>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cxnSp>
        <p:nvCxnSpPr>
          <p:cNvPr id="235" name="Google Shape;235;p8"/>
          <p:cNvCxnSpPr/>
          <p:nvPr/>
        </p:nvCxnSpPr>
        <p:spPr>
          <a:xfrm rot="10800000">
            <a:off x="1503344" y="1144620"/>
            <a:ext cx="0" cy="1979695"/>
          </a:xfrm>
          <a:prstGeom prst="straightConnector1">
            <a:avLst/>
          </a:prstGeom>
          <a:noFill/>
          <a:ln w="76200" cap="flat" cmpd="sng">
            <a:solidFill>
              <a:schemeClr val="accent2"/>
            </a:solidFill>
            <a:prstDash val="solid"/>
            <a:round/>
            <a:headEnd type="none" w="sm" len="sm"/>
            <a:tailEnd type="none" w="sm" len="sm"/>
          </a:ln>
        </p:spPr>
      </p:cxnSp>
      <p:sp>
        <p:nvSpPr>
          <p:cNvPr id="236" name="Google Shape;236;p8"/>
          <p:cNvSpPr/>
          <p:nvPr/>
        </p:nvSpPr>
        <p:spPr>
          <a:xfrm>
            <a:off x="6783355" y="130629"/>
            <a:ext cx="3685592" cy="1511559"/>
          </a:xfrm>
          <a:prstGeom prst="cloud">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de-DE" sz="3200" b="1" i="0" u="none" strike="noStrike" cap="none">
                <a:solidFill>
                  <a:schemeClr val="lt1"/>
                </a:solidFill>
                <a:latin typeface="Calibri"/>
                <a:ea typeface="Calibri"/>
                <a:cs typeface="Calibri"/>
                <a:sym typeface="Calibri"/>
              </a:rPr>
              <a:t>Definiție!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9"/>
          <p:cNvSpPr txBox="1">
            <a:spLocks noGrp="1"/>
          </p:cNvSpPr>
          <p:nvPr>
            <p:ph type="subTitle" idx="4294967295"/>
          </p:nvPr>
        </p:nvSpPr>
        <p:spPr>
          <a:xfrm>
            <a:off x="1750256" y="1144621"/>
            <a:ext cx="10159507" cy="1039022"/>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chemeClr val="dk1"/>
              </a:buClr>
              <a:buSzPts val="2400"/>
              <a:buFont typeface="Arial"/>
              <a:buNone/>
            </a:pPr>
            <a:r>
              <a:rPr lang="de-DE" sz="2400" b="1" i="0" u="none" strike="noStrike" cap="none">
                <a:solidFill>
                  <a:schemeClr val="dk1"/>
                </a:solidFill>
                <a:latin typeface="Calibri"/>
                <a:ea typeface="Calibri"/>
                <a:cs typeface="Calibri"/>
                <a:sym typeface="Calibri"/>
              </a:rPr>
              <a:t>Ce tip de date colectăm într-o stație meteo?</a:t>
            </a:r>
            <a:endParaRPr sz="2400" b="0" i="0" u="none" strike="noStrike" cap="none">
              <a:solidFill>
                <a:schemeClr val="dk1"/>
              </a:solidFill>
              <a:latin typeface="Calibri"/>
              <a:ea typeface="Calibri"/>
              <a:cs typeface="Calibri"/>
              <a:sym typeface="Calibri"/>
            </a:endParaRPr>
          </a:p>
        </p:txBody>
      </p:sp>
      <p:sp>
        <p:nvSpPr>
          <p:cNvPr id="242" name="Google Shape;242;p9"/>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43" name="Google Shape;243;p9"/>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44" name="Google Shape;244;p9"/>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cxnSp>
        <p:nvCxnSpPr>
          <p:cNvPr id="245" name="Google Shape;245;p9"/>
          <p:cNvCxnSpPr/>
          <p:nvPr/>
        </p:nvCxnSpPr>
        <p:spPr>
          <a:xfrm rot="10800000">
            <a:off x="1503344" y="1144620"/>
            <a:ext cx="0" cy="1979695"/>
          </a:xfrm>
          <a:prstGeom prst="straightConnector1">
            <a:avLst/>
          </a:prstGeom>
          <a:noFill/>
          <a:ln w="76200" cap="flat" cmpd="sng">
            <a:solidFill>
              <a:schemeClr val="accent2"/>
            </a:solidFill>
            <a:prstDash val="solid"/>
            <a:round/>
            <a:headEnd type="none" w="sm" len="sm"/>
            <a:tailEnd type="none" w="sm" len="sm"/>
          </a:ln>
        </p:spPr>
      </p:cxnSp>
      <p:sp>
        <p:nvSpPr>
          <p:cNvPr id="246" name="Google Shape;246;p9"/>
          <p:cNvSpPr txBox="1"/>
          <p:nvPr/>
        </p:nvSpPr>
        <p:spPr>
          <a:xfrm>
            <a:off x="1750256" y="2183643"/>
            <a:ext cx="10159507" cy="3145721"/>
          </a:xfrm>
          <a:prstGeom prst="rect">
            <a:avLst/>
          </a:prstGeom>
          <a:noFill/>
          <a:ln>
            <a:noFill/>
          </a:ln>
        </p:spPr>
        <p:txBody>
          <a:bodyPr spcFirstLastPara="1" wrap="square" lIns="121900" tIns="121900" rIns="121900" bIns="121900" anchor="t" anchorCtr="0">
            <a:noAutofit/>
          </a:bodyPr>
          <a:lstStyle/>
          <a:p>
            <a:pPr marL="342900" marR="0" lvl="0" indent="-342900" algn="just" rtl="0">
              <a:lnSpc>
                <a:spcPct val="90000"/>
              </a:lnSpc>
              <a:spcBef>
                <a:spcPts val="1000"/>
              </a:spcBef>
              <a:spcAft>
                <a:spcPts val="0"/>
              </a:spcAft>
              <a:buClr>
                <a:schemeClr val="dk1"/>
              </a:buClr>
              <a:buSzPts val="2400"/>
              <a:buFont typeface="Arial"/>
              <a:buChar char="•"/>
            </a:pPr>
            <a:r>
              <a:rPr lang="de-DE" sz="2400" b="0" i="0" u="none" strike="noStrike" cap="none">
                <a:solidFill>
                  <a:schemeClr val="dk1"/>
                </a:solidFill>
                <a:latin typeface="Calibri"/>
                <a:ea typeface="Calibri"/>
                <a:cs typeface="Calibri"/>
                <a:sym typeface="Calibri"/>
              </a:rPr>
              <a:t>temperatură,</a:t>
            </a:r>
            <a:endParaRPr/>
          </a:p>
          <a:p>
            <a:pPr marL="342900" marR="0" lvl="0" indent="-342900" algn="just" rtl="0">
              <a:lnSpc>
                <a:spcPct val="90000"/>
              </a:lnSpc>
              <a:spcBef>
                <a:spcPts val="1000"/>
              </a:spcBef>
              <a:spcAft>
                <a:spcPts val="0"/>
              </a:spcAft>
              <a:buClr>
                <a:schemeClr val="dk1"/>
              </a:buClr>
              <a:buSzPts val="2400"/>
              <a:buFont typeface="Arial"/>
              <a:buChar char="•"/>
            </a:pPr>
            <a:r>
              <a:rPr lang="de-DE" sz="2400" b="0" i="0" u="none" strike="noStrike" cap="none">
                <a:solidFill>
                  <a:schemeClr val="dk1"/>
                </a:solidFill>
                <a:latin typeface="Calibri"/>
                <a:ea typeface="Calibri"/>
                <a:cs typeface="Calibri"/>
                <a:sym typeface="Calibri"/>
              </a:rPr>
              <a:t>presiune atmosferică,</a:t>
            </a:r>
            <a:endParaRPr/>
          </a:p>
          <a:p>
            <a:pPr marL="342900" marR="0" lvl="0" indent="-342900" algn="just" rtl="0">
              <a:lnSpc>
                <a:spcPct val="90000"/>
              </a:lnSpc>
              <a:spcBef>
                <a:spcPts val="1000"/>
              </a:spcBef>
              <a:spcAft>
                <a:spcPts val="0"/>
              </a:spcAft>
              <a:buClr>
                <a:schemeClr val="dk1"/>
              </a:buClr>
              <a:buSzPts val="2400"/>
              <a:buFont typeface="Arial"/>
              <a:buChar char="•"/>
            </a:pPr>
            <a:r>
              <a:rPr lang="de-DE" sz="2400" b="0" i="0" u="none" strike="noStrike" cap="none">
                <a:solidFill>
                  <a:schemeClr val="dk1"/>
                </a:solidFill>
                <a:latin typeface="Calibri"/>
                <a:ea typeface="Calibri"/>
                <a:cs typeface="Calibri"/>
                <a:sym typeface="Calibri"/>
              </a:rPr>
              <a:t>umiditate,</a:t>
            </a:r>
            <a:endParaRPr/>
          </a:p>
          <a:p>
            <a:pPr marL="342900" marR="0" lvl="0" indent="-342900" algn="just" rtl="0">
              <a:lnSpc>
                <a:spcPct val="90000"/>
              </a:lnSpc>
              <a:spcBef>
                <a:spcPts val="1000"/>
              </a:spcBef>
              <a:spcAft>
                <a:spcPts val="0"/>
              </a:spcAft>
              <a:buClr>
                <a:schemeClr val="dk1"/>
              </a:buClr>
              <a:buSzPts val="2400"/>
              <a:buFont typeface="Arial"/>
              <a:buChar char="•"/>
            </a:pPr>
            <a:r>
              <a:rPr lang="de-DE" sz="2400" b="0" i="0" u="none" strike="noStrike" cap="none">
                <a:solidFill>
                  <a:schemeClr val="dk1"/>
                </a:solidFill>
                <a:latin typeface="Calibri"/>
                <a:ea typeface="Calibri"/>
                <a:cs typeface="Calibri"/>
                <a:sym typeface="Calibri"/>
              </a:rPr>
              <a:t>viteza vântului,</a:t>
            </a:r>
            <a:endParaRPr/>
          </a:p>
          <a:p>
            <a:pPr marL="342900" marR="0" lvl="0" indent="-342900" algn="just" rtl="0">
              <a:lnSpc>
                <a:spcPct val="90000"/>
              </a:lnSpc>
              <a:spcBef>
                <a:spcPts val="1000"/>
              </a:spcBef>
              <a:spcAft>
                <a:spcPts val="0"/>
              </a:spcAft>
              <a:buClr>
                <a:schemeClr val="dk1"/>
              </a:buClr>
              <a:buSzPts val="2400"/>
              <a:buFont typeface="Arial"/>
              <a:buChar char="•"/>
            </a:pPr>
            <a:r>
              <a:rPr lang="de-DE" sz="2400" b="0" i="0" u="none" strike="noStrike" cap="none">
                <a:solidFill>
                  <a:schemeClr val="dk1"/>
                </a:solidFill>
                <a:latin typeface="Calibri"/>
                <a:ea typeface="Calibri"/>
                <a:cs typeface="Calibri"/>
                <a:sym typeface="Calibri"/>
              </a:rPr>
              <a:t>direcția vântului și</a:t>
            </a:r>
            <a:endParaRPr/>
          </a:p>
          <a:p>
            <a:pPr marL="342900" marR="0" lvl="0" indent="-342900" algn="just" rtl="0">
              <a:lnSpc>
                <a:spcPct val="90000"/>
              </a:lnSpc>
              <a:spcBef>
                <a:spcPts val="1000"/>
              </a:spcBef>
              <a:spcAft>
                <a:spcPts val="0"/>
              </a:spcAft>
              <a:buClr>
                <a:schemeClr val="dk1"/>
              </a:buClr>
              <a:buSzPts val="2400"/>
              <a:buFont typeface="Arial"/>
              <a:buChar char="•"/>
            </a:pPr>
            <a:r>
              <a:rPr lang="de-DE" sz="2400" b="0" i="0" u="none" strike="noStrike" cap="none">
                <a:solidFill>
                  <a:schemeClr val="dk1"/>
                </a:solidFill>
                <a:latin typeface="Calibri"/>
                <a:ea typeface="Calibri"/>
                <a:cs typeface="Calibri"/>
                <a:sym typeface="Calibri"/>
              </a:rPr>
              <a:t>niveluri de precipitații.</a:t>
            </a:r>
            <a:endParaRPr sz="2400" b="0" i="0" u="none" strike="noStrike" cap="non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10"/>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52" name="Google Shape;252;p10"/>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53" name="Google Shape;253;p10"/>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cxnSp>
        <p:nvCxnSpPr>
          <p:cNvPr id="254" name="Google Shape;254;p10"/>
          <p:cNvCxnSpPr/>
          <p:nvPr/>
        </p:nvCxnSpPr>
        <p:spPr>
          <a:xfrm rot="10800000">
            <a:off x="665501" y="186231"/>
            <a:ext cx="0" cy="1979695"/>
          </a:xfrm>
          <a:prstGeom prst="straightConnector1">
            <a:avLst/>
          </a:prstGeom>
          <a:noFill/>
          <a:ln w="76200" cap="flat" cmpd="sng">
            <a:solidFill>
              <a:schemeClr val="accent2"/>
            </a:solidFill>
            <a:prstDash val="solid"/>
            <a:round/>
            <a:headEnd type="none" w="sm" len="sm"/>
            <a:tailEnd type="none" w="sm" len="sm"/>
          </a:ln>
        </p:spPr>
      </p:cxnSp>
      <p:sp>
        <p:nvSpPr>
          <p:cNvPr id="255" name="Google Shape;255;p10"/>
          <p:cNvSpPr txBox="1"/>
          <p:nvPr/>
        </p:nvSpPr>
        <p:spPr>
          <a:xfrm>
            <a:off x="1067935" y="0"/>
            <a:ext cx="7537734" cy="1709953"/>
          </a:xfrm>
          <a:prstGeom prst="rect">
            <a:avLst/>
          </a:prstGeom>
          <a:noFill/>
          <a:ln>
            <a:noFill/>
          </a:ln>
        </p:spPr>
        <p:txBody>
          <a:bodyPr spcFirstLastPara="1" wrap="square" lIns="121900" tIns="121900" rIns="121900" bIns="121900" anchor="b" anchorCtr="0">
            <a:noAutofit/>
          </a:bodyPr>
          <a:lstStyle/>
          <a:p>
            <a:pPr marL="0" marR="0" lvl="0" indent="0" algn="l" rtl="0">
              <a:lnSpc>
                <a:spcPct val="100000"/>
              </a:lnSpc>
              <a:spcBef>
                <a:spcPts val="0"/>
              </a:spcBef>
              <a:spcAft>
                <a:spcPts val="0"/>
              </a:spcAft>
              <a:buNone/>
            </a:pPr>
            <a:r>
              <a:rPr lang="de-DE" sz="4267" b="1" i="0" u="none" strike="noStrike" cap="none">
                <a:solidFill>
                  <a:schemeClr val="dk1"/>
                </a:solidFill>
                <a:latin typeface="Montserrat"/>
                <a:ea typeface="Montserrat"/>
                <a:cs typeface="Montserrat"/>
                <a:sym typeface="Montserrat"/>
              </a:rPr>
              <a:t>Tipuri diferite de stații meteo – Partea I</a:t>
            </a:r>
            <a:endParaRPr sz="4267" b="1" i="0" u="none" strike="noStrike" cap="none">
              <a:solidFill>
                <a:schemeClr val="lt2"/>
              </a:solidFill>
              <a:latin typeface="Montserrat"/>
              <a:ea typeface="Montserrat"/>
              <a:cs typeface="Montserrat"/>
              <a:sym typeface="Montserrat"/>
            </a:endParaRPr>
          </a:p>
        </p:txBody>
      </p:sp>
      <p:sp>
        <p:nvSpPr>
          <p:cNvPr id="256" name="Google Shape;256;p10"/>
          <p:cNvSpPr txBox="1"/>
          <p:nvPr/>
        </p:nvSpPr>
        <p:spPr>
          <a:xfrm>
            <a:off x="4114800" y="5002090"/>
            <a:ext cx="3505200" cy="54382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Fotografie de pe Pixabay de la Irina Kukuts</a:t>
            </a:r>
            <a:endParaRPr/>
          </a:p>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 Irina – licență gratuită</a:t>
            </a:r>
            <a:endParaRPr sz="1467" b="0" i="0" u="none" strike="noStrike" cap="none">
              <a:solidFill>
                <a:schemeClr val="dk1"/>
              </a:solidFill>
              <a:latin typeface="Calibri"/>
              <a:ea typeface="Calibri"/>
              <a:cs typeface="Calibri"/>
              <a:sym typeface="Calibri"/>
            </a:endParaRPr>
          </a:p>
        </p:txBody>
      </p:sp>
      <p:pic>
        <p:nvPicPr>
          <p:cNvPr id="257" name="Google Shape;257;p10" descr="Ein Bild, das Messgerät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836802" y="1855909"/>
            <a:ext cx="2099093" cy="3146181"/>
          </a:xfrm>
          <a:prstGeom prst="rect">
            <a:avLst/>
          </a:prstGeom>
          <a:noFill/>
          <a:ln>
            <a:noFill/>
          </a:ln>
        </p:spPr>
      </p:pic>
      <p:pic>
        <p:nvPicPr>
          <p:cNvPr id="258" name="Google Shape;258;p10" descr="Ein Bild, das Text, Uhr, Elektronik, Elektronisches Gerät enthält.&#10;&#10;Automatisch generierte Beschreibu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1201048" y="1709953"/>
            <a:ext cx="2713552" cy="1808328"/>
          </a:xfrm>
          <a:prstGeom prst="rect">
            <a:avLst/>
          </a:prstGeom>
          <a:noFill/>
          <a:ln>
            <a:noFill/>
          </a:ln>
        </p:spPr>
      </p:pic>
      <p:sp>
        <p:nvSpPr>
          <p:cNvPr id="259" name="Google Shape;259;p10"/>
          <p:cNvSpPr txBox="1"/>
          <p:nvPr/>
        </p:nvSpPr>
        <p:spPr>
          <a:xfrm>
            <a:off x="1066800" y="3518281"/>
            <a:ext cx="3352800" cy="54382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Fotografie de pe Pixabay de la Pix1861</a:t>
            </a:r>
            <a:endParaRPr/>
          </a:p>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 Csaba Nagy – licență gratuită</a:t>
            </a:r>
            <a:endParaRPr sz="1467" b="0" i="0" u="none" strike="noStrike" cap="none">
              <a:solidFill>
                <a:schemeClr val="dk1"/>
              </a:solidFill>
              <a:latin typeface="Calibri"/>
              <a:ea typeface="Calibri"/>
              <a:cs typeface="Calibri"/>
              <a:sym typeface="Calibri"/>
            </a:endParaRPr>
          </a:p>
        </p:txBody>
      </p:sp>
      <p:pic>
        <p:nvPicPr>
          <p:cNvPr id="260" name="Google Shape;260;p10" descr="Ein Bild, das draußen, Himmel, Wolke, Wasser enthält.&#10;&#10;Automatisch generierte Beschreibung"/>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047213" y="1546671"/>
            <a:ext cx="3812670" cy="3876265"/>
          </a:xfrm>
          <a:prstGeom prst="rect">
            <a:avLst/>
          </a:prstGeom>
          <a:noFill/>
          <a:ln>
            <a:noFill/>
          </a:ln>
        </p:spPr>
      </p:pic>
      <p:sp>
        <p:nvSpPr>
          <p:cNvPr id="261" name="Google Shape;261;p10"/>
          <p:cNvSpPr txBox="1"/>
          <p:nvPr/>
        </p:nvSpPr>
        <p:spPr>
          <a:xfrm>
            <a:off x="8047213" y="5416949"/>
            <a:ext cx="3812670" cy="54386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Fotografie de pe Pixabay de la hpgruesen</a:t>
            </a:r>
            <a:endParaRPr sz="1467"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 Erich Westendarp – licență gratuită</a:t>
            </a:r>
            <a:endParaRPr sz="1467" b="0" i="0" u="none" strike="noStrike" cap="non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11"/>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67" name="Google Shape;267;p11"/>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68" name="Google Shape;268;p11"/>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cxnSp>
        <p:nvCxnSpPr>
          <p:cNvPr id="269" name="Google Shape;269;p11"/>
          <p:cNvCxnSpPr/>
          <p:nvPr/>
        </p:nvCxnSpPr>
        <p:spPr>
          <a:xfrm rot="10800000">
            <a:off x="665501" y="186231"/>
            <a:ext cx="0" cy="1979695"/>
          </a:xfrm>
          <a:prstGeom prst="straightConnector1">
            <a:avLst/>
          </a:prstGeom>
          <a:noFill/>
          <a:ln w="76200" cap="flat" cmpd="sng">
            <a:solidFill>
              <a:schemeClr val="accent2"/>
            </a:solidFill>
            <a:prstDash val="solid"/>
            <a:round/>
            <a:headEnd type="none" w="sm" len="sm"/>
            <a:tailEnd type="none" w="sm" len="sm"/>
          </a:ln>
        </p:spPr>
      </p:cxnSp>
      <p:sp>
        <p:nvSpPr>
          <p:cNvPr id="270" name="Google Shape;270;p11"/>
          <p:cNvSpPr txBox="1"/>
          <p:nvPr/>
        </p:nvSpPr>
        <p:spPr>
          <a:xfrm>
            <a:off x="1067935" y="0"/>
            <a:ext cx="7537734" cy="1709953"/>
          </a:xfrm>
          <a:prstGeom prst="rect">
            <a:avLst/>
          </a:prstGeom>
          <a:noFill/>
          <a:ln>
            <a:noFill/>
          </a:ln>
        </p:spPr>
        <p:txBody>
          <a:bodyPr spcFirstLastPara="1" wrap="square" lIns="121900" tIns="121900" rIns="121900" bIns="121900" anchor="b" anchorCtr="0">
            <a:noAutofit/>
          </a:bodyPr>
          <a:lstStyle/>
          <a:p>
            <a:pPr marL="0" marR="0" lvl="0" indent="0" algn="l" rtl="0">
              <a:lnSpc>
                <a:spcPct val="100000"/>
              </a:lnSpc>
              <a:spcBef>
                <a:spcPts val="0"/>
              </a:spcBef>
              <a:spcAft>
                <a:spcPts val="0"/>
              </a:spcAft>
              <a:buNone/>
            </a:pPr>
            <a:r>
              <a:rPr lang="de-DE" sz="4267" b="1" i="0" u="none" strike="noStrike" cap="none">
                <a:solidFill>
                  <a:schemeClr val="dk1"/>
                </a:solidFill>
                <a:latin typeface="Montserrat"/>
                <a:ea typeface="Montserrat"/>
                <a:cs typeface="Montserrat"/>
                <a:sym typeface="Montserrat"/>
              </a:rPr>
              <a:t>Tipuri diferite de stații meteo – Partea II</a:t>
            </a:r>
            <a:endParaRPr sz="4267" b="1" i="0" u="none" strike="noStrike" cap="none">
              <a:solidFill>
                <a:schemeClr val="lt2"/>
              </a:solidFill>
              <a:latin typeface="Montserrat"/>
              <a:ea typeface="Montserrat"/>
              <a:cs typeface="Montserrat"/>
              <a:sym typeface="Montserrat"/>
            </a:endParaRPr>
          </a:p>
        </p:txBody>
      </p:sp>
      <p:sp>
        <p:nvSpPr>
          <p:cNvPr id="271" name="Google Shape;271;p11"/>
          <p:cNvSpPr txBox="1"/>
          <p:nvPr/>
        </p:nvSpPr>
        <p:spPr>
          <a:xfrm>
            <a:off x="1066800" y="3898486"/>
            <a:ext cx="3581400" cy="54382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Fotografie de pe Pixabay de la Ralphs_Fotos</a:t>
            </a:r>
            <a:endParaRPr/>
          </a:p>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 Ralph – licență gratuită</a:t>
            </a:r>
            <a:endParaRPr sz="1467" b="0" i="0" u="none" strike="noStrike" cap="none">
              <a:solidFill>
                <a:schemeClr val="dk1"/>
              </a:solidFill>
              <a:latin typeface="Calibri"/>
              <a:ea typeface="Calibri"/>
              <a:cs typeface="Calibri"/>
              <a:sym typeface="Calibri"/>
            </a:endParaRPr>
          </a:p>
        </p:txBody>
      </p:sp>
      <p:sp>
        <p:nvSpPr>
          <p:cNvPr id="272" name="Google Shape;272;p11"/>
          <p:cNvSpPr txBox="1"/>
          <p:nvPr/>
        </p:nvSpPr>
        <p:spPr>
          <a:xfrm>
            <a:off x="8686800" y="5410200"/>
            <a:ext cx="3505200" cy="54382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Fotografie de pe Pixabay de la Elsemargriet</a:t>
            </a:r>
            <a:endParaRPr/>
          </a:p>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 licență gratuită</a:t>
            </a:r>
            <a:endParaRPr sz="1467" b="0" i="0" u="none" strike="noStrike" cap="none">
              <a:solidFill>
                <a:schemeClr val="dk1"/>
              </a:solidFill>
              <a:latin typeface="Calibri"/>
              <a:ea typeface="Calibri"/>
              <a:cs typeface="Calibri"/>
              <a:sym typeface="Calibri"/>
            </a:endParaRPr>
          </a:p>
        </p:txBody>
      </p:sp>
      <p:pic>
        <p:nvPicPr>
          <p:cNvPr id="273" name="Google Shape;273;p11" descr="Ein Bild, das Gebäude, Vogelhaus, Haus, hölzern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7355" y="1709953"/>
            <a:ext cx="3315174" cy="2188533"/>
          </a:xfrm>
          <a:prstGeom prst="rect">
            <a:avLst/>
          </a:prstGeom>
          <a:noFill/>
          <a:ln>
            <a:noFill/>
          </a:ln>
        </p:spPr>
      </p:pic>
      <p:pic>
        <p:nvPicPr>
          <p:cNvPr id="274" name="Google Shape;274;p11" descr="Ein Bild, das Himmel, draußen, Stromversorgung, öffentliche Versorgung enthält.&#10;&#10;Automatisch generierte Beschreibu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9117522" y="1490867"/>
            <a:ext cx="2589225" cy="3876266"/>
          </a:xfrm>
          <a:prstGeom prst="rect">
            <a:avLst/>
          </a:prstGeom>
          <a:noFill/>
          <a:ln>
            <a:noFill/>
          </a:ln>
        </p:spPr>
      </p:pic>
      <p:pic>
        <p:nvPicPr>
          <p:cNvPr id="275" name="Google Shape;275;p11" descr="Ein Bild, das draußen, Gras, Himmel, Baum enthält.&#10;&#10;Automatisch generierte Beschreibung"/>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709018" y="1980879"/>
            <a:ext cx="4192015" cy="3144011"/>
          </a:xfrm>
          <a:prstGeom prst="rect">
            <a:avLst/>
          </a:prstGeom>
          <a:noFill/>
          <a:ln>
            <a:noFill/>
          </a:ln>
        </p:spPr>
      </p:pic>
      <p:sp>
        <p:nvSpPr>
          <p:cNvPr id="276" name="Google Shape;276;p11"/>
          <p:cNvSpPr txBox="1"/>
          <p:nvPr/>
        </p:nvSpPr>
        <p:spPr>
          <a:xfrm>
            <a:off x="5181600" y="5124890"/>
            <a:ext cx="3200399" cy="54382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Fotografie de pe Pixabay de la geralt</a:t>
            </a:r>
            <a:endParaRPr/>
          </a:p>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 Gerd Altmann – licență gratuită</a:t>
            </a:r>
            <a:endParaRPr sz="1467" b="0" i="0" u="none" strike="noStrike" cap="non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12"/>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82" name="Google Shape;282;p12"/>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83" name="Google Shape;283;p12"/>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cxnSp>
        <p:nvCxnSpPr>
          <p:cNvPr id="284" name="Google Shape;284;p12"/>
          <p:cNvCxnSpPr/>
          <p:nvPr/>
        </p:nvCxnSpPr>
        <p:spPr>
          <a:xfrm rot="10800000">
            <a:off x="665501" y="186231"/>
            <a:ext cx="0" cy="1979695"/>
          </a:xfrm>
          <a:prstGeom prst="straightConnector1">
            <a:avLst/>
          </a:prstGeom>
          <a:noFill/>
          <a:ln w="76200" cap="flat" cmpd="sng">
            <a:solidFill>
              <a:schemeClr val="accent2"/>
            </a:solidFill>
            <a:prstDash val="solid"/>
            <a:round/>
            <a:headEnd type="none" w="sm" len="sm"/>
            <a:tailEnd type="none" w="sm" len="sm"/>
          </a:ln>
        </p:spPr>
      </p:cxnSp>
      <p:sp>
        <p:nvSpPr>
          <p:cNvPr id="285" name="Google Shape;285;p12"/>
          <p:cNvSpPr txBox="1"/>
          <p:nvPr/>
        </p:nvSpPr>
        <p:spPr>
          <a:xfrm>
            <a:off x="1067935" y="0"/>
            <a:ext cx="7537734" cy="1709953"/>
          </a:xfrm>
          <a:prstGeom prst="rect">
            <a:avLst/>
          </a:prstGeom>
          <a:noFill/>
          <a:ln>
            <a:noFill/>
          </a:ln>
        </p:spPr>
        <p:txBody>
          <a:bodyPr spcFirstLastPara="1" wrap="square" lIns="121900" tIns="121900" rIns="121900" bIns="121900" anchor="b" anchorCtr="0">
            <a:noAutofit/>
          </a:bodyPr>
          <a:lstStyle/>
          <a:p>
            <a:pPr marL="0" marR="0" lvl="0" indent="0" algn="l" rtl="0">
              <a:lnSpc>
                <a:spcPct val="100000"/>
              </a:lnSpc>
              <a:spcBef>
                <a:spcPts val="0"/>
              </a:spcBef>
              <a:spcAft>
                <a:spcPts val="0"/>
              </a:spcAft>
              <a:buNone/>
            </a:pPr>
            <a:r>
              <a:rPr lang="de-DE" sz="4267" b="1" i="0" u="none" strike="noStrike" cap="none">
                <a:solidFill>
                  <a:schemeClr val="dk1"/>
                </a:solidFill>
                <a:latin typeface="Montserrat"/>
                <a:ea typeface="Montserrat"/>
                <a:cs typeface="Montserrat"/>
                <a:sym typeface="Montserrat"/>
              </a:rPr>
              <a:t>Tipuri diferite de stații meteo – Partea III</a:t>
            </a:r>
            <a:endParaRPr sz="4267" b="1" i="0" u="none" strike="noStrike" cap="none">
              <a:solidFill>
                <a:schemeClr val="lt2"/>
              </a:solidFill>
              <a:latin typeface="Montserrat"/>
              <a:ea typeface="Montserrat"/>
              <a:cs typeface="Montserrat"/>
              <a:sym typeface="Montserrat"/>
            </a:endParaRPr>
          </a:p>
        </p:txBody>
      </p:sp>
      <p:sp>
        <p:nvSpPr>
          <p:cNvPr id="286" name="Google Shape;286;p12"/>
          <p:cNvSpPr txBox="1"/>
          <p:nvPr/>
        </p:nvSpPr>
        <p:spPr>
          <a:xfrm>
            <a:off x="1219200" y="5156146"/>
            <a:ext cx="3428999" cy="54382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Fotografie de pe Pixabay de la susnpics</a:t>
            </a:r>
            <a:endParaRPr/>
          </a:p>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 Susanne Stöckli – licență gratuită</a:t>
            </a:r>
            <a:endParaRPr sz="1467" b="0" i="0" u="none" strike="noStrike" cap="none">
              <a:solidFill>
                <a:schemeClr val="dk1"/>
              </a:solidFill>
              <a:latin typeface="Calibri"/>
              <a:ea typeface="Calibri"/>
              <a:cs typeface="Calibri"/>
              <a:sym typeface="Calibri"/>
            </a:endParaRPr>
          </a:p>
        </p:txBody>
      </p:sp>
      <p:sp>
        <p:nvSpPr>
          <p:cNvPr id="287" name="Google Shape;287;p12"/>
          <p:cNvSpPr txBox="1"/>
          <p:nvPr/>
        </p:nvSpPr>
        <p:spPr>
          <a:xfrm>
            <a:off x="8991600" y="4996584"/>
            <a:ext cx="2895600" cy="54382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Fotografie de pe Pixabay de la Hans</a:t>
            </a:r>
            <a:endParaRPr/>
          </a:p>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 licență gratuită</a:t>
            </a:r>
            <a:endParaRPr sz="1467" b="0" i="0" u="none" strike="noStrike" cap="none">
              <a:solidFill>
                <a:schemeClr val="dk1"/>
              </a:solidFill>
              <a:latin typeface="Calibri"/>
              <a:ea typeface="Calibri"/>
              <a:cs typeface="Calibri"/>
              <a:sym typeface="Calibri"/>
            </a:endParaRPr>
          </a:p>
        </p:txBody>
      </p:sp>
      <p:pic>
        <p:nvPicPr>
          <p:cNvPr id="288" name="Google Shape;288;p12" descr="Ein Bild, das Text, Messgerät, draußen, parken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807721" y="1599530"/>
            <a:ext cx="2044138" cy="3634023"/>
          </a:xfrm>
          <a:prstGeom prst="rect">
            <a:avLst/>
          </a:prstGeom>
          <a:noFill/>
          <a:ln>
            <a:noFill/>
          </a:ln>
        </p:spPr>
      </p:pic>
      <p:pic>
        <p:nvPicPr>
          <p:cNvPr id="289" name="Google Shape;289;p12" descr="Ein Bild, das draußen, Fenster, Gelände, Kirche enthält.&#10;&#10;Automatisch generierte Beschreibu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9121306" y="1497604"/>
            <a:ext cx="2624235" cy="3498980"/>
          </a:xfrm>
          <a:prstGeom prst="rect">
            <a:avLst/>
          </a:prstGeom>
          <a:noFill/>
          <a:ln>
            <a:noFill/>
          </a:ln>
        </p:spPr>
      </p:pic>
      <p:pic>
        <p:nvPicPr>
          <p:cNvPr id="290" name="Google Shape;290;p12" descr="Ein Bild, das draußen, Himmel, Wolke, Fernmeldestation enthält.&#10;&#10;Automatisch generierte Beschreibung"/>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175960" y="1714500"/>
            <a:ext cx="2279749" cy="3429000"/>
          </a:xfrm>
          <a:prstGeom prst="rect">
            <a:avLst/>
          </a:prstGeom>
          <a:noFill/>
          <a:ln>
            <a:noFill/>
          </a:ln>
        </p:spPr>
      </p:pic>
      <p:sp>
        <p:nvSpPr>
          <p:cNvPr id="291" name="Google Shape;291;p12"/>
          <p:cNvSpPr txBox="1"/>
          <p:nvPr/>
        </p:nvSpPr>
        <p:spPr>
          <a:xfrm>
            <a:off x="4495800" y="5123130"/>
            <a:ext cx="4038600" cy="54382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Zugsitze - Fotografie de pe Pixabay de la Meli1670</a:t>
            </a:r>
            <a:endParaRPr/>
          </a:p>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 Melanie – licență gratuită</a:t>
            </a:r>
            <a:endParaRPr sz="1467" b="0" i="0" u="none" strike="noStrike" cap="non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13"/>
          <p:cNvSpPr txBox="1">
            <a:spLocks noGrp="1"/>
          </p:cNvSpPr>
          <p:nvPr>
            <p:ph type="subTitle" idx="4294967295"/>
          </p:nvPr>
        </p:nvSpPr>
        <p:spPr>
          <a:xfrm>
            <a:off x="1750256" y="533400"/>
            <a:ext cx="10159507" cy="60641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chemeClr val="dk1"/>
              </a:buClr>
              <a:buSzPts val="2400"/>
              <a:buFont typeface="Arial"/>
              <a:buNone/>
            </a:pPr>
            <a:r>
              <a:rPr lang="de-DE" sz="2400" b="1" i="0" u="none" strike="noStrike" cap="none">
                <a:solidFill>
                  <a:schemeClr val="dk1"/>
                </a:solidFill>
                <a:latin typeface="Calibri"/>
                <a:ea typeface="Calibri"/>
                <a:cs typeface="Calibri"/>
                <a:sym typeface="Calibri"/>
              </a:rPr>
              <a:t>Ce tip de instrumente fac parte dintr-o stație meteo reală?</a:t>
            </a:r>
            <a:endParaRPr sz="2400" b="0" i="0" u="none" strike="noStrike" cap="none">
              <a:solidFill>
                <a:schemeClr val="dk1"/>
              </a:solidFill>
              <a:latin typeface="Calibri"/>
              <a:ea typeface="Calibri"/>
              <a:cs typeface="Calibri"/>
              <a:sym typeface="Calibri"/>
            </a:endParaRPr>
          </a:p>
        </p:txBody>
      </p:sp>
      <p:sp>
        <p:nvSpPr>
          <p:cNvPr id="297" name="Google Shape;297;p13"/>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98" name="Google Shape;298;p13"/>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299" name="Google Shape;299;p13"/>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cxnSp>
        <p:nvCxnSpPr>
          <p:cNvPr id="300" name="Google Shape;300;p13"/>
          <p:cNvCxnSpPr/>
          <p:nvPr/>
        </p:nvCxnSpPr>
        <p:spPr>
          <a:xfrm rot="10800000">
            <a:off x="1503344" y="993788"/>
            <a:ext cx="0" cy="1979695"/>
          </a:xfrm>
          <a:prstGeom prst="straightConnector1">
            <a:avLst/>
          </a:prstGeom>
          <a:noFill/>
          <a:ln w="76200" cap="flat" cmpd="sng">
            <a:solidFill>
              <a:schemeClr val="accent2"/>
            </a:solidFill>
            <a:prstDash val="solid"/>
            <a:round/>
            <a:headEnd type="none" w="sm" len="sm"/>
            <a:tailEnd type="none" w="sm" len="sm"/>
          </a:ln>
        </p:spPr>
      </p:cxnSp>
      <p:sp>
        <p:nvSpPr>
          <p:cNvPr id="301" name="Google Shape;301;p13"/>
          <p:cNvSpPr txBox="1"/>
          <p:nvPr/>
        </p:nvSpPr>
        <p:spPr>
          <a:xfrm>
            <a:off x="1750257" y="1063611"/>
            <a:ext cx="10441743" cy="4724400"/>
          </a:xfrm>
          <a:prstGeom prst="rect">
            <a:avLst/>
          </a:prstGeom>
          <a:noFill/>
          <a:ln>
            <a:noFill/>
          </a:ln>
        </p:spPr>
        <p:txBody>
          <a:bodyPr spcFirstLastPara="1" wrap="square" lIns="121900" tIns="121900" rIns="121900" bIns="121900" anchor="t" anchorCtr="0">
            <a:noAutofit/>
          </a:bodyPr>
          <a:lstStyle/>
          <a:p>
            <a:pPr marL="342900" marR="0" lvl="0" indent="-342900" algn="just" rtl="0">
              <a:lnSpc>
                <a:spcPct val="90000"/>
              </a:lnSpc>
              <a:spcBef>
                <a:spcPts val="1000"/>
              </a:spcBef>
              <a:spcAft>
                <a:spcPts val="0"/>
              </a:spcAft>
              <a:buClr>
                <a:schemeClr val="dk1"/>
              </a:buClr>
              <a:buSzPts val="2400"/>
              <a:buFont typeface="Arial"/>
              <a:buChar char="•"/>
            </a:pPr>
            <a:r>
              <a:rPr lang="de-DE" sz="2400" b="0" i="0" u="none" strike="noStrike" cap="none">
                <a:solidFill>
                  <a:schemeClr val="dk1"/>
                </a:solidFill>
                <a:latin typeface="Calibri"/>
                <a:ea typeface="Calibri"/>
                <a:cs typeface="Calibri"/>
                <a:sym typeface="Calibri"/>
              </a:rPr>
              <a:t>Termometru	Măsurarea temperaturii aerului și a suprafeței mării.</a:t>
            </a:r>
            <a:endParaRPr/>
          </a:p>
          <a:p>
            <a:pPr marL="342900" marR="0" lvl="0" indent="-342900" algn="just" rtl="0">
              <a:lnSpc>
                <a:spcPct val="90000"/>
              </a:lnSpc>
              <a:spcBef>
                <a:spcPts val="1000"/>
              </a:spcBef>
              <a:spcAft>
                <a:spcPts val="0"/>
              </a:spcAft>
              <a:buClr>
                <a:schemeClr val="dk1"/>
              </a:buClr>
              <a:buSzPts val="2400"/>
              <a:buFont typeface="Arial"/>
              <a:buChar char="•"/>
            </a:pPr>
            <a:r>
              <a:rPr lang="de-DE" sz="2400" b="0" i="0" u="none" strike="noStrike" cap="none">
                <a:solidFill>
                  <a:schemeClr val="dk1"/>
                </a:solidFill>
                <a:latin typeface="Calibri"/>
                <a:ea typeface="Calibri"/>
                <a:cs typeface="Calibri"/>
                <a:sym typeface="Calibri"/>
              </a:rPr>
              <a:t>Barometru		Măsurarea presiunii atmosferice.</a:t>
            </a:r>
            <a:endParaRPr/>
          </a:p>
          <a:p>
            <a:pPr marL="342900" marR="0" lvl="0" indent="-342900" algn="just" rtl="0">
              <a:lnSpc>
                <a:spcPct val="90000"/>
              </a:lnSpc>
              <a:spcBef>
                <a:spcPts val="1000"/>
              </a:spcBef>
              <a:spcAft>
                <a:spcPts val="0"/>
              </a:spcAft>
              <a:buClr>
                <a:schemeClr val="dk1"/>
              </a:buClr>
              <a:buSzPts val="2400"/>
              <a:buFont typeface="Arial"/>
              <a:buChar char="•"/>
            </a:pPr>
            <a:r>
              <a:rPr lang="de-DE" sz="2400" b="0" i="0" u="none" strike="noStrike" cap="none">
                <a:solidFill>
                  <a:schemeClr val="dk1"/>
                </a:solidFill>
                <a:latin typeface="Calibri"/>
                <a:ea typeface="Calibri"/>
                <a:cs typeface="Calibri"/>
                <a:sym typeface="Calibri"/>
              </a:rPr>
              <a:t>Higrometru		Măsurarea umidității.</a:t>
            </a:r>
            <a:endParaRPr/>
          </a:p>
          <a:p>
            <a:pPr marL="342900" marR="0" lvl="0" indent="-342900" algn="just" rtl="0">
              <a:lnSpc>
                <a:spcPct val="90000"/>
              </a:lnSpc>
              <a:spcBef>
                <a:spcPts val="1000"/>
              </a:spcBef>
              <a:spcAft>
                <a:spcPts val="0"/>
              </a:spcAft>
              <a:buClr>
                <a:schemeClr val="dk1"/>
              </a:buClr>
              <a:buSzPts val="2400"/>
              <a:buFont typeface="Arial"/>
              <a:buChar char="•"/>
            </a:pPr>
            <a:r>
              <a:rPr lang="de-DE" sz="2400" b="0" i="0" u="none" strike="noStrike" cap="none">
                <a:solidFill>
                  <a:schemeClr val="dk1"/>
                </a:solidFill>
                <a:latin typeface="Calibri"/>
                <a:ea typeface="Calibri"/>
                <a:cs typeface="Calibri"/>
                <a:sym typeface="Calibri"/>
              </a:rPr>
              <a:t>Anemometru	Măsurarea vitezei vântului.</a:t>
            </a:r>
            <a:endParaRPr/>
          </a:p>
          <a:p>
            <a:pPr marL="342900" marR="0" lvl="0" indent="-342900" algn="just" rtl="0">
              <a:lnSpc>
                <a:spcPct val="90000"/>
              </a:lnSpc>
              <a:spcBef>
                <a:spcPts val="1000"/>
              </a:spcBef>
              <a:spcAft>
                <a:spcPts val="0"/>
              </a:spcAft>
              <a:buClr>
                <a:schemeClr val="dk1"/>
              </a:buClr>
              <a:buSzPts val="2400"/>
              <a:buFont typeface="Arial"/>
              <a:buChar char="•"/>
            </a:pPr>
            <a:r>
              <a:rPr lang="de-DE" sz="2400" b="0" i="0" u="none" strike="noStrike" cap="none">
                <a:solidFill>
                  <a:schemeClr val="dk1"/>
                </a:solidFill>
                <a:latin typeface="Calibri"/>
                <a:ea typeface="Calibri"/>
                <a:cs typeface="Calibri"/>
                <a:sym typeface="Calibri"/>
              </a:rPr>
              <a:t>Piranometru	Măsurarea radiației solare.</a:t>
            </a:r>
            <a:endParaRPr/>
          </a:p>
          <a:p>
            <a:pPr marL="342900" marR="0" lvl="0" indent="-342900" algn="just" rtl="0">
              <a:lnSpc>
                <a:spcPct val="90000"/>
              </a:lnSpc>
              <a:spcBef>
                <a:spcPts val="1000"/>
              </a:spcBef>
              <a:spcAft>
                <a:spcPts val="0"/>
              </a:spcAft>
              <a:buClr>
                <a:schemeClr val="dk1"/>
              </a:buClr>
              <a:buSzPts val="2400"/>
              <a:buFont typeface="Arial"/>
              <a:buChar char="•"/>
            </a:pPr>
            <a:r>
              <a:rPr lang="de-DE" sz="2400" b="0" i="0" u="none" strike="noStrike" cap="none">
                <a:solidFill>
                  <a:schemeClr val="dk1"/>
                </a:solidFill>
                <a:latin typeface="Calibri"/>
                <a:ea typeface="Calibri"/>
                <a:cs typeface="Calibri"/>
                <a:sym typeface="Calibri"/>
              </a:rPr>
              <a:t>Pluviometru	Măsurarea precipitațiilor lichide pe o perioadă specifică de</a:t>
            </a:r>
            <a:endParaRPr/>
          </a:p>
          <a:p>
            <a:pPr marL="342900" marR="0" lvl="1" indent="-342900" algn="just" rtl="0">
              <a:lnSpc>
                <a:spcPct val="90000"/>
              </a:lnSpc>
              <a:spcBef>
                <a:spcPts val="1000"/>
              </a:spcBef>
              <a:spcAft>
                <a:spcPts val="0"/>
              </a:spcAft>
              <a:buNone/>
            </a:pPr>
            <a:r>
              <a:rPr lang="de-DE" sz="2400" b="0" i="0" u="none" strike="noStrike" cap="none">
                <a:solidFill>
                  <a:schemeClr val="dk1"/>
                </a:solidFill>
                <a:latin typeface="Calibri"/>
                <a:ea typeface="Calibri"/>
                <a:cs typeface="Calibri"/>
                <a:sym typeface="Calibri"/>
              </a:rPr>
              <a:t>				timp.</a:t>
            </a:r>
            <a:endParaRPr/>
          </a:p>
          <a:p>
            <a:pPr marL="342900" marR="0" lvl="0" indent="-342900" algn="just" rtl="0">
              <a:lnSpc>
                <a:spcPct val="90000"/>
              </a:lnSpc>
              <a:spcBef>
                <a:spcPts val="1000"/>
              </a:spcBef>
              <a:spcAft>
                <a:spcPts val="0"/>
              </a:spcAft>
              <a:buClr>
                <a:schemeClr val="dk1"/>
              </a:buClr>
              <a:buSzPts val="2400"/>
              <a:buFont typeface="Arial"/>
              <a:buChar char="•"/>
            </a:pPr>
            <a:r>
              <a:rPr lang="de-DE" sz="2400" b="0" i="0" u="none" strike="noStrike" cap="none">
                <a:solidFill>
                  <a:schemeClr val="dk1"/>
                </a:solidFill>
                <a:latin typeface="Calibri"/>
                <a:ea typeface="Calibri"/>
                <a:cs typeface="Calibri"/>
                <a:sym typeface="Calibri"/>
              </a:rPr>
              <a:t>Steag de vânt	Măsurarea vitezei generale a vântului și a direcției acestuia.</a:t>
            </a:r>
            <a:endParaRPr/>
          </a:p>
          <a:p>
            <a:pPr marL="342900" marR="0" lvl="0" indent="-342900" algn="just" rtl="0">
              <a:lnSpc>
                <a:spcPct val="90000"/>
              </a:lnSpc>
              <a:spcBef>
                <a:spcPts val="1000"/>
              </a:spcBef>
              <a:spcAft>
                <a:spcPts val="0"/>
              </a:spcAft>
              <a:buClr>
                <a:schemeClr val="dk1"/>
              </a:buClr>
              <a:buSzPts val="2400"/>
              <a:buFont typeface="Arial"/>
              <a:buChar char="•"/>
            </a:pPr>
            <a:r>
              <a:rPr lang="de-DE" sz="2400" b="0" i="0" u="none" strike="noStrike" cap="none">
                <a:solidFill>
                  <a:schemeClr val="dk1"/>
                </a:solidFill>
                <a:latin typeface="Calibri"/>
                <a:ea typeface="Calibri"/>
                <a:cs typeface="Calibri"/>
                <a:sym typeface="Calibri"/>
              </a:rPr>
              <a:t>Vane de vânt	Arată direcția în care bate vântul.</a:t>
            </a:r>
            <a:endParaRPr/>
          </a:p>
          <a:p>
            <a:pPr marL="342900" marR="0" lvl="0" indent="-342900" algn="just" rtl="0">
              <a:lnSpc>
                <a:spcPct val="90000"/>
              </a:lnSpc>
              <a:spcBef>
                <a:spcPts val="1000"/>
              </a:spcBef>
              <a:spcAft>
                <a:spcPts val="0"/>
              </a:spcAft>
              <a:buClr>
                <a:schemeClr val="dk1"/>
              </a:buClr>
              <a:buSzPts val="2400"/>
              <a:buFont typeface="Arial"/>
              <a:buChar char="•"/>
            </a:pPr>
            <a:r>
              <a:rPr lang="de-DE" sz="2400" b="0" i="0" u="none" strike="noStrike" cap="none">
                <a:solidFill>
                  <a:schemeClr val="dk1"/>
                </a:solidFill>
                <a:latin typeface="Calibri"/>
                <a:ea typeface="Calibri"/>
                <a:cs typeface="Calibri"/>
                <a:sym typeface="Calibri"/>
              </a:rPr>
              <a:t>Vas de evaporare	Măsurarea evaporării.</a:t>
            </a:r>
            <a:endParaRPr sz="2400" b="0" i="0" u="none" strike="noStrike" cap="non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14"/>
          <p:cNvSpPr txBox="1">
            <a:spLocks noGrp="1"/>
          </p:cNvSpPr>
          <p:nvPr>
            <p:ph type="subTitle" idx="4294967295"/>
          </p:nvPr>
        </p:nvSpPr>
        <p:spPr>
          <a:xfrm>
            <a:off x="1750256" y="993789"/>
            <a:ext cx="10159507" cy="1039022"/>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chemeClr val="dk1"/>
              </a:buClr>
              <a:buSzPts val="2400"/>
              <a:buFont typeface="Arial"/>
              <a:buNone/>
            </a:pPr>
            <a:r>
              <a:rPr lang="de-DE" sz="2400" b="1" i="0" u="none" strike="noStrike" cap="none">
                <a:solidFill>
                  <a:schemeClr val="dk1"/>
                </a:solidFill>
                <a:latin typeface="Calibri"/>
                <a:ea typeface="Calibri"/>
                <a:cs typeface="Calibri"/>
                <a:sym typeface="Calibri"/>
              </a:rPr>
              <a:t>Haideți să aruncăm o privire mai atentă asupra:</a:t>
            </a:r>
            <a:endParaRPr sz="2400" b="0" i="0" u="none" strike="noStrike" cap="none">
              <a:solidFill>
                <a:schemeClr val="dk1"/>
              </a:solidFill>
              <a:latin typeface="Calibri"/>
              <a:ea typeface="Calibri"/>
              <a:cs typeface="Calibri"/>
              <a:sym typeface="Calibri"/>
            </a:endParaRPr>
          </a:p>
        </p:txBody>
      </p:sp>
      <p:sp>
        <p:nvSpPr>
          <p:cNvPr id="307" name="Google Shape;307;p14"/>
          <p:cNvSpPr/>
          <p:nvPr/>
        </p:nvSpPr>
        <p:spPr>
          <a:xfrm>
            <a:off x="5681613" y="5845829"/>
            <a:ext cx="213778" cy="184388"/>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08" name="Google Shape;308;p14"/>
          <p:cNvSpPr/>
          <p:nvPr/>
        </p:nvSpPr>
        <p:spPr>
          <a:xfrm>
            <a:off x="6117218" y="5926628"/>
            <a:ext cx="98769" cy="73916"/>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09" name="Google Shape;309;p14"/>
          <p:cNvSpPr/>
          <p:nvPr/>
        </p:nvSpPr>
        <p:spPr>
          <a:xfrm>
            <a:off x="6435618" y="5926628"/>
            <a:ext cx="98769" cy="73916"/>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cxnSp>
        <p:nvCxnSpPr>
          <p:cNvPr id="310" name="Google Shape;310;p14"/>
          <p:cNvCxnSpPr/>
          <p:nvPr/>
        </p:nvCxnSpPr>
        <p:spPr>
          <a:xfrm rot="10800000">
            <a:off x="1503344" y="993788"/>
            <a:ext cx="0" cy="1979695"/>
          </a:xfrm>
          <a:prstGeom prst="straightConnector1">
            <a:avLst/>
          </a:prstGeom>
          <a:noFill/>
          <a:ln w="76200" cap="flat" cmpd="sng">
            <a:solidFill>
              <a:schemeClr val="accent2"/>
            </a:solidFill>
            <a:prstDash val="solid"/>
            <a:round/>
            <a:headEnd type="none" w="sm" len="sm"/>
            <a:tailEnd type="none" w="sm" len="sm"/>
          </a:ln>
        </p:spPr>
      </p:cxnSp>
      <p:sp>
        <p:nvSpPr>
          <p:cNvPr id="311" name="Google Shape;311;p14"/>
          <p:cNvSpPr/>
          <p:nvPr/>
        </p:nvSpPr>
        <p:spPr>
          <a:xfrm>
            <a:off x="2897552" y="2992958"/>
            <a:ext cx="3932457" cy="1039022"/>
          </a:xfrm>
          <a:prstGeom prst="hexagon">
            <a:avLst>
              <a:gd name="adj" fmla="val 25000"/>
              <a:gd name="vf" fmla="val 115470"/>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de-DE" sz="3600" b="1" i="0" u="none" strike="noStrike" cap="none">
                <a:solidFill>
                  <a:schemeClr val="dk1"/>
                </a:solidFill>
                <a:latin typeface="Calibri"/>
                <a:ea typeface="Calibri"/>
                <a:cs typeface="Calibri"/>
                <a:sym typeface="Calibri"/>
              </a:rPr>
              <a:t>Termometru</a:t>
            </a:r>
            <a:endParaRPr sz="3600" b="1" i="0" u="none" strike="noStrike" cap="none">
              <a:solidFill>
                <a:schemeClr val="lt1"/>
              </a:solidFill>
              <a:latin typeface="Calibri"/>
              <a:ea typeface="Calibri"/>
              <a:cs typeface="Calibri"/>
              <a:sym typeface="Calibri"/>
            </a:endParaRPr>
          </a:p>
        </p:txBody>
      </p:sp>
      <p:sp>
        <p:nvSpPr>
          <p:cNvPr id="312" name="Google Shape;312;p14"/>
          <p:cNvSpPr/>
          <p:nvPr/>
        </p:nvSpPr>
        <p:spPr>
          <a:xfrm>
            <a:off x="7208294" y="3512469"/>
            <a:ext cx="3932457" cy="1039022"/>
          </a:xfrm>
          <a:prstGeom prst="hexagon">
            <a:avLst>
              <a:gd name="adj" fmla="val 25000"/>
              <a:gd name="vf" fmla="val 115470"/>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de-DE" sz="3600" b="1" i="0" u="none" strike="noStrike" cap="none">
                <a:solidFill>
                  <a:schemeClr val="dk1"/>
                </a:solidFill>
                <a:latin typeface="Calibri"/>
                <a:ea typeface="Calibri"/>
                <a:cs typeface="Calibri"/>
                <a:sym typeface="Calibri"/>
              </a:rPr>
              <a:t>Barometru</a:t>
            </a:r>
            <a:endParaRPr sz="3600" b="1" i="0" u="none" strike="noStrike" cap="none">
              <a:solidFill>
                <a:schemeClr val="lt1"/>
              </a:solidFill>
              <a:latin typeface="Calibri"/>
              <a:ea typeface="Calibri"/>
              <a:cs typeface="Calibri"/>
              <a:sym typeface="Calibri"/>
            </a:endParaRPr>
          </a:p>
        </p:txBody>
      </p:sp>
      <p:sp>
        <p:nvSpPr>
          <p:cNvPr id="313" name="Google Shape;313;p14"/>
          <p:cNvSpPr/>
          <p:nvPr/>
        </p:nvSpPr>
        <p:spPr>
          <a:xfrm>
            <a:off x="3460498" y="4475398"/>
            <a:ext cx="3932457" cy="1039022"/>
          </a:xfrm>
          <a:prstGeom prst="hexagon">
            <a:avLst>
              <a:gd name="adj" fmla="val 25000"/>
              <a:gd name="vf" fmla="val 115470"/>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de-DE" sz="3600" b="1" i="0" u="none" strike="noStrike" cap="none">
                <a:solidFill>
                  <a:schemeClr val="dk1"/>
                </a:solidFill>
                <a:latin typeface="Calibri"/>
                <a:ea typeface="Calibri"/>
                <a:cs typeface="Calibri"/>
                <a:sym typeface="Calibri"/>
              </a:rPr>
              <a:t>Higrometru</a:t>
            </a:r>
            <a:endParaRPr sz="3600" b="1" i="0" u="none" strike="noStrike" cap="none">
              <a:solidFill>
                <a:schemeClr val="lt1"/>
              </a:solidFill>
              <a:latin typeface="Calibri"/>
              <a:ea typeface="Calibri"/>
              <a:cs typeface="Calibri"/>
              <a:sym typeface="Calibri"/>
            </a:endParaRPr>
          </a:p>
        </p:txBody>
      </p:sp>
      <p:sp>
        <p:nvSpPr>
          <p:cNvPr id="314" name="Google Shape;314;p14"/>
          <p:cNvSpPr/>
          <p:nvPr/>
        </p:nvSpPr>
        <p:spPr>
          <a:xfrm>
            <a:off x="7838691" y="5059931"/>
            <a:ext cx="3932457" cy="1039022"/>
          </a:xfrm>
          <a:prstGeom prst="hexagon">
            <a:avLst>
              <a:gd name="adj" fmla="val 25000"/>
              <a:gd name="vf" fmla="val 115470"/>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de-DE" sz="3600" b="1" i="0" u="none" strike="noStrike" cap="none">
                <a:solidFill>
                  <a:schemeClr val="dk1"/>
                </a:solidFill>
                <a:latin typeface="Calibri"/>
                <a:ea typeface="Calibri"/>
                <a:cs typeface="Calibri"/>
                <a:sym typeface="Calibri"/>
              </a:rPr>
              <a:t>Pluviometru</a:t>
            </a:r>
            <a:endParaRPr sz="3600" b="1" i="0" u="none" strike="noStrike" cap="none">
              <a:solidFill>
                <a:schemeClr val="lt1"/>
              </a:solidFill>
              <a:latin typeface="Calibri"/>
              <a:ea typeface="Calibri"/>
              <a:cs typeface="Calibri"/>
              <a:sym typeface="Calibri"/>
            </a:endParaRPr>
          </a:p>
        </p:txBody>
      </p:sp>
      <p:sp>
        <p:nvSpPr>
          <p:cNvPr id="315" name="Google Shape;315;p14"/>
          <p:cNvSpPr/>
          <p:nvPr/>
        </p:nvSpPr>
        <p:spPr>
          <a:xfrm>
            <a:off x="4637314" y="1696909"/>
            <a:ext cx="3932457" cy="1039022"/>
          </a:xfrm>
          <a:prstGeom prst="hexagon">
            <a:avLst>
              <a:gd name="adj" fmla="val 25000"/>
              <a:gd name="vf" fmla="val 115470"/>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de-DE" sz="3600" b="1" i="0" u="none" strike="noStrike" cap="none">
                <a:solidFill>
                  <a:schemeClr val="dk1"/>
                </a:solidFill>
                <a:latin typeface="Calibri"/>
                <a:ea typeface="Calibri"/>
                <a:cs typeface="Calibri"/>
                <a:sym typeface="Calibri"/>
              </a:rPr>
              <a:t>Vane de vânt</a:t>
            </a:r>
            <a:endParaRPr sz="3600" b="1" i="0" u="none" strike="noStrike" cap="none">
              <a:solidFill>
                <a:schemeClr val="lt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15"/>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21" name="Google Shape;321;p15"/>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22" name="Google Shape;322;p15"/>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cxnSp>
        <p:nvCxnSpPr>
          <p:cNvPr id="323" name="Google Shape;323;p15"/>
          <p:cNvCxnSpPr/>
          <p:nvPr/>
        </p:nvCxnSpPr>
        <p:spPr>
          <a:xfrm rot="10800000">
            <a:off x="665501" y="186231"/>
            <a:ext cx="0" cy="1979695"/>
          </a:xfrm>
          <a:prstGeom prst="straightConnector1">
            <a:avLst/>
          </a:prstGeom>
          <a:noFill/>
          <a:ln w="76200" cap="flat" cmpd="sng">
            <a:solidFill>
              <a:schemeClr val="accent2"/>
            </a:solidFill>
            <a:prstDash val="solid"/>
            <a:round/>
            <a:headEnd type="none" w="sm" len="sm"/>
            <a:tailEnd type="none" w="sm" len="sm"/>
          </a:ln>
        </p:spPr>
      </p:cxnSp>
      <p:sp>
        <p:nvSpPr>
          <p:cNvPr id="324" name="Google Shape;324;p15"/>
          <p:cNvSpPr txBox="1"/>
          <p:nvPr/>
        </p:nvSpPr>
        <p:spPr>
          <a:xfrm>
            <a:off x="762000" y="457200"/>
            <a:ext cx="6522999" cy="3657600"/>
          </a:xfrm>
          <a:prstGeom prst="rect">
            <a:avLst/>
          </a:prstGeom>
          <a:noFill/>
          <a:ln>
            <a:noFill/>
          </a:ln>
        </p:spPr>
        <p:txBody>
          <a:bodyPr spcFirstLastPara="1" wrap="square" lIns="121900" tIns="121900" rIns="121900" bIns="121900" anchor="b" anchorCtr="0">
            <a:noAutofit/>
          </a:bodyPr>
          <a:lstStyle/>
          <a:p>
            <a:pPr marL="0" marR="0" lvl="0" indent="0" algn="ctr" rtl="0">
              <a:lnSpc>
                <a:spcPct val="100000"/>
              </a:lnSpc>
              <a:spcBef>
                <a:spcPts val="0"/>
              </a:spcBef>
              <a:spcAft>
                <a:spcPts val="0"/>
              </a:spcAft>
              <a:buNone/>
            </a:pPr>
            <a:r>
              <a:rPr lang="de-DE" sz="4267" b="1" i="0" u="none" strike="noStrike" cap="none">
                <a:solidFill>
                  <a:schemeClr val="dk1"/>
                </a:solidFill>
                <a:latin typeface="Montserrat"/>
                <a:ea typeface="Montserrat"/>
                <a:cs typeface="Montserrat"/>
                <a:sym typeface="Montserrat"/>
              </a:rPr>
              <a:t>O vană de vânt (cunoscută și sub denumirile de arătător de vânt sau cocoș de vânt)</a:t>
            </a:r>
            <a:endParaRPr sz="4267" b="1" i="0" u="none" strike="noStrike" cap="none">
              <a:solidFill>
                <a:schemeClr val="lt2"/>
              </a:solidFill>
              <a:latin typeface="Montserrat"/>
              <a:ea typeface="Montserrat"/>
              <a:cs typeface="Montserrat"/>
              <a:sym typeface="Montserrat"/>
            </a:endParaRPr>
          </a:p>
        </p:txBody>
      </p:sp>
      <p:sp>
        <p:nvSpPr>
          <p:cNvPr id="325" name="Google Shape;325;p15"/>
          <p:cNvSpPr txBox="1"/>
          <p:nvPr/>
        </p:nvSpPr>
        <p:spPr>
          <a:xfrm>
            <a:off x="7010400" y="5247374"/>
            <a:ext cx="3716654" cy="54382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Fotografie de pe Pixabay de la Antranias</a:t>
            </a:r>
            <a:endParaRPr/>
          </a:p>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 Manfred Antranias Zimmer – licență gratuită</a:t>
            </a:r>
            <a:endParaRPr sz="1467" b="0" i="0" u="none" strike="noStrike" cap="none">
              <a:solidFill>
                <a:schemeClr val="dk1"/>
              </a:solidFill>
              <a:latin typeface="Calibri"/>
              <a:ea typeface="Calibri"/>
              <a:cs typeface="Calibri"/>
              <a:sym typeface="Calibri"/>
            </a:endParaRPr>
          </a:p>
        </p:txBody>
      </p:sp>
      <p:pic>
        <p:nvPicPr>
          <p:cNvPr id="326" name="Google Shape;326;p15" descr="Ein Bild, das Wetterfahne, Himmel, draußen, Wolke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148825" y="61394"/>
            <a:ext cx="3519175" cy="518359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16"/>
          <p:cNvSpPr txBox="1"/>
          <p:nvPr/>
        </p:nvSpPr>
        <p:spPr>
          <a:xfrm>
            <a:off x="400595" y="2574024"/>
            <a:ext cx="6224571" cy="1709953"/>
          </a:xfrm>
          <a:prstGeom prst="rect">
            <a:avLst/>
          </a:prstGeom>
          <a:noFill/>
          <a:ln>
            <a:noFill/>
          </a:ln>
        </p:spPr>
        <p:txBody>
          <a:bodyPr spcFirstLastPara="1" wrap="square" lIns="121900" tIns="121900" rIns="121900" bIns="121900" anchor="b" anchorCtr="0">
            <a:noAutofit/>
          </a:bodyPr>
          <a:lstStyle/>
          <a:p>
            <a:pPr marL="0" marR="0" lvl="0" indent="0" algn="ctr" rtl="0">
              <a:lnSpc>
                <a:spcPct val="100000"/>
              </a:lnSpc>
              <a:spcBef>
                <a:spcPts val="0"/>
              </a:spcBef>
              <a:spcAft>
                <a:spcPts val="0"/>
              </a:spcAft>
              <a:buNone/>
            </a:pPr>
            <a:r>
              <a:rPr lang="de-DE" sz="4267" b="1" i="0" u="none" strike="noStrike" cap="none">
                <a:solidFill>
                  <a:schemeClr val="dk1"/>
                </a:solidFill>
                <a:latin typeface="Montserrat"/>
                <a:ea typeface="Montserrat"/>
                <a:cs typeface="Montserrat"/>
                <a:sym typeface="Montserrat"/>
              </a:rPr>
              <a:t>Videoclip despre vane de vânt</a:t>
            </a:r>
            <a:endParaRPr sz="4267" b="1" i="0" u="none" strike="noStrike" cap="none">
              <a:solidFill>
                <a:schemeClr val="lt2"/>
              </a:solidFill>
              <a:latin typeface="Montserrat"/>
              <a:ea typeface="Montserrat"/>
              <a:cs typeface="Montserrat"/>
              <a:sym typeface="Montserrat"/>
            </a:endParaRPr>
          </a:p>
        </p:txBody>
      </p:sp>
      <p:sp>
        <p:nvSpPr>
          <p:cNvPr id="332" name="Google Shape;332;p16"/>
          <p:cNvSpPr txBox="1"/>
          <p:nvPr/>
        </p:nvSpPr>
        <p:spPr>
          <a:xfrm>
            <a:off x="7277494" y="4923418"/>
            <a:ext cx="4220240" cy="318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67"/>
              <a:buFont typeface="Arial"/>
              <a:buNone/>
            </a:pPr>
            <a:r>
              <a:rPr lang="de-DE" sz="1467" b="0" i="0" u="sng" strike="noStrike" cap="none">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https://www.youtube.com/watch?v=-rQc4uYnBe8</a:t>
            </a:r>
            <a:endParaRPr sz="1400" b="0" i="0" u="none" strike="noStrike" cap="none">
              <a:solidFill>
                <a:srgbClr val="000000"/>
              </a:solidFill>
              <a:latin typeface="Arial"/>
              <a:ea typeface="Arial"/>
              <a:cs typeface="Arial"/>
              <a:sym typeface="Arial"/>
            </a:endParaRPr>
          </a:p>
        </p:txBody>
      </p:sp>
      <p:sp>
        <p:nvSpPr>
          <p:cNvPr id="333" name="Google Shape;333;p16"/>
          <p:cNvSpPr/>
          <p:nvPr/>
        </p:nvSpPr>
        <p:spPr>
          <a:xfrm>
            <a:off x="6095181" y="5912607"/>
            <a:ext cx="124800" cy="124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34" name="Google Shape;334;p16"/>
          <p:cNvSpPr/>
          <p:nvPr/>
        </p:nvSpPr>
        <p:spPr>
          <a:xfrm>
            <a:off x="5677597" y="5912607"/>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35" name="Google Shape;335;p16"/>
          <p:cNvSpPr/>
          <p:nvPr/>
        </p:nvSpPr>
        <p:spPr>
          <a:xfrm>
            <a:off x="6514765" y="5860721"/>
            <a:ext cx="220800"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36" name="Google Shape;336;p16"/>
          <p:cNvSpPr/>
          <p:nvPr/>
        </p:nvSpPr>
        <p:spPr>
          <a:xfrm>
            <a:off x="6783355" y="130629"/>
            <a:ext cx="3685592" cy="1485853"/>
          </a:xfrm>
          <a:prstGeom prst="cloud">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de-DE" sz="1800" b="0" i="0" u="none" strike="noStrike" cap="none">
                <a:solidFill>
                  <a:schemeClr val="lt1"/>
                </a:solidFill>
                <a:latin typeface="Calibri"/>
                <a:ea typeface="Calibri"/>
                <a:cs typeface="Calibri"/>
                <a:sym typeface="Calibri"/>
              </a:rPr>
              <a:t>Haideți să ne uităm la acest videoclip scurt de pe YouTube!</a:t>
            </a:r>
            <a:endParaRPr sz="1400" b="0" i="0" u="none" strike="noStrike" cap="none">
              <a:solidFill>
                <a:srgbClr val="000000"/>
              </a:solidFill>
              <a:latin typeface="Arial"/>
              <a:ea typeface="Arial"/>
              <a:cs typeface="Arial"/>
              <a:sym typeface="Arial"/>
            </a:endParaRPr>
          </a:p>
        </p:txBody>
      </p:sp>
      <p:pic>
        <p:nvPicPr>
          <p:cNvPr id="337" name="Google Shape;337;p16">
            <a:hlinkClick r:id="rId3"/>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411271" y="1910899"/>
            <a:ext cx="5380133" cy="301252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17"/>
          <p:cNvSpPr txBox="1"/>
          <p:nvPr/>
        </p:nvSpPr>
        <p:spPr>
          <a:xfrm>
            <a:off x="400595" y="2574024"/>
            <a:ext cx="6224571" cy="1709953"/>
          </a:xfrm>
          <a:prstGeom prst="rect">
            <a:avLst/>
          </a:prstGeom>
          <a:noFill/>
          <a:ln>
            <a:noFill/>
          </a:ln>
        </p:spPr>
        <p:txBody>
          <a:bodyPr spcFirstLastPara="1" wrap="square" lIns="121900" tIns="121900" rIns="121900" bIns="121900" anchor="b" anchorCtr="0">
            <a:noAutofit/>
          </a:bodyPr>
          <a:lstStyle/>
          <a:p>
            <a:pPr marL="0" marR="0" lvl="0" indent="0" algn="ctr" rtl="0">
              <a:lnSpc>
                <a:spcPct val="100000"/>
              </a:lnSpc>
              <a:spcBef>
                <a:spcPts val="0"/>
              </a:spcBef>
              <a:spcAft>
                <a:spcPts val="0"/>
              </a:spcAft>
              <a:buNone/>
            </a:pPr>
            <a:r>
              <a:rPr lang="de-DE" sz="4267" b="1" i="0" u="none" strike="noStrike" cap="none">
                <a:solidFill>
                  <a:schemeClr val="dk1"/>
                </a:solidFill>
                <a:latin typeface="Montserrat"/>
                <a:ea typeface="Montserrat"/>
                <a:cs typeface="Montserrat"/>
                <a:sym typeface="Montserrat"/>
              </a:rPr>
              <a:t>Videoclipul despre termometru</a:t>
            </a:r>
            <a:endParaRPr sz="4267" b="1" i="0" u="none" strike="noStrike" cap="none">
              <a:solidFill>
                <a:schemeClr val="lt2"/>
              </a:solidFill>
              <a:latin typeface="Montserrat"/>
              <a:ea typeface="Montserrat"/>
              <a:cs typeface="Montserrat"/>
              <a:sym typeface="Montserrat"/>
            </a:endParaRPr>
          </a:p>
        </p:txBody>
      </p:sp>
      <p:sp>
        <p:nvSpPr>
          <p:cNvPr id="343" name="Google Shape;343;p17"/>
          <p:cNvSpPr txBox="1"/>
          <p:nvPr/>
        </p:nvSpPr>
        <p:spPr>
          <a:xfrm>
            <a:off x="6979298" y="4923418"/>
            <a:ext cx="4518436" cy="3180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67"/>
              <a:buFont typeface="Arial"/>
              <a:buNone/>
            </a:pPr>
            <a:r>
              <a:rPr lang="de-DE" sz="1467" b="0" i="0" u="sng" strike="noStrike" cap="none">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https://www.youtube.com/watch?v=rARnTlPax8E&amp;t=28s</a:t>
            </a:r>
            <a:endParaRPr sz="1400" b="0" i="0" u="none" strike="noStrike" cap="none">
              <a:solidFill>
                <a:srgbClr val="000000"/>
              </a:solidFill>
              <a:latin typeface="Arial"/>
              <a:ea typeface="Arial"/>
              <a:cs typeface="Arial"/>
              <a:sym typeface="Arial"/>
            </a:endParaRPr>
          </a:p>
        </p:txBody>
      </p:sp>
      <p:sp>
        <p:nvSpPr>
          <p:cNvPr id="344" name="Google Shape;344;p17"/>
          <p:cNvSpPr/>
          <p:nvPr/>
        </p:nvSpPr>
        <p:spPr>
          <a:xfrm>
            <a:off x="6095181" y="5912607"/>
            <a:ext cx="124800" cy="124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45" name="Google Shape;345;p17"/>
          <p:cNvSpPr/>
          <p:nvPr/>
        </p:nvSpPr>
        <p:spPr>
          <a:xfrm>
            <a:off x="5677597" y="5912607"/>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46" name="Google Shape;346;p17"/>
          <p:cNvSpPr/>
          <p:nvPr/>
        </p:nvSpPr>
        <p:spPr>
          <a:xfrm>
            <a:off x="6514765" y="5860721"/>
            <a:ext cx="220800"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47" name="Google Shape;347;p17"/>
          <p:cNvSpPr/>
          <p:nvPr/>
        </p:nvSpPr>
        <p:spPr>
          <a:xfrm>
            <a:off x="6477000" y="130629"/>
            <a:ext cx="3991947" cy="1621971"/>
          </a:xfrm>
          <a:prstGeom prst="cloud">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de-DE" sz="1800" b="0" i="0" u="none" strike="noStrike" cap="none">
                <a:solidFill>
                  <a:schemeClr val="lt1"/>
                </a:solidFill>
                <a:latin typeface="Calibri"/>
                <a:ea typeface="Calibri"/>
                <a:cs typeface="Calibri"/>
                <a:sym typeface="Calibri"/>
              </a:rPr>
              <a:t>Haideți să ne uităm la acest videoclip de pe YouTube despre măsurarea temperaturii!</a:t>
            </a:r>
            <a:endParaRPr sz="1400" b="0" i="0" u="none" strike="noStrike" cap="none">
              <a:solidFill>
                <a:srgbClr val="000000"/>
              </a:solidFill>
              <a:latin typeface="Arial"/>
              <a:ea typeface="Arial"/>
              <a:cs typeface="Arial"/>
              <a:sym typeface="Arial"/>
            </a:endParaRPr>
          </a:p>
        </p:txBody>
      </p:sp>
      <p:pic>
        <p:nvPicPr>
          <p:cNvPr id="348" name="Google Shape;348;p17">
            <a:hlinkClick r:id="rId3"/>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248400" y="1838132"/>
            <a:ext cx="5846209" cy="278722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18"/>
          <p:cNvSpPr txBox="1"/>
          <p:nvPr/>
        </p:nvSpPr>
        <p:spPr>
          <a:xfrm>
            <a:off x="1676400" y="304800"/>
            <a:ext cx="8650266" cy="47244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None/>
            </a:pPr>
            <a:r>
              <a:rPr lang="de-DE" sz="2400" b="1" i="0" u="none" strike="noStrike" cap="none">
                <a:solidFill>
                  <a:schemeClr val="dk1"/>
                </a:solidFill>
                <a:latin typeface="Calibri"/>
                <a:ea typeface="Calibri"/>
                <a:cs typeface="Calibri"/>
                <a:sym typeface="Calibri"/>
              </a:rPr>
              <a:t>Cum funcționează un termometru?</a:t>
            </a:r>
            <a:endParaRPr/>
          </a:p>
          <a:p>
            <a:pPr marL="0" marR="0" lvl="0" indent="0" algn="l" rtl="0">
              <a:lnSpc>
                <a:spcPct val="100000"/>
              </a:lnSpc>
              <a:spcBef>
                <a:spcPts val="0"/>
              </a:spcBef>
              <a:spcAft>
                <a:spcPts val="0"/>
              </a:spcAft>
              <a:buNone/>
            </a:pPr>
            <a:r>
              <a:rPr lang="de-DE" sz="2400" b="1" i="0" u="none" strike="noStrike" cap="none">
                <a:solidFill>
                  <a:schemeClr val="dk1"/>
                </a:solidFill>
                <a:latin typeface="Calibri"/>
                <a:ea typeface="Calibri"/>
                <a:cs typeface="Calibri"/>
                <a:sym typeface="Calibri"/>
              </a:rPr>
              <a:t>Termometre cu lichid în sticlă.</a:t>
            </a:r>
            <a:endParaRPr sz="2400" b="1"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1000"/>
              </a:spcBef>
              <a:spcAft>
                <a:spcPts val="0"/>
              </a:spcAft>
              <a:buNone/>
            </a:pPr>
            <a:r>
              <a:rPr lang="de-DE" sz="2400" b="0" i="0" u="none" strike="noStrike" cap="none">
                <a:solidFill>
                  <a:schemeClr val="dk1"/>
                </a:solidFill>
                <a:latin typeface="Calibri"/>
                <a:ea typeface="Calibri"/>
                <a:cs typeface="Calibri"/>
                <a:sym typeface="Calibri"/>
              </a:rPr>
              <a:t>Un termometru este un instrument folosit pentru a măsura temperatura. Termometrul cu lichid în sticlă este unul dintre cele mai comune tipuri de termometre, care folosește un lichid (cum ar fi mercurul sau alcoolul colorat) într-un tub de sticlă. Lichidul din tubul de sticlă se dilată când este încălzit și se contractă când este răcit. Tubul de sticlă are o scară calibrată marcată în grade (Celsius, Fahrenheit etc.). Pe măsură ce temperatura crește, lichidul se dilată și urcă în tub. Nivelul lichidului indică temperatura. Când temperatura scade, lichidul se contractă și coboară în tub, indicând din nou temperatura pe scară.</a:t>
            </a:r>
            <a:endParaRPr sz="1400" b="0" i="0" u="none" strike="noStrike" cap="none">
              <a:solidFill>
                <a:srgbClr val="000000"/>
              </a:solidFill>
              <a:latin typeface="Arial"/>
              <a:ea typeface="Arial"/>
              <a:cs typeface="Arial"/>
              <a:sym typeface="Arial"/>
            </a:endParaRPr>
          </a:p>
        </p:txBody>
      </p:sp>
      <p:sp>
        <p:nvSpPr>
          <p:cNvPr id="354" name="Google Shape;354;p18"/>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55" name="Google Shape;355;p18"/>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56" name="Google Shape;356;p18"/>
          <p:cNvSpPr/>
          <p:nvPr/>
        </p:nvSpPr>
        <p:spPr>
          <a:xfrm>
            <a:off x="6048006" y="5853073"/>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57" name="Google Shape;357;p18"/>
          <p:cNvSpPr/>
          <p:nvPr/>
        </p:nvSpPr>
        <p:spPr>
          <a:xfrm>
            <a:off x="5740198" y="5918551"/>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58" name="Google Shape;358;p18"/>
          <p:cNvSpPr txBox="1"/>
          <p:nvPr/>
        </p:nvSpPr>
        <p:spPr>
          <a:xfrm>
            <a:off x="1750256" y="1256592"/>
            <a:ext cx="10159507"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rgbClr val="888888"/>
              </a:buClr>
              <a:buSzPts val="1600"/>
              <a:buFont typeface="Arial"/>
              <a:buNone/>
            </a:pPr>
            <a:endParaRPr sz="1600" b="0" i="0" u="none" strike="noStrike" cap="none">
              <a:solidFill>
                <a:schemeClr val="dk1"/>
              </a:solidFill>
              <a:latin typeface="Calibri"/>
              <a:ea typeface="Calibri"/>
              <a:cs typeface="Calibri"/>
              <a:sym typeface="Calibri"/>
            </a:endParaRPr>
          </a:p>
        </p:txBody>
      </p:sp>
      <p:cxnSp>
        <p:nvCxnSpPr>
          <p:cNvPr id="359" name="Google Shape;359;p18"/>
          <p:cNvCxnSpPr/>
          <p:nvPr/>
        </p:nvCxnSpPr>
        <p:spPr>
          <a:xfrm rot="10800000">
            <a:off x="1503344" y="1125958"/>
            <a:ext cx="0" cy="1979695"/>
          </a:xfrm>
          <a:prstGeom prst="straightConnector1">
            <a:avLst/>
          </a:prstGeom>
          <a:noFill/>
          <a:ln w="76200" cap="flat" cmpd="sng">
            <a:solidFill>
              <a:schemeClr val="accent2"/>
            </a:solidFill>
            <a:prstDash val="solid"/>
            <a:round/>
            <a:headEnd type="none" w="sm" len="sm"/>
            <a:tailEnd type="none" w="sm" len="sm"/>
          </a:ln>
        </p:spPr>
      </p:cxnSp>
      <p:pic>
        <p:nvPicPr>
          <p:cNvPr id="360" name="Google Shape;360;p18" descr="Ein Bild, das Text, Screenshot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0441744" y="1685515"/>
            <a:ext cx="1572861" cy="3145721"/>
          </a:xfrm>
          <a:prstGeom prst="rect">
            <a:avLst/>
          </a:prstGeom>
          <a:noFill/>
          <a:ln>
            <a:noFill/>
          </a:ln>
        </p:spPr>
      </p:pic>
      <p:sp>
        <p:nvSpPr>
          <p:cNvPr id="361" name="Google Shape;361;p18"/>
          <p:cNvSpPr txBox="1"/>
          <p:nvPr/>
        </p:nvSpPr>
        <p:spPr>
          <a:xfrm>
            <a:off x="9982200" y="4935331"/>
            <a:ext cx="2209799" cy="76959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Fotografie de pe Pixabay de la Clker-Free</a:t>
            </a:r>
            <a:endParaRPr/>
          </a:p>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 Images – licență gratuită</a:t>
            </a:r>
            <a:endParaRPr sz="1467" b="0" i="0" u="none" strike="noStrike" cap="non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19"/>
          <p:cNvSpPr txBox="1"/>
          <p:nvPr/>
        </p:nvSpPr>
        <p:spPr>
          <a:xfrm>
            <a:off x="1902657" y="1152497"/>
            <a:ext cx="8650266"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None/>
            </a:pPr>
            <a:r>
              <a:rPr lang="de-DE" sz="2400" b="1" i="0" u="none" strike="noStrike" cap="none">
                <a:solidFill>
                  <a:schemeClr val="dk1"/>
                </a:solidFill>
                <a:latin typeface="Calibri"/>
                <a:ea typeface="Calibri"/>
                <a:cs typeface="Calibri"/>
                <a:sym typeface="Calibri"/>
              </a:rPr>
              <a:t>Cum funcționează un termometru?</a:t>
            </a:r>
            <a:br>
              <a:rPr lang="de-DE" sz="2400" b="1" i="0" u="none" strike="noStrike" cap="none">
                <a:solidFill>
                  <a:schemeClr val="dk1"/>
                </a:solidFill>
                <a:latin typeface="Calibri"/>
                <a:ea typeface="Calibri"/>
                <a:cs typeface="Calibri"/>
                <a:sym typeface="Calibri"/>
              </a:rPr>
            </a:br>
            <a:r>
              <a:rPr lang="de-DE" sz="2400" b="1" i="0" u="none" strike="noStrike" cap="none">
                <a:solidFill>
                  <a:schemeClr val="dk1"/>
                </a:solidFill>
                <a:latin typeface="Calibri"/>
                <a:ea typeface="Calibri"/>
                <a:cs typeface="Calibri"/>
                <a:sym typeface="Calibri"/>
              </a:rPr>
              <a:t>Termometre digitale</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1000"/>
              </a:spcBef>
              <a:spcAft>
                <a:spcPts val="0"/>
              </a:spcAft>
              <a:buNone/>
            </a:pPr>
            <a:r>
              <a:rPr lang="de-DE" sz="2400" b="0" i="0" u="none" strike="noStrike" cap="none">
                <a:solidFill>
                  <a:schemeClr val="dk1"/>
                </a:solidFill>
                <a:latin typeface="Calibri"/>
                <a:ea typeface="Calibri"/>
                <a:cs typeface="Calibri"/>
                <a:sym typeface="Calibri"/>
              </a:rPr>
              <a:t>Termometrul digital este un dispozitiv electronic care măsoară temperatura folosind senzori. Acesta utilizează un termistor, un tip de rezistor a cărui rezistență se modifică odată cu temperatura. Pe măsură ce temperatura variază, rezistența termistorului se schimbă, iar electronica termometrului detectează această variație. Termometrul transformă această rezistență într-o citire a temperaturii, care este afișată pe un ecran digital.</a:t>
            </a:r>
            <a:endParaRPr sz="2400" b="0" i="0" u="none" strike="noStrike" cap="none">
              <a:solidFill>
                <a:schemeClr val="dk1"/>
              </a:solidFill>
              <a:latin typeface="Calibri"/>
              <a:ea typeface="Calibri"/>
              <a:cs typeface="Calibri"/>
              <a:sym typeface="Calibri"/>
            </a:endParaRPr>
          </a:p>
        </p:txBody>
      </p:sp>
      <p:sp>
        <p:nvSpPr>
          <p:cNvPr id="367" name="Google Shape;367;p19"/>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68" name="Google Shape;368;p19"/>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69" name="Google Shape;369;p19"/>
          <p:cNvSpPr/>
          <p:nvPr/>
        </p:nvSpPr>
        <p:spPr>
          <a:xfrm>
            <a:off x="6048006" y="5853073"/>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70" name="Google Shape;370;p19"/>
          <p:cNvSpPr/>
          <p:nvPr/>
        </p:nvSpPr>
        <p:spPr>
          <a:xfrm>
            <a:off x="5740198" y="5918551"/>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71" name="Google Shape;371;p19"/>
          <p:cNvSpPr txBox="1"/>
          <p:nvPr/>
        </p:nvSpPr>
        <p:spPr>
          <a:xfrm>
            <a:off x="1750256" y="1256592"/>
            <a:ext cx="10159507"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rgbClr val="888888"/>
              </a:buClr>
              <a:buSzPts val="1600"/>
              <a:buFont typeface="Arial"/>
              <a:buNone/>
            </a:pPr>
            <a:endParaRPr sz="1600" b="0" i="0" u="none" strike="noStrike" cap="none">
              <a:solidFill>
                <a:schemeClr val="dk1"/>
              </a:solidFill>
              <a:latin typeface="Calibri"/>
              <a:ea typeface="Calibri"/>
              <a:cs typeface="Calibri"/>
              <a:sym typeface="Calibri"/>
            </a:endParaRPr>
          </a:p>
        </p:txBody>
      </p:sp>
      <p:cxnSp>
        <p:nvCxnSpPr>
          <p:cNvPr id="372" name="Google Shape;372;p19"/>
          <p:cNvCxnSpPr/>
          <p:nvPr/>
        </p:nvCxnSpPr>
        <p:spPr>
          <a:xfrm rot="10800000">
            <a:off x="1503344" y="1125958"/>
            <a:ext cx="0" cy="1979695"/>
          </a:xfrm>
          <a:prstGeom prst="straightConnector1">
            <a:avLst/>
          </a:prstGeom>
          <a:noFill/>
          <a:ln w="76200" cap="flat" cmpd="sng">
            <a:solidFill>
              <a:schemeClr val="accent2"/>
            </a:solidFill>
            <a:prstDash val="solid"/>
            <a:round/>
            <a:headEnd type="none" w="sm" len="sm"/>
            <a:tailEnd type="none" w="sm" len="sm"/>
          </a:ln>
        </p:spPr>
      </p:cxnSp>
      <p:sp>
        <p:nvSpPr>
          <p:cNvPr id="373" name="Google Shape;373;p19"/>
          <p:cNvSpPr txBox="1"/>
          <p:nvPr/>
        </p:nvSpPr>
        <p:spPr>
          <a:xfrm>
            <a:off x="9220200" y="5271717"/>
            <a:ext cx="2971800" cy="76959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Fotografie de pe Pixabay de la Clker-Free</a:t>
            </a:r>
            <a:endParaRPr/>
          </a:p>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 Vector-Images – licență gratuită</a:t>
            </a:r>
            <a:endParaRPr sz="1467" b="0" i="0" u="none" strike="noStrike" cap="none">
              <a:solidFill>
                <a:schemeClr val="dk1"/>
              </a:solidFill>
              <a:latin typeface="Calibri"/>
              <a:ea typeface="Calibri"/>
              <a:cs typeface="Calibri"/>
              <a:sym typeface="Calibri"/>
            </a:endParaRPr>
          </a:p>
        </p:txBody>
      </p:sp>
      <p:pic>
        <p:nvPicPr>
          <p:cNvPr id="374" name="Google Shape;374;p19" descr="Ein Bild, das Gerät, Text, Thermometer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999327" y="1568776"/>
            <a:ext cx="1860224" cy="372044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20"/>
          <p:cNvSpPr txBox="1"/>
          <p:nvPr/>
        </p:nvSpPr>
        <p:spPr>
          <a:xfrm>
            <a:off x="1902657" y="1152497"/>
            <a:ext cx="6345601"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None/>
            </a:pPr>
            <a:r>
              <a:rPr lang="de-DE" sz="2400" b="1" i="0" u="none" strike="noStrike" cap="none">
                <a:solidFill>
                  <a:schemeClr val="dk1"/>
                </a:solidFill>
                <a:latin typeface="Calibri"/>
                <a:ea typeface="Calibri"/>
                <a:cs typeface="Calibri"/>
                <a:sym typeface="Calibri"/>
              </a:rPr>
              <a:t>Cum funcționează un termometru?</a:t>
            </a:r>
            <a:endParaRPr/>
          </a:p>
          <a:p>
            <a:pPr marL="0" marR="0" lvl="0" indent="0" algn="l" rtl="0">
              <a:lnSpc>
                <a:spcPct val="100000"/>
              </a:lnSpc>
              <a:spcBef>
                <a:spcPts val="0"/>
              </a:spcBef>
              <a:spcAft>
                <a:spcPts val="0"/>
              </a:spcAft>
              <a:buNone/>
            </a:pPr>
            <a:r>
              <a:rPr lang="de-DE" sz="2400" b="1" i="0" u="none" strike="noStrike" cap="none">
                <a:solidFill>
                  <a:schemeClr val="dk1"/>
                </a:solidFill>
                <a:latin typeface="Calibri"/>
                <a:ea typeface="Calibri"/>
                <a:cs typeface="Calibri"/>
                <a:sym typeface="Calibri"/>
              </a:rPr>
              <a:t>Termometre cu infraroșu</a:t>
            </a:r>
            <a:endParaRPr sz="2400" b="1"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None/>
            </a:pPr>
            <a:r>
              <a:rPr lang="de-DE" sz="2400" b="0" i="0" u="none" strike="noStrike" cap="none">
                <a:solidFill>
                  <a:schemeClr val="dk1"/>
                </a:solidFill>
                <a:latin typeface="Calibri"/>
                <a:ea typeface="Calibri"/>
                <a:cs typeface="Calibri"/>
                <a:sym typeface="Calibri"/>
              </a:rPr>
              <a:t>Termometrele cu infraroșu detectează radiațiile infraroșii emise de un obiect. Fiecare obiect emite radiații infraroșii, iar cantitatea acestora crește odată cu temperatura. Senzorul termometrului detectează această radiație și o transformă într-un semnal electric.</a:t>
            </a:r>
            <a:endParaRPr/>
          </a:p>
          <a:p>
            <a:pPr marL="0" marR="0" lvl="0" indent="0" algn="l" rtl="0">
              <a:lnSpc>
                <a:spcPct val="90000"/>
              </a:lnSpc>
              <a:spcBef>
                <a:spcPts val="1000"/>
              </a:spcBef>
              <a:spcAft>
                <a:spcPts val="0"/>
              </a:spcAft>
              <a:buNone/>
            </a:pPr>
            <a:r>
              <a:rPr lang="de-DE" sz="2400" b="0" i="0" u="none" strike="noStrike" cap="none">
                <a:solidFill>
                  <a:schemeClr val="dk1"/>
                </a:solidFill>
                <a:latin typeface="Calibri"/>
                <a:ea typeface="Calibri"/>
                <a:cs typeface="Calibri"/>
                <a:sym typeface="Calibri"/>
              </a:rPr>
              <a:t>Electronica termometrului traduce apoi acest semnal într-o citire a temperaturii, care este afișată pe ecran.</a:t>
            </a:r>
            <a:endParaRPr sz="2400" b="0" i="0" u="none" strike="noStrike" cap="none">
              <a:solidFill>
                <a:schemeClr val="dk1"/>
              </a:solidFill>
              <a:latin typeface="Calibri"/>
              <a:ea typeface="Calibri"/>
              <a:cs typeface="Calibri"/>
              <a:sym typeface="Calibri"/>
            </a:endParaRPr>
          </a:p>
        </p:txBody>
      </p:sp>
      <p:sp>
        <p:nvSpPr>
          <p:cNvPr id="380" name="Google Shape;380;p20"/>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81" name="Google Shape;381;p20"/>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82" name="Google Shape;382;p20"/>
          <p:cNvSpPr/>
          <p:nvPr/>
        </p:nvSpPr>
        <p:spPr>
          <a:xfrm>
            <a:off x="6048006" y="5853073"/>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83" name="Google Shape;383;p20"/>
          <p:cNvSpPr/>
          <p:nvPr/>
        </p:nvSpPr>
        <p:spPr>
          <a:xfrm>
            <a:off x="5740198" y="5918551"/>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84" name="Google Shape;384;p20"/>
          <p:cNvSpPr txBox="1"/>
          <p:nvPr/>
        </p:nvSpPr>
        <p:spPr>
          <a:xfrm>
            <a:off x="1750256" y="1256592"/>
            <a:ext cx="10159507"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rgbClr val="888888"/>
              </a:buClr>
              <a:buSzPts val="1600"/>
              <a:buFont typeface="Arial"/>
              <a:buNone/>
            </a:pPr>
            <a:endParaRPr sz="1600" b="0" i="0" u="none" strike="noStrike" cap="none">
              <a:solidFill>
                <a:schemeClr val="dk1"/>
              </a:solidFill>
              <a:latin typeface="Calibri"/>
              <a:ea typeface="Calibri"/>
              <a:cs typeface="Calibri"/>
              <a:sym typeface="Calibri"/>
            </a:endParaRPr>
          </a:p>
        </p:txBody>
      </p:sp>
      <p:cxnSp>
        <p:nvCxnSpPr>
          <p:cNvPr id="385" name="Google Shape;385;p20"/>
          <p:cNvCxnSpPr/>
          <p:nvPr/>
        </p:nvCxnSpPr>
        <p:spPr>
          <a:xfrm rot="10800000">
            <a:off x="1503344" y="1125958"/>
            <a:ext cx="0" cy="1979695"/>
          </a:xfrm>
          <a:prstGeom prst="straightConnector1">
            <a:avLst/>
          </a:prstGeom>
          <a:noFill/>
          <a:ln w="76200" cap="flat" cmpd="sng">
            <a:solidFill>
              <a:schemeClr val="accent2"/>
            </a:solidFill>
            <a:prstDash val="solid"/>
            <a:round/>
            <a:headEnd type="none" w="sm" len="sm"/>
            <a:tailEnd type="none" w="sm" len="sm"/>
          </a:ln>
        </p:spPr>
      </p:cxnSp>
      <p:sp>
        <p:nvSpPr>
          <p:cNvPr id="386" name="Google Shape;386;p20"/>
          <p:cNvSpPr txBox="1"/>
          <p:nvPr/>
        </p:nvSpPr>
        <p:spPr>
          <a:xfrm>
            <a:off x="8919027" y="4506408"/>
            <a:ext cx="2739573" cy="76959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Fotografie de pe Pixabay de la www_InfoTimisoara_ro</a:t>
            </a:r>
            <a:endParaRPr/>
          </a:p>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 Viorel Vașadi – licență gratuită</a:t>
            </a:r>
            <a:endParaRPr sz="1467" b="0" i="0" u="none" strike="noStrike" cap="none">
              <a:solidFill>
                <a:schemeClr val="dk1"/>
              </a:solidFill>
              <a:latin typeface="Calibri"/>
              <a:ea typeface="Calibri"/>
              <a:cs typeface="Calibri"/>
              <a:sym typeface="Calibri"/>
            </a:endParaRPr>
          </a:p>
        </p:txBody>
      </p:sp>
      <p:pic>
        <p:nvPicPr>
          <p:cNvPr id="387" name="Google Shape;387;p20" descr="Ein Bild, das Uhr, Messinstrument, Thermometer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318522" y="1948640"/>
            <a:ext cx="3838152" cy="255776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21"/>
          <p:cNvSpPr txBox="1"/>
          <p:nvPr/>
        </p:nvSpPr>
        <p:spPr>
          <a:xfrm>
            <a:off x="1902656" y="1152497"/>
            <a:ext cx="7334978"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None/>
            </a:pPr>
            <a:r>
              <a:rPr lang="de-DE" sz="2400" b="1" i="0" u="none" strike="noStrike" cap="none">
                <a:solidFill>
                  <a:schemeClr val="dk1"/>
                </a:solidFill>
                <a:latin typeface="Calibri"/>
                <a:ea typeface="Calibri"/>
                <a:cs typeface="Calibri"/>
                <a:sym typeface="Calibri"/>
              </a:rPr>
              <a:t>Cum funcționează un barometru? Partea I</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1000"/>
              </a:spcBef>
              <a:spcAft>
                <a:spcPts val="0"/>
              </a:spcAft>
              <a:buNone/>
            </a:pPr>
            <a:r>
              <a:rPr lang="de-DE" sz="2400" b="0" i="0" u="none" strike="noStrike" cap="none">
                <a:solidFill>
                  <a:schemeClr val="dk1"/>
                </a:solidFill>
                <a:latin typeface="Calibri"/>
                <a:ea typeface="Calibri"/>
                <a:cs typeface="Calibri"/>
                <a:sym typeface="Calibri"/>
              </a:rPr>
              <a:t>Barometrul cu mercur este modelul tradițional și cel mai vechi tip de barometru, inventat de Evangelista Torricelli în 1643. Un barometru cu mercur constă dintr-un tub de sticlă umplut cu mercur, răsturnat într-un vas (care conține și el mercur) numit rezervor sau cisternă. Tubul este închis la un capăt și deschis la celălalt, capătul deschis fiind submers în mercurul din rezervor. Greutatea mercurului din tub creează un vid în partea de sus, iar presiunea atmosferică apasă pe mercurul din rezervor. Această presiune împinge mercurul în sus în tub.</a:t>
            </a:r>
            <a:endParaRPr sz="1400" b="0" i="0" u="none" strike="noStrike" cap="none">
              <a:solidFill>
                <a:srgbClr val="000000"/>
              </a:solidFill>
              <a:latin typeface="Arial"/>
              <a:ea typeface="Arial"/>
              <a:cs typeface="Arial"/>
              <a:sym typeface="Arial"/>
            </a:endParaRPr>
          </a:p>
        </p:txBody>
      </p:sp>
      <p:sp>
        <p:nvSpPr>
          <p:cNvPr id="393" name="Google Shape;393;p21"/>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94" name="Google Shape;394;p21"/>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95" name="Google Shape;395;p21"/>
          <p:cNvSpPr/>
          <p:nvPr/>
        </p:nvSpPr>
        <p:spPr>
          <a:xfrm>
            <a:off x="6048006" y="5853073"/>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96" name="Google Shape;396;p21"/>
          <p:cNvSpPr/>
          <p:nvPr/>
        </p:nvSpPr>
        <p:spPr>
          <a:xfrm>
            <a:off x="5740198" y="5918551"/>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97" name="Google Shape;397;p21"/>
          <p:cNvSpPr txBox="1"/>
          <p:nvPr/>
        </p:nvSpPr>
        <p:spPr>
          <a:xfrm>
            <a:off x="1750256" y="1256592"/>
            <a:ext cx="10159507"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rgbClr val="888888"/>
              </a:buClr>
              <a:buSzPts val="1600"/>
              <a:buFont typeface="Arial"/>
              <a:buNone/>
            </a:pPr>
            <a:endParaRPr sz="1600" b="0" i="0" u="none" strike="noStrike" cap="none">
              <a:solidFill>
                <a:schemeClr val="dk1"/>
              </a:solidFill>
              <a:latin typeface="Calibri"/>
              <a:ea typeface="Calibri"/>
              <a:cs typeface="Calibri"/>
              <a:sym typeface="Calibri"/>
            </a:endParaRPr>
          </a:p>
        </p:txBody>
      </p:sp>
      <p:cxnSp>
        <p:nvCxnSpPr>
          <p:cNvPr id="398" name="Google Shape;398;p21"/>
          <p:cNvCxnSpPr/>
          <p:nvPr/>
        </p:nvCxnSpPr>
        <p:spPr>
          <a:xfrm rot="10800000">
            <a:off x="1503344" y="1125958"/>
            <a:ext cx="0" cy="1979695"/>
          </a:xfrm>
          <a:prstGeom prst="straightConnector1">
            <a:avLst/>
          </a:prstGeom>
          <a:noFill/>
          <a:ln w="76200" cap="flat" cmpd="sng">
            <a:solidFill>
              <a:schemeClr val="accent2"/>
            </a:solidFill>
            <a:prstDash val="solid"/>
            <a:round/>
            <a:headEnd type="none" w="sm" len="sm"/>
            <a:tailEnd type="none" w="sm" len="sm"/>
          </a:ln>
        </p:spPr>
      </p:cxnSp>
      <p:sp>
        <p:nvSpPr>
          <p:cNvPr id="399" name="Google Shape;399;p21"/>
          <p:cNvSpPr txBox="1"/>
          <p:nvPr/>
        </p:nvSpPr>
        <p:spPr>
          <a:xfrm>
            <a:off x="9220200" y="4213122"/>
            <a:ext cx="2895600" cy="54382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Fotografie de pe Pixabay de la Tom</a:t>
            </a:r>
            <a:endParaRPr/>
          </a:p>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 licență gratuită</a:t>
            </a:r>
            <a:endParaRPr sz="1467" b="0" i="0" u="none" strike="noStrike" cap="none">
              <a:solidFill>
                <a:schemeClr val="dk1"/>
              </a:solidFill>
              <a:latin typeface="Calibri"/>
              <a:ea typeface="Calibri"/>
              <a:cs typeface="Calibri"/>
              <a:sym typeface="Calibri"/>
            </a:endParaRPr>
          </a:p>
        </p:txBody>
      </p:sp>
      <p:pic>
        <p:nvPicPr>
          <p:cNvPr id="400" name="Google Shape;400;p21" descr="Ein Bild, das Gerät, Messinstrument, Messgerät, Barometer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237635" y="2226786"/>
            <a:ext cx="2902041" cy="193393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22"/>
          <p:cNvSpPr txBox="1"/>
          <p:nvPr/>
        </p:nvSpPr>
        <p:spPr>
          <a:xfrm>
            <a:off x="1902656" y="1152497"/>
            <a:ext cx="7334978"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None/>
            </a:pPr>
            <a:r>
              <a:rPr lang="de-DE" sz="2400" b="1" i="0" u="none" strike="noStrike" cap="none">
                <a:solidFill>
                  <a:schemeClr val="dk1"/>
                </a:solidFill>
                <a:latin typeface="Calibri"/>
                <a:ea typeface="Calibri"/>
                <a:cs typeface="Calibri"/>
                <a:sym typeface="Calibri"/>
              </a:rPr>
              <a:t>Cum funcționează un barometru? Partea II</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1000"/>
              </a:spcBef>
              <a:spcAft>
                <a:spcPts val="0"/>
              </a:spcAft>
              <a:buNone/>
            </a:pPr>
            <a:r>
              <a:rPr lang="de-DE" sz="2400" b="0" i="0" u="none" strike="noStrike" cap="none">
                <a:solidFill>
                  <a:schemeClr val="dk1"/>
                </a:solidFill>
                <a:latin typeface="Calibri"/>
                <a:ea typeface="Calibri"/>
                <a:cs typeface="Calibri"/>
                <a:sym typeface="Calibri"/>
              </a:rPr>
              <a:t>Înălțimea coloanei de mercur din tub corespunde presiunii atmosferice. Presiunea atmosferică este de obicei măsurată în milimetri sau inci de mercur (mmHg sau inHg). Presiunea atmosferică standard la nivelul mării este de aproximativ 760 mmHg. Pe măsură ce presiunea atmosferică crește, aceasta împinge mai mult mercur în sus în tub. Dacă presiunea scade, nivelul mercurului scade. 1 mmHg este echivalent cu 133 Pascal și 1,33 Hectopascal (hPa).</a:t>
            </a:r>
            <a:endParaRPr sz="2400" b="0" i="0" u="none" strike="noStrike" cap="none">
              <a:solidFill>
                <a:schemeClr val="dk1"/>
              </a:solidFill>
              <a:latin typeface="Calibri"/>
              <a:ea typeface="Calibri"/>
              <a:cs typeface="Calibri"/>
              <a:sym typeface="Calibri"/>
            </a:endParaRPr>
          </a:p>
        </p:txBody>
      </p:sp>
      <p:sp>
        <p:nvSpPr>
          <p:cNvPr id="406" name="Google Shape;406;p22"/>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07" name="Google Shape;407;p22"/>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08" name="Google Shape;408;p22"/>
          <p:cNvSpPr/>
          <p:nvPr/>
        </p:nvSpPr>
        <p:spPr>
          <a:xfrm>
            <a:off x="6048006" y="5853073"/>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09" name="Google Shape;409;p22"/>
          <p:cNvSpPr/>
          <p:nvPr/>
        </p:nvSpPr>
        <p:spPr>
          <a:xfrm>
            <a:off x="5740198" y="5918551"/>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10" name="Google Shape;410;p22"/>
          <p:cNvSpPr txBox="1"/>
          <p:nvPr/>
        </p:nvSpPr>
        <p:spPr>
          <a:xfrm>
            <a:off x="1750256" y="1256592"/>
            <a:ext cx="10159507"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rgbClr val="888888"/>
              </a:buClr>
              <a:buSzPts val="1600"/>
              <a:buFont typeface="Arial"/>
              <a:buNone/>
            </a:pPr>
            <a:endParaRPr sz="1600" b="0" i="0" u="none" strike="noStrike" cap="none">
              <a:solidFill>
                <a:schemeClr val="dk1"/>
              </a:solidFill>
              <a:latin typeface="Calibri"/>
              <a:ea typeface="Calibri"/>
              <a:cs typeface="Calibri"/>
              <a:sym typeface="Calibri"/>
            </a:endParaRPr>
          </a:p>
        </p:txBody>
      </p:sp>
      <p:cxnSp>
        <p:nvCxnSpPr>
          <p:cNvPr id="411" name="Google Shape;411;p22"/>
          <p:cNvCxnSpPr/>
          <p:nvPr/>
        </p:nvCxnSpPr>
        <p:spPr>
          <a:xfrm rot="10800000">
            <a:off x="1503344" y="1125958"/>
            <a:ext cx="0" cy="1979695"/>
          </a:xfrm>
          <a:prstGeom prst="straightConnector1">
            <a:avLst/>
          </a:prstGeom>
          <a:noFill/>
          <a:ln w="76200" cap="flat" cmpd="sng">
            <a:solidFill>
              <a:schemeClr val="accent2"/>
            </a:solidFill>
            <a:prstDash val="solid"/>
            <a:round/>
            <a:headEnd type="none" w="sm" len="sm"/>
            <a:tailEnd type="none" w="sm" len="sm"/>
          </a:ln>
        </p:spPr>
      </p:cxnSp>
      <p:pic>
        <p:nvPicPr>
          <p:cNvPr id="412" name="Google Shape;412;p22" descr="Ein Bild, das Gerät, Messinstrument, Messgerät, Barometer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237635" y="2226786"/>
            <a:ext cx="2902041" cy="1933938"/>
          </a:xfrm>
          <a:prstGeom prst="rect">
            <a:avLst/>
          </a:prstGeom>
          <a:noFill/>
          <a:ln>
            <a:noFill/>
          </a:ln>
        </p:spPr>
      </p:pic>
      <p:sp>
        <p:nvSpPr>
          <p:cNvPr id="413" name="Google Shape;413;p22"/>
          <p:cNvSpPr txBox="1"/>
          <p:nvPr/>
        </p:nvSpPr>
        <p:spPr>
          <a:xfrm>
            <a:off x="9220200" y="4213122"/>
            <a:ext cx="2895600" cy="54382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Fotografie de pe Pixabay de la Tom</a:t>
            </a:r>
            <a:endParaRPr/>
          </a:p>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 licență gratuită</a:t>
            </a:r>
            <a:endParaRPr sz="1467" b="0" i="0" u="none" strike="noStrike" cap="non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23"/>
          <p:cNvSpPr txBox="1"/>
          <p:nvPr/>
        </p:nvSpPr>
        <p:spPr>
          <a:xfrm>
            <a:off x="1676400" y="46819"/>
            <a:ext cx="7720491" cy="338218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None/>
            </a:pPr>
            <a:r>
              <a:rPr lang="de-DE" sz="2400" b="1" i="0" u="none" strike="noStrike" cap="none">
                <a:solidFill>
                  <a:schemeClr val="dk1"/>
                </a:solidFill>
                <a:latin typeface="Calibri"/>
                <a:ea typeface="Calibri"/>
                <a:cs typeface="Calibri"/>
                <a:sym typeface="Calibri"/>
              </a:rPr>
              <a:t>Cum funcționează un higrometru? Higrometru mecanic (cu tensiune în păr)</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1000"/>
              </a:spcBef>
              <a:spcAft>
                <a:spcPts val="0"/>
              </a:spcAft>
              <a:buNone/>
            </a:pPr>
            <a:r>
              <a:rPr lang="de-DE" sz="2400" b="0" i="0" u="none" strike="noStrike" cap="none">
                <a:solidFill>
                  <a:schemeClr val="dk1"/>
                </a:solidFill>
                <a:latin typeface="Calibri"/>
                <a:ea typeface="Calibri"/>
                <a:cs typeface="Calibri"/>
                <a:sym typeface="Calibri"/>
              </a:rPr>
              <a:t>Un higrometru este un instrument folosit pentru a măsura umiditatea sau cantitatea de umezeală din aer. Părul, în special părul uman, își schimbă lungimea în funcție de nivelul umidității din aer. Se lungește atunci când aerul este mai umed și se scurtează atunci când aerul este mai uscat. Într-un higrometru mecanic, un mănunchi de păr este conectat la un sistem de tip levier mecanic. Pe măsură ce umiditatea se schimbă, lungimea părului se schimbă, ceea ce mișcă levierul. Mișcarea levierului este transferată unui ac care indică pe o scală calibrată, arătând umiditatea relativă (UR) ca procentaj. Aceste higrometre sunt simple, dar au nevoie de calibrare regulată și pot deveni mai puțin precise în timp. Umiditatea relativă se măsoară în procente (0 până la 100%).</a:t>
            </a:r>
            <a:endParaRPr sz="1400" b="0" i="0" u="none" strike="noStrike" cap="none">
              <a:solidFill>
                <a:srgbClr val="000000"/>
              </a:solidFill>
              <a:latin typeface="Arial"/>
              <a:ea typeface="Arial"/>
              <a:cs typeface="Arial"/>
              <a:sym typeface="Arial"/>
            </a:endParaRPr>
          </a:p>
        </p:txBody>
      </p:sp>
      <p:sp>
        <p:nvSpPr>
          <p:cNvPr id="419" name="Google Shape;419;p23"/>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20" name="Google Shape;420;p23"/>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21" name="Google Shape;421;p23"/>
          <p:cNvSpPr/>
          <p:nvPr/>
        </p:nvSpPr>
        <p:spPr>
          <a:xfrm>
            <a:off x="6048006" y="5853073"/>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22" name="Google Shape;422;p23"/>
          <p:cNvSpPr/>
          <p:nvPr/>
        </p:nvSpPr>
        <p:spPr>
          <a:xfrm>
            <a:off x="5740198" y="5918551"/>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23" name="Google Shape;423;p23"/>
          <p:cNvSpPr txBox="1"/>
          <p:nvPr/>
        </p:nvSpPr>
        <p:spPr>
          <a:xfrm>
            <a:off x="1750256" y="1256592"/>
            <a:ext cx="10159507"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rgbClr val="888888"/>
              </a:buClr>
              <a:buSzPts val="1600"/>
              <a:buFont typeface="Arial"/>
              <a:buNone/>
            </a:pPr>
            <a:endParaRPr sz="1600" b="0" i="0" u="none" strike="noStrike" cap="none">
              <a:solidFill>
                <a:schemeClr val="dk1"/>
              </a:solidFill>
              <a:latin typeface="Calibri"/>
              <a:ea typeface="Calibri"/>
              <a:cs typeface="Calibri"/>
              <a:sym typeface="Calibri"/>
            </a:endParaRPr>
          </a:p>
        </p:txBody>
      </p:sp>
      <p:cxnSp>
        <p:nvCxnSpPr>
          <p:cNvPr id="424" name="Google Shape;424;p23"/>
          <p:cNvCxnSpPr/>
          <p:nvPr/>
        </p:nvCxnSpPr>
        <p:spPr>
          <a:xfrm rot="10800000">
            <a:off x="1503344" y="398170"/>
            <a:ext cx="0" cy="1979695"/>
          </a:xfrm>
          <a:prstGeom prst="straightConnector1">
            <a:avLst/>
          </a:prstGeom>
          <a:noFill/>
          <a:ln w="76200" cap="flat" cmpd="sng">
            <a:solidFill>
              <a:schemeClr val="accent2"/>
            </a:solidFill>
            <a:prstDash val="solid"/>
            <a:round/>
            <a:headEnd type="none" w="sm" len="sm"/>
            <a:tailEnd type="none" w="sm" len="sm"/>
          </a:ln>
        </p:spPr>
      </p:cxnSp>
      <p:sp>
        <p:nvSpPr>
          <p:cNvPr id="425" name="Google Shape;425;p23"/>
          <p:cNvSpPr txBox="1"/>
          <p:nvPr/>
        </p:nvSpPr>
        <p:spPr>
          <a:xfrm>
            <a:off x="9296400" y="3429000"/>
            <a:ext cx="2895600" cy="76959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Fotografie de pe Pixabay de la rschaller98</a:t>
            </a:r>
            <a:endParaRPr/>
          </a:p>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 Raphael Schaller – licență gratuită</a:t>
            </a:r>
            <a:endParaRPr sz="1467" b="0" i="0" u="none" strike="noStrike" cap="none">
              <a:solidFill>
                <a:schemeClr val="dk1"/>
              </a:solidFill>
              <a:latin typeface="Calibri"/>
              <a:ea typeface="Calibri"/>
              <a:cs typeface="Calibri"/>
              <a:sym typeface="Calibri"/>
            </a:endParaRPr>
          </a:p>
        </p:txBody>
      </p:sp>
      <p:pic>
        <p:nvPicPr>
          <p:cNvPr id="426" name="Google Shape;426;p23" descr="Ein Bild, das Messinstrument, Uhr, Barometer, Messgerät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86817" y="1669079"/>
            <a:ext cx="2713590" cy="1808353"/>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24"/>
          <p:cNvSpPr txBox="1"/>
          <p:nvPr/>
        </p:nvSpPr>
        <p:spPr>
          <a:xfrm>
            <a:off x="1902657" y="424708"/>
            <a:ext cx="7848224" cy="338218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None/>
            </a:pPr>
            <a:r>
              <a:rPr lang="de-DE" sz="2400" b="1" i="0" u="none" strike="noStrike" cap="none">
                <a:solidFill>
                  <a:schemeClr val="dk1"/>
                </a:solidFill>
                <a:latin typeface="Calibri"/>
                <a:ea typeface="Calibri"/>
                <a:cs typeface="Calibri"/>
                <a:sym typeface="Calibri"/>
              </a:rPr>
              <a:t>Cum funcționează un pluviometru? – Partea I</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1000"/>
              </a:spcBef>
              <a:spcAft>
                <a:spcPts val="0"/>
              </a:spcAft>
              <a:buNone/>
            </a:pPr>
            <a:r>
              <a:rPr lang="de-DE" sz="2400" b="0" i="0" u="none" strike="noStrike" cap="none">
                <a:solidFill>
                  <a:schemeClr val="dk1"/>
                </a:solidFill>
                <a:latin typeface="Calibri"/>
                <a:ea typeface="Calibri"/>
                <a:cs typeface="Calibri"/>
                <a:sym typeface="Calibri"/>
              </a:rPr>
              <a:t>Un pluviometru este un instrument simplu folosit pentru a măsura cantitatea de precipitații într-o perioadă specifică. Acesta colectează și măsoară precipitațiile, oferind date esențiale pentru prognoza meteo, planificarea agricolă și studiile hidrologice. De obicei, constă dintr-un recipient cilindric.</a:t>
            </a:r>
            <a:endParaRPr/>
          </a:p>
          <a:p>
            <a:pPr marL="0" marR="0" lvl="0" indent="0" algn="l" rtl="0">
              <a:lnSpc>
                <a:spcPct val="90000"/>
              </a:lnSpc>
              <a:spcBef>
                <a:spcPts val="1000"/>
              </a:spcBef>
              <a:spcAft>
                <a:spcPts val="0"/>
              </a:spcAft>
              <a:buNone/>
            </a:pPr>
            <a:r>
              <a:rPr lang="de-DE" sz="2400" b="0" i="0" u="none" strike="noStrike" cap="none">
                <a:solidFill>
                  <a:schemeClr val="dk1"/>
                </a:solidFill>
                <a:latin typeface="Calibri"/>
                <a:ea typeface="Calibri"/>
                <a:cs typeface="Calibri"/>
                <a:sym typeface="Calibri"/>
              </a:rPr>
              <a:t>Pluviometrul are un pâlnie în partea superioară, care direcționează apa de ploaie într-un tub de măsurare gradat, aflat în interiorul cilindrului.</a:t>
            </a:r>
            <a:endParaRPr/>
          </a:p>
          <a:p>
            <a:pPr marL="0" marR="0" lvl="0" indent="0" algn="l" rtl="0">
              <a:lnSpc>
                <a:spcPct val="90000"/>
              </a:lnSpc>
              <a:spcBef>
                <a:spcPts val="1000"/>
              </a:spcBef>
              <a:spcAft>
                <a:spcPts val="0"/>
              </a:spcAft>
              <a:buNone/>
            </a:pPr>
            <a:r>
              <a:rPr lang="de-DE" sz="2400" b="0" i="0" u="none" strike="noStrike" cap="none">
                <a:solidFill>
                  <a:schemeClr val="dk1"/>
                </a:solidFill>
                <a:latin typeface="Calibri"/>
                <a:ea typeface="Calibri"/>
                <a:cs typeface="Calibri"/>
                <a:sym typeface="Calibri"/>
              </a:rPr>
              <a:t>Pâlnia asigură faptul că toată apa de ploaie care cade în pluviometru este direcționată în tubul de măsurare, reducând astfel pierderile de evaporare.</a:t>
            </a:r>
            <a:endParaRPr sz="2400" b="0" i="0" u="none" strike="noStrike" cap="none">
              <a:solidFill>
                <a:schemeClr val="dk1"/>
              </a:solidFill>
              <a:latin typeface="Calibri"/>
              <a:ea typeface="Calibri"/>
              <a:cs typeface="Calibri"/>
              <a:sym typeface="Calibri"/>
            </a:endParaRPr>
          </a:p>
        </p:txBody>
      </p:sp>
      <p:sp>
        <p:nvSpPr>
          <p:cNvPr id="432" name="Google Shape;432;p24"/>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33" name="Google Shape;433;p24"/>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34" name="Google Shape;434;p24"/>
          <p:cNvSpPr/>
          <p:nvPr/>
        </p:nvSpPr>
        <p:spPr>
          <a:xfrm>
            <a:off x="6048006" y="5853073"/>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35" name="Google Shape;435;p24"/>
          <p:cNvSpPr/>
          <p:nvPr/>
        </p:nvSpPr>
        <p:spPr>
          <a:xfrm>
            <a:off x="5740198" y="5918551"/>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36" name="Google Shape;436;p24"/>
          <p:cNvSpPr txBox="1"/>
          <p:nvPr/>
        </p:nvSpPr>
        <p:spPr>
          <a:xfrm>
            <a:off x="1750256" y="1256592"/>
            <a:ext cx="10159507"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rgbClr val="888888"/>
              </a:buClr>
              <a:buSzPts val="1600"/>
              <a:buFont typeface="Arial"/>
              <a:buNone/>
            </a:pPr>
            <a:endParaRPr sz="1600" b="0" i="0" u="none" strike="noStrike" cap="none">
              <a:solidFill>
                <a:schemeClr val="dk1"/>
              </a:solidFill>
              <a:latin typeface="Calibri"/>
              <a:ea typeface="Calibri"/>
              <a:cs typeface="Calibri"/>
              <a:sym typeface="Calibri"/>
            </a:endParaRPr>
          </a:p>
        </p:txBody>
      </p:sp>
      <p:cxnSp>
        <p:nvCxnSpPr>
          <p:cNvPr id="437" name="Google Shape;437;p24"/>
          <p:cNvCxnSpPr/>
          <p:nvPr/>
        </p:nvCxnSpPr>
        <p:spPr>
          <a:xfrm rot="10800000">
            <a:off x="1503344" y="398170"/>
            <a:ext cx="0" cy="1979695"/>
          </a:xfrm>
          <a:prstGeom prst="straightConnector1">
            <a:avLst/>
          </a:prstGeom>
          <a:noFill/>
          <a:ln w="76200" cap="flat" cmpd="sng">
            <a:solidFill>
              <a:schemeClr val="accent2"/>
            </a:solidFill>
            <a:prstDash val="solid"/>
            <a:round/>
            <a:headEnd type="none" w="sm" len="sm"/>
            <a:tailEnd type="none" w="sm" len="sm"/>
          </a:ln>
        </p:spPr>
      </p:cxnSp>
      <p:sp>
        <p:nvSpPr>
          <p:cNvPr id="438" name="Google Shape;438;p24"/>
          <p:cNvSpPr txBox="1"/>
          <p:nvPr/>
        </p:nvSpPr>
        <p:spPr>
          <a:xfrm>
            <a:off x="9669054" y="4978875"/>
            <a:ext cx="2522946" cy="99536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Fotografie de pe Pixabay de la StillWorksImagery</a:t>
            </a:r>
            <a:endParaRPr/>
          </a:p>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 Rebecca Matthews – licență gratuită</a:t>
            </a:r>
            <a:endParaRPr sz="1467" b="0" i="0" u="none" strike="noStrike" cap="none">
              <a:solidFill>
                <a:schemeClr val="dk1"/>
              </a:solidFill>
              <a:latin typeface="Calibri"/>
              <a:ea typeface="Calibri"/>
              <a:cs typeface="Calibri"/>
              <a:sym typeface="Calibri"/>
            </a:endParaRPr>
          </a:p>
        </p:txBody>
      </p:sp>
      <p:pic>
        <p:nvPicPr>
          <p:cNvPr id="439" name="Google Shape;439;p24" descr="Ein Bild, das Messgerät, Text, draußen, Im Haus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flipH="1">
            <a:off x="9750881" y="1833155"/>
            <a:ext cx="2359291" cy="314572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p25"/>
          <p:cNvSpPr txBox="1"/>
          <p:nvPr/>
        </p:nvSpPr>
        <p:spPr>
          <a:xfrm>
            <a:off x="1902657" y="351619"/>
            <a:ext cx="7848223" cy="338218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None/>
            </a:pPr>
            <a:r>
              <a:rPr lang="de-DE" sz="2400" b="1" i="0" u="none" strike="noStrike" cap="none">
                <a:solidFill>
                  <a:schemeClr val="dk1"/>
                </a:solidFill>
                <a:latin typeface="Calibri"/>
                <a:ea typeface="Calibri"/>
                <a:cs typeface="Calibri"/>
                <a:sym typeface="Calibri"/>
              </a:rPr>
              <a:t>Cum funcționează un pluviometru? – Partea II</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1000"/>
              </a:spcBef>
              <a:spcAft>
                <a:spcPts val="0"/>
              </a:spcAft>
              <a:buNone/>
            </a:pPr>
            <a:r>
              <a:rPr lang="de-DE" sz="2400" b="0" i="0" u="none" strike="noStrike" cap="none">
                <a:solidFill>
                  <a:schemeClr val="dk1"/>
                </a:solidFill>
                <a:latin typeface="Calibri"/>
                <a:ea typeface="Calibri"/>
                <a:cs typeface="Calibri"/>
                <a:sym typeface="Calibri"/>
              </a:rPr>
              <a:t>Tubul de măsurare este de obicei mai îngust decât cilindrul exterior, ceea ce permite măsurători mai precise, deoarece nivelul apei crește mai mult pentru o cantitate dată de precipitații.</a:t>
            </a:r>
            <a:endParaRPr/>
          </a:p>
          <a:p>
            <a:pPr marL="0" marR="0" lvl="0" indent="0" algn="l" rtl="0">
              <a:lnSpc>
                <a:spcPct val="90000"/>
              </a:lnSpc>
              <a:spcBef>
                <a:spcPts val="1000"/>
              </a:spcBef>
              <a:spcAft>
                <a:spcPts val="0"/>
              </a:spcAft>
              <a:buNone/>
            </a:pPr>
            <a:r>
              <a:rPr lang="de-DE" sz="2400" b="0" i="0" u="none" strike="noStrike" cap="none">
                <a:solidFill>
                  <a:schemeClr val="dk1"/>
                </a:solidFill>
                <a:latin typeface="Calibri"/>
                <a:ea typeface="Calibri"/>
                <a:cs typeface="Calibri"/>
                <a:sym typeface="Calibri"/>
              </a:rPr>
              <a:t>Tubul este marcat cu o scală, de obicei în milimetri sau inci, astfel încât cantitatea de precipitații să poată fi citită ușor.</a:t>
            </a:r>
            <a:endParaRPr/>
          </a:p>
          <a:p>
            <a:pPr marL="0" marR="0" lvl="0" indent="0" algn="l" rtl="0">
              <a:lnSpc>
                <a:spcPct val="90000"/>
              </a:lnSpc>
              <a:spcBef>
                <a:spcPts val="1000"/>
              </a:spcBef>
              <a:spcAft>
                <a:spcPts val="0"/>
              </a:spcAft>
              <a:buNone/>
            </a:pPr>
            <a:r>
              <a:rPr lang="de-DE" sz="2400" b="0" i="0" u="none" strike="noStrike" cap="none">
                <a:solidFill>
                  <a:schemeClr val="dk1"/>
                </a:solidFill>
                <a:latin typeface="Calibri"/>
                <a:ea typeface="Calibri"/>
                <a:cs typeface="Calibri"/>
                <a:sym typeface="Calibri"/>
              </a:rPr>
              <a:t>După un eveniment de ploaie, apa colectată este măsurată observând nivelul apei din tub. Măsurătoarea reprezintă adâncimea precipitațiilor care au căzut pe zona acoperită de pluviometru.</a:t>
            </a:r>
            <a:endParaRPr/>
          </a:p>
          <a:p>
            <a:pPr marL="0" marR="0" lvl="0" indent="0" algn="l" rtl="0">
              <a:lnSpc>
                <a:spcPct val="90000"/>
              </a:lnSpc>
              <a:spcBef>
                <a:spcPts val="1000"/>
              </a:spcBef>
              <a:spcAft>
                <a:spcPts val="0"/>
              </a:spcAft>
              <a:buNone/>
            </a:pPr>
            <a:r>
              <a:rPr lang="de-DE" sz="2400" b="0" i="0" u="none" strike="noStrike" cap="none">
                <a:solidFill>
                  <a:schemeClr val="dk1"/>
                </a:solidFill>
                <a:latin typeface="Calibri"/>
                <a:ea typeface="Calibri"/>
                <a:cs typeface="Calibri"/>
                <a:sym typeface="Calibri"/>
              </a:rPr>
              <a:t>Dacă precipitațiile depășesc capacitatea tubului interior, apa în exces se revarsă în recipientul exterior, iar totalul este calculat adunând citirile din tubul interior și cel exterior.</a:t>
            </a:r>
            <a:endParaRPr sz="2400" b="0" i="0" u="none" strike="noStrike" cap="none">
              <a:solidFill>
                <a:schemeClr val="dk1"/>
              </a:solidFill>
              <a:latin typeface="Calibri"/>
              <a:ea typeface="Calibri"/>
              <a:cs typeface="Calibri"/>
              <a:sym typeface="Calibri"/>
            </a:endParaRPr>
          </a:p>
        </p:txBody>
      </p:sp>
      <p:sp>
        <p:nvSpPr>
          <p:cNvPr id="445" name="Google Shape;445;p25"/>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46" name="Google Shape;446;p25"/>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47" name="Google Shape;447;p25"/>
          <p:cNvSpPr/>
          <p:nvPr/>
        </p:nvSpPr>
        <p:spPr>
          <a:xfrm>
            <a:off x="6048006" y="5853073"/>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48" name="Google Shape;448;p25"/>
          <p:cNvSpPr/>
          <p:nvPr/>
        </p:nvSpPr>
        <p:spPr>
          <a:xfrm>
            <a:off x="5740198" y="5918551"/>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449" name="Google Shape;449;p25"/>
          <p:cNvSpPr txBox="1"/>
          <p:nvPr/>
        </p:nvSpPr>
        <p:spPr>
          <a:xfrm>
            <a:off x="1750256" y="1256592"/>
            <a:ext cx="10159507" cy="3145721"/>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rgbClr val="888888"/>
              </a:buClr>
              <a:buSzPts val="1600"/>
              <a:buFont typeface="Arial"/>
              <a:buNone/>
            </a:pPr>
            <a:endParaRPr sz="1600" b="0" i="0" u="none" strike="noStrike" cap="none">
              <a:solidFill>
                <a:schemeClr val="dk1"/>
              </a:solidFill>
              <a:latin typeface="Calibri"/>
              <a:ea typeface="Calibri"/>
              <a:cs typeface="Calibri"/>
              <a:sym typeface="Calibri"/>
            </a:endParaRPr>
          </a:p>
        </p:txBody>
      </p:sp>
      <p:cxnSp>
        <p:nvCxnSpPr>
          <p:cNvPr id="450" name="Google Shape;450;p25"/>
          <p:cNvCxnSpPr/>
          <p:nvPr/>
        </p:nvCxnSpPr>
        <p:spPr>
          <a:xfrm rot="10800000">
            <a:off x="1503344" y="398170"/>
            <a:ext cx="0" cy="1979695"/>
          </a:xfrm>
          <a:prstGeom prst="straightConnector1">
            <a:avLst/>
          </a:prstGeom>
          <a:noFill/>
          <a:ln w="76200" cap="flat" cmpd="sng">
            <a:solidFill>
              <a:schemeClr val="accent2"/>
            </a:solidFill>
            <a:prstDash val="solid"/>
            <a:round/>
            <a:headEnd type="none" w="sm" len="sm"/>
            <a:tailEnd type="none" w="sm" len="sm"/>
          </a:ln>
        </p:spPr>
      </p:cxnSp>
      <p:pic>
        <p:nvPicPr>
          <p:cNvPr id="451" name="Google Shape;451;p25" descr="Ein Bild, das Messgerät, Text, draußen, Im Haus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flipH="1">
            <a:off x="9750881" y="1833155"/>
            <a:ext cx="2359291" cy="3145720"/>
          </a:xfrm>
          <a:prstGeom prst="rect">
            <a:avLst/>
          </a:prstGeom>
          <a:noFill/>
          <a:ln>
            <a:noFill/>
          </a:ln>
        </p:spPr>
      </p:pic>
      <p:sp>
        <p:nvSpPr>
          <p:cNvPr id="452" name="Google Shape;452;p25"/>
          <p:cNvSpPr txBox="1"/>
          <p:nvPr/>
        </p:nvSpPr>
        <p:spPr>
          <a:xfrm>
            <a:off x="9669054" y="4978875"/>
            <a:ext cx="2522946" cy="99536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Fotografie de pe Pixabay de la StillWorksImagery</a:t>
            </a:r>
            <a:endParaRPr/>
          </a:p>
          <a:p>
            <a:pPr marL="0" marR="0" lvl="0" indent="0" algn="ctr" rtl="0">
              <a:lnSpc>
                <a:spcPct val="100000"/>
              </a:lnSpc>
              <a:spcBef>
                <a:spcPts val="0"/>
              </a:spcBef>
              <a:spcAft>
                <a:spcPts val="0"/>
              </a:spcAft>
              <a:buNone/>
            </a:pPr>
            <a:r>
              <a:rPr lang="de-DE" sz="1467" b="0" i="0" u="none" strike="noStrike" cap="none">
                <a:solidFill>
                  <a:schemeClr val="dk1"/>
                </a:solidFill>
                <a:latin typeface="Calibri"/>
                <a:ea typeface="Calibri"/>
                <a:cs typeface="Calibri"/>
                <a:sym typeface="Calibri"/>
              </a:rPr>
              <a:t>– Rebecca Matthews – licență gratuită</a:t>
            </a:r>
            <a:endParaRPr sz="1467" b="0" i="0" u="none" strike="noStrike" cap="none">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p26"/>
          <p:cNvSpPr txBox="1">
            <a:spLocks noGrp="1"/>
          </p:cNvSpPr>
          <p:nvPr>
            <p:ph type="ctrTitle"/>
          </p:nvPr>
        </p:nvSpPr>
        <p:spPr>
          <a:xfrm>
            <a:off x="899724" y="1447830"/>
            <a:ext cx="10392551" cy="3120800"/>
          </a:xfrm>
          <a:prstGeom prst="rect">
            <a:avLst/>
          </a:prstGeom>
          <a:noFill/>
          <a:ln>
            <a:noFill/>
          </a:ln>
        </p:spPr>
        <p:txBody>
          <a:bodyPr spcFirstLastPara="1" wrap="square" lIns="121900" tIns="121900" rIns="121900" bIns="121900" anchor="b" anchorCtr="0">
            <a:noAutofit/>
          </a:bodyPr>
          <a:lstStyle/>
          <a:p>
            <a:pPr marL="0" lvl="0" indent="0" algn="ctr" rtl="0">
              <a:lnSpc>
                <a:spcPct val="90000"/>
              </a:lnSpc>
              <a:spcBef>
                <a:spcPts val="0"/>
              </a:spcBef>
              <a:spcAft>
                <a:spcPts val="0"/>
              </a:spcAft>
              <a:buSzPts val="6000"/>
              <a:buNone/>
            </a:pPr>
            <a:r>
              <a:rPr lang="de-DE"/>
              <a:t>B: Despre instruire</a:t>
            </a:r>
            <a:br>
              <a:rPr lang="de-DE"/>
            </a:br>
            <a:br>
              <a:rPr lang="de-DE"/>
            </a:br>
            <a:r>
              <a:rPr lang="de-DE"/>
              <a:t>Faza de instruire</a:t>
            </a:r>
            <a:br>
              <a:rPr lang="de-DE"/>
            </a:br>
            <a:br>
              <a:rPr lang="de-DE">
                <a:solidFill>
                  <a:srgbClr val="FFFF00"/>
                </a:solidFill>
              </a:rPr>
            </a:br>
            <a:endParaRPr b="1">
              <a:solidFill>
                <a:srgbClr val="FFFF00"/>
              </a:solidFill>
            </a:endParaRPr>
          </a:p>
        </p:txBody>
      </p:sp>
      <p:pic>
        <p:nvPicPr>
          <p:cNvPr id="458" name="Google Shape;458;p26" descr="Ein Bild, das Text, dunkel, Licht enthält.&#10;&#10;Automatisch generierte Beschreibu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689282" y="3426463"/>
            <a:ext cx="2575198" cy="1983707"/>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p27"/>
          <p:cNvSpPr/>
          <p:nvPr/>
        </p:nvSpPr>
        <p:spPr>
          <a:xfrm>
            <a:off x="9322856" y="3382127"/>
            <a:ext cx="1236134" cy="811833"/>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64" name="Google Shape;46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400"/>
              <a:buNone/>
            </a:pPr>
            <a:r>
              <a:rPr lang="de-DE"/>
              <a:t>Sarcina 1:</a:t>
            </a:r>
            <a:endParaRPr/>
          </a:p>
        </p:txBody>
      </p:sp>
      <p:pic>
        <p:nvPicPr>
          <p:cNvPr id="465" name="Google Shape;465;p27" descr="Stoppuh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361630" y="3367272"/>
            <a:ext cx="1118250" cy="822960"/>
          </a:xfrm>
          <a:prstGeom prst="rect">
            <a:avLst/>
          </a:prstGeom>
          <a:noFill/>
          <a:ln>
            <a:noFill/>
          </a:ln>
        </p:spPr>
      </p:pic>
      <p:grpSp>
        <p:nvGrpSpPr>
          <p:cNvPr id="466" name="Google Shape;466;p27"/>
          <p:cNvGrpSpPr/>
          <p:nvPr/>
        </p:nvGrpSpPr>
        <p:grpSpPr>
          <a:xfrm>
            <a:off x="9355666" y="1379268"/>
            <a:ext cx="1236134" cy="811833"/>
            <a:chOff x="8949861" y="1501645"/>
            <a:chExt cx="1236134" cy="811833"/>
          </a:xfrm>
        </p:grpSpPr>
        <p:sp>
          <p:nvSpPr>
            <p:cNvPr id="467" name="Google Shape;467;p27"/>
            <p:cNvSpPr/>
            <p:nvPr/>
          </p:nvSpPr>
          <p:spPr>
            <a:xfrm>
              <a:off x="8949861" y="1501645"/>
              <a:ext cx="1236134" cy="811833"/>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68" name="Google Shape;468;p27" descr="Bleistif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9221749" y="1595248"/>
              <a:ext cx="763908" cy="562187"/>
            </a:xfrm>
            <a:prstGeom prst="rect">
              <a:avLst/>
            </a:prstGeom>
            <a:noFill/>
            <a:ln>
              <a:noFill/>
            </a:ln>
          </p:spPr>
        </p:pic>
      </p:grpSp>
      <p:grpSp>
        <p:nvGrpSpPr>
          <p:cNvPr id="469" name="Google Shape;469;p27"/>
          <p:cNvGrpSpPr/>
          <p:nvPr/>
        </p:nvGrpSpPr>
        <p:grpSpPr>
          <a:xfrm>
            <a:off x="9322856" y="5073042"/>
            <a:ext cx="1268944" cy="914400"/>
            <a:chOff x="7814488" y="3837093"/>
            <a:chExt cx="1268944" cy="914400"/>
          </a:xfrm>
        </p:grpSpPr>
        <p:sp>
          <p:nvSpPr>
            <p:cNvPr id="470" name="Google Shape;470;p27"/>
            <p:cNvSpPr/>
            <p:nvPr/>
          </p:nvSpPr>
          <p:spPr>
            <a:xfrm>
              <a:off x="7847298" y="3904426"/>
              <a:ext cx="1236134" cy="811833"/>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71" name="Google Shape;471;p27" descr="Lehre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814488" y="3837093"/>
              <a:ext cx="1242500" cy="914400"/>
            </a:xfrm>
            <a:prstGeom prst="rect">
              <a:avLst/>
            </a:prstGeom>
            <a:noFill/>
            <a:ln>
              <a:noFill/>
            </a:ln>
          </p:spPr>
        </p:pic>
      </p:grpSp>
      <p:sp>
        <p:nvSpPr>
          <p:cNvPr id="472" name="Google Shape;472;p27"/>
          <p:cNvSpPr txBox="1"/>
          <p:nvPr/>
        </p:nvSpPr>
        <p:spPr>
          <a:xfrm>
            <a:off x="1956293" y="993826"/>
            <a:ext cx="10159507" cy="3145721"/>
          </a:xfrm>
          <a:prstGeom prst="rect">
            <a:avLst/>
          </a:prstGeom>
          <a:noFill/>
          <a:ln>
            <a:noFill/>
          </a:ln>
        </p:spPr>
        <p:txBody>
          <a:bodyPr spcFirstLastPara="1" wrap="square" lIns="121900" tIns="121900" rIns="121900" bIns="121900" anchor="t" anchorCtr="0">
            <a:noAutofit/>
          </a:bodyPr>
          <a:lstStyle/>
          <a:p>
            <a:pPr marL="342900" marR="0" lvl="0" indent="-342900" algn="l" rtl="0">
              <a:lnSpc>
                <a:spcPct val="90000"/>
              </a:lnSpc>
              <a:spcBef>
                <a:spcPts val="1000"/>
              </a:spcBef>
              <a:spcAft>
                <a:spcPts val="0"/>
              </a:spcAft>
              <a:buClr>
                <a:schemeClr val="dk1"/>
              </a:buClr>
              <a:buSzPts val="2400"/>
              <a:buFont typeface="Arial"/>
              <a:buChar char="•"/>
            </a:pPr>
            <a:r>
              <a:rPr lang="de-DE" sz="2400" b="0" i="0" u="none" strike="noStrike" cap="none">
                <a:solidFill>
                  <a:schemeClr val="dk1"/>
                </a:solidFill>
                <a:latin typeface="Calibri"/>
                <a:ea typeface="Calibri"/>
                <a:cs typeface="Calibri"/>
                <a:sym typeface="Calibri"/>
              </a:rPr>
              <a:t>Puneți pe hârtie un plan pentru stația meteorologică.</a:t>
            </a:r>
            <a:br>
              <a:rPr lang="de-DE" sz="2400" b="0" i="0" u="none" strike="noStrike" cap="none">
                <a:solidFill>
                  <a:schemeClr val="dk1"/>
                </a:solidFill>
                <a:latin typeface="Calibri"/>
                <a:ea typeface="Calibri"/>
                <a:cs typeface="Calibri"/>
                <a:sym typeface="Calibri"/>
              </a:rPr>
            </a:br>
            <a:r>
              <a:rPr lang="de-DE" sz="2400" b="0" i="0" u="none" strike="noStrike" cap="none">
                <a:solidFill>
                  <a:schemeClr val="dk1"/>
                </a:solidFill>
                <a:latin typeface="Calibri"/>
                <a:ea typeface="Calibri"/>
                <a:cs typeface="Calibri"/>
                <a:sym typeface="Calibri"/>
              </a:rPr>
              <a:t>Lucrați împreună în grupuri de patru persoane și</a:t>
            </a:r>
            <a:br>
              <a:rPr lang="de-DE" sz="2400" b="0" i="0" u="none" strike="noStrike" cap="none">
                <a:solidFill>
                  <a:schemeClr val="dk1"/>
                </a:solidFill>
                <a:latin typeface="Calibri"/>
                <a:ea typeface="Calibri"/>
                <a:cs typeface="Calibri"/>
                <a:sym typeface="Calibri"/>
              </a:rPr>
            </a:br>
            <a:r>
              <a:rPr lang="de-DE" sz="2400" b="0" i="0" u="none" strike="noStrike" cap="none">
                <a:solidFill>
                  <a:schemeClr val="dk1"/>
                </a:solidFill>
                <a:latin typeface="Calibri"/>
                <a:ea typeface="Calibri"/>
                <a:cs typeface="Calibri"/>
                <a:sym typeface="Calibri"/>
              </a:rPr>
              <a:t>includeți și elevii care nu pot desena singuri,</a:t>
            </a:r>
            <a:br>
              <a:rPr lang="de-DE" sz="2400" b="0" i="0" u="none" strike="noStrike" cap="none">
                <a:solidFill>
                  <a:schemeClr val="dk1"/>
                </a:solidFill>
                <a:latin typeface="Calibri"/>
                <a:ea typeface="Calibri"/>
                <a:cs typeface="Calibri"/>
                <a:sym typeface="Calibri"/>
              </a:rPr>
            </a:br>
            <a:r>
              <a:rPr lang="de-DE" sz="2400" b="0" i="0" u="none" strike="noStrike" cap="none">
                <a:solidFill>
                  <a:schemeClr val="dk1"/>
                </a:solidFill>
                <a:latin typeface="Calibri"/>
                <a:ea typeface="Calibri"/>
                <a:cs typeface="Calibri"/>
                <a:sym typeface="Calibri"/>
              </a:rPr>
              <a:t>integrând comentariile și ideile lor.</a:t>
            </a:r>
            <a:endParaRPr sz="1400" b="0" i="0" u="none" strike="noStrike" cap="none">
              <a:solidFill>
                <a:srgbClr val="000000"/>
              </a:solidFill>
              <a:latin typeface="Arial"/>
              <a:ea typeface="Arial"/>
              <a:cs typeface="Arial"/>
              <a:sym typeface="Arial"/>
            </a:endParaRPr>
          </a:p>
          <a:p>
            <a:pPr marL="342900" marR="0" lvl="0" indent="-279400" algn="l" rtl="0">
              <a:lnSpc>
                <a:spcPct val="90000"/>
              </a:lnSpc>
              <a:spcBef>
                <a:spcPts val="1000"/>
              </a:spcBef>
              <a:spcAft>
                <a:spcPts val="0"/>
              </a:spcAft>
              <a:buClr>
                <a:srgbClr val="888888"/>
              </a:buClr>
              <a:buSzPts val="1000"/>
              <a:buFont typeface="Arial"/>
              <a:buNone/>
            </a:pPr>
            <a:endParaRPr sz="1000" b="0" i="0" u="none" strike="noStrike" cap="none">
              <a:solidFill>
                <a:schemeClr val="dk1"/>
              </a:solidFill>
              <a:latin typeface="Calibri"/>
              <a:ea typeface="Calibri"/>
              <a:cs typeface="Calibri"/>
              <a:sym typeface="Calibri"/>
            </a:endParaRPr>
          </a:p>
          <a:p>
            <a:pPr marL="342900" marR="0" lvl="0" indent="-342900" algn="l" rtl="0">
              <a:lnSpc>
                <a:spcPct val="90000"/>
              </a:lnSpc>
              <a:spcBef>
                <a:spcPts val="1000"/>
              </a:spcBef>
              <a:spcAft>
                <a:spcPts val="0"/>
              </a:spcAft>
              <a:buClr>
                <a:schemeClr val="dk1"/>
              </a:buClr>
              <a:buSzPts val="2400"/>
              <a:buFont typeface="Arial"/>
              <a:buChar char="•"/>
            </a:pPr>
            <a:r>
              <a:rPr lang="de-DE" sz="2400" b="0" i="0" u="none" strike="noStrike" cap="none">
                <a:solidFill>
                  <a:schemeClr val="dk1"/>
                </a:solidFill>
                <a:latin typeface="Calibri"/>
                <a:ea typeface="Calibri"/>
                <a:cs typeface="Calibri"/>
                <a:sym typeface="Calibri"/>
              </a:rPr>
              <a:t>Aveți 20 de minute pentru realizarea planului.</a:t>
            </a:r>
            <a:br>
              <a:rPr lang="de-DE" sz="2400" b="0" i="0" u="none" strike="noStrike" cap="none">
                <a:solidFill>
                  <a:schemeClr val="dk1"/>
                </a:solidFill>
                <a:latin typeface="Calibri"/>
                <a:ea typeface="Calibri"/>
                <a:cs typeface="Calibri"/>
                <a:sym typeface="Calibri"/>
              </a:rPr>
            </a:br>
            <a:r>
              <a:rPr lang="de-DE" sz="2400" b="0" i="0" u="none" strike="noStrike" cap="none">
                <a:solidFill>
                  <a:schemeClr val="dk1"/>
                </a:solidFill>
                <a:latin typeface="Calibri"/>
                <a:ea typeface="Calibri"/>
                <a:cs typeface="Calibri"/>
                <a:sym typeface="Calibri"/>
              </a:rPr>
              <a:t>Dacă aveți persoane cu nevoi speciale în grupul vostru,</a:t>
            </a:r>
            <a:br>
              <a:rPr lang="de-DE" sz="2400" b="0" i="0" u="none" strike="noStrike" cap="none">
                <a:solidFill>
                  <a:schemeClr val="dk1"/>
                </a:solidFill>
                <a:latin typeface="Calibri"/>
                <a:ea typeface="Calibri"/>
                <a:cs typeface="Calibri"/>
                <a:sym typeface="Calibri"/>
              </a:rPr>
            </a:br>
            <a:r>
              <a:rPr lang="de-DE" sz="2400" b="0" i="0" u="none" strike="noStrike" cap="none">
                <a:solidFill>
                  <a:schemeClr val="dk1"/>
                </a:solidFill>
                <a:latin typeface="Calibri"/>
                <a:ea typeface="Calibri"/>
                <a:cs typeface="Calibri"/>
                <a:sym typeface="Calibri"/>
              </a:rPr>
              <a:t>veți primi 10 minute suplimentare pentru</a:t>
            </a:r>
            <a:br>
              <a:rPr lang="de-DE" sz="2400" b="0" i="0" u="none" strike="noStrike" cap="none">
                <a:solidFill>
                  <a:schemeClr val="dk1"/>
                </a:solidFill>
                <a:latin typeface="Calibri"/>
                <a:ea typeface="Calibri"/>
                <a:cs typeface="Calibri"/>
                <a:sym typeface="Calibri"/>
              </a:rPr>
            </a:br>
            <a:r>
              <a:rPr lang="de-DE" sz="2400" b="0" i="0" u="none" strike="noStrike" cap="none">
                <a:solidFill>
                  <a:schemeClr val="dk1"/>
                </a:solidFill>
                <a:latin typeface="Calibri"/>
                <a:ea typeface="Calibri"/>
                <a:cs typeface="Calibri"/>
                <a:sym typeface="Calibri"/>
              </a:rPr>
              <a:t> realizarea planului, în timp ce celelalte grupuri vor</a:t>
            </a:r>
            <a:br>
              <a:rPr lang="de-DE" sz="2400" b="0" i="0" u="none" strike="noStrike" cap="none">
                <a:solidFill>
                  <a:schemeClr val="dk1"/>
                </a:solidFill>
                <a:latin typeface="Calibri"/>
                <a:ea typeface="Calibri"/>
                <a:cs typeface="Calibri"/>
                <a:sym typeface="Calibri"/>
              </a:rPr>
            </a:br>
            <a:r>
              <a:rPr lang="de-DE" sz="2400" b="0" i="0" u="none" strike="noStrike" cap="none">
                <a:solidFill>
                  <a:schemeClr val="dk1"/>
                </a:solidFill>
                <a:latin typeface="Calibri"/>
                <a:ea typeface="Calibri"/>
                <a:cs typeface="Calibri"/>
                <a:sym typeface="Calibri"/>
              </a:rPr>
              <a:t> verifica și îmbunătăți soluțiile lor.</a:t>
            </a:r>
            <a:endParaRPr sz="1400" b="0" i="0" u="none" strike="noStrike" cap="none">
              <a:solidFill>
                <a:srgbClr val="000000"/>
              </a:solidFill>
              <a:latin typeface="Arial"/>
              <a:ea typeface="Arial"/>
              <a:cs typeface="Arial"/>
              <a:sym typeface="Arial"/>
            </a:endParaRPr>
          </a:p>
          <a:p>
            <a:pPr marL="342900" marR="0" lvl="0" indent="-279400" algn="l" rtl="0">
              <a:lnSpc>
                <a:spcPct val="90000"/>
              </a:lnSpc>
              <a:spcBef>
                <a:spcPts val="1000"/>
              </a:spcBef>
              <a:spcAft>
                <a:spcPts val="0"/>
              </a:spcAft>
              <a:buClr>
                <a:srgbClr val="888888"/>
              </a:buClr>
              <a:buSzPts val="1000"/>
              <a:buFont typeface="Arial"/>
              <a:buNone/>
            </a:pPr>
            <a:endParaRPr sz="1000" b="0" i="0" u="none" strike="noStrike" cap="none">
              <a:solidFill>
                <a:schemeClr val="dk1"/>
              </a:solidFill>
              <a:latin typeface="Calibri"/>
              <a:ea typeface="Calibri"/>
              <a:cs typeface="Calibri"/>
              <a:sym typeface="Calibri"/>
            </a:endParaRPr>
          </a:p>
          <a:p>
            <a:pPr marL="342900" marR="0" lvl="0" indent="-342900" algn="l" rtl="0">
              <a:lnSpc>
                <a:spcPct val="90000"/>
              </a:lnSpc>
              <a:spcBef>
                <a:spcPts val="1000"/>
              </a:spcBef>
              <a:spcAft>
                <a:spcPts val="0"/>
              </a:spcAft>
              <a:buClr>
                <a:schemeClr val="dk1"/>
              </a:buClr>
              <a:buSzPts val="2400"/>
              <a:buFont typeface="Arial"/>
              <a:buChar char="•"/>
            </a:pPr>
            <a:r>
              <a:rPr lang="de-DE" sz="2400" b="0" i="0" u="none" strike="noStrike" cap="none">
                <a:solidFill>
                  <a:schemeClr val="dk1"/>
                </a:solidFill>
                <a:latin typeface="Calibri"/>
                <a:ea typeface="Calibri"/>
                <a:cs typeface="Calibri"/>
                <a:sym typeface="Calibri"/>
              </a:rPr>
              <a:t>Vă rugăm să colaborați. Sprijiniți elevii cu deficiențe</a:t>
            </a:r>
            <a:br>
              <a:rPr lang="de-DE" sz="2400" b="0" i="0" u="none" strike="noStrike" cap="none">
                <a:solidFill>
                  <a:schemeClr val="dk1"/>
                </a:solidFill>
                <a:latin typeface="Calibri"/>
                <a:ea typeface="Calibri"/>
                <a:cs typeface="Calibri"/>
                <a:sym typeface="Calibri"/>
              </a:rPr>
            </a:br>
            <a:r>
              <a:rPr lang="de-DE" sz="2400" b="0" i="0" u="none" strike="noStrike" cap="none">
                <a:solidFill>
                  <a:schemeClr val="dk1"/>
                </a:solidFill>
                <a:latin typeface="Calibri"/>
                <a:ea typeface="Calibri"/>
                <a:cs typeface="Calibri"/>
                <a:sym typeface="Calibri"/>
              </a:rPr>
              <a:t> de vedere sau dizabilități. </a:t>
            </a:r>
            <a:br>
              <a:rPr lang="de-DE" sz="2400" b="0" i="0" u="none" strike="noStrike" cap="none">
                <a:solidFill>
                  <a:schemeClr val="dk1"/>
                </a:solidFill>
                <a:latin typeface="Calibri"/>
                <a:ea typeface="Calibri"/>
                <a:cs typeface="Calibri"/>
                <a:sym typeface="Calibri"/>
              </a:rPr>
            </a:br>
            <a:r>
              <a:rPr lang="de-DE" sz="2400" b="0" i="0" u="none" strike="noStrike" cap="none">
                <a:solidFill>
                  <a:schemeClr val="dk1"/>
                </a:solidFill>
                <a:latin typeface="Calibri"/>
                <a:ea typeface="Calibri"/>
                <a:cs typeface="Calibri"/>
                <a:sym typeface="Calibri"/>
              </a:rPr>
              <a:t> După aceea, fiecare grup va împărtăși ideile.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sp>
        <p:nvSpPr>
          <p:cNvPr id="477" name="Google Shape;477;p28"/>
          <p:cNvSpPr txBox="1"/>
          <p:nvPr/>
        </p:nvSpPr>
        <p:spPr>
          <a:xfrm>
            <a:off x="2032493" y="1523560"/>
            <a:ext cx="10159507" cy="3145721"/>
          </a:xfrm>
          <a:prstGeom prst="rect">
            <a:avLst/>
          </a:prstGeom>
          <a:noFill/>
          <a:ln>
            <a:noFill/>
          </a:ln>
        </p:spPr>
        <p:txBody>
          <a:bodyPr spcFirstLastPara="1" wrap="square" lIns="121900" tIns="121900" rIns="121900" bIns="121900" anchor="t" anchorCtr="0">
            <a:noAutofit/>
          </a:bodyPr>
          <a:lstStyle/>
          <a:p>
            <a:pPr marL="342900" marR="0" lvl="0" indent="-342900" algn="l" rtl="0">
              <a:lnSpc>
                <a:spcPct val="90000"/>
              </a:lnSpc>
              <a:spcBef>
                <a:spcPts val="1000"/>
              </a:spcBef>
              <a:spcAft>
                <a:spcPts val="0"/>
              </a:spcAft>
              <a:buClr>
                <a:schemeClr val="dk1"/>
              </a:buClr>
              <a:buSzPts val="2400"/>
              <a:buFont typeface="Arial"/>
              <a:buChar char="•"/>
            </a:pPr>
            <a:r>
              <a:rPr lang="de-DE" sz="2400" b="0" i="0" u="none" strike="noStrike" cap="none">
                <a:solidFill>
                  <a:schemeClr val="dk1"/>
                </a:solidFill>
                <a:latin typeface="Calibri"/>
                <a:ea typeface="Calibri"/>
                <a:cs typeface="Calibri"/>
                <a:sym typeface="Calibri"/>
              </a:rPr>
              <a:t>Haideți să ne uităm la următorul videoclip :</a:t>
            </a:r>
            <a:endParaRPr sz="1400" b="0" i="0" u="none" strike="noStrike" cap="none">
              <a:solidFill>
                <a:srgbClr val="000000"/>
              </a:solidFill>
              <a:latin typeface="Arial"/>
              <a:ea typeface="Arial"/>
              <a:cs typeface="Arial"/>
              <a:sym typeface="Arial"/>
            </a:endParaRPr>
          </a:p>
          <a:p>
            <a:pPr marL="342900" marR="0" lvl="0" indent="-190500" algn="l" rtl="0">
              <a:lnSpc>
                <a:spcPct val="90000"/>
              </a:lnSpc>
              <a:spcBef>
                <a:spcPts val="1000"/>
              </a:spcBef>
              <a:spcAft>
                <a:spcPts val="0"/>
              </a:spcAft>
              <a:buClr>
                <a:srgbClr val="888888"/>
              </a:buClr>
              <a:buSzPts val="2400"/>
              <a:buFont typeface="Arial"/>
              <a:buNone/>
            </a:pPr>
            <a:endParaRPr sz="2400" b="0" i="0" u="none" strike="noStrike" cap="none">
              <a:solidFill>
                <a:schemeClr val="dk1"/>
              </a:solidFill>
              <a:latin typeface="Calibri"/>
              <a:ea typeface="Calibri"/>
              <a:cs typeface="Calibri"/>
              <a:sym typeface="Calibri"/>
            </a:endParaRPr>
          </a:p>
          <a:p>
            <a:pPr marL="342900" marR="0" lvl="0" indent="-190500" algn="l" rtl="0">
              <a:lnSpc>
                <a:spcPct val="90000"/>
              </a:lnSpc>
              <a:spcBef>
                <a:spcPts val="1000"/>
              </a:spcBef>
              <a:spcAft>
                <a:spcPts val="0"/>
              </a:spcAft>
              <a:buClr>
                <a:srgbClr val="888888"/>
              </a:buClr>
              <a:buSzPts val="2400"/>
              <a:buFont typeface="Arial"/>
              <a:buNone/>
            </a:pPr>
            <a:endParaRPr sz="2400" b="0" i="0" u="none" strike="noStrike" cap="none">
              <a:solidFill>
                <a:schemeClr val="dk1"/>
              </a:solidFill>
              <a:latin typeface="Calibri"/>
              <a:ea typeface="Calibri"/>
              <a:cs typeface="Calibri"/>
              <a:sym typeface="Calibri"/>
            </a:endParaRPr>
          </a:p>
          <a:p>
            <a:pPr marL="342900" marR="0" lvl="0" indent="-190500" algn="l" rtl="0">
              <a:lnSpc>
                <a:spcPct val="90000"/>
              </a:lnSpc>
              <a:spcBef>
                <a:spcPts val="1000"/>
              </a:spcBef>
              <a:spcAft>
                <a:spcPts val="0"/>
              </a:spcAft>
              <a:buClr>
                <a:srgbClr val="888888"/>
              </a:buClr>
              <a:buSzPts val="2400"/>
              <a:buFont typeface="Arial"/>
              <a:buNone/>
            </a:pPr>
            <a:endParaRPr sz="2400" b="0" i="0" u="none" strike="noStrike" cap="none">
              <a:solidFill>
                <a:schemeClr val="dk1"/>
              </a:solidFill>
              <a:latin typeface="Calibri"/>
              <a:ea typeface="Calibri"/>
              <a:cs typeface="Calibri"/>
              <a:sym typeface="Calibri"/>
            </a:endParaRPr>
          </a:p>
          <a:p>
            <a:pPr marL="342900" marR="0" lvl="0" indent="-190500" algn="l" rtl="0">
              <a:lnSpc>
                <a:spcPct val="90000"/>
              </a:lnSpc>
              <a:spcBef>
                <a:spcPts val="1000"/>
              </a:spcBef>
              <a:spcAft>
                <a:spcPts val="0"/>
              </a:spcAft>
              <a:buClr>
                <a:srgbClr val="888888"/>
              </a:buClr>
              <a:buSzPts val="2400"/>
              <a:buFont typeface="Arial"/>
              <a:buNone/>
            </a:pPr>
            <a:endParaRPr sz="2400" b="0" i="0" u="none" strike="noStrike" cap="none">
              <a:solidFill>
                <a:schemeClr val="dk1"/>
              </a:solidFill>
              <a:latin typeface="Calibri"/>
              <a:ea typeface="Calibri"/>
              <a:cs typeface="Calibri"/>
              <a:sym typeface="Calibri"/>
            </a:endParaRPr>
          </a:p>
          <a:p>
            <a:pPr marL="342900" marR="0" lvl="0" indent="-190500" algn="l" rtl="0">
              <a:lnSpc>
                <a:spcPct val="90000"/>
              </a:lnSpc>
              <a:spcBef>
                <a:spcPts val="1000"/>
              </a:spcBef>
              <a:spcAft>
                <a:spcPts val="0"/>
              </a:spcAft>
              <a:buClr>
                <a:srgbClr val="888888"/>
              </a:buClr>
              <a:buSzPts val="2400"/>
              <a:buFont typeface="Arial"/>
              <a:buNone/>
            </a:pPr>
            <a:endParaRPr sz="2400" b="0" i="0" u="none" strike="noStrike" cap="none">
              <a:solidFill>
                <a:schemeClr val="dk1"/>
              </a:solidFill>
              <a:latin typeface="Calibri"/>
              <a:ea typeface="Calibri"/>
              <a:cs typeface="Calibri"/>
              <a:sym typeface="Calibri"/>
            </a:endParaRPr>
          </a:p>
          <a:p>
            <a:pPr marL="342900" marR="0" lvl="0" indent="-342900" algn="l" rtl="0">
              <a:lnSpc>
                <a:spcPct val="90000"/>
              </a:lnSpc>
              <a:spcBef>
                <a:spcPts val="1000"/>
              </a:spcBef>
              <a:spcAft>
                <a:spcPts val="0"/>
              </a:spcAft>
              <a:buClr>
                <a:schemeClr val="dk1"/>
              </a:buClr>
              <a:buSzPts val="2400"/>
              <a:buFont typeface="Arial"/>
              <a:buChar char="•"/>
            </a:pPr>
            <a:r>
              <a:rPr lang="de-DE" sz="2400" b="0" i="0" u="none" strike="noStrike" cap="none">
                <a:solidFill>
                  <a:schemeClr val="dk1"/>
                </a:solidFill>
                <a:latin typeface="Calibri"/>
                <a:ea typeface="Calibri"/>
                <a:cs typeface="Calibri"/>
                <a:sym typeface="Calibri"/>
              </a:rPr>
              <a:t>Descrie ceea ce ai văzut într-un text scurt.</a:t>
            </a:r>
            <a:br>
              <a:rPr lang="de-DE" sz="2400" b="0" i="0" u="none" strike="noStrike" cap="none">
                <a:solidFill>
                  <a:schemeClr val="dk1"/>
                </a:solidFill>
                <a:latin typeface="Calibri"/>
                <a:ea typeface="Calibri"/>
                <a:cs typeface="Calibri"/>
                <a:sym typeface="Calibri"/>
              </a:rPr>
            </a:br>
            <a:r>
              <a:rPr lang="de-DE" sz="2400" b="0" i="0" u="none" strike="noStrike" cap="none">
                <a:solidFill>
                  <a:schemeClr val="dk1"/>
                </a:solidFill>
                <a:latin typeface="Calibri"/>
                <a:ea typeface="Calibri"/>
                <a:cs typeface="Calibri"/>
                <a:sym typeface="Calibri"/>
              </a:rPr>
              <a:t>Dacă nu poți scrie, te rog să colaborezi</a:t>
            </a:r>
            <a:br>
              <a:rPr lang="de-DE" sz="2400" b="0" i="0" u="none" strike="noStrike" cap="none">
                <a:solidFill>
                  <a:schemeClr val="dk1"/>
                </a:solidFill>
                <a:latin typeface="Calibri"/>
                <a:ea typeface="Calibri"/>
                <a:cs typeface="Calibri"/>
                <a:sym typeface="Calibri"/>
              </a:rPr>
            </a:br>
            <a:r>
              <a:rPr lang="de-DE" sz="2400" b="0" i="0" u="none" strike="noStrike" cap="none">
                <a:solidFill>
                  <a:schemeClr val="dk1"/>
                </a:solidFill>
                <a:latin typeface="Calibri"/>
                <a:ea typeface="Calibri"/>
                <a:cs typeface="Calibri"/>
                <a:sym typeface="Calibri"/>
              </a:rPr>
              <a:t>cu alte persoane sau să înregistrezi un</a:t>
            </a:r>
            <a:br>
              <a:rPr lang="de-DE" sz="2400" b="0" i="0" u="none" strike="noStrike" cap="none">
                <a:solidFill>
                  <a:schemeClr val="dk1"/>
                </a:solidFill>
                <a:latin typeface="Calibri"/>
                <a:ea typeface="Calibri"/>
                <a:cs typeface="Calibri"/>
                <a:sym typeface="Calibri"/>
              </a:rPr>
            </a:br>
            <a:r>
              <a:rPr lang="de-DE" sz="2400" b="0" i="0" u="none" strike="noStrike" cap="none">
                <a:solidFill>
                  <a:schemeClr val="dk1"/>
                </a:solidFill>
                <a:latin typeface="Calibri"/>
                <a:ea typeface="Calibri"/>
                <a:cs typeface="Calibri"/>
                <a:sym typeface="Calibri"/>
              </a:rPr>
              <a:t>audio cu ideile tale folosind telefonul mobil.</a:t>
            </a:r>
            <a:endParaRPr sz="2400" b="0" i="0" u="none" strike="noStrike" cap="none">
              <a:solidFill>
                <a:schemeClr val="dk1"/>
              </a:solidFill>
              <a:latin typeface="Calibri"/>
              <a:ea typeface="Calibri"/>
              <a:cs typeface="Calibri"/>
              <a:sym typeface="Calibri"/>
            </a:endParaRPr>
          </a:p>
        </p:txBody>
      </p:sp>
      <p:grpSp>
        <p:nvGrpSpPr>
          <p:cNvPr id="478" name="Google Shape;478;p28"/>
          <p:cNvGrpSpPr/>
          <p:nvPr/>
        </p:nvGrpSpPr>
        <p:grpSpPr>
          <a:xfrm>
            <a:off x="7820855" y="1502643"/>
            <a:ext cx="1236134" cy="811833"/>
            <a:chOff x="9398829" y="2009719"/>
            <a:chExt cx="1236134" cy="811833"/>
          </a:xfrm>
        </p:grpSpPr>
        <p:sp>
          <p:nvSpPr>
            <p:cNvPr id="479" name="Google Shape;479;p28"/>
            <p:cNvSpPr/>
            <p:nvPr/>
          </p:nvSpPr>
          <p:spPr>
            <a:xfrm>
              <a:off x="9398829" y="2009719"/>
              <a:ext cx="1236134" cy="811833"/>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80" name="Google Shape;480;p28" descr="Filmstreifen Silhouette"/>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676529" y="2067266"/>
              <a:ext cx="680735" cy="680735"/>
            </a:xfrm>
            <a:prstGeom prst="rect">
              <a:avLst/>
            </a:prstGeom>
            <a:noFill/>
            <a:ln>
              <a:noFill/>
            </a:ln>
          </p:spPr>
        </p:pic>
      </p:grpSp>
      <p:sp>
        <p:nvSpPr>
          <p:cNvPr id="481" name="Google Shape;481;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de-DE"/>
              <a:t>Sarcina 2: </a:t>
            </a:r>
            <a:endParaRPr/>
          </a:p>
        </p:txBody>
      </p:sp>
      <p:grpSp>
        <p:nvGrpSpPr>
          <p:cNvPr id="482" name="Google Shape;482;p28"/>
          <p:cNvGrpSpPr/>
          <p:nvPr/>
        </p:nvGrpSpPr>
        <p:grpSpPr>
          <a:xfrm>
            <a:off x="7827150" y="4579914"/>
            <a:ext cx="1236134" cy="811833"/>
            <a:chOff x="7820855" y="1997166"/>
            <a:chExt cx="1236134" cy="811833"/>
          </a:xfrm>
        </p:grpSpPr>
        <p:sp>
          <p:nvSpPr>
            <p:cNvPr id="483" name="Google Shape;483;p28"/>
            <p:cNvSpPr/>
            <p:nvPr/>
          </p:nvSpPr>
          <p:spPr>
            <a:xfrm>
              <a:off x="7820855" y="1997166"/>
              <a:ext cx="1236134" cy="811833"/>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84" name="Google Shape;484;p28" descr="Bleistif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8071254" y="2106506"/>
              <a:ext cx="763908" cy="562187"/>
            </a:xfrm>
            <a:prstGeom prst="rect">
              <a:avLst/>
            </a:prstGeom>
            <a:noFill/>
            <a:ln>
              <a:noFill/>
            </a:ln>
          </p:spPr>
        </p:pic>
      </p:grpSp>
      <p:pic>
        <p:nvPicPr>
          <p:cNvPr id="485" name="Google Shape;485;p28">
            <a:hlinkClick r:id="rId5"/>
          </p:cNvP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2495864" y="2104466"/>
            <a:ext cx="3750564" cy="2021236"/>
          </a:xfrm>
          <a:prstGeom prst="rect">
            <a:avLst/>
          </a:prstGeom>
          <a:noFill/>
          <a:ln>
            <a:noFill/>
          </a:ln>
        </p:spPr>
      </p:pic>
      <p:sp>
        <p:nvSpPr>
          <p:cNvPr id="486" name="Google Shape;486;p28"/>
          <p:cNvSpPr txBox="1"/>
          <p:nvPr/>
        </p:nvSpPr>
        <p:spPr>
          <a:xfrm>
            <a:off x="6246428" y="2844788"/>
            <a:ext cx="5945572"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de-DE" sz="1800" b="0" i="0" u="sng" strike="noStrike" cap="none">
                <a:solidFill>
                  <a:schemeClr val="dk1"/>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https://www.youtube.com/watch?v=sdxPTl8k9bI&amp;t=18s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sp>
        <p:nvSpPr>
          <p:cNvPr id="491" name="Google Shape;491;p29"/>
          <p:cNvSpPr txBox="1"/>
          <p:nvPr/>
        </p:nvSpPr>
        <p:spPr>
          <a:xfrm>
            <a:off x="1803893" y="1486242"/>
            <a:ext cx="10159507" cy="4304958"/>
          </a:xfrm>
          <a:prstGeom prst="rect">
            <a:avLst/>
          </a:prstGeom>
          <a:noFill/>
          <a:ln>
            <a:noFill/>
          </a:ln>
        </p:spPr>
        <p:txBody>
          <a:bodyPr spcFirstLastPara="1" wrap="square" lIns="121900" tIns="121900" rIns="121900" bIns="121900" anchor="t" anchorCtr="0">
            <a:noAutofit/>
          </a:bodyPr>
          <a:lstStyle/>
          <a:p>
            <a:pPr marL="342900" marR="0" lvl="0" indent="-342900" algn="l" rtl="0">
              <a:lnSpc>
                <a:spcPct val="90000"/>
              </a:lnSpc>
              <a:spcBef>
                <a:spcPts val="1000"/>
              </a:spcBef>
              <a:spcAft>
                <a:spcPts val="0"/>
              </a:spcAft>
              <a:buClr>
                <a:schemeClr val="dk1"/>
              </a:buClr>
              <a:buSzPts val="2400"/>
              <a:buFont typeface="Arial"/>
              <a:buChar char="•"/>
            </a:pPr>
            <a:r>
              <a:rPr lang="de-DE" sz="2400" b="0" i="0" u="none" strike="noStrike" cap="none">
                <a:solidFill>
                  <a:schemeClr val="dk1"/>
                </a:solidFill>
                <a:latin typeface="Calibri"/>
                <a:ea typeface="Calibri"/>
                <a:cs typeface="Calibri"/>
                <a:sym typeface="Calibri"/>
              </a:rPr>
              <a:t>Creează-ți propria stație meteorologică simplă:</a:t>
            </a:r>
            <a:endParaRPr sz="1400" b="0" i="0" u="none" strike="noStrike" cap="none">
              <a:solidFill>
                <a:srgbClr val="000000"/>
              </a:solidFill>
              <a:latin typeface="Arial"/>
              <a:ea typeface="Arial"/>
              <a:cs typeface="Arial"/>
              <a:sym typeface="Arial"/>
            </a:endParaRPr>
          </a:p>
          <a:p>
            <a:pPr marL="342900" marR="0" lvl="0" indent="-190500" algn="l" rtl="0">
              <a:lnSpc>
                <a:spcPct val="90000"/>
              </a:lnSpc>
              <a:spcBef>
                <a:spcPts val="1000"/>
              </a:spcBef>
              <a:spcAft>
                <a:spcPts val="0"/>
              </a:spcAft>
              <a:buClr>
                <a:srgbClr val="888888"/>
              </a:buClr>
              <a:buSzPts val="2400"/>
              <a:buFont typeface="Arial"/>
              <a:buNone/>
            </a:pPr>
            <a:endParaRPr sz="2400" b="0" i="0" u="none" strike="noStrike" cap="none">
              <a:solidFill>
                <a:schemeClr val="dk1"/>
              </a:solidFill>
              <a:latin typeface="Calibri"/>
              <a:ea typeface="Calibri"/>
              <a:cs typeface="Calibri"/>
              <a:sym typeface="Calibri"/>
            </a:endParaRPr>
          </a:p>
          <a:p>
            <a:pPr marL="342900" marR="0" lvl="0" indent="-342900" algn="l" rtl="0">
              <a:lnSpc>
                <a:spcPct val="90000"/>
              </a:lnSpc>
              <a:spcBef>
                <a:spcPts val="1000"/>
              </a:spcBef>
              <a:spcAft>
                <a:spcPts val="0"/>
              </a:spcAft>
              <a:buClr>
                <a:schemeClr val="dk1"/>
              </a:buClr>
              <a:buSzPts val="2400"/>
              <a:buFont typeface="Arial"/>
              <a:buChar char="•"/>
            </a:pPr>
            <a:r>
              <a:rPr lang="de-DE" sz="2400" b="0" i="0" u="none" strike="noStrike" cap="none">
                <a:solidFill>
                  <a:schemeClr val="dk1"/>
                </a:solidFill>
                <a:latin typeface="Calibri"/>
                <a:ea typeface="Calibri"/>
                <a:cs typeface="Calibri"/>
                <a:sym typeface="Calibri"/>
              </a:rPr>
              <a:t>Du-o afară și observ-o timp de două</a:t>
            </a:r>
            <a:br>
              <a:rPr lang="de-DE" sz="2400" b="0" i="0" u="none" strike="noStrike" cap="none">
                <a:solidFill>
                  <a:schemeClr val="dk1"/>
                </a:solidFill>
                <a:latin typeface="Calibri"/>
                <a:ea typeface="Calibri"/>
                <a:cs typeface="Calibri"/>
                <a:sym typeface="Calibri"/>
              </a:rPr>
            </a:br>
            <a:r>
              <a:rPr lang="de-DE" sz="2400" b="0" i="0" u="none" strike="noStrike" cap="none">
                <a:solidFill>
                  <a:schemeClr val="dk1"/>
                </a:solidFill>
                <a:latin typeface="Calibri"/>
                <a:ea typeface="Calibri"/>
                <a:cs typeface="Calibri"/>
                <a:sym typeface="Calibri"/>
              </a:rPr>
              <a:t>săptămâni. Scrie-ți observațiile în</a:t>
            </a:r>
            <a:br>
              <a:rPr lang="de-DE" sz="2400" b="0" i="0" u="none" strike="noStrike" cap="none">
                <a:solidFill>
                  <a:schemeClr val="dk1"/>
                </a:solidFill>
                <a:latin typeface="Calibri"/>
                <a:ea typeface="Calibri"/>
                <a:cs typeface="Calibri"/>
                <a:sym typeface="Calibri"/>
              </a:rPr>
            </a:br>
            <a:r>
              <a:rPr lang="de-DE" sz="2400" b="0" i="0" u="none" strike="noStrike" cap="none">
                <a:solidFill>
                  <a:schemeClr val="dk1"/>
                </a:solidFill>
                <a:latin typeface="Calibri"/>
                <a:ea typeface="Calibri"/>
                <a:cs typeface="Calibri"/>
                <a:sym typeface="Calibri"/>
              </a:rPr>
              <a:t>protocolul de observație în fiecare zi.</a:t>
            </a:r>
            <a:endParaRPr sz="1400" b="0" i="0" u="none" strike="noStrike" cap="none">
              <a:solidFill>
                <a:srgbClr val="000000"/>
              </a:solidFill>
              <a:latin typeface="Arial"/>
              <a:ea typeface="Arial"/>
              <a:cs typeface="Arial"/>
              <a:sym typeface="Arial"/>
            </a:endParaRPr>
          </a:p>
          <a:p>
            <a:pPr marL="342900" marR="0" lvl="0" indent="-190500" algn="l" rtl="0">
              <a:lnSpc>
                <a:spcPct val="90000"/>
              </a:lnSpc>
              <a:spcBef>
                <a:spcPts val="1000"/>
              </a:spcBef>
              <a:spcAft>
                <a:spcPts val="0"/>
              </a:spcAft>
              <a:buClr>
                <a:srgbClr val="888888"/>
              </a:buClr>
              <a:buSzPts val="2400"/>
              <a:buFont typeface="Arial"/>
              <a:buNone/>
            </a:pPr>
            <a:endParaRPr sz="2400" b="0" i="0" u="none" strike="noStrike" cap="none">
              <a:solidFill>
                <a:schemeClr val="dk1"/>
              </a:solidFill>
              <a:latin typeface="Calibri"/>
              <a:ea typeface="Calibri"/>
              <a:cs typeface="Calibri"/>
              <a:sym typeface="Calibri"/>
            </a:endParaRPr>
          </a:p>
          <a:p>
            <a:pPr marL="342900" marR="0" lvl="0" indent="-342900" algn="l" rtl="0">
              <a:lnSpc>
                <a:spcPct val="90000"/>
              </a:lnSpc>
              <a:spcBef>
                <a:spcPts val="1000"/>
              </a:spcBef>
              <a:spcAft>
                <a:spcPts val="0"/>
              </a:spcAft>
              <a:buClr>
                <a:schemeClr val="dk1"/>
              </a:buClr>
              <a:buSzPts val="2400"/>
              <a:buFont typeface="Arial"/>
              <a:buChar char="•"/>
            </a:pPr>
            <a:r>
              <a:rPr lang="de-DE" sz="2400" b="0" i="0" u="none" strike="noStrike" cap="none">
                <a:solidFill>
                  <a:schemeClr val="dk1"/>
                </a:solidFill>
                <a:latin typeface="Calibri"/>
                <a:ea typeface="Calibri"/>
                <a:cs typeface="Calibri"/>
                <a:sym typeface="Calibri"/>
              </a:rPr>
              <a:t>Întâlniți-vă după cele două săptămâni și</a:t>
            </a:r>
            <a:br>
              <a:rPr lang="de-DE" sz="2400" b="0" i="0" u="none" strike="noStrike" cap="none">
                <a:solidFill>
                  <a:schemeClr val="dk1"/>
                </a:solidFill>
                <a:latin typeface="Calibri"/>
                <a:ea typeface="Calibri"/>
                <a:cs typeface="Calibri"/>
                <a:sym typeface="Calibri"/>
              </a:rPr>
            </a:br>
            <a:r>
              <a:rPr lang="de-DE" sz="2400" b="0" i="0" u="none" strike="noStrike" cap="none">
                <a:solidFill>
                  <a:schemeClr val="dk1"/>
                </a:solidFill>
                <a:latin typeface="Calibri"/>
                <a:ea typeface="Calibri"/>
                <a:cs typeface="Calibri"/>
                <a:sym typeface="Calibri"/>
              </a:rPr>
              <a:t>împărtășiți-vă observațiile și experiențele.</a:t>
            </a:r>
            <a:br>
              <a:rPr lang="de-DE" sz="2400" b="0" i="0" u="none" strike="noStrike" cap="none">
                <a:solidFill>
                  <a:schemeClr val="dk1"/>
                </a:solidFill>
                <a:latin typeface="Calibri"/>
                <a:ea typeface="Calibri"/>
                <a:cs typeface="Calibri"/>
                <a:sym typeface="Calibri"/>
              </a:rPr>
            </a:br>
            <a:r>
              <a:rPr lang="de-DE" sz="2400" b="0" i="0" u="none" strike="noStrike" cap="none">
                <a:solidFill>
                  <a:schemeClr val="dk1"/>
                </a:solidFill>
                <a:latin typeface="Calibri"/>
                <a:ea typeface="Calibri"/>
                <a:cs typeface="Calibri"/>
                <a:sym typeface="Calibri"/>
              </a:rPr>
              <a:t>Fiecare trebuie să fie implicat, respectând normele</a:t>
            </a:r>
            <a:br>
              <a:rPr lang="de-DE" sz="2400" b="0" i="0" u="none" strike="noStrike" cap="none">
                <a:solidFill>
                  <a:schemeClr val="dk1"/>
                </a:solidFill>
                <a:latin typeface="Calibri"/>
                <a:ea typeface="Calibri"/>
                <a:cs typeface="Calibri"/>
                <a:sym typeface="Calibri"/>
              </a:rPr>
            </a:br>
            <a:r>
              <a:rPr lang="de-DE" sz="2400" b="0" i="0" u="none" strike="noStrike" cap="none">
                <a:solidFill>
                  <a:schemeClr val="dk1"/>
                </a:solidFill>
                <a:latin typeface="Calibri"/>
                <a:ea typeface="Calibri"/>
                <a:cs typeface="Calibri"/>
                <a:sym typeface="Calibri"/>
              </a:rPr>
              <a:t>de discuție din clasă și acordurile comunității.</a:t>
            </a:r>
            <a:endParaRPr sz="1400" b="0" i="0" u="none" strike="noStrike" cap="none">
              <a:solidFill>
                <a:srgbClr val="000000"/>
              </a:solidFill>
              <a:latin typeface="Arial"/>
              <a:ea typeface="Arial"/>
              <a:cs typeface="Arial"/>
              <a:sym typeface="Arial"/>
            </a:endParaRPr>
          </a:p>
        </p:txBody>
      </p:sp>
      <p:sp>
        <p:nvSpPr>
          <p:cNvPr id="492" name="Google Shape;492;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de-DE"/>
              <a:t>Sarcina 3: </a:t>
            </a:r>
            <a:endParaRPr/>
          </a:p>
        </p:txBody>
      </p:sp>
      <p:grpSp>
        <p:nvGrpSpPr>
          <p:cNvPr id="493" name="Google Shape;493;p29"/>
          <p:cNvGrpSpPr/>
          <p:nvPr/>
        </p:nvGrpSpPr>
        <p:grpSpPr>
          <a:xfrm>
            <a:off x="10346266" y="2768383"/>
            <a:ext cx="1236134" cy="811833"/>
            <a:chOff x="7820855" y="1997166"/>
            <a:chExt cx="1236134" cy="811833"/>
          </a:xfrm>
        </p:grpSpPr>
        <p:sp>
          <p:nvSpPr>
            <p:cNvPr id="494" name="Google Shape;494;p29"/>
            <p:cNvSpPr/>
            <p:nvPr/>
          </p:nvSpPr>
          <p:spPr>
            <a:xfrm>
              <a:off x="7820855" y="1997166"/>
              <a:ext cx="1236134" cy="811833"/>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95" name="Google Shape;495;p29" descr="Bleistif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071254" y="2106506"/>
              <a:ext cx="763908" cy="562187"/>
            </a:xfrm>
            <a:prstGeom prst="rect">
              <a:avLst/>
            </a:prstGeom>
            <a:noFill/>
            <a:ln>
              <a:noFill/>
            </a:ln>
          </p:spPr>
        </p:pic>
      </p:grpSp>
      <p:grpSp>
        <p:nvGrpSpPr>
          <p:cNvPr id="496" name="Google Shape;496;p29"/>
          <p:cNvGrpSpPr/>
          <p:nvPr/>
        </p:nvGrpSpPr>
        <p:grpSpPr>
          <a:xfrm>
            <a:off x="8629748" y="1502479"/>
            <a:ext cx="1236134" cy="811833"/>
            <a:chOff x="10763052" y="4762174"/>
            <a:chExt cx="1236134" cy="811833"/>
          </a:xfrm>
        </p:grpSpPr>
        <p:sp>
          <p:nvSpPr>
            <p:cNvPr id="497" name="Google Shape;497;p29"/>
            <p:cNvSpPr/>
            <p:nvPr/>
          </p:nvSpPr>
          <p:spPr>
            <a:xfrm>
              <a:off x="10763052" y="4762174"/>
              <a:ext cx="1236134" cy="811833"/>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98" name="Google Shape;498;p29" descr="Becherglas Silhouette"/>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11005585" y="4785162"/>
              <a:ext cx="696429" cy="696429"/>
            </a:xfrm>
            <a:prstGeom prst="rect">
              <a:avLst/>
            </a:prstGeom>
            <a:noFill/>
            <a:ln>
              <a:noFill/>
            </a:ln>
          </p:spPr>
        </p:pic>
      </p:grpSp>
      <p:grpSp>
        <p:nvGrpSpPr>
          <p:cNvPr id="499" name="Google Shape;499;p29"/>
          <p:cNvGrpSpPr/>
          <p:nvPr/>
        </p:nvGrpSpPr>
        <p:grpSpPr>
          <a:xfrm>
            <a:off x="8629748" y="2717100"/>
            <a:ext cx="1236134" cy="914400"/>
            <a:chOff x="9541440" y="2985758"/>
            <a:chExt cx="1236134" cy="914400"/>
          </a:xfrm>
        </p:grpSpPr>
        <p:sp>
          <p:nvSpPr>
            <p:cNvPr id="500" name="Google Shape;500;p29"/>
            <p:cNvSpPr/>
            <p:nvPr/>
          </p:nvSpPr>
          <p:spPr>
            <a:xfrm>
              <a:off x="9541440" y="3023082"/>
              <a:ext cx="1236134" cy="811833"/>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501" name="Google Shape;501;p29" descr="Augen mit einfarbiger Füllung"/>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702307" y="2985758"/>
              <a:ext cx="914400" cy="914400"/>
            </a:xfrm>
            <a:prstGeom prst="rect">
              <a:avLst/>
            </a:prstGeom>
            <a:noFill/>
            <a:ln>
              <a:noFill/>
            </a:ln>
          </p:spPr>
        </p:pic>
      </p:grpSp>
      <p:grpSp>
        <p:nvGrpSpPr>
          <p:cNvPr id="502" name="Google Shape;502;p29"/>
          <p:cNvGrpSpPr/>
          <p:nvPr/>
        </p:nvGrpSpPr>
        <p:grpSpPr>
          <a:xfrm>
            <a:off x="8652124" y="4191000"/>
            <a:ext cx="1236134" cy="914400"/>
            <a:chOff x="7847298" y="4725268"/>
            <a:chExt cx="1236134" cy="914400"/>
          </a:xfrm>
        </p:grpSpPr>
        <p:sp>
          <p:nvSpPr>
            <p:cNvPr id="503" name="Google Shape;503;p29"/>
            <p:cNvSpPr/>
            <p:nvPr/>
          </p:nvSpPr>
          <p:spPr>
            <a:xfrm>
              <a:off x="7847298" y="4757020"/>
              <a:ext cx="1236134" cy="811833"/>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504" name="Google Shape;504;p29" descr="Benutzer Silhouette"/>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7958469" y="4725268"/>
              <a:ext cx="914400" cy="914400"/>
            </a:xfrm>
            <a:prstGeom prst="rect">
              <a:avLst/>
            </a:prstGeom>
            <a:noFill/>
            <a:ln>
              <a:noFill/>
            </a:ln>
          </p:spPr>
        </p:pic>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09" name="Google Shape;509;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400"/>
              <a:buNone/>
            </a:pPr>
            <a:r>
              <a:rPr lang="de-DE"/>
              <a:t>H5P - Sarcina 1 despre climat și stația meteorologică – Schimbările climatice</a:t>
            </a:r>
            <a:endParaRPr/>
          </a:p>
        </p:txBody>
      </p:sp>
      <p:pic>
        <p:nvPicPr>
          <p:cNvPr id="510" name="Google Shape;510;p30"/>
          <p:cNvPicPr preferRelativeResize="0"/>
          <p:nvPr/>
        </p:nvPicPr>
        <p:blipFill rotWithShape="1">
          <a:blip r:embed="rId3">
            <a:alphaModFix/>
          </a:blip>
          <a:srcRect/>
          <a:stretch/>
        </p:blipFill>
        <p:spPr>
          <a:xfrm>
            <a:off x="1881775" y="2628830"/>
            <a:ext cx="8428450" cy="1600339"/>
          </a:xfrm>
          <a:prstGeom prst="rect">
            <a:avLst/>
          </a:prstGeom>
          <a:noFill/>
          <a:ln>
            <a:noFill/>
          </a:ln>
        </p:spPr>
      </p:pic>
      <p:sp>
        <p:nvSpPr>
          <p:cNvPr id="511" name="Google Shape;511;p30"/>
          <p:cNvSpPr txBox="1"/>
          <p:nvPr/>
        </p:nvSpPr>
        <p:spPr>
          <a:xfrm>
            <a:off x="1981200" y="2667000"/>
            <a:ext cx="5791200" cy="3048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None/>
            </a:pPr>
            <a:r>
              <a:rPr lang="de-DE" sz="1500" b="0" i="0" u="none" strike="noStrike" cap="none">
                <a:solidFill>
                  <a:schemeClr val="dk1"/>
                </a:solidFill>
                <a:latin typeface="Calibri"/>
                <a:ea typeface="Calibri"/>
                <a:cs typeface="Calibri"/>
                <a:sym typeface="Calibri"/>
              </a:rPr>
              <a:t>Schimbările climatice sunt în prezent un subiect crucial pentru Europa?</a:t>
            </a:r>
            <a:endParaRPr sz="1500" b="0" i="0" u="none" strike="noStrike" cap="none">
              <a:solidFill>
                <a:schemeClr val="dk1"/>
              </a:solidFill>
              <a:latin typeface="Calibri"/>
              <a:ea typeface="Calibri"/>
              <a:cs typeface="Calibri"/>
              <a:sym typeface="Calibri"/>
            </a:endParaRPr>
          </a:p>
        </p:txBody>
      </p:sp>
      <p:sp>
        <p:nvSpPr>
          <p:cNvPr id="512" name="Google Shape;512;p30"/>
          <p:cNvSpPr txBox="1"/>
          <p:nvPr/>
        </p:nvSpPr>
        <p:spPr>
          <a:xfrm>
            <a:off x="2286000" y="3124200"/>
            <a:ext cx="685800" cy="228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None/>
            </a:pPr>
            <a:r>
              <a:rPr lang="de-DE" sz="1000" b="0" i="0" u="none" strike="noStrike" cap="none">
                <a:solidFill>
                  <a:schemeClr val="dk1"/>
                </a:solidFill>
                <a:latin typeface="Calibri"/>
                <a:ea typeface="Calibri"/>
                <a:cs typeface="Calibri"/>
                <a:sym typeface="Calibri"/>
              </a:rPr>
              <a:t>Adevărat</a:t>
            </a:r>
            <a:endParaRPr sz="1000" b="0" i="0" u="none" strike="noStrike" cap="none">
              <a:solidFill>
                <a:schemeClr val="dk1"/>
              </a:solidFill>
              <a:latin typeface="Calibri"/>
              <a:ea typeface="Calibri"/>
              <a:cs typeface="Calibri"/>
              <a:sym typeface="Calibri"/>
            </a:endParaRPr>
          </a:p>
        </p:txBody>
      </p:sp>
      <p:sp>
        <p:nvSpPr>
          <p:cNvPr id="513" name="Google Shape;513;p30"/>
          <p:cNvSpPr txBox="1"/>
          <p:nvPr/>
        </p:nvSpPr>
        <p:spPr>
          <a:xfrm>
            <a:off x="3352800" y="3124200"/>
            <a:ext cx="685800" cy="228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None/>
            </a:pPr>
            <a:r>
              <a:rPr lang="de-DE" sz="1000" b="0" i="0" u="none" strike="noStrike" cap="none">
                <a:solidFill>
                  <a:schemeClr val="dk1"/>
                </a:solidFill>
                <a:latin typeface="Calibri"/>
                <a:ea typeface="Calibri"/>
                <a:cs typeface="Calibri"/>
                <a:sym typeface="Calibri"/>
              </a:rPr>
              <a:t>Fals</a:t>
            </a:r>
            <a:endParaRPr sz="1000" b="0" i="0" u="none" strike="noStrike" cap="none">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400"/>
              <a:buNone/>
            </a:pPr>
            <a:r>
              <a:rPr lang="de-DE"/>
              <a:t>H5P - Sarcina 2 despre climat și stația meteorologică – Instrumente</a:t>
            </a:r>
            <a:endParaRPr/>
          </a:p>
        </p:txBody>
      </p:sp>
      <p:pic>
        <p:nvPicPr>
          <p:cNvPr id="519" name="Google Shape;519;p3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762374" y="1638618"/>
            <a:ext cx="5943955" cy="459481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sp>
        <p:nvSpPr>
          <p:cNvPr id="524" name="Google Shape;524;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400"/>
              <a:buNone/>
            </a:pPr>
            <a:r>
              <a:rPr lang="de-DE"/>
              <a:t>H5P - Sarcina 3 despre climat și stația meteorologică – Climatul Global</a:t>
            </a:r>
            <a:endParaRPr/>
          </a:p>
        </p:txBody>
      </p:sp>
      <p:pic>
        <p:nvPicPr>
          <p:cNvPr id="525" name="Google Shape;525;p32"/>
          <p:cNvPicPr preferRelativeResize="0"/>
          <p:nvPr/>
        </p:nvPicPr>
        <p:blipFill rotWithShape="1">
          <a:blip r:embed="rId3">
            <a:alphaModFix/>
          </a:blip>
          <a:srcRect/>
          <a:stretch/>
        </p:blipFill>
        <p:spPr>
          <a:xfrm>
            <a:off x="1969412" y="2316383"/>
            <a:ext cx="8253175" cy="2225233"/>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400"/>
              <a:buNone/>
            </a:pPr>
            <a:r>
              <a:rPr lang="de-DE"/>
              <a:t>H5P - Sarcina 4 despre climat și stația meteorologică – Termometre</a:t>
            </a:r>
            <a:endParaRPr/>
          </a:p>
        </p:txBody>
      </p:sp>
      <p:pic>
        <p:nvPicPr>
          <p:cNvPr id="531" name="Google Shape;531;p33"/>
          <p:cNvPicPr preferRelativeResize="0"/>
          <p:nvPr/>
        </p:nvPicPr>
        <p:blipFill rotWithShape="1">
          <a:blip r:embed="rId3">
            <a:alphaModFix/>
          </a:blip>
          <a:srcRect/>
          <a:stretch/>
        </p:blipFill>
        <p:spPr>
          <a:xfrm>
            <a:off x="2007515" y="2525951"/>
            <a:ext cx="8176969" cy="1806097"/>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pic>
        <p:nvPicPr>
          <p:cNvPr id="536" name="Google Shape;536;p34"/>
          <p:cNvPicPr preferRelativeResize="0"/>
          <p:nvPr/>
        </p:nvPicPr>
        <p:blipFill rotWithShape="1">
          <a:blip r:embed="rId3">
            <a:alphaModFix/>
          </a:blip>
          <a:srcRect/>
          <a:stretch/>
        </p:blipFill>
        <p:spPr>
          <a:xfrm>
            <a:off x="1999895" y="1969643"/>
            <a:ext cx="8192210" cy="2918713"/>
          </a:xfrm>
          <a:prstGeom prst="rect">
            <a:avLst/>
          </a:prstGeom>
          <a:noFill/>
          <a:ln>
            <a:noFill/>
          </a:ln>
        </p:spPr>
      </p:pic>
      <p:sp>
        <p:nvSpPr>
          <p:cNvPr id="537" name="Google Shape;537;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100000"/>
              <a:buNone/>
            </a:pPr>
            <a:r>
              <a:rPr lang="de-DE"/>
              <a:t>H5P - Sarcina 5 despre climat și stația meteorologică – Ce sunt schimbările climatice?</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sp>
        <p:nvSpPr>
          <p:cNvPr id="542" name="Google Shape;542;p35"/>
          <p:cNvSpPr txBox="1"/>
          <p:nvPr/>
        </p:nvSpPr>
        <p:spPr>
          <a:xfrm>
            <a:off x="1858297" y="758478"/>
            <a:ext cx="9040762" cy="3777715"/>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None/>
            </a:pPr>
            <a:r>
              <a:rPr lang="de-DE" sz="8000" b="1" i="0" u="none" strike="noStrike" cap="none">
                <a:solidFill>
                  <a:schemeClr val="dk1"/>
                </a:solidFill>
                <a:latin typeface="Montserrat"/>
                <a:ea typeface="Montserrat"/>
                <a:cs typeface="Montserrat"/>
                <a:sym typeface="Montserrat"/>
              </a:rPr>
              <a:t>Felicitări!</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lt1"/>
              </a:buClr>
              <a:buSzPts val="4800"/>
              <a:buFont typeface="Montserrat"/>
              <a:buNone/>
            </a:pPr>
            <a:endParaRPr sz="4267" b="1" i="0" u="none" strike="noStrike" cap="none">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None/>
            </a:pPr>
            <a:r>
              <a:rPr lang="de-DE" sz="4267" b="1" i="0" u="none" strike="noStrike" cap="none">
                <a:solidFill>
                  <a:schemeClr val="dk1"/>
                </a:solidFill>
                <a:latin typeface="Montserrat"/>
                <a:ea typeface="Montserrat"/>
                <a:cs typeface="Montserrat"/>
                <a:sym typeface="Montserrat"/>
              </a:rPr>
              <a:t>Ai stăpânit activitatea despre climat și crearea unei stații meteorologice!</a:t>
            </a:r>
            <a:endParaRPr sz="8000" b="1" i="0" u="none" strike="noStrike" cap="none">
              <a:solidFill>
                <a:schemeClr val="dk1"/>
              </a:solidFill>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name="Office">
  <a:themeElements>
    <a:clrScheme name="Gelborange">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2053</Words>
  <Application>Microsoft Macintosh PowerPoint</Application>
  <PresentationFormat>Ecrã Panorâmico</PresentationFormat>
  <Paragraphs>168</Paragraphs>
  <Slides>35</Slides>
  <Notes>35</Notes>
  <HiddenSlides>0</HiddenSlides>
  <MMClips>0</MMClips>
  <ScaleCrop>false</ScaleCrop>
  <HeadingPairs>
    <vt:vector size="6" baseType="variant">
      <vt:variant>
        <vt:lpstr>Tipos de letra usados</vt:lpstr>
      </vt:variant>
      <vt:variant>
        <vt:i4>4</vt:i4>
      </vt:variant>
      <vt:variant>
        <vt:lpstr>Tema</vt:lpstr>
      </vt:variant>
      <vt:variant>
        <vt:i4>1</vt:i4>
      </vt:variant>
      <vt:variant>
        <vt:lpstr>Títulos dos diapositivos</vt:lpstr>
      </vt:variant>
      <vt:variant>
        <vt:i4>35</vt:i4>
      </vt:variant>
    </vt:vector>
  </HeadingPairs>
  <TitlesOfParts>
    <vt:vector size="40" baseType="lpstr">
      <vt:lpstr>Montserrat</vt:lpstr>
      <vt:lpstr>Arial</vt:lpstr>
      <vt:lpstr>Calibri</vt:lpstr>
      <vt:lpstr>Noto Sans Symbols</vt:lpstr>
      <vt:lpstr>Office</vt:lpstr>
      <vt:lpstr>Crearea unei stații meteo</vt:lpstr>
      <vt:lpstr>Structura activității</vt:lpstr>
      <vt:lpstr>A: Despre subiect  Cum este vremea? Dispozitive de măsurare la stațiile meteo</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B: Despre instruire  Faza de instruire  </vt:lpstr>
      <vt:lpstr>Sarcina 1:</vt:lpstr>
      <vt:lpstr>Sarcina 2: </vt:lpstr>
      <vt:lpstr>Sarcina 3: </vt:lpstr>
      <vt:lpstr>H5P - Sarcina 1 despre climat și stația meteorologică – Schimbările climatice</vt:lpstr>
      <vt:lpstr>H5P - Sarcina 2 despre climat și stația meteorologică – Instrumente</vt:lpstr>
      <vt:lpstr>H5P - Sarcina 3 despre climat și stația meteorologică – Climatul Global</vt:lpstr>
      <vt:lpstr>H5P - Sarcina 4 despre climat și stația meteorologică – Termometre</vt:lpstr>
      <vt:lpstr>H5P - Sarcina 5 despre climat și stația meteorologică – Ce sunt schimbările climatice?</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Crearea unei stații meteo</dc:title>
  <dc:creator>Marc Beutner</dc:creator>
  <cp:lastModifiedBy>Microsoft Office User</cp:lastModifiedBy>
  <cp:revision>1</cp:revision>
  <dcterms:created xsi:type="dcterms:W3CDTF">2023-06-29T05:00:19Z</dcterms:created>
  <dcterms:modified xsi:type="dcterms:W3CDTF">2025-06-14T14:49:58Z</dcterms:modified>
</cp:coreProperties>
</file>