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12192000" cy="6858000"/>
  <p:notesSz cx="6858000" cy="9144000"/>
  <p:embeddedFontLst>
    <p:embeddedFont>
      <p:font typeface="Calibri" panose="020F0502020204030204" pitchFamily="34" charset="0"/>
      <p:regular r:id="rId38"/>
      <p:bold r:id="rId39"/>
      <p:italic r:id="rId40"/>
      <p:boldItalic r:id="rId41"/>
    </p:embeddedFont>
    <p:embeddedFont>
      <p:font typeface="Montserrat" pitchFamily="2" charset="77"/>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6" roundtripDataSignature="AMtx7mjx97N45VhIdpvmvqCVzWxvjdC9H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86"/>
  </p:normalViewPr>
  <p:slideViewPr>
    <p:cSldViewPr snapToGrid="0">
      <p:cViewPr varScale="1">
        <p:scale>
          <a:sx n="105" d="100"/>
          <a:sy n="105" d="100"/>
        </p:scale>
        <p:origin x="74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customschemas.google.com/relationships/presentationmetadata" Target="metadata"/><Relationship Id="rId20" Type="http://schemas.openxmlformats.org/officeDocument/2006/relationships/slide" Target="slides/slide19.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e-DE"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6" name="Google Shape;16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 name="Google Shape;180;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6" name="Google Shape;206;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1" name="Google Shape;241;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1" name="Google Shape;251;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6" name="Google Shape;266;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1" name="Google Shape;281;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6" name="Google Shape;306;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0" name="Google Shape;320;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1" name="Google Shape;331;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2" name="Google Shape;342;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3" name="Google Shape;353;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6" name="Google Shape;366;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2" name="Google Shape;392;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5" name="Google Shape;405;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8" name="Google Shape;418;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1" name="Google Shape;431;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4" name="Google Shape;444;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7" name="Google Shape;457;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3" name="Google Shape;463;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7" name="Google Shape;477;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1" name="Google Shape;491;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9" name="Google Shape;509;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5" name="Google Shape;515;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1" name="Google Shape;521;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7" name="Google Shape;527;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3" name="Google Shape;533;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9" name="Google Shape;539;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47"/>
        <p:cNvGrpSpPr/>
        <p:nvPr/>
      </p:nvGrpSpPr>
      <p:grpSpPr>
        <a:xfrm>
          <a:off x="0" y="0"/>
          <a:ext cx="0" cy="0"/>
          <a:chOff x="0" y="0"/>
          <a:chExt cx="0" cy="0"/>
        </a:xfrm>
      </p:grpSpPr>
      <p:sp>
        <p:nvSpPr>
          <p:cNvPr id="48" name="Google Shape;48;p3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3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0" name="Google Shape;50;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‹nº›</a:t>
            </a:fld>
            <a:endParaRPr/>
          </a:p>
        </p:txBody>
      </p:sp>
      <p:sp>
        <p:nvSpPr>
          <p:cNvPr id="53" name="Google Shape;53;p37"/>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37"/>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500" b="0" i="0" u="none" strike="noStrike" cap="none">
                <a:solidFill>
                  <a:schemeClr val="lt1"/>
                </a:solidFill>
                <a:latin typeface="Calibri"/>
                <a:ea typeface="Calibri"/>
                <a:cs typeface="Calibri"/>
                <a:sym typeface="Calibri"/>
              </a:rPr>
              <a:t>-</a:t>
            </a:r>
            <a:fld id="{00000000-1234-1234-1234-123412341234}" type="slidenum">
              <a:rPr lang="de-DE" sz="1500" b="0" i="0" u="none" strike="noStrike" cap="none">
                <a:solidFill>
                  <a:schemeClr val="lt1"/>
                </a:solidFill>
                <a:latin typeface="Calibri"/>
                <a:ea typeface="Calibri"/>
                <a:cs typeface="Calibri"/>
                <a:sym typeface="Calibri"/>
              </a:rPr>
              <a:t>‹nº›</a:t>
            </a:fld>
            <a:r>
              <a:rPr lang="de-DE" sz="1500" b="0" i="0" u="none" strike="noStrike" cap="none">
                <a:solidFill>
                  <a:schemeClr val="lt1"/>
                </a:solidFill>
                <a:latin typeface="Calibri"/>
                <a:ea typeface="Calibri"/>
                <a:cs typeface="Calibri"/>
                <a:sym typeface="Calibri"/>
              </a:rPr>
              <a:t>-</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55"/>
        <p:cNvGrpSpPr/>
        <p:nvPr/>
      </p:nvGrpSpPr>
      <p:grpSpPr>
        <a:xfrm>
          <a:off x="0" y="0"/>
          <a:ext cx="0" cy="0"/>
          <a:chOff x="0" y="0"/>
          <a:chExt cx="0" cy="0"/>
        </a:xfrm>
      </p:grpSpPr>
      <p:sp>
        <p:nvSpPr>
          <p:cNvPr id="56" name="Google Shape;56;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‹nº›</a:t>
            </a:fld>
            <a:endParaRPr/>
          </a:p>
        </p:txBody>
      </p:sp>
      <p:sp>
        <p:nvSpPr>
          <p:cNvPr id="60" name="Google Shape;60;p38"/>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8"/>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‹nº›</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elfolie">
  <p:cSld name="1_Titelfolie">
    <p:spTree>
      <p:nvGrpSpPr>
        <p:cNvPr id="1" name="Shape 62"/>
        <p:cNvGrpSpPr/>
        <p:nvPr/>
      </p:nvGrpSpPr>
      <p:grpSpPr>
        <a:xfrm>
          <a:off x="0" y="0"/>
          <a:ext cx="0" cy="0"/>
          <a:chOff x="0" y="0"/>
          <a:chExt cx="0" cy="0"/>
        </a:xfrm>
      </p:grpSpPr>
      <p:sp>
        <p:nvSpPr>
          <p:cNvPr id="63" name="Google Shape;63;p3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3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65" name="Google Shape;65;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‹nº›</a:t>
            </a:fld>
            <a:endParaRPr/>
          </a:p>
        </p:txBody>
      </p:sp>
      <p:sp>
        <p:nvSpPr>
          <p:cNvPr id="68" name="Google Shape;68;p39"/>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39"/>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‹nº›</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70"/>
        <p:cNvGrpSpPr/>
        <p:nvPr/>
      </p:nvGrpSpPr>
      <p:grpSpPr>
        <a:xfrm>
          <a:off x="0" y="0"/>
          <a:ext cx="0" cy="0"/>
          <a:chOff x="0" y="0"/>
          <a:chExt cx="0" cy="0"/>
        </a:xfrm>
      </p:grpSpPr>
      <p:sp>
        <p:nvSpPr>
          <p:cNvPr id="71" name="Google Shape;71;p4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4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‹nº›</a:t>
            </a:fld>
            <a:endParaRPr/>
          </a:p>
        </p:txBody>
      </p:sp>
      <p:sp>
        <p:nvSpPr>
          <p:cNvPr id="76" name="Google Shape;76;p40"/>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40"/>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‹nº›</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78"/>
        <p:cNvGrpSpPr/>
        <p:nvPr/>
      </p:nvGrpSpPr>
      <p:grpSpPr>
        <a:xfrm>
          <a:off x="0" y="0"/>
          <a:ext cx="0" cy="0"/>
          <a:chOff x="0" y="0"/>
          <a:chExt cx="0" cy="0"/>
        </a:xfrm>
      </p:grpSpPr>
      <p:sp>
        <p:nvSpPr>
          <p:cNvPr id="79" name="Google Shape;79;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‹nº›</a:t>
            </a:fld>
            <a:endParaRPr/>
          </a:p>
        </p:txBody>
      </p:sp>
      <p:sp>
        <p:nvSpPr>
          <p:cNvPr id="82" name="Google Shape;82;p41"/>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41"/>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‹nº›</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Titelfolie">
  <p:cSld name="2_Titelfolie">
    <p:spTree>
      <p:nvGrpSpPr>
        <p:cNvPr id="1" name="Shape 84"/>
        <p:cNvGrpSpPr/>
        <p:nvPr/>
      </p:nvGrpSpPr>
      <p:grpSpPr>
        <a:xfrm>
          <a:off x="0" y="0"/>
          <a:ext cx="0" cy="0"/>
          <a:chOff x="0" y="0"/>
          <a:chExt cx="0" cy="0"/>
        </a:xfrm>
      </p:grpSpPr>
      <p:sp>
        <p:nvSpPr>
          <p:cNvPr id="85" name="Google Shape;85;p42"/>
          <p:cNvSpPr/>
          <p:nvPr/>
        </p:nvSpPr>
        <p:spPr>
          <a:xfrm>
            <a:off x="9448800" y="15605"/>
            <a:ext cx="2743200" cy="6051176"/>
          </a:xfrm>
          <a:prstGeom prst="rect">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6" name="Google Shape;86;p42"/>
          <p:cNvSpPr txBox="1">
            <a:spLocks noGrp="1"/>
          </p:cNvSpPr>
          <p:nvPr>
            <p:ph type="ctrTitle"/>
          </p:nvPr>
        </p:nvSpPr>
        <p:spPr>
          <a:xfrm>
            <a:off x="1524000" y="1122363"/>
            <a:ext cx="7546822"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7" name="Google Shape;87;p42"/>
          <p:cNvSpPr txBox="1">
            <a:spLocks noGrp="1"/>
          </p:cNvSpPr>
          <p:nvPr>
            <p:ph type="subTitle" idx="1"/>
          </p:nvPr>
        </p:nvSpPr>
        <p:spPr>
          <a:xfrm>
            <a:off x="1524000" y="3602038"/>
            <a:ext cx="7546822"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88" name="Google Shape;88;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‹nº›</a:t>
            </a:fld>
            <a:endParaRPr/>
          </a:p>
        </p:txBody>
      </p:sp>
      <p:sp>
        <p:nvSpPr>
          <p:cNvPr id="91" name="Google Shape;91;p42"/>
          <p:cNvSpPr txBox="1"/>
          <p:nvPr/>
        </p:nvSpPr>
        <p:spPr>
          <a:xfrm>
            <a:off x="9496196" y="1615915"/>
            <a:ext cx="2845177" cy="1909129"/>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3600"/>
              <a:buFont typeface="Calibri"/>
              <a:buNone/>
            </a:pPr>
            <a:r>
              <a:rPr lang="de-DE" sz="3600" b="1">
                <a:solidFill>
                  <a:schemeClr val="dk1"/>
                </a:solidFill>
                <a:latin typeface="Calibri"/>
                <a:ea typeface="Calibri"/>
                <a:cs typeface="Calibri"/>
                <a:sym typeface="Calibri"/>
              </a:rPr>
              <a:t>STEM</a:t>
            </a:r>
            <a:br>
              <a:rPr lang="de-DE" sz="3600" b="1">
                <a:solidFill>
                  <a:schemeClr val="dk1"/>
                </a:solidFill>
                <a:latin typeface="Calibri"/>
                <a:ea typeface="Calibri"/>
                <a:cs typeface="Calibri"/>
                <a:sym typeface="Calibri"/>
              </a:rPr>
            </a:br>
            <a:r>
              <a:rPr lang="de-DE" sz="3600" b="1">
                <a:solidFill>
                  <a:schemeClr val="dk1"/>
                </a:solidFill>
                <a:latin typeface="Calibri"/>
                <a:ea typeface="Calibri"/>
                <a:cs typeface="Calibri"/>
                <a:sym typeface="Calibri"/>
              </a:rPr>
              <a:t>for inclusive schools</a:t>
            </a:r>
            <a:endParaRPr/>
          </a:p>
        </p:txBody>
      </p:sp>
      <p:sp>
        <p:nvSpPr>
          <p:cNvPr id="92" name="Google Shape;92;p42"/>
          <p:cNvSpPr txBox="1">
            <a:spLocks noGrp="1"/>
          </p:cNvSpPr>
          <p:nvPr>
            <p:ph type="body" idx="2"/>
          </p:nvPr>
        </p:nvSpPr>
        <p:spPr>
          <a:xfrm>
            <a:off x="9476849" y="3794379"/>
            <a:ext cx="3200400" cy="141360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800"/>
              <a:buNone/>
              <a:defRPr sz="180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93" name="Google Shape;93;p4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0093469" y="148745"/>
            <a:ext cx="1453861" cy="1284947"/>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94"/>
        <p:cNvGrpSpPr/>
        <p:nvPr/>
      </p:nvGrpSpPr>
      <p:grpSpPr>
        <a:xfrm>
          <a:off x="0" y="0"/>
          <a:ext cx="0" cy="0"/>
          <a:chOff x="0" y="0"/>
          <a:chExt cx="0" cy="0"/>
        </a:xfrm>
      </p:grpSpPr>
      <p:sp>
        <p:nvSpPr>
          <p:cNvPr id="95" name="Google Shape;95;p4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6" name="Google Shape;96;p4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7" name="Google Shape;97;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‹nº›</a:t>
            </a:fld>
            <a:endParaRPr/>
          </a:p>
        </p:txBody>
      </p:sp>
      <p:sp>
        <p:nvSpPr>
          <p:cNvPr id="100" name="Google Shape;100;p43"/>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43"/>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‹nº›</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102"/>
        <p:cNvGrpSpPr/>
        <p:nvPr/>
      </p:nvGrpSpPr>
      <p:grpSpPr>
        <a:xfrm>
          <a:off x="0" y="0"/>
          <a:ext cx="0" cy="0"/>
          <a:chOff x="0" y="0"/>
          <a:chExt cx="0" cy="0"/>
        </a:xfrm>
      </p:grpSpPr>
      <p:sp>
        <p:nvSpPr>
          <p:cNvPr id="103" name="Google Shape;103;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5" name="Google Shape;105;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6" name="Google Shape;106;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‹nº›</a:t>
            </a:fld>
            <a:endParaRPr/>
          </a:p>
        </p:txBody>
      </p:sp>
      <p:sp>
        <p:nvSpPr>
          <p:cNvPr id="109" name="Google Shape;109;p44"/>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44"/>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‹nº›</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111"/>
        <p:cNvGrpSpPr/>
        <p:nvPr/>
      </p:nvGrpSpPr>
      <p:grpSpPr>
        <a:xfrm>
          <a:off x="0" y="0"/>
          <a:ext cx="0" cy="0"/>
          <a:chOff x="0" y="0"/>
          <a:chExt cx="0" cy="0"/>
        </a:xfrm>
      </p:grpSpPr>
      <p:sp>
        <p:nvSpPr>
          <p:cNvPr id="112" name="Google Shape;112;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4" name="Google Shape;114;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5" name="Google Shape;115;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6" name="Google Shape;116;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7" name="Google Shape;117;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‹nº›</a:t>
            </a:fld>
            <a:endParaRPr/>
          </a:p>
        </p:txBody>
      </p:sp>
      <p:sp>
        <p:nvSpPr>
          <p:cNvPr id="120" name="Google Shape;120;p45"/>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45"/>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‹nº›</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122"/>
        <p:cNvGrpSpPr/>
        <p:nvPr/>
      </p:nvGrpSpPr>
      <p:grpSpPr>
        <a:xfrm>
          <a:off x="0" y="0"/>
          <a:ext cx="0" cy="0"/>
          <a:chOff x="0" y="0"/>
          <a:chExt cx="0" cy="0"/>
        </a:xfrm>
      </p:grpSpPr>
      <p:sp>
        <p:nvSpPr>
          <p:cNvPr id="123" name="Google Shape;123;p4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4" name="Google Shape;124;p4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25" name="Google Shape;125;p4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26" name="Google Shape;126;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‹nº›</a:t>
            </a:fld>
            <a:endParaRPr/>
          </a:p>
        </p:txBody>
      </p:sp>
      <p:sp>
        <p:nvSpPr>
          <p:cNvPr id="129" name="Google Shape;129;p46"/>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46"/>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‹nº›</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131"/>
        <p:cNvGrpSpPr/>
        <p:nvPr/>
      </p:nvGrpSpPr>
      <p:grpSpPr>
        <a:xfrm>
          <a:off x="0" y="0"/>
          <a:ext cx="0" cy="0"/>
          <a:chOff x="0" y="0"/>
          <a:chExt cx="0" cy="0"/>
        </a:xfrm>
      </p:grpSpPr>
      <p:sp>
        <p:nvSpPr>
          <p:cNvPr id="132" name="Google Shape;132;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47"/>
          <p:cNvSpPr>
            <a:spLocks noGrp="1"/>
          </p:cNvSpPr>
          <p:nvPr>
            <p:ph type="pic" idx="2"/>
          </p:nvPr>
        </p:nvSpPr>
        <p:spPr>
          <a:xfrm>
            <a:off x="5183188" y="987425"/>
            <a:ext cx="6172200" cy="4873625"/>
          </a:xfrm>
          <a:prstGeom prst="rect">
            <a:avLst/>
          </a:prstGeom>
          <a:noFill/>
          <a:ln>
            <a:noFill/>
          </a:ln>
        </p:spPr>
      </p:sp>
      <p:sp>
        <p:nvSpPr>
          <p:cNvPr id="134" name="Google Shape;134;p4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5" name="Google Shape;135;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 name="Google Shape;136;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‹nº›</a:t>
            </a:fld>
            <a:endParaRPr/>
          </a:p>
        </p:txBody>
      </p:sp>
      <p:sp>
        <p:nvSpPr>
          <p:cNvPr id="138" name="Google Shape;138;p47"/>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47"/>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‹nº›</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140"/>
        <p:cNvGrpSpPr/>
        <p:nvPr/>
      </p:nvGrpSpPr>
      <p:grpSpPr>
        <a:xfrm>
          <a:off x="0" y="0"/>
          <a:ext cx="0" cy="0"/>
          <a:chOff x="0" y="0"/>
          <a:chExt cx="0" cy="0"/>
        </a:xfrm>
      </p:grpSpPr>
      <p:sp>
        <p:nvSpPr>
          <p:cNvPr id="141" name="Google Shape;141;p4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4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3" name="Google Shape;143;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4" name="Google Shape;144;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‹nº›</a:t>
            </a:fld>
            <a:endParaRPr/>
          </a:p>
        </p:txBody>
      </p:sp>
      <p:sp>
        <p:nvSpPr>
          <p:cNvPr id="146" name="Google Shape;146;p48"/>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48"/>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‹nº›</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148"/>
        <p:cNvGrpSpPr/>
        <p:nvPr/>
      </p:nvGrpSpPr>
      <p:grpSpPr>
        <a:xfrm>
          <a:off x="0" y="0"/>
          <a:ext cx="0" cy="0"/>
          <a:chOff x="0" y="0"/>
          <a:chExt cx="0" cy="0"/>
        </a:xfrm>
      </p:grpSpPr>
      <p:sp>
        <p:nvSpPr>
          <p:cNvPr id="149" name="Google Shape;149;p4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0" name="Google Shape;150;p4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1" name="Google Shape;15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3" name="Google Shape;15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‹nº›</a:t>
            </a:fld>
            <a:endParaRPr/>
          </a:p>
        </p:txBody>
      </p:sp>
      <p:sp>
        <p:nvSpPr>
          <p:cNvPr id="154" name="Google Shape;154;p49"/>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49"/>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‹nº›</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DF8E0">
                <a:alpha val="89803"/>
              </a:srgbClr>
            </a:gs>
            <a:gs pos="72000">
              <a:srgbClr val="F4E9C2"/>
            </a:gs>
            <a:gs pos="100000">
              <a:srgbClr val="F7E09E"/>
            </a:gs>
          </a:gsLst>
          <a:lin ang="5400000" scaled="0"/>
        </a:gradFill>
        <a:effectLst/>
      </p:bgPr>
    </p:bg>
    <p:spTree>
      <p:nvGrpSpPr>
        <p:cNvPr id="1" name="Shape 9"/>
        <p:cNvGrpSpPr/>
        <p:nvPr/>
      </p:nvGrpSpPr>
      <p:grpSpPr>
        <a:xfrm>
          <a:off x="0" y="0"/>
          <a:ext cx="0" cy="0"/>
          <a:chOff x="0" y="0"/>
          <a:chExt cx="0" cy="0"/>
        </a:xfrm>
      </p:grpSpPr>
      <p:sp>
        <p:nvSpPr>
          <p:cNvPr id="10" name="Google Shape;10;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grpSp>
        <p:nvGrpSpPr>
          <p:cNvPr id="15" name="Google Shape;15;p36"/>
          <p:cNvGrpSpPr/>
          <p:nvPr/>
        </p:nvGrpSpPr>
        <p:grpSpPr>
          <a:xfrm>
            <a:off x="1" y="228600"/>
            <a:ext cx="1996775" cy="6638628"/>
            <a:chOff x="2487613" y="285750"/>
            <a:chExt cx="2428875" cy="5654676"/>
          </a:xfrm>
        </p:grpSpPr>
        <p:sp>
          <p:nvSpPr>
            <p:cNvPr id="16" name="Google Shape;16;p36"/>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36"/>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36"/>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36"/>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6"/>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6"/>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6"/>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6"/>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6"/>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6"/>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36"/>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6"/>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 name="Google Shape;28;p36"/>
          <p:cNvGrpSpPr/>
          <p:nvPr/>
        </p:nvGrpSpPr>
        <p:grpSpPr>
          <a:xfrm>
            <a:off x="27222" y="-786"/>
            <a:ext cx="1539072" cy="6854039"/>
            <a:chOff x="6627813" y="194833"/>
            <a:chExt cx="1952625" cy="5678918"/>
          </a:xfrm>
        </p:grpSpPr>
        <p:sp>
          <p:nvSpPr>
            <p:cNvPr id="29" name="Google Shape;29;p36"/>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36"/>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36"/>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36"/>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6"/>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36"/>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6"/>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6"/>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36"/>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6"/>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36"/>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36"/>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 name="Google Shape;41;p36"/>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2" name="Google Shape;42;p36"/>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253355" y="5295298"/>
            <a:ext cx="2509612" cy="1673074"/>
          </a:xfrm>
          <a:prstGeom prst="rect">
            <a:avLst/>
          </a:prstGeom>
          <a:noFill/>
          <a:ln>
            <a:noFill/>
          </a:ln>
        </p:spPr>
      </p:pic>
      <p:pic>
        <p:nvPicPr>
          <p:cNvPr id="43" name="Google Shape;43;p36"/>
          <p:cNvPicPr preferRelativeResize="0"/>
          <p:nvPr/>
        </p:nvPicPr>
        <p:blipFill rotWithShape="1">
          <a:blip r:embed="rId16" cstate="screen">
            <a:alphaModFix/>
            <a:extLst>
              <a:ext uri="{28A0092B-C50C-407E-A947-70E740481C1C}">
                <a14:useLocalDpi xmlns:a14="http://schemas.microsoft.com/office/drawing/2010/main"/>
              </a:ext>
            </a:extLst>
          </a:blip>
          <a:srcRect/>
          <a:stretch/>
        </p:blipFill>
        <p:spPr>
          <a:xfrm>
            <a:off x="2769343" y="6371409"/>
            <a:ext cx="1061484" cy="400384"/>
          </a:xfrm>
          <a:prstGeom prst="rect">
            <a:avLst/>
          </a:prstGeom>
          <a:noFill/>
          <a:ln>
            <a:noFill/>
          </a:ln>
        </p:spPr>
      </p:pic>
      <p:sp>
        <p:nvSpPr>
          <p:cNvPr id="44" name="Google Shape;44;p36"/>
          <p:cNvSpPr txBox="1"/>
          <p:nvPr/>
        </p:nvSpPr>
        <p:spPr>
          <a:xfrm>
            <a:off x="4193224" y="6266872"/>
            <a:ext cx="5015522" cy="818408"/>
          </a:xfrm>
          <a:prstGeom prst="rect">
            <a:avLst/>
          </a:prstGeom>
          <a:noFill/>
          <a:ln>
            <a:noFill/>
          </a:ln>
        </p:spPr>
        <p:txBody>
          <a:bodyPr spcFirstLastPara="1" wrap="square" lIns="91425" tIns="45700" rIns="91425" bIns="45700" anchor="t" anchorCtr="0">
            <a:normAutofit/>
          </a:bodyPr>
          <a:lstStyle/>
          <a:p>
            <a:pPr marL="0" marR="0" lvl="0" indent="0" algn="ctr" rtl="0">
              <a:spcBef>
                <a:spcPts val="0"/>
              </a:spcBef>
              <a:spcAft>
                <a:spcPts val="0"/>
              </a:spcAft>
              <a:buClr>
                <a:schemeClr val="accent1"/>
              </a:buClr>
              <a:buSzPts val="900"/>
              <a:buFont typeface="Noto Sans Symbols"/>
              <a:buNone/>
            </a:pPr>
            <a:r>
              <a:rPr lang="de-DE" sz="900" b="0" i="0" u="none" strike="noStrike" cap="none">
                <a:solidFill>
                  <a:srgbClr val="595959"/>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b="0" i="0" u="none" strike="noStrike" cap="none">
              <a:solidFill>
                <a:srgbClr val="595959"/>
              </a:solidFill>
              <a:latin typeface="Calibri"/>
              <a:ea typeface="Calibri"/>
              <a:cs typeface="Calibri"/>
              <a:sym typeface="Calibri"/>
            </a:endParaRPr>
          </a:p>
          <a:p>
            <a:pPr marL="0" marR="0" lvl="0" indent="0" algn="ctr" rtl="0">
              <a:spcBef>
                <a:spcPts val="1000"/>
              </a:spcBef>
              <a:spcAft>
                <a:spcPts val="0"/>
              </a:spcAft>
              <a:buClr>
                <a:schemeClr val="accent1"/>
              </a:buClr>
              <a:buSzPts val="2000"/>
              <a:buFont typeface="Noto Sans Symbols"/>
              <a:buNone/>
            </a:pPr>
            <a:endParaRPr sz="2000" b="0" i="0" u="none" strike="noStrike" cap="none">
              <a:solidFill>
                <a:srgbClr val="1F497D"/>
              </a:solidFill>
              <a:latin typeface="Calibri"/>
              <a:ea typeface="Calibri"/>
              <a:cs typeface="Calibri"/>
              <a:sym typeface="Calibri"/>
            </a:endParaRPr>
          </a:p>
        </p:txBody>
      </p:sp>
      <p:pic>
        <p:nvPicPr>
          <p:cNvPr id="45" name="Google Shape;45;p36"/>
          <p:cNvPicPr preferRelativeResize="0"/>
          <p:nvPr/>
        </p:nvPicPr>
        <p:blipFill rotWithShape="1">
          <a:blip r:embed="rId17" cstate="screen">
            <a:alphaModFix/>
            <a:extLst>
              <a:ext uri="{28A0092B-C50C-407E-A947-70E740481C1C}">
                <a14:useLocalDpi xmlns:a14="http://schemas.microsoft.com/office/drawing/2010/main"/>
              </a:ext>
            </a:extLst>
          </a:blip>
          <a:srcRect/>
          <a:stretch/>
        </p:blipFill>
        <p:spPr>
          <a:xfrm>
            <a:off x="9585046" y="6244739"/>
            <a:ext cx="1987550" cy="567690"/>
          </a:xfrm>
          <a:prstGeom prst="rect">
            <a:avLst/>
          </a:prstGeom>
          <a:noFill/>
          <a:ln>
            <a:noFill/>
          </a:ln>
        </p:spPr>
      </p:pic>
      <p:pic>
        <p:nvPicPr>
          <p:cNvPr id="46" name="Google Shape;46;p36"/>
          <p:cNvPicPr preferRelativeResize="0"/>
          <p:nvPr/>
        </p:nvPicPr>
        <p:blipFill rotWithShape="1">
          <a:blip r:embed="rId18" cstate="screen">
            <a:alphaModFix/>
            <a:extLst>
              <a:ext uri="{28A0092B-C50C-407E-A947-70E740481C1C}">
                <a14:useLocalDpi xmlns:a14="http://schemas.microsoft.com/office/drawing/2010/main"/>
              </a:ext>
            </a:extLst>
          </a:blip>
          <a:srcRect/>
          <a:stretch/>
        </p:blipFill>
        <p:spPr>
          <a:xfrm>
            <a:off x="10710917" y="94130"/>
            <a:ext cx="1453861" cy="128494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9.jpe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r>
              <a:rPr lang="de-DE"/>
              <a:t>Creating a</a:t>
            </a:r>
            <a:br>
              <a:rPr lang="de-DE"/>
            </a:br>
            <a:r>
              <a:rPr lang="de-DE"/>
              <a:t>weather station</a:t>
            </a:r>
            <a:endParaRPr/>
          </a:p>
        </p:txBody>
      </p:sp>
      <p:sp>
        <p:nvSpPr>
          <p:cNvPr id="161" name="Google Shape;161;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de-DE"/>
              <a:t>STEM4inclusive schools</a:t>
            </a:r>
            <a:br>
              <a:rPr lang="de-DE"/>
            </a:br>
            <a:r>
              <a:rPr lang="de-DE"/>
              <a:t>WP2 – Toolbox</a:t>
            </a:r>
            <a:endParaRPr/>
          </a:p>
        </p:txBody>
      </p:sp>
      <p:sp>
        <p:nvSpPr>
          <p:cNvPr id="162" name="Google Shape;162;p1"/>
          <p:cNvSpPr txBox="1"/>
          <p:nvPr/>
        </p:nvSpPr>
        <p:spPr>
          <a:xfrm>
            <a:off x="3110476" y="5353336"/>
            <a:ext cx="6400800" cy="818408"/>
          </a:xfrm>
          <a:prstGeom prst="rect">
            <a:avLst/>
          </a:prstGeom>
          <a:noFill/>
          <a:ln>
            <a:noFill/>
          </a:ln>
        </p:spPr>
        <p:txBody>
          <a:bodyPr spcFirstLastPara="1" wrap="square" lIns="91425" tIns="45700" rIns="91425" bIns="45700" anchor="t" anchorCtr="0">
            <a:normAutofit/>
          </a:bodyPr>
          <a:lstStyle/>
          <a:p>
            <a:pPr marL="0" marR="0" lvl="0" indent="0" algn="ctr" rtl="0">
              <a:spcBef>
                <a:spcPts val="0"/>
              </a:spcBef>
              <a:spcAft>
                <a:spcPts val="0"/>
              </a:spcAft>
              <a:buClr>
                <a:schemeClr val="accent1"/>
              </a:buClr>
              <a:buSzPts val="1800"/>
              <a:buFont typeface="Noto Sans Symbols"/>
              <a:buNone/>
            </a:pPr>
            <a:r>
              <a:rPr lang="de-DE" sz="1800">
                <a:solidFill>
                  <a:srgbClr val="595959"/>
                </a:solidFill>
                <a:latin typeface="Calibri"/>
                <a:ea typeface="Calibri"/>
                <a:cs typeface="Calibri"/>
                <a:sym typeface="Calibri"/>
              </a:rPr>
              <a:t>Chair of Business and Human Resource Education II</a:t>
            </a:r>
            <a:br>
              <a:rPr lang="de-DE" sz="1800">
                <a:solidFill>
                  <a:srgbClr val="595959"/>
                </a:solidFill>
                <a:latin typeface="Calibri"/>
                <a:ea typeface="Calibri"/>
                <a:cs typeface="Calibri"/>
                <a:sym typeface="Calibri"/>
              </a:rPr>
            </a:br>
            <a:r>
              <a:rPr lang="de-DE" sz="1800">
                <a:solidFill>
                  <a:srgbClr val="595959"/>
                </a:solidFill>
                <a:latin typeface="Calibri"/>
                <a:ea typeface="Calibri"/>
                <a:cs typeface="Calibri"/>
                <a:sym typeface="Calibri"/>
              </a:rPr>
              <a:t>Prof. Dr. Marc Beutner</a:t>
            </a:r>
            <a:endParaRPr/>
          </a:p>
        </p:txBody>
      </p:sp>
      <p:pic>
        <p:nvPicPr>
          <p:cNvPr id="163" name="Google Shape;163;p1"/>
          <p:cNvPicPr preferRelativeResize="0"/>
          <p:nvPr/>
        </p:nvPicPr>
        <p:blipFill rotWithShape="1">
          <a:blip r:embed="rId3">
            <a:alphaModFix/>
          </a:blip>
          <a:srcRect/>
          <a:stretch/>
        </p:blipFill>
        <p:spPr>
          <a:xfrm>
            <a:off x="5196779" y="4441068"/>
            <a:ext cx="2228194" cy="91226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de-DE"/>
              <a:t>Structure of the activity</a:t>
            </a:r>
            <a:endParaRPr/>
          </a:p>
        </p:txBody>
      </p:sp>
      <p:sp>
        <p:nvSpPr>
          <p:cNvPr id="169" name="Google Shape;169;p2"/>
          <p:cNvSpPr txBox="1"/>
          <p:nvPr/>
        </p:nvSpPr>
        <p:spPr>
          <a:xfrm>
            <a:off x="3079516" y="2796758"/>
            <a:ext cx="2164505" cy="4215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chemeClr val="lt1"/>
              </a:buClr>
              <a:buSzPts val="1400"/>
              <a:buFont typeface="Montserrat"/>
              <a:buNone/>
            </a:pPr>
            <a:r>
              <a:rPr lang="de-DE" sz="1800" b="1" i="0" u="none" strike="noStrike" cap="none">
                <a:solidFill>
                  <a:schemeClr val="dk1"/>
                </a:solidFill>
                <a:latin typeface="Montserrat"/>
                <a:ea typeface="Montserrat"/>
                <a:cs typeface="Montserrat"/>
                <a:sym typeface="Montserrat"/>
              </a:rPr>
              <a:t>Introduction</a:t>
            </a:r>
            <a:endParaRPr sz="1800" b="1" i="0" u="none" strike="noStrike" cap="none">
              <a:solidFill>
                <a:schemeClr val="dk1"/>
              </a:solidFill>
              <a:latin typeface="Montserrat"/>
              <a:ea typeface="Montserrat"/>
              <a:cs typeface="Montserrat"/>
              <a:sym typeface="Montserrat"/>
            </a:endParaRPr>
          </a:p>
        </p:txBody>
      </p:sp>
      <p:sp>
        <p:nvSpPr>
          <p:cNvPr id="170" name="Google Shape;170;p2"/>
          <p:cNvSpPr txBox="1"/>
          <p:nvPr/>
        </p:nvSpPr>
        <p:spPr>
          <a:xfrm>
            <a:off x="6550669" y="2964811"/>
            <a:ext cx="3824972" cy="414665"/>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lt1"/>
              </a:buClr>
              <a:buSzPts val="1400"/>
              <a:buFont typeface="Montserrat"/>
              <a:buNone/>
            </a:pPr>
            <a:r>
              <a:rPr lang="de-DE" sz="1400" b="1" i="0" u="none" strike="noStrike" cap="none">
                <a:solidFill>
                  <a:schemeClr val="dk1"/>
                </a:solidFill>
                <a:latin typeface="Montserrat"/>
                <a:ea typeface="Montserrat"/>
                <a:cs typeface="Montserrat"/>
                <a:sym typeface="Montserrat"/>
              </a:rPr>
              <a:t>about the topic</a:t>
            </a:r>
            <a:br>
              <a:rPr lang="de-DE" sz="1400" b="1" i="0" u="none" strike="noStrike" cap="none">
                <a:solidFill>
                  <a:schemeClr val="dk1"/>
                </a:solidFill>
                <a:latin typeface="Montserrat"/>
                <a:ea typeface="Montserrat"/>
                <a:cs typeface="Montserrat"/>
                <a:sym typeface="Montserrat"/>
              </a:rPr>
            </a:br>
            <a:r>
              <a:rPr lang="de-DE" sz="1400" b="0" i="0" u="none" strike="noStrike" cap="none">
                <a:solidFill>
                  <a:schemeClr val="dk1"/>
                </a:solidFill>
                <a:latin typeface="Montserrat"/>
                <a:ea typeface="Montserrat"/>
                <a:cs typeface="Montserrat"/>
                <a:sym typeface="Montserrat"/>
              </a:rPr>
              <a:t>What´s the weather like?</a:t>
            </a:r>
            <a:br>
              <a:rPr lang="de-DE" sz="1400" b="1" i="0" u="none" strike="noStrike" cap="none">
                <a:solidFill>
                  <a:schemeClr val="dk1"/>
                </a:solidFill>
                <a:latin typeface="Montserrat"/>
                <a:ea typeface="Montserrat"/>
                <a:cs typeface="Montserrat"/>
                <a:sym typeface="Montserrat"/>
              </a:rPr>
            </a:br>
            <a:r>
              <a:rPr lang="de-DE" sz="1400" b="0" i="0" u="none" strike="noStrike" cap="none">
                <a:solidFill>
                  <a:schemeClr val="dk1"/>
                </a:solidFill>
                <a:latin typeface="Montserrat"/>
                <a:ea typeface="Montserrat"/>
                <a:cs typeface="Montserrat"/>
                <a:sym typeface="Montserrat"/>
              </a:rPr>
              <a:t>Measurement devices at weather stations </a:t>
            </a:r>
            <a:br>
              <a:rPr lang="de-DE" sz="1400" b="1" i="0" u="none" strike="noStrike" cap="none">
                <a:solidFill>
                  <a:schemeClr val="dk1"/>
                </a:solidFill>
                <a:latin typeface="Montserrat"/>
                <a:ea typeface="Montserrat"/>
                <a:cs typeface="Montserrat"/>
                <a:sym typeface="Montserrat"/>
              </a:rPr>
            </a:br>
            <a:endParaRPr sz="1400" b="1" i="0" u="none" strike="noStrike" cap="none">
              <a:solidFill>
                <a:schemeClr val="dk1"/>
              </a:solidFill>
              <a:latin typeface="Montserrat"/>
              <a:ea typeface="Montserrat"/>
              <a:cs typeface="Montserrat"/>
              <a:sym typeface="Montserrat"/>
            </a:endParaRPr>
          </a:p>
        </p:txBody>
      </p:sp>
      <p:sp>
        <p:nvSpPr>
          <p:cNvPr id="171" name="Google Shape;171;p2"/>
          <p:cNvSpPr txBox="1"/>
          <p:nvPr/>
        </p:nvSpPr>
        <p:spPr>
          <a:xfrm>
            <a:off x="2908674" y="2617744"/>
            <a:ext cx="1028700" cy="5544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2400"/>
              <a:buFont typeface="Montserrat"/>
              <a:buNone/>
            </a:pPr>
            <a:r>
              <a:rPr lang="de-DE" sz="2400" b="1" i="0" u="none" strike="noStrike" cap="none">
                <a:solidFill>
                  <a:schemeClr val="dk1"/>
                </a:solidFill>
                <a:latin typeface="Montserrat"/>
                <a:ea typeface="Montserrat"/>
                <a:cs typeface="Montserrat"/>
                <a:sym typeface="Montserrat"/>
              </a:rPr>
              <a:t>A</a:t>
            </a:r>
            <a:endParaRPr sz="2400" b="1" i="0" u="none" strike="noStrike" cap="none">
              <a:solidFill>
                <a:schemeClr val="dk1"/>
              </a:solidFill>
              <a:latin typeface="Montserrat"/>
              <a:ea typeface="Montserrat"/>
              <a:cs typeface="Montserrat"/>
              <a:sym typeface="Montserrat"/>
            </a:endParaRPr>
          </a:p>
        </p:txBody>
      </p:sp>
      <p:cxnSp>
        <p:nvCxnSpPr>
          <p:cNvPr id="172" name="Google Shape;172;p2"/>
          <p:cNvCxnSpPr/>
          <p:nvPr/>
        </p:nvCxnSpPr>
        <p:spPr>
          <a:xfrm rot="10800000">
            <a:off x="2911070" y="4100754"/>
            <a:ext cx="1635900" cy="0"/>
          </a:xfrm>
          <a:prstGeom prst="straightConnector1">
            <a:avLst/>
          </a:prstGeom>
          <a:noFill/>
          <a:ln w="76200" cap="flat" cmpd="sng">
            <a:solidFill>
              <a:schemeClr val="accent2"/>
            </a:solidFill>
            <a:prstDash val="solid"/>
            <a:round/>
            <a:headEnd type="none" w="sm" len="sm"/>
            <a:tailEnd type="none" w="sm" len="sm"/>
          </a:ln>
        </p:spPr>
      </p:cxnSp>
      <p:cxnSp>
        <p:nvCxnSpPr>
          <p:cNvPr id="173" name="Google Shape;173;p2"/>
          <p:cNvCxnSpPr/>
          <p:nvPr/>
        </p:nvCxnSpPr>
        <p:spPr>
          <a:xfrm rot="10800000">
            <a:off x="2911070" y="3295192"/>
            <a:ext cx="1635900" cy="0"/>
          </a:xfrm>
          <a:prstGeom prst="straightConnector1">
            <a:avLst/>
          </a:prstGeom>
          <a:noFill/>
          <a:ln w="76200" cap="flat" cmpd="sng">
            <a:solidFill>
              <a:schemeClr val="accent2"/>
            </a:solidFill>
            <a:prstDash val="solid"/>
            <a:round/>
            <a:headEnd type="none" w="sm" len="sm"/>
            <a:tailEnd type="none" w="sm" len="sm"/>
          </a:ln>
        </p:spPr>
      </p:cxnSp>
      <p:sp>
        <p:nvSpPr>
          <p:cNvPr id="174" name="Google Shape;174;p2"/>
          <p:cNvSpPr txBox="1"/>
          <p:nvPr/>
        </p:nvSpPr>
        <p:spPr>
          <a:xfrm>
            <a:off x="3729019" y="3618534"/>
            <a:ext cx="2187378" cy="421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r>
              <a:rPr lang="de-DE" sz="1800" b="1" i="0" u="none" strike="noStrike" cap="none">
                <a:solidFill>
                  <a:schemeClr val="dk1"/>
                </a:solidFill>
                <a:latin typeface="Montserrat"/>
                <a:ea typeface="Montserrat"/>
                <a:cs typeface="Montserrat"/>
                <a:sym typeface="Montserrat"/>
              </a:rPr>
              <a:t>Training phase </a:t>
            </a:r>
            <a:endParaRPr/>
          </a:p>
        </p:txBody>
      </p:sp>
      <p:sp>
        <p:nvSpPr>
          <p:cNvPr id="175" name="Google Shape;175;p2"/>
          <p:cNvSpPr txBox="1"/>
          <p:nvPr/>
        </p:nvSpPr>
        <p:spPr>
          <a:xfrm>
            <a:off x="6564224" y="3825590"/>
            <a:ext cx="3811416" cy="414665"/>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r>
              <a:rPr lang="de-DE" sz="1400" b="1" i="0" u="none" strike="noStrike" cap="none">
                <a:solidFill>
                  <a:schemeClr val="dk1"/>
                </a:solidFill>
                <a:latin typeface="Montserrat"/>
                <a:ea typeface="Montserrat"/>
                <a:cs typeface="Montserrat"/>
                <a:sym typeface="Montserrat"/>
              </a:rPr>
              <a:t>about the training</a:t>
            </a:r>
            <a:endParaRPr sz="1400" b="1" i="0" u="none" strike="noStrike" cap="none">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None/>
            </a:pPr>
            <a:r>
              <a:rPr lang="de-DE" sz="1400" b="0" i="0" u="none" strike="noStrike" cap="none">
                <a:solidFill>
                  <a:schemeClr val="dk1"/>
                </a:solidFill>
                <a:latin typeface="Montserrat"/>
                <a:ea typeface="Montserrat"/>
                <a:cs typeface="Montserrat"/>
                <a:sym typeface="Montserrat"/>
              </a:rPr>
              <a:t>Create your own simple weather station</a:t>
            </a:r>
            <a:endParaRPr sz="1400" b="0" i="0" u="none" strike="noStrike" cap="none">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None/>
            </a:pPr>
            <a:endParaRPr sz="1400" b="0" i="0" u="none" strike="noStrike" cap="none">
              <a:solidFill>
                <a:schemeClr val="dk1"/>
              </a:solidFill>
              <a:latin typeface="Montserrat"/>
              <a:ea typeface="Montserrat"/>
              <a:cs typeface="Montserrat"/>
              <a:sym typeface="Montserrat"/>
            </a:endParaRPr>
          </a:p>
        </p:txBody>
      </p:sp>
      <p:sp>
        <p:nvSpPr>
          <p:cNvPr id="176" name="Google Shape;176;p2"/>
          <p:cNvSpPr txBox="1"/>
          <p:nvPr/>
        </p:nvSpPr>
        <p:spPr>
          <a:xfrm>
            <a:off x="2908674" y="3433957"/>
            <a:ext cx="1028700" cy="5544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2400"/>
              <a:buFont typeface="Montserrat"/>
              <a:buNone/>
            </a:pPr>
            <a:r>
              <a:rPr lang="de-DE" sz="2400" b="1" i="0" u="none" strike="noStrike" cap="none">
                <a:solidFill>
                  <a:schemeClr val="dk1"/>
                </a:solidFill>
                <a:latin typeface="Montserrat"/>
                <a:ea typeface="Montserrat"/>
                <a:cs typeface="Montserrat"/>
                <a:sym typeface="Montserrat"/>
              </a:rPr>
              <a:t>B</a:t>
            </a:r>
            <a:endParaRPr sz="2400" b="1" i="0" u="none" strike="noStrike" cap="none">
              <a:solidFill>
                <a:schemeClr val="dk1"/>
              </a:solidFill>
              <a:latin typeface="Montserrat"/>
              <a:ea typeface="Montserrat"/>
              <a:cs typeface="Montserrat"/>
              <a:sym typeface="Montserrat"/>
            </a:endParaRPr>
          </a:p>
        </p:txBody>
      </p:sp>
      <p:cxnSp>
        <p:nvCxnSpPr>
          <p:cNvPr id="177" name="Google Shape;177;p2"/>
          <p:cNvCxnSpPr/>
          <p:nvPr/>
        </p:nvCxnSpPr>
        <p:spPr>
          <a:xfrm rot="10800000">
            <a:off x="2354343" y="2628686"/>
            <a:ext cx="0" cy="1979695"/>
          </a:xfrm>
          <a:prstGeom prst="straightConnector1">
            <a:avLst/>
          </a:prstGeom>
          <a:noFill/>
          <a:ln w="76200" cap="flat" cmpd="sng">
            <a:solidFill>
              <a:schemeClr val="accent2"/>
            </a:solidFill>
            <a:prstDash val="solid"/>
            <a:round/>
            <a:headEnd type="none" w="sm" len="sm"/>
            <a:tailEnd type="none" w="sm" len="sm"/>
          </a:ln>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3"/>
          <p:cNvSpPr txBox="1">
            <a:spLocks noGrp="1"/>
          </p:cNvSpPr>
          <p:nvPr>
            <p:ph type="ctrTitle"/>
          </p:nvPr>
        </p:nvSpPr>
        <p:spPr>
          <a:xfrm>
            <a:off x="899724" y="1447830"/>
            <a:ext cx="10392551" cy="3120800"/>
          </a:xfrm>
          <a:prstGeom prst="rect">
            <a:avLst/>
          </a:prstGeom>
          <a:noFill/>
          <a:ln>
            <a:noFill/>
          </a:ln>
        </p:spPr>
        <p:txBody>
          <a:bodyPr spcFirstLastPara="1" wrap="square" lIns="121900" tIns="121900" rIns="121900" bIns="121900" anchor="b" anchorCtr="0">
            <a:noAutofit/>
          </a:bodyPr>
          <a:lstStyle/>
          <a:p>
            <a:pPr marL="0" lvl="0" indent="0" algn="ctr" rtl="0">
              <a:lnSpc>
                <a:spcPct val="90000"/>
              </a:lnSpc>
              <a:spcBef>
                <a:spcPts val="0"/>
              </a:spcBef>
              <a:spcAft>
                <a:spcPts val="0"/>
              </a:spcAft>
              <a:buClr>
                <a:schemeClr val="dk1"/>
              </a:buClr>
              <a:buSzPts val="6000"/>
              <a:buFont typeface="Calibri"/>
              <a:buNone/>
            </a:pPr>
            <a:r>
              <a:rPr lang="de-DE"/>
              <a:t>A: About the topic</a:t>
            </a:r>
            <a:br>
              <a:rPr lang="de-DE"/>
            </a:br>
            <a:br>
              <a:rPr lang="de-DE"/>
            </a:br>
            <a:r>
              <a:rPr lang="de-DE" b="1"/>
              <a:t>What's</a:t>
            </a:r>
            <a:r>
              <a:rPr lang="de-DE" b="1">
                <a:solidFill>
                  <a:schemeClr val="dk1"/>
                </a:solidFill>
              </a:rPr>
              <a:t> the weather like?</a:t>
            </a:r>
            <a:br>
              <a:rPr lang="de-DE" b="1">
                <a:solidFill>
                  <a:schemeClr val="dk1"/>
                </a:solidFill>
              </a:rPr>
            </a:br>
            <a:r>
              <a:rPr lang="de-DE" b="1">
                <a:solidFill>
                  <a:schemeClr val="dk1"/>
                </a:solidFill>
              </a:rPr>
              <a:t>Measurement devices at</a:t>
            </a:r>
            <a:br>
              <a:rPr lang="de-DE" b="1">
                <a:solidFill>
                  <a:schemeClr val="dk1"/>
                </a:solidFill>
              </a:rPr>
            </a:br>
            <a:r>
              <a:rPr lang="de-DE" b="1">
                <a:solidFill>
                  <a:schemeClr val="dk1"/>
                </a:solidFill>
              </a:rPr>
              <a:t>weather stations</a:t>
            </a:r>
            <a:endParaRPr b="1">
              <a:solidFill>
                <a:srgbClr val="FFFF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4"/>
          <p:cNvSpPr txBox="1">
            <a:spLocks noGrp="1"/>
          </p:cNvSpPr>
          <p:nvPr>
            <p:ph type="subTitle" idx="4294967295"/>
          </p:nvPr>
        </p:nvSpPr>
        <p:spPr>
          <a:xfrm>
            <a:off x="1750256" y="1144620"/>
            <a:ext cx="10159507"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de-DE" sz="2400" b="1" i="0" u="none" strike="noStrike" cap="none">
                <a:solidFill>
                  <a:schemeClr val="dk1"/>
                </a:solidFill>
                <a:latin typeface="Calibri"/>
                <a:ea typeface="Calibri"/>
                <a:cs typeface="Calibri"/>
                <a:sym typeface="Calibri"/>
              </a:rPr>
              <a:t>What is climate change?</a:t>
            </a:r>
            <a:endParaRPr sz="2400" b="1"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400"/>
              <a:buFont typeface="Arial"/>
              <a:buNone/>
            </a:pPr>
            <a:r>
              <a:rPr lang="de-DE" sz="2400" b="0" i="0" u="none" strike="noStrike" cap="none">
                <a:solidFill>
                  <a:schemeClr val="dk1"/>
                </a:solidFill>
                <a:latin typeface="Calibri"/>
                <a:ea typeface="Calibri"/>
                <a:cs typeface="Calibri"/>
                <a:sym typeface="Calibri"/>
              </a:rPr>
              <a:t> Climate change refers to significant and lasting changes in the Earth's climate patterns, particularly those that have occurred since the late 19th century due to human activities. While the Earth's climate has always experienced natural fluctuations, the term "climate change" today is most commonly associated with the recent, rapid changes driven by human activity, especially the burning of fossil fuels, deforestation, and industrial processes.</a:t>
            </a:r>
            <a:endParaRPr/>
          </a:p>
          <a:p>
            <a:pPr marL="0" marR="0" lvl="0" indent="0" algn="just" rtl="0">
              <a:lnSpc>
                <a:spcPct val="90000"/>
              </a:lnSpc>
              <a:spcBef>
                <a:spcPts val="1000"/>
              </a:spcBef>
              <a:spcAft>
                <a:spcPts val="0"/>
              </a:spcAft>
              <a:buClr>
                <a:schemeClr val="dk1"/>
              </a:buClr>
              <a:buSzPts val="2400"/>
              <a:buFont typeface="Arial"/>
              <a:buNone/>
            </a:pPr>
            <a:r>
              <a:rPr lang="de-DE" sz="2400" b="1" i="0" u="none" strike="noStrike" cap="none">
                <a:solidFill>
                  <a:schemeClr val="dk1"/>
                </a:solidFill>
                <a:latin typeface="Calibri"/>
                <a:ea typeface="Calibri"/>
                <a:cs typeface="Calibri"/>
                <a:sym typeface="Calibri"/>
              </a:rPr>
              <a:t>Climate change is a long-term change in the average weather patterns that have come to define Earth's local, regional and global climates. It is not the change of the weather from day to day. And it is becoming more challenging these days.</a:t>
            </a:r>
            <a:endParaRPr sz="2400" b="1" i="0" u="none" strike="noStrike" cap="none">
              <a:solidFill>
                <a:schemeClr val="dk1"/>
              </a:solidFill>
              <a:latin typeface="Calibri"/>
              <a:ea typeface="Calibri"/>
              <a:cs typeface="Calibri"/>
              <a:sym typeface="Calibri"/>
            </a:endParaRPr>
          </a:p>
        </p:txBody>
      </p:sp>
      <p:sp>
        <p:nvSpPr>
          <p:cNvPr id="188" name="Google Shape;188;p4"/>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189" name="Google Shape;189;p4"/>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190" name="Google Shape;190;p4"/>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cxnSp>
        <p:nvCxnSpPr>
          <p:cNvPr id="191" name="Google Shape;191;p4"/>
          <p:cNvCxnSpPr/>
          <p:nvPr/>
        </p:nvCxnSpPr>
        <p:spPr>
          <a:xfrm rot="10800000">
            <a:off x="1503344" y="1144620"/>
            <a:ext cx="0" cy="1979695"/>
          </a:xfrm>
          <a:prstGeom prst="straightConnector1">
            <a:avLst/>
          </a:prstGeom>
          <a:noFill/>
          <a:ln w="76200" cap="flat" cmpd="sng">
            <a:solidFill>
              <a:schemeClr val="accent2"/>
            </a:solidFill>
            <a:prstDash val="solid"/>
            <a:round/>
            <a:headEnd type="none" w="sm" len="sm"/>
            <a:tailEnd type="none" w="sm" len="sm"/>
          </a:ln>
        </p:spPr>
      </p:cxnSp>
      <p:sp>
        <p:nvSpPr>
          <p:cNvPr id="192" name="Google Shape;192;p4"/>
          <p:cNvSpPr/>
          <p:nvPr/>
        </p:nvSpPr>
        <p:spPr>
          <a:xfrm>
            <a:off x="6783355" y="130629"/>
            <a:ext cx="3685592" cy="1511559"/>
          </a:xfrm>
          <a:prstGeom prst="cloud">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e-DE" sz="3200" b="1">
                <a:solidFill>
                  <a:schemeClr val="lt1"/>
                </a:solidFill>
                <a:latin typeface="Calibri"/>
                <a:ea typeface="Calibri"/>
                <a:cs typeface="Calibri"/>
                <a:sym typeface="Calibri"/>
              </a:rPr>
              <a:t>Definition!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5"/>
          <p:cNvSpPr txBox="1"/>
          <p:nvPr/>
        </p:nvSpPr>
        <p:spPr>
          <a:xfrm>
            <a:off x="400595" y="2574024"/>
            <a:ext cx="6224571" cy="1709953"/>
          </a:xfrm>
          <a:prstGeom prst="rect">
            <a:avLst/>
          </a:prstGeom>
          <a:noFill/>
          <a:ln>
            <a:noFill/>
          </a:ln>
        </p:spPr>
        <p:txBody>
          <a:bodyPr spcFirstLastPara="1" wrap="square" lIns="121900" tIns="121900" rIns="121900" bIns="121900" anchor="b" anchorCtr="0">
            <a:noAutofit/>
          </a:bodyPr>
          <a:lstStyle/>
          <a:p>
            <a:pPr marL="0" marR="0" lvl="0" indent="0" algn="l" rtl="0">
              <a:lnSpc>
                <a:spcPct val="100000"/>
              </a:lnSpc>
              <a:spcBef>
                <a:spcPts val="0"/>
              </a:spcBef>
              <a:spcAft>
                <a:spcPts val="0"/>
              </a:spcAft>
              <a:buClr>
                <a:schemeClr val="lt1"/>
              </a:buClr>
              <a:buSzPts val="3600"/>
              <a:buFont typeface="Montserrat"/>
              <a:buNone/>
            </a:pPr>
            <a:r>
              <a:rPr lang="de-DE" sz="4267" b="1" i="0" u="none" strike="noStrike" cap="none">
                <a:solidFill>
                  <a:schemeClr val="dk1"/>
                </a:solidFill>
                <a:latin typeface="Montserrat"/>
                <a:ea typeface="Montserrat"/>
                <a:cs typeface="Montserrat"/>
                <a:sym typeface="Montserrat"/>
              </a:rPr>
              <a:t>The climate change</a:t>
            </a:r>
            <a:br>
              <a:rPr lang="de-DE" sz="4267" b="1" i="0" u="none" strike="noStrike" cap="none">
                <a:solidFill>
                  <a:schemeClr val="dk1"/>
                </a:solidFill>
                <a:latin typeface="Montserrat"/>
                <a:ea typeface="Montserrat"/>
                <a:cs typeface="Montserrat"/>
                <a:sym typeface="Montserrat"/>
              </a:rPr>
            </a:br>
            <a:r>
              <a:rPr lang="de-DE" sz="4267" b="1" i="0" u="none" strike="noStrike" cap="none">
                <a:solidFill>
                  <a:schemeClr val="dk1"/>
                </a:solidFill>
                <a:latin typeface="Montserrat"/>
                <a:ea typeface="Montserrat"/>
                <a:cs typeface="Montserrat"/>
                <a:sym typeface="Montserrat"/>
              </a:rPr>
              <a:t>Video</a:t>
            </a:r>
            <a:endParaRPr sz="4267" b="1" i="0" u="none" strike="noStrike" cap="none">
              <a:solidFill>
                <a:schemeClr val="lt2"/>
              </a:solidFill>
              <a:latin typeface="Montserrat"/>
              <a:ea typeface="Montserrat"/>
              <a:cs typeface="Montserrat"/>
              <a:sym typeface="Montserrat"/>
            </a:endParaRPr>
          </a:p>
        </p:txBody>
      </p:sp>
      <p:sp>
        <p:nvSpPr>
          <p:cNvPr id="198" name="Google Shape;198;p5"/>
          <p:cNvSpPr txBox="1"/>
          <p:nvPr/>
        </p:nvSpPr>
        <p:spPr>
          <a:xfrm>
            <a:off x="7277494" y="4923418"/>
            <a:ext cx="4220240" cy="318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67">
                <a:solidFill>
                  <a:schemeClr val="dk1"/>
                </a:solidFill>
                <a:latin typeface="Calibri"/>
                <a:ea typeface="Calibri"/>
                <a:cs typeface="Calibri"/>
                <a:sym typeface="Calibri"/>
              </a:rPr>
              <a:t>https://www.youtube.com/watch?v=dcBXmj1nMTQ</a:t>
            </a:r>
            <a:endParaRPr/>
          </a:p>
        </p:txBody>
      </p:sp>
      <p:sp>
        <p:nvSpPr>
          <p:cNvPr id="199" name="Google Shape;199;p5"/>
          <p:cNvSpPr/>
          <p:nvPr/>
        </p:nvSpPr>
        <p:spPr>
          <a:xfrm>
            <a:off x="6095181" y="5912607"/>
            <a:ext cx="124800" cy="124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00" name="Google Shape;200;p5"/>
          <p:cNvSpPr/>
          <p:nvPr/>
        </p:nvSpPr>
        <p:spPr>
          <a:xfrm>
            <a:off x="5677597" y="5912607"/>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01" name="Google Shape;201;p5"/>
          <p:cNvSpPr/>
          <p:nvPr/>
        </p:nvSpPr>
        <p:spPr>
          <a:xfrm>
            <a:off x="6514765" y="5860721"/>
            <a:ext cx="220800"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02" name="Google Shape;202;p5"/>
          <p:cNvSpPr/>
          <p:nvPr/>
        </p:nvSpPr>
        <p:spPr>
          <a:xfrm>
            <a:off x="6783355" y="130629"/>
            <a:ext cx="3685592" cy="1485853"/>
          </a:xfrm>
          <a:prstGeom prst="cloud">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e-DE" sz="1800">
                <a:solidFill>
                  <a:schemeClr val="lt1"/>
                </a:solidFill>
                <a:latin typeface="Calibri"/>
                <a:ea typeface="Calibri"/>
                <a:cs typeface="Calibri"/>
                <a:sym typeface="Calibri"/>
              </a:rPr>
              <a:t>Let´s have a look at this youtube video!</a:t>
            </a:r>
            <a:endParaRPr/>
          </a:p>
        </p:txBody>
      </p:sp>
      <p:pic>
        <p:nvPicPr>
          <p:cNvPr id="203" name="Google Shape;203;p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411270" y="2041533"/>
            <a:ext cx="5385491" cy="289436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6"/>
          <p:cNvSpPr txBox="1">
            <a:spLocks noGrp="1"/>
          </p:cNvSpPr>
          <p:nvPr>
            <p:ph type="subTitle" idx="4294967295"/>
          </p:nvPr>
        </p:nvSpPr>
        <p:spPr>
          <a:xfrm>
            <a:off x="1750256" y="1144621"/>
            <a:ext cx="10159507" cy="1039022"/>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de-DE" sz="2400" b="1" i="0" u="none" strike="noStrike" cap="none">
                <a:solidFill>
                  <a:schemeClr val="dk1"/>
                </a:solidFill>
                <a:latin typeface="Calibri"/>
                <a:ea typeface="Calibri"/>
                <a:cs typeface="Calibri"/>
                <a:sym typeface="Calibri"/>
              </a:rPr>
              <a:t>Climate change and weather observation</a:t>
            </a:r>
            <a:endParaRPr sz="2400" b="1"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400"/>
              <a:buFont typeface="Arial"/>
              <a:buNone/>
            </a:pPr>
            <a:r>
              <a:rPr lang="de-DE" sz="2400" b="0" i="0" u="none" strike="noStrike" cap="none">
                <a:solidFill>
                  <a:schemeClr val="dk1"/>
                </a:solidFill>
                <a:latin typeface="Calibri"/>
                <a:ea typeface="Calibri"/>
                <a:cs typeface="Calibri"/>
                <a:sym typeface="Calibri"/>
              </a:rPr>
              <a:t> </a:t>
            </a:r>
            <a:endParaRPr sz="2400" b="0" i="0" u="none" strike="noStrike" cap="none">
              <a:solidFill>
                <a:schemeClr val="dk1"/>
              </a:solidFill>
              <a:latin typeface="Calibri"/>
              <a:ea typeface="Calibri"/>
              <a:cs typeface="Calibri"/>
              <a:sym typeface="Calibri"/>
            </a:endParaRPr>
          </a:p>
          <a:p>
            <a:pPr marL="0" marR="0" lvl="0" indent="0" algn="just" rtl="0">
              <a:lnSpc>
                <a:spcPct val="90000"/>
              </a:lnSpc>
              <a:spcBef>
                <a:spcPts val="1000"/>
              </a:spcBef>
              <a:spcAft>
                <a:spcPts val="0"/>
              </a:spcAft>
              <a:buClr>
                <a:srgbClr val="888888"/>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09" name="Google Shape;209;p6"/>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10" name="Google Shape;210;p6"/>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11" name="Google Shape;211;p6"/>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cxnSp>
        <p:nvCxnSpPr>
          <p:cNvPr id="212" name="Google Shape;212;p6"/>
          <p:cNvCxnSpPr/>
          <p:nvPr/>
        </p:nvCxnSpPr>
        <p:spPr>
          <a:xfrm rot="10800000">
            <a:off x="1503344" y="1144620"/>
            <a:ext cx="0" cy="1979695"/>
          </a:xfrm>
          <a:prstGeom prst="straightConnector1">
            <a:avLst/>
          </a:prstGeom>
          <a:noFill/>
          <a:ln w="76200" cap="flat" cmpd="sng">
            <a:solidFill>
              <a:schemeClr val="accent2"/>
            </a:solidFill>
            <a:prstDash val="solid"/>
            <a:round/>
            <a:headEnd type="none" w="sm" len="sm"/>
            <a:tailEnd type="none" w="sm" len="sm"/>
          </a:ln>
        </p:spPr>
      </p:cxnSp>
      <p:sp>
        <p:nvSpPr>
          <p:cNvPr id="213" name="Google Shape;213;p6"/>
          <p:cNvSpPr txBox="1"/>
          <p:nvPr/>
        </p:nvSpPr>
        <p:spPr>
          <a:xfrm>
            <a:off x="1750256" y="2183643"/>
            <a:ext cx="10159507" cy="3145721"/>
          </a:xfrm>
          <a:prstGeom prst="rect">
            <a:avLst/>
          </a:prstGeom>
          <a:noFill/>
          <a:ln>
            <a:noFill/>
          </a:ln>
        </p:spPr>
        <p:txBody>
          <a:bodyPr spcFirstLastPara="1" wrap="square" lIns="121900" tIns="121900" rIns="121900" bIns="121900" anchor="t" anchorCtr="0">
            <a:noAutofit/>
          </a:bodyPr>
          <a:lstStyle/>
          <a:p>
            <a:pPr marL="342900" marR="0" lvl="0" indent="-342900" algn="just" rtl="0">
              <a:lnSpc>
                <a:spcPct val="90000"/>
              </a:lnSpc>
              <a:spcBef>
                <a:spcPts val="1000"/>
              </a:spcBef>
              <a:spcAft>
                <a:spcPts val="0"/>
              </a:spcAft>
              <a:buClr>
                <a:schemeClr val="dk1"/>
              </a:buClr>
              <a:buSzPts val="2400"/>
              <a:buFont typeface="Arial"/>
              <a:buChar char="•"/>
            </a:pPr>
            <a:r>
              <a:rPr lang="de-DE" sz="2400">
                <a:solidFill>
                  <a:schemeClr val="dk1"/>
                </a:solidFill>
                <a:latin typeface="Calibri"/>
                <a:ea typeface="Calibri"/>
                <a:cs typeface="Calibri"/>
                <a:sym typeface="Calibri"/>
              </a:rPr>
              <a:t>Weather observation helps us to forecast the weather for the next day.</a:t>
            </a:r>
            <a:endParaRPr/>
          </a:p>
          <a:p>
            <a:pPr marL="342900" marR="0" lvl="0" indent="-342900" algn="just" rtl="0">
              <a:lnSpc>
                <a:spcPct val="90000"/>
              </a:lnSpc>
              <a:spcBef>
                <a:spcPts val="1000"/>
              </a:spcBef>
              <a:spcAft>
                <a:spcPts val="0"/>
              </a:spcAft>
              <a:buClr>
                <a:schemeClr val="dk1"/>
              </a:buClr>
              <a:buSzPts val="2400"/>
              <a:buFont typeface="Arial"/>
              <a:buChar char="•"/>
            </a:pPr>
            <a:r>
              <a:rPr lang="de-DE" sz="2400">
                <a:solidFill>
                  <a:schemeClr val="dk1"/>
                </a:solidFill>
                <a:latin typeface="Calibri"/>
                <a:ea typeface="Calibri"/>
                <a:cs typeface="Calibri"/>
                <a:sym typeface="Calibri"/>
              </a:rPr>
              <a:t>Moreover, weather observation with weather stations collects the necessary data to have also a closer look at the weather and the climate over longer time, e.g. over many years to provide information on climate change.</a:t>
            </a:r>
            <a:endParaRPr/>
          </a:p>
          <a:p>
            <a:pPr marL="0" marR="0" lvl="0" indent="0" algn="just" rtl="0">
              <a:lnSpc>
                <a:spcPct val="90000"/>
              </a:lnSpc>
              <a:spcBef>
                <a:spcPts val="1000"/>
              </a:spcBef>
              <a:spcAft>
                <a:spcPts val="0"/>
              </a:spcAft>
              <a:buClr>
                <a:srgbClr val="888888"/>
              </a:buClr>
              <a:buSzPts val="2400"/>
              <a:buFont typeface="Arial"/>
              <a:buNone/>
            </a:pPr>
            <a:endParaRPr sz="24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7"/>
          <p:cNvSpPr txBox="1"/>
          <p:nvPr/>
        </p:nvSpPr>
        <p:spPr>
          <a:xfrm>
            <a:off x="1622788" y="1779608"/>
            <a:ext cx="5286912" cy="1495916"/>
          </a:xfrm>
          <a:prstGeom prst="rect">
            <a:avLst/>
          </a:prstGeom>
          <a:noFill/>
          <a:ln>
            <a:noFill/>
          </a:ln>
        </p:spPr>
        <p:txBody>
          <a:bodyPr spcFirstLastPara="1" wrap="square" lIns="121900" tIns="121900" rIns="121900" bIns="121900" anchor="t" anchorCtr="0">
            <a:noAutofit/>
          </a:bodyPr>
          <a:lstStyle/>
          <a:p>
            <a:pPr marL="0" marR="0" lvl="0" indent="0" algn="just" rtl="0">
              <a:lnSpc>
                <a:spcPct val="90000"/>
              </a:lnSpc>
              <a:spcBef>
                <a:spcPts val="1000"/>
              </a:spcBef>
              <a:spcAft>
                <a:spcPts val="0"/>
              </a:spcAft>
              <a:buClr>
                <a:schemeClr val="dk1"/>
              </a:buClr>
              <a:buSzPts val="2400"/>
              <a:buFont typeface="Arial"/>
              <a:buNone/>
            </a:pPr>
            <a:r>
              <a:rPr lang="de-DE" sz="2400">
                <a:solidFill>
                  <a:schemeClr val="dk1"/>
                </a:solidFill>
                <a:latin typeface="Calibri"/>
                <a:ea typeface="Calibri"/>
                <a:cs typeface="Calibri"/>
                <a:sym typeface="Calibri"/>
              </a:rPr>
              <a:t>Stone wet 		– Rain</a:t>
            </a:r>
            <a:endParaRPr/>
          </a:p>
          <a:p>
            <a:pPr marL="0" marR="0" lvl="0" indent="0" algn="just" rtl="0">
              <a:lnSpc>
                <a:spcPct val="90000"/>
              </a:lnSpc>
              <a:spcBef>
                <a:spcPts val="1000"/>
              </a:spcBef>
              <a:spcAft>
                <a:spcPts val="0"/>
              </a:spcAft>
              <a:buClr>
                <a:schemeClr val="dk1"/>
              </a:buClr>
              <a:buSzPts val="2400"/>
              <a:buFont typeface="Arial"/>
              <a:buNone/>
            </a:pPr>
            <a:r>
              <a:rPr lang="de-DE" sz="2400">
                <a:solidFill>
                  <a:schemeClr val="dk1"/>
                </a:solidFill>
                <a:latin typeface="Calibri"/>
                <a:ea typeface="Calibri"/>
                <a:cs typeface="Calibri"/>
                <a:sym typeface="Calibri"/>
              </a:rPr>
              <a:t>Stone white  		– Snow</a:t>
            </a:r>
            <a:endParaRPr/>
          </a:p>
          <a:p>
            <a:pPr marL="0" marR="0" lvl="0" indent="0" algn="l" rtl="0">
              <a:lnSpc>
                <a:spcPct val="90000"/>
              </a:lnSpc>
              <a:spcBef>
                <a:spcPts val="1000"/>
              </a:spcBef>
              <a:spcAft>
                <a:spcPts val="0"/>
              </a:spcAft>
              <a:buClr>
                <a:schemeClr val="dk1"/>
              </a:buClr>
              <a:buSzPts val="2400"/>
              <a:buFont typeface="Arial"/>
              <a:buNone/>
            </a:pPr>
            <a:r>
              <a:rPr lang="de-DE" sz="2400">
                <a:solidFill>
                  <a:schemeClr val="dk1"/>
                </a:solidFill>
                <a:latin typeface="Calibri"/>
                <a:ea typeface="Calibri"/>
                <a:cs typeface="Calibri"/>
                <a:sym typeface="Calibri"/>
              </a:rPr>
              <a:t>Stone steaming 	– Hot after rain</a:t>
            </a:r>
            <a:endParaRPr/>
          </a:p>
          <a:p>
            <a:pPr marL="0" marR="0" lvl="0" indent="0" algn="just" rtl="0">
              <a:lnSpc>
                <a:spcPct val="90000"/>
              </a:lnSpc>
              <a:spcBef>
                <a:spcPts val="1000"/>
              </a:spcBef>
              <a:spcAft>
                <a:spcPts val="0"/>
              </a:spcAft>
              <a:buClr>
                <a:schemeClr val="dk1"/>
              </a:buClr>
              <a:buSzPts val="2400"/>
              <a:buFont typeface="Arial"/>
              <a:buNone/>
            </a:pPr>
            <a:r>
              <a:rPr lang="de-DE" sz="2400">
                <a:solidFill>
                  <a:schemeClr val="dk1"/>
                </a:solidFill>
                <a:latin typeface="Calibri"/>
                <a:ea typeface="Calibri"/>
                <a:cs typeface="Calibri"/>
                <a:sym typeface="Calibri"/>
              </a:rPr>
              <a:t>Stone not visible  	– Fog</a:t>
            </a:r>
            <a:endParaRPr/>
          </a:p>
          <a:p>
            <a:pPr marL="0" marR="0" lvl="0" indent="0" algn="just" rtl="0">
              <a:lnSpc>
                <a:spcPct val="90000"/>
              </a:lnSpc>
              <a:spcBef>
                <a:spcPts val="1000"/>
              </a:spcBef>
              <a:spcAft>
                <a:spcPts val="0"/>
              </a:spcAft>
              <a:buClr>
                <a:schemeClr val="dk1"/>
              </a:buClr>
              <a:buSzPts val="2400"/>
              <a:buFont typeface="Arial"/>
              <a:buNone/>
            </a:pPr>
            <a:r>
              <a:rPr lang="de-DE" sz="2400">
                <a:solidFill>
                  <a:schemeClr val="dk1"/>
                </a:solidFill>
                <a:latin typeface="Calibri"/>
                <a:ea typeface="Calibri"/>
                <a:cs typeface="Calibri"/>
                <a:sym typeface="Calibri"/>
              </a:rPr>
              <a:t>Stone moving  	– Storm</a:t>
            </a:r>
            <a:endParaRPr/>
          </a:p>
          <a:p>
            <a:pPr marL="0" marR="0" lvl="0" indent="0" algn="just" rtl="0">
              <a:lnSpc>
                <a:spcPct val="90000"/>
              </a:lnSpc>
              <a:spcBef>
                <a:spcPts val="1000"/>
              </a:spcBef>
              <a:spcAft>
                <a:spcPts val="0"/>
              </a:spcAft>
              <a:buClr>
                <a:schemeClr val="dk1"/>
              </a:buClr>
              <a:buSzPts val="2400"/>
              <a:buFont typeface="Arial"/>
              <a:buNone/>
            </a:pPr>
            <a:r>
              <a:rPr lang="de-DE" sz="2400">
                <a:solidFill>
                  <a:schemeClr val="dk1"/>
                </a:solidFill>
                <a:latin typeface="Calibri"/>
                <a:ea typeface="Calibri"/>
                <a:cs typeface="Calibri"/>
                <a:sym typeface="Calibri"/>
              </a:rPr>
              <a:t>Stone fallen to earth 	– Earthquake</a:t>
            </a:r>
            <a:endParaRPr/>
          </a:p>
          <a:p>
            <a:pPr marL="0" marR="0" lvl="0" indent="0" algn="just" rtl="0">
              <a:lnSpc>
                <a:spcPct val="90000"/>
              </a:lnSpc>
              <a:spcBef>
                <a:spcPts val="1000"/>
              </a:spcBef>
              <a:spcAft>
                <a:spcPts val="0"/>
              </a:spcAft>
              <a:buClr>
                <a:schemeClr val="dk1"/>
              </a:buClr>
              <a:buSzPts val="2400"/>
              <a:buFont typeface="Arial"/>
              <a:buNone/>
            </a:pPr>
            <a:r>
              <a:rPr lang="de-DE" sz="2400">
                <a:solidFill>
                  <a:schemeClr val="dk1"/>
                </a:solidFill>
                <a:latin typeface="Calibri"/>
                <a:ea typeface="Calibri"/>
                <a:cs typeface="Calibri"/>
                <a:sym typeface="Calibri"/>
              </a:rPr>
              <a:t>Stone not there any more - Theft</a:t>
            </a:r>
            <a:endParaRPr/>
          </a:p>
          <a:p>
            <a:pPr marL="0" marR="0" lvl="0" indent="0" algn="just" rtl="0">
              <a:lnSpc>
                <a:spcPct val="90000"/>
              </a:lnSpc>
              <a:spcBef>
                <a:spcPts val="1000"/>
              </a:spcBef>
              <a:spcAft>
                <a:spcPts val="0"/>
              </a:spcAft>
              <a:buClr>
                <a:srgbClr val="888888"/>
              </a:buClr>
              <a:buSzPts val="2400"/>
              <a:buFont typeface="Arial"/>
              <a:buNone/>
            </a:pPr>
            <a:endParaRPr sz="2400">
              <a:solidFill>
                <a:schemeClr val="dk1"/>
              </a:solidFill>
              <a:latin typeface="Calibri"/>
              <a:ea typeface="Calibri"/>
              <a:cs typeface="Calibri"/>
              <a:sym typeface="Calibri"/>
            </a:endParaRPr>
          </a:p>
          <a:p>
            <a:pPr marL="0" marR="0" lvl="0" indent="0" algn="just" rtl="0">
              <a:lnSpc>
                <a:spcPct val="90000"/>
              </a:lnSpc>
              <a:spcBef>
                <a:spcPts val="1000"/>
              </a:spcBef>
              <a:spcAft>
                <a:spcPts val="0"/>
              </a:spcAft>
              <a:buClr>
                <a:srgbClr val="888888"/>
              </a:buClr>
              <a:buSzPts val="2400"/>
              <a:buFont typeface="Arial"/>
              <a:buNone/>
            </a:pPr>
            <a:endParaRPr sz="2400">
              <a:solidFill>
                <a:schemeClr val="dk1"/>
              </a:solidFill>
              <a:latin typeface="Calibri"/>
              <a:ea typeface="Calibri"/>
              <a:cs typeface="Calibri"/>
              <a:sym typeface="Calibri"/>
            </a:endParaRPr>
          </a:p>
          <a:p>
            <a:pPr marL="0" marR="0" lvl="0" indent="0" algn="just" rtl="0">
              <a:lnSpc>
                <a:spcPct val="90000"/>
              </a:lnSpc>
              <a:spcBef>
                <a:spcPts val="1000"/>
              </a:spcBef>
              <a:spcAft>
                <a:spcPts val="0"/>
              </a:spcAft>
              <a:buClr>
                <a:srgbClr val="888888"/>
              </a:buClr>
              <a:buSzPts val="2400"/>
              <a:buFont typeface="Arial"/>
              <a:buNone/>
            </a:pPr>
            <a:endParaRPr sz="2400">
              <a:solidFill>
                <a:schemeClr val="dk1"/>
              </a:solidFill>
              <a:latin typeface="Calibri"/>
              <a:ea typeface="Calibri"/>
              <a:cs typeface="Calibri"/>
              <a:sym typeface="Calibri"/>
            </a:endParaRPr>
          </a:p>
        </p:txBody>
      </p:sp>
      <p:sp>
        <p:nvSpPr>
          <p:cNvPr id="219" name="Google Shape;219;p7"/>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20" name="Google Shape;220;p7"/>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21" name="Google Shape;221;p7"/>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cxnSp>
        <p:nvCxnSpPr>
          <p:cNvPr id="222" name="Google Shape;222;p7"/>
          <p:cNvCxnSpPr/>
          <p:nvPr/>
        </p:nvCxnSpPr>
        <p:spPr>
          <a:xfrm rot="10800000">
            <a:off x="665501" y="186231"/>
            <a:ext cx="0" cy="1979695"/>
          </a:xfrm>
          <a:prstGeom prst="straightConnector1">
            <a:avLst/>
          </a:prstGeom>
          <a:noFill/>
          <a:ln w="76200" cap="flat" cmpd="sng">
            <a:solidFill>
              <a:schemeClr val="accent2"/>
            </a:solidFill>
            <a:prstDash val="solid"/>
            <a:round/>
            <a:headEnd type="none" w="sm" len="sm"/>
            <a:tailEnd type="none" w="sm" len="sm"/>
          </a:ln>
        </p:spPr>
      </p:cxnSp>
      <p:sp>
        <p:nvSpPr>
          <p:cNvPr id="223" name="Google Shape;223;p7"/>
          <p:cNvSpPr txBox="1"/>
          <p:nvPr/>
        </p:nvSpPr>
        <p:spPr>
          <a:xfrm>
            <a:off x="1067935" y="0"/>
            <a:ext cx="7537734" cy="1709953"/>
          </a:xfrm>
          <a:prstGeom prst="rect">
            <a:avLst/>
          </a:prstGeom>
          <a:noFill/>
          <a:ln>
            <a:noFill/>
          </a:ln>
        </p:spPr>
        <p:txBody>
          <a:bodyPr spcFirstLastPara="1" wrap="square" lIns="121900" tIns="121900" rIns="121900" bIns="121900" anchor="b" anchorCtr="0">
            <a:noAutofit/>
          </a:bodyPr>
          <a:lstStyle/>
          <a:p>
            <a:pPr marL="0" marR="0" lvl="0" indent="0" algn="l" rtl="0">
              <a:lnSpc>
                <a:spcPct val="100000"/>
              </a:lnSpc>
              <a:spcBef>
                <a:spcPts val="0"/>
              </a:spcBef>
              <a:spcAft>
                <a:spcPts val="0"/>
              </a:spcAft>
              <a:buClr>
                <a:schemeClr val="lt1"/>
              </a:buClr>
              <a:buSzPts val="3600"/>
              <a:buFont typeface="Montserrat"/>
              <a:buNone/>
            </a:pPr>
            <a:r>
              <a:rPr lang="de-DE" sz="4267" b="1" i="0" u="none" strike="noStrike" cap="none">
                <a:solidFill>
                  <a:schemeClr val="dk1"/>
                </a:solidFill>
                <a:latin typeface="Montserrat"/>
                <a:ea typeface="Montserrat"/>
                <a:cs typeface="Montserrat"/>
                <a:sym typeface="Montserrat"/>
              </a:rPr>
              <a:t>The easiest</a:t>
            </a:r>
            <a:br>
              <a:rPr lang="de-DE" sz="4267" b="1" i="0" u="none" strike="noStrike" cap="none">
                <a:solidFill>
                  <a:schemeClr val="dk1"/>
                </a:solidFill>
                <a:latin typeface="Montserrat"/>
                <a:ea typeface="Montserrat"/>
                <a:cs typeface="Montserrat"/>
                <a:sym typeface="Montserrat"/>
              </a:rPr>
            </a:br>
            <a:r>
              <a:rPr lang="de-DE" sz="4267" b="1" i="0" u="none" strike="noStrike" cap="none">
                <a:solidFill>
                  <a:schemeClr val="dk1"/>
                </a:solidFill>
                <a:latin typeface="Montserrat"/>
                <a:ea typeface="Montserrat"/>
                <a:cs typeface="Montserrat"/>
                <a:sym typeface="Montserrat"/>
              </a:rPr>
              <a:t>weather station</a:t>
            </a:r>
            <a:endParaRPr sz="4267" b="1" i="0" u="none" strike="noStrike" cap="none">
              <a:solidFill>
                <a:schemeClr val="lt2"/>
              </a:solidFill>
              <a:latin typeface="Montserrat"/>
              <a:ea typeface="Montserrat"/>
              <a:cs typeface="Montserrat"/>
              <a:sym typeface="Montserrat"/>
            </a:endParaRPr>
          </a:p>
        </p:txBody>
      </p:sp>
      <p:sp>
        <p:nvSpPr>
          <p:cNvPr id="224" name="Google Shape;224;p7"/>
          <p:cNvSpPr txBox="1"/>
          <p:nvPr/>
        </p:nvSpPr>
        <p:spPr>
          <a:xfrm>
            <a:off x="6588700" y="3925189"/>
            <a:ext cx="2622412" cy="5438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e-DE" sz="1467">
                <a:solidFill>
                  <a:schemeClr val="dk1"/>
                </a:solidFill>
                <a:latin typeface="Calibri"/>
                <a:ea typeface="Calibri"/>
                <a:cs typeface="Calibri"/>
                <a:sym typeface="Calibri"/>
              </a:rPr>
              <a:t>Pixabay photo by Boke9a</a:t>
            </a:r>
            <a:br>
              <a:rPr lang="de-DE" sz="1467">
                <a:solidFill>
                  <a:schemeClr val="dk1"/>
                </a:solidFill>
                <a:latin typeface="Calibri"/>
                <a:ea typeface="Calibri"/>
                <a:cs typeface="Calibri"/>
                <a:sym typeface="Calibri"/>
              </a:rPr>
            </a:br>
            <a:r>
              <a:rPr lang="de-DE" sz="1467">
                <a:solidFill>
                  <a:schemeClr val="dk1"/>
                </a:solidFill>
                <a:latin typeface="Calibri"/>
                <a:ea typeface="Calibri"/>
                <a:cs typeface="Calibri"/>
                <a:sym typeface="Calibri"/>
              </a:rPr>
              <a:t>– Haide – free licence</a:t>
            </a:r>
            <a:endParaRPr sz="1467">
              <a:solidFill>
                <a:schemeClr val="dk1"/>
              </a:solidFill>
              <a:latin typeface="Calibri"/>
              <a:ea typeface="Calibri"/>
              <a:cs typeface="Calibri"/>
              <a:sym typeface="Calibri"/>
            </a:endParaRPr>
          </a:p>
        </p:txBody>
      </p:sp>
      <p:pic>
        <p:nvPicPr>
          <p:cNvPr id="225" name="Google Shape;225;p7" descr="Ein Bild, das Text, draußen, Schild, State Park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652469" y="85725"/>
            <a:ext cx="2558643" cy="3839464"/>
          </a:xfrm>
          <a:prstGeom prst="rect">
            <a:avLst/>
          </a:prstGeom>
          <a:noFill/>
          <a:ln>
            <a:noFill/>
          </a:ln>
        </p:spPr>
      </p:pic>
      <p:pic>
        <p:nvPicPr>
          <p:cNvPr id="226" name="Google Shape;226;p7" descr="Engelsgesichtskontur mit einfarbiger Füllu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533366" y="4469056"/>
            <a:ext cx="1808375" cy="1808375"/>
          </a:xfrm>
          <a:prstGeom prst="rect">
            <a:avLst/>
          </a:prstGeom>
          <a:noFill/>
          <a:ln>
            <a:noFill/>
          </a:ln>
        </p:spPr>
      </p:pic>
      <p:pic>
        <p:nvPicPr>
          <p:cNvPr id="227" name="Google Shape;227;p7" descr="Ein Bild, das draußen, Gras, Pflanze, Spielplatz enthält.&#10;&#10;Automatisch generierte Beschreibung"/>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653855" y="1721012"/>
            <a:ext cx="2180270" cy="3275523"/>
          </a:xfrm>
          <a:prstGeom prst="rect">
            <a:avLst/>
          </a:prstGeom>
          <a:noFill/>
          <a:ln>
            <a:noFill/>
          </a:ln>
        </p:spPr>
      </p:pic>
      <p:sp>
        <p:nvSpPr>
          <p:cNvPr id="228" name="Google Shape;228;p7"/>
          <p:cNvSpPr txBox="1"/>
          <p:nvPr/>
        </p:nvSpPr>
        <p:spPr>
          <a:xfrm>
            <a:off x="9445779" y="4996535"/>
            <a:ext cx="2596421" cy="5438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e-DE" sz="1467">
                <a:solidFill>
                  <a:schemeClr val="dk1"/>
                </a:solidFill>
                <a:latin typeface="Calibri"/>
                <a:ea typeface="Calibri"/>
                <a:cs typeface="Calibri"/>
                <a:sym typeface="Calibri"/>
              </a:rPr>
              <a:t>Pixabay photo by Kapa65</a:t>
            </a:r>
            <a:br>
              <a:rPr lang="de-DE" sz="1467">
                <a:solidFill>
                  <a:schemeClr val="dk1"/>
                </a:solidFill>
                <a:latin typeface="Calibri"/>
                <a:ea typeface="Calibri"/>
                <a:cs typeface="Calibri"/>
                <a:sym typeface="Calibri"/>
              </a:rPr>
            </a:br>
            <a:r>
              <a:rPr lang="de-DE" sz="1467">
                <a:solidFill>
                  <a:schemeClr val="dk1"/>
                </a:solidFill>
                <a:latin typeface="Calibri"/>
                <a:ea typeface="Calibri"/>
                <a:cs typeface="Calibri"/>
                <a:sym typeface="Calibri"/>
              </a:rPr>
              <a:t>– Karsten Paulick – free licence</a:t>
            </a:r>
            <a:endParaRPr sz="1467">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8"/>
          <p:cNvSpPr txBox="1">
            <a:spLocks noGrp="1"/>
          </p:cNvSpPr>
          <p:nvPr>
            <p:ph type="subTitle" idx="4294967295"/>
          </p:nvPr>
        </p:nvSpPr>
        <p:spPr>
          <a:xfrm>
            <a:off x="1750256" y="1144620"/>
            <a:ext cx="10159507"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de-DE" sz="2400" b="1" i="0" u="none" strike="noStrike" cap="none">
                <a:solidFill>
                  <a:schemeClr val="dk1"/>
                </a:solidFill>
                <a:latin typeface="Calibri"/>
                <a:ea typeface="Calibri"/>
                <a:cs typeface="Calibri"/>
                <a:sym typeface="Calibri"/>
              </a:rPr>
              <a:t>What is a weather station?</a:t>
            </a:r>
            <a:endParaRPr sz="2400" b="1"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400"/>
              <a:buFont typeface="Arial"/>
              <a:buNone/>
            </a:pPr>
            <a:r>
              <a:rPr lang="de-DE" sz="2400" b="0" i="0" u="none" strike="noStrike" cap="none">
                <a:solidFill>
                  <a:schemeClr val="dk1"/>
                </a:solidFill>
                <a:latin typeface="Calibri"/>
                <a:ea typeface="Calibri"/>
                <a:cs typeface="Calibri"/>
                <a:sym typeface="Calibri"/>
              </a:rPr>
              <a:t> </a:t>
            </a:r>
            <a:endParaRPr sz="2400" b="0" i="0" u="none" strike="noStrike" cap="none">
              <a:solidFill>
                <a:schemeClr val="dk1"/>
              </a:solidFill>
              <a:latin typeface="Calibri"/>
              <a:ea typeface="Calibri"/>
              <a:cs typeface="Calibri"/>
              <a:sym typeface="Calibri"/>
            </a:endParaRPr>
          </a:p>
          <a:p>
            <a:pPr marL="0" marR="0" lvl="0" indent="0" algn="just" rtl="0">
              <a:lnSpc>
                <a:spcPct val="90000"/>
              </a:lnSpc>
              <a:spcBef>
                <a:spcPts val="1000"/>
              </a:spcBef>
              <a:spcAft>
                <a:spcPts val="0"/>
              </a:spcAft>
              <a:buClr>
                <a:schemeClr val="dk1"/>
              </a:buClr>
              <a:buSzPts val="2400"/>
              <a:buFont typeface="Arial"/>
              <a:buNone/>
            </a:pPr>
            <a:r>
              <a:rPr lang="de-DE" sz="2400" b="0" i="0" u="none" strike="noStrike" cap="none">
                <a:solidFill>
                  <a:schemeClr val="dk1"/>
                </a:solidFill>
                <a:latin typeface="Calibri"/>
                <a:ea typeface="Calibri"/>
                <a:cs typeface="Calibri"/>
                <a:sym typeface="Calibri"/>
              </a:rPr>
              <a:t>A weather station is a site, located on land or at sea. Usually, it is equipped with instruments and tools to measure atmospheric conditions. These measurements are used to generate weather forecasts.</a:t>
            </a:r>
            <a:endParaRPr/>
          </a:p>
          <a:p>
            <a:pPr marL="0" marR="0" lvl="0" indent="0" algn="just" rtl="0">
              <a:lnSpc>
                <a:spcPct val="90000"/>
              </a:lnSpc>
              <a:spcBef>
                <a:spcPts val="1000"/>
              </a:spcBef>
              <a:spcAft>
                <a:spcPts val="0"/>
              </a:spcAft>
              <a:buClr>
                <a:schemeClr val="dk1"/>
              </a:buClr>
              <a:buSzPts val="2400"/>
              <a:buFont typeface="Arial"/>
              <a:buNone/>
            </a:pPr>
            <a:r>
              <a:rPr lang="de-DE" sz="2400" b="0" i="0" u="none" strike="noStrike" cap="none">
                <a:solidFill>
                  <a:schemeClr val="dk1"/>
                </a:solidFill>
                <a:latin typeface="Calibri"/>
                <a:ea typeface="Calibri"/>
                <a:cs typeface="Calibri"/>
                <a:sym typeface="Calibri"/>
              </a:rPr>
              <a:t>The idea is to analyse weather patterns and climate. Data are collected, analysed and stored.</a:t>
            </a:r>
            <a:endParaRPr/>
          </a:p>
          <a:p>
            <a:pPr marL="0" marR="0" lvl="0" indent="0" algn="just" rtl="0">
              <a:lnSpc>
                <a:spcPct val="90000"/>
              </a:lnSpc>
              <a:spcBef>
                <a:spcPts val="1000"/>
              </a:spcBef>
              <a:spcAft>
                <a:spcPts val="0"/>
              </a:spcAft>
              <a:buClr>
                <a:srgbClr val="888888"/>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34" name="Google Shape;234;p8"/>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35" name="Google Shape;235;p8"/>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36" name="Google Shape;236;p8"/>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cxnSp>
        <p:nvCxnSpPr>
          <p:cNvPr id="237" name="Google Shape;237;p8"/>
          <p:cNvCxnSpPr/>
          <p:nvPr/>
        </p:nvCxnSpPr>
        <p:spPr>
          <a:xfrm rot="10800000">
            <a:off x="1503344" y="1144620"/>
            <a:ext cx="0" cy="1979695"/>
          </a:xfrm>
          <a:prstGeom prst="straightConnector1">
            <a:avLst/>
          </a:prstGeom>
          <a:noFill/>
          <a:ln w="76200" cap="flat" cmpd="sng">
            <a:solidFill>
              <a:schemeClr val="accent2"/>
            </a:solidFill>
            <a:prstDash val="solid"/>
            <a:round/>
            <a:headEnd type="none" w="sm" len="sm"/>
            <a:tailEnd type="none" w="sm" len="sm"/>
          </a:ln>
        </p:spPr>
      </p:cxnSp>
      <p:sp>
        <p:nvSpPr>
          <p:cNvPr id="238" name="Google Shape;238;p8"/>
          <p:cNvSpPr/>
          <p:nvPr/>
        </p:nvSpPr>
        <p:spPr>
          <a:xfrm>
            <a:off x="6783355" y="130629"/>
            <a:ext cx="3685592" cy="1511559"/>
          </a:xfrm>
          <a:prstGeom prst="cloud">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e-DE" sz="3200" b="1">
                <a:solidFill>
                  <a:schemeClr val="lt1"/>
                </a:solidFill>
                <a:latin typeface="Calibri"/>
                <a:ea typeface="Calibri"/>
                <a:cs typeface="Calibri"/>
                <a:sym typeface="Calibri"/>
              </a:rPr>
              <a:t>Definition!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9"/>
          <p:cNvSpPr txBox="1">
            <a:spLocks noGrp="1"/>
          </p:cNvSpPr>
          <p:nvPr>
            <p:ph type="subTitle" idx="4294967295"/>
          </p:nvPr>
        </p:nvSpPr>
        <p:spPr>
          <a:xfrm>
            <a:off x="1750256" y="1144621"/>
            <a:ext cx="10159507" cy="1039022"/>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de-DE" sz="2400" b="1" i="0" u="none" strike="noStrike" cap="none">
                <a:solidFill>
                  <a:schemeClr val="dk1"/>
                </a:solidFill>
                <a:latin typeface="Calibri"/>
                <a:ea typeface="Calibri"/>
                <a:cs typeface="Calibri"/>
                <a:sym typeface="Calibri"/>
              </a:rPr>
              <a:t>What sort of data do we collect in a weather station?</a:t>
            </a:r>
            <a:endParaRPr sz="2400" b="1"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400"/>
              <a:buFont typeface="Arial"/>
              <a:buNone/>
            </a:pPr>
            <a:r>
              <a:rPr lang="de-DE" sz="2400" b="0" i="0" u="none" strike="noStrike" cap="none">
                <a:solidFill>
                  <a:schemeClr val="dk1"/>
                </a:solidFill>
                <a:latin typeface="Calibri"/>
                <a:ea typeface="Calibri"/>
                <a:cs typeface="Calibri"/>
                <a:sym typeface="Calibri"/>
              </a:rPr>
              <a:t> </a:t>
            </a:r>
            <a:endParaRPr sz="2400" b="0" i="0" u="none" strike="noStrike" cap="none">
              <a:solidFill>
                <a:schemeClr val="dk1"/>
              </a:solidFill>
              <a:latin typeface="Calibri"/>
              <a:ea typeface="Calibri"/>
              <a:cs typeface="Calibri"/>
              <a:sym typeface="Calibri"/>
            </a:endParaRPr>
          </a:p>
          <a:p>
            <a:pPr marL="0" marR="0" lvl="0" indent="0" algn="just" rtl="0">
              <a:lnSpc>
                <a:spcPct val="90000"/>
              </a:lnSpc>
              <a:spcBef>
                <a:spcPts val="1000"/>
              </a:spcBef>
              <a:spcAft>
                <a:spcPts val="0"/>
              </a:spcAft>
              <a:buClr>
                <a:srgbClr val="888888"/>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44" name="Google Shape;244;p9"/>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45" name="Google Shape;245;p9"/>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46" name="Google Shape;246;p9"/>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cxnSp>
        <p:nvCxnSpPr>
          <p:cNvPr id="247" name="Google Shape;247;p9"/>
          <p:cNvCxnSpPr/>
          <p:nvPr/>
        </p:nvCxnSpPr>
        <p:spPr>
          <a:xfrm rot="10800000">
            <a:off x="1503344" y="1144620"/>
            <a:ext cx="0" cy="1979695"/>
          </a:xfrm>
          <a:prstGeom prst="straightConnector1">
            <a:avLst/>
          </a:prstGeom>
          <a:noFill/>
          <a:ln w="76200" cap="flat" cmpd="sng">
            <a:solidFill>
              <a:schemeClr val="accent2"/>
            </a:solidFill>
            <a:prstDash val="solid"/>
            <a:round/>
            <a:headEnd type="none" w="sm" len="sm"/>
            <a:tailEnd type="none" w="sm" len="sm"/>
          </a:ln>
        </p:spPr>
      </p:cxnSp>
      <p:sp>
        <p:nvSpPr>
          <p:cNvPr id="248" name="Google Shape;248;p9"/>
          <p:cNvSpPr txBox="1"/>
          <p:nvPr/>
        </p:nvSpPr>
        <p:spPr>
          <a:xfrm>
            <a:off x="1750256" y="2183643"/>
            <a:ext cx="10159507" cy="3145721"/>
          </a:xfrm>
          <a:prstGeom prst="rect">
            <a:avLst/>
          </a:prstGeom>
          <a:noFill/>
          <a:ln>
            <a:noFill/>
          </a:ln>
        </p:spPr>
        <p:txBody>
          <a:bodyPr spcFirstLastPara="1" wrap="square" lIns="121900" tIns="121900" rIns="121900" bIns="121900" anchor="t" anchorCtr="0">
            <a:noAutofit/>
          </a:bodyPr>
          <a:lstStyle/>
          <a:p>
            <a:pPr marL="342900" marR="0" lvl="0" indent="-342900" algn="just" rtl="0">
              <a:lnSpc>
                <a:spcPct val="90000"/>
              </a:lnSpc>
              <a:spcBef>
                <a:spcPts val="1000"/>
              </a:spcBef>
              <a:spcAft>
                <a:spcPts val="0"/>
              </a:spcAft>
              <a:buClr>
                <a:schemeClr val="dk1"/>
              </a:buClr>
              <a:buSzPts val="2400"/>
              <a:buFont typeface="Arial"/>
              <a:buChar char="•"/>
            </a:pPr>
            <a:r>
              <a:rPr lang="de-DE" sz="2400">
                <a:solidFill>
                  <a:schemeClr val="dk1"/>
                </a:solidFill>
                <a:latin typeface="Calibri"/>
                <a:ea typeface="Calibri"/>
                <a:cs typeface="Calibri"/>
                <a:sym typeface="Calibri"/>
              </a:rPr>
              <a:t>temperature,</a:t>
            </a:r>
            <a:endParaRPr/>
          </a:p>
          <a:p>
            <a:pPr marL="342900" marR="0" lvl="0" indent="-342900" algn="just" rtl="0">
              <a:lnSpc>
                <a:spcPct val="90000"/>
              </a:lnSpc>
              <a:spcBef>
                <a:spcPts val="1000"/>
              </a:spcBef>
              <a:spcAft>
                <a:spcPts val="0"/>
              </a:spcAft>
              <a:buClr>
                <a:schemeClr val="dk1"/>
              </a:buClr>
              <a:buSzPts val="2400"/>
              <a:buFont typeface="Arial"/>
              <a:buChar char="•"/>
            </a:pPr>
            <a:r>
              <a:rPr lang="de-DE" sz="2400">
                <a:solidFill>
                  <a:schemeClr val="dk1"/>
                </a:solidFill>
                <a:latin typeface="Calibri"/>
                <a:ea typeface="Calibri"/>
                <a:cs typeface="Calibri"/>
                <a:sym typeface="Calibri"/>
              </a:rPr>
              <a:t>atmospheric pressure,</a:t>
            </a:r>
            <a:endParaRPr/>
          </a:p>
          <a:p>
            <a:pPr marL="342900" marR="0" lvl="0" indent="-342900" algn="just" rtl="0">
              <a:lnSpc>
                <a:spcPct val="90000"/>
              </a:lnSpc>
              <a:spcBef>
                <a:spcPts val="1000"/>
              </a:spcBef>
              <a:spcAft>
                <a:spcPts val="0"/>
              </a:spcAft>
              <a:buClr>
                <a:schemeClr val="dk1"/>
              </a:buClr>
              <a:buSzPts val="2400"/>
              <a:buFont typeface="Arial"/>
              <a:buChar char="•"/>
            </a:pPr>
            <a:r>
              <a:rPr lang="de-DE" sz="2400">
                <a:solidFill>
                  <a:schemeClr val="dk1"/>
                </a:solidFill>
                <a:latin typeface="Calibri"/>
                <a:ea typeface="Calibri"/>
                <a:cs typeface="Calibri"/>
                <a:sym typeface="Calibri"/>
              </a:rPr>
              <a:t>humidity,</a:t>
            </a:r>
            <a:endParaRPr/>
          </a:p>
          <a:p>
            <a:pPr marL="342900" marR="0" lvl="0" indent="-342900" algn="just" rtl="0">
              <a:lnSpc>
                <a:spcPct val="90000"/>
              </a:lnSpc>
              <a:spcBef>
                <a:spcPts val="1000"/>
              </a:spcBef>
              <a:spcAft>
                <a:spcPts val="0"/>
              </a:spcAft>
              <a:buClr>
                <a:schemeClr val="dk1"/>
              </a:buClr>
              <a:buSzPts val="2400"/>
              <a:buFont typeface="Arial"/>
              <a:buChar char="•"/>
            </a:pPr>
            <a:r>
              <a:rPr lang="de-DE" sz="2400">
                <a:solidFill>
                  <a:schemeClr val="dk1"/>
                </a:solidFill>
                <a:latin typeface="Calibri"/>
                <a:ea typeface="Calibri"/>
                <a:cs typeface="Calibri"/>
                <a:sym typeface="Calibri"/>
              </a:rPr>
              <a:t>wind speed,</a:t>
            </a:r>
            <a:endParaRPr/>
          </a:p>
          <a:p>
            <a:pPr marL="342900" marR="0" lvl="0" indent="-342900" algn="just" rtl="0">
              <a:lnSpc>
                <a:spcPct val="90000"/>
              </a:lnSpc>
              <a:spcBef>
                <a:spcPts val="1000"/>
              </a:spcBef>
              <a:spcAft>
                <a:spcPts val="0"/>
              </a:spcAft>
              <a:buClr>
                <a:schemeClr val="dk1"/>
              </a:buClr>
              <a:buSzPts val="2400"/>
              <a:buFont typeface="Arial"/>
              <a:buChar char="•"/>
            </a:pPr>
            <a:r>
              <a:rPr lang="de-DE" sz="2400">
                <a:solidFill>
                  <a:schemeClr val="dk1"/>
                </a:solidFill>
                <a:latin typeface="Calibri"/>
                <a:ea typeface="Calibri"/>
                <a:cs typeface="Calibri"/>
                <a:sym typeface="Calibri"/>
              </a:rPr>
              <a:t>wind direction and</a:t>
            </a:r>
            <a:endParaRPr/>
          </a:p>
          <a:p>
            <a:pPr marL="342900" marR="0" lvl="0" indent="-342900" algn="just" rtl="0">
              <a:lnSpc>
                <a:spcPct val="90000"/>
              </a:lnSpc>
              <a:spcBef>
                <a:spcPts val="1000"/>
              </a:spcBef>
              <a:spcAft>
                <a:spcPts val="0"/>
              </a:spcAft>
              <a:buClr>
                <a:schemeClr val="dk1"/>
              </a:buClr>
              <a:buSzPts val="2400"/>
              <a:buFont typeface="Arial"/>
              <a:buChar char="•"/>
            </a:pPr>
            <a:r>
              <a:rPr lang="de-DE" sz="2400">
                <a:solidFill>
                  <a:schemeClr val="dk1"/>
                </a:solidFill>
                <a:latin typeface="Calibri"/>
                <a:ea typeface="Calibri"/>
                <a:cs typeface="Calibri"/>
                <a:sym typeface="Calibri"/>
              </a:rPr>
              <a:t>precipitation levels.</a:t>
            </a:r>
            <a:endParaRPr/>
          </a:p>
          <a:p>
            <a:pPr marL="0" marR="0" lvl="0" indent="0" algn="just" rtl="0">
              <a:lnSpc>
                <a:spcPct val="90000"/>
              </a:lnSpc>
              <a:spcBef>
                <a:spcPts val="1000"/>
              </a:spcBef>
              <a:spcAft>
                <a:spcPts val="0"/>
              </a:spcAft>
              <a:buClr>
                <a:srgbClr val="888888"/>
              </a:buClr>
              <a:buSzPts val="2400"/>
              <a:buFont typeface="Arial"/>
              <a:buNone/>
            </a:pPr>
            <a:endParaRPr sz="24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10"/>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54" name="Google Shape;254;p10"/>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55" name="Google Shape;255;p10"/>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cxnSp>
        <p:nvCxnSpPr>
          <p:cNvPr id="256" name="Google Shape;256;p10"/>
          <p:cNvCxnSpPr/>
          <p:nvPr/>
        </p:nvCxnSpPr>
        <p:spPr>
          <a:xfrm rot="10800000">
            <a:off x="665501" y="186231"/>
            <a:ext cx="0" cy="1979695"/>
          </a:xfrm>
          <a:prstGeom prst="straightConnector1">
            <a:avLst/>
          </a:prstGeom>
          <a:noFill/>
          <a:ln w="76200" cap="flat" cmpd="sng">
            <a:solidFill>
              <a:schemeClr val="accent2"/>
            </a:solidFill>
            <a:prstDash val="solid"/>
            <a:round/>
            <a:headEnd type="none" w="sm" len="sm"/>
            <a:tailEnd type="none" w="sm" len="sm"/>
          </a:ln>
        </p:spPr>
      </p:cxnSp>
      <p:sp>
        <p:nvSpPr>
          <p:cNvPr id="257" name="Google Shape;257;p10"/>
          <p:cNvSpPr txBox="1"/>
          <p:nvPr/>
        </p:nvSpPr>
        <p:spPr>
          <a:xfrm>
            <a:off x="1067935" y="0"/>
            <a:ext cx="7537734" cy="1709953"/>
          </a:xfrm>
          <a:prstGeom prst="rect">
            <a:avLst/>
          </a:prstGeom>
          <a:noFill/>
          <a:ln>
            <a:noFill/>
          </a:ln>
        </p:spPr>
        <p:txBody>
          <a:bodyPr spcFirstLastPara="1" wrap="square" lIns="121900" tIns="121900" rIns="121900" bIns="121900" anchor="b" anchorCtr="0">
            <a:noAutofit/>
          </a:bodyPr>
          <a:lstStyle/>
          <a:p>
            <a:pPr marL="0" marR="0" lvl="0" indent="0" algn="l" rtl="0">
              <a:lnSpc>
                <a:spcPct val="100000"/>
              </a:lnSpc>
              <a:spcBef>
                <a:spcPts val="0"/>
              </a:spcBef>
              <a:spcAft>
                <a:spcPts val="0"/>
              </a:spcAft>
              <a:buClr>
                <a:schemeClr val="lt1"/>
              </a:buClr>
              <a:buSzPts val="3600"/>
              <a:buFont typeface="Montserrat"/>
              <a:buNone/>
            </a:pPr>
            <a:r>
              <a:rPr lang="de-DE" sz="4267" b="1" i="0" u="none" strike="noStrike" cap="none">
                <a:solidFill>
                  <a:schemeClr val="dk1"/>
                </a:solidFill>
                <a:latin typeface="Montserrat"/>
                <a:ea typeface="Montserrat"/>
                <a:cs typeface="Montserrat"/>
                <a:sym typeface="Montserrat"/>
              </a:rPr>
              <a:t>Different types of weather stations – Part I</a:t>
            </a:r>
            <a:endParaRPr sz="4267" b="1" i="0" u="none" strike="noStrike" cap="none">
              <a:solidFill>
                <a:schemeClr val="lt2"/>
              </a:solidFill>
              <a:latin typeface="Montserrat"/>
              <a:ea typeface="Montserrat"/>
              <a:cs typeface="Montserrat"/>
              <a:sym typeface="Montserrat"/>
            </a:endParaRPr>
          </a:p>
        </p:txBody>
      </p:sp>
      <p:sp>
        <p:nvSpPr>
          <p:cNvPr id="258" name="Google Shape;258;p10"/>
          <p:cNvSpPr txBox="1"/>
          <p:nvPr/>
        </p:nvSpPr>
        <p:spPr>
          <a:xfrm>
            <a:off x="4675790" y="5002090"/>
            <a:ext cx="2449221" cy="5438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e-DE" sz="1467">
                <a:solidFill>
                  <a:schemeClr val="dk1"/>
                </a:solidFill>
                <a:latin typeface="Calibri"/>
                <a:ea typeface="Calibri"/>
                <a:cs typeface="Calibri"/>
                <a:sym typeface="Calibri"/>
              </a:rPr>
              <a:t>Pixabay photo by Irina Kukuts</a:t>
            </a:r>
            <a:br>
              <a:rPr lang="de-DE" sz="1467">
                <a:solidFill>
                  <a:schemeClr val="dk1"/>
                </a:solidFill>
                <a:latin typeface="Calibri"/>
                <a:ea typeface="Calibri"/>
                <a:cs typeface="Calibri"/>
                <a:sym typeface="Calibri"/>
              </a:rPr>
            </a:br>
            <a:r>
              <a:rPr lang="de-DE" sz="1467">
                <a:solidFill>
                  <a:schemeClr val="dk1"/>
                </a:solidFill>
                <a:latin typeface="Calibri"/>
                <a:ea typeface="Calibri"/>
                <a:cs typeface="Calibri"/>
                <a:sym typeface="Calibri"/>
              </a:rPr>
              <a:t>– Irina – free licence</a:t>
            </a:r>
            <a:endParaRPr sz="1467">
              <a:solidFill>
                <a:schemeClr val="dk1"/>
              </a:solidFill>
              <a:latin typeface="Calibri"/>
              <a:ea typeface="Calibri"/>
              <a:cs typeface="Calibri"/>
              <a:sym typeface="Calibri"/>
            </a:endParaRPr>
          </a:p>
        </p:txBody>
      </p:sp>
      <p:pic>
        <p:nvPicPr>
          <p:cNvPr id="259" name="Google Shape;259;p10" descr="Ein Bild, das Messgerät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836802" y="1855909"/>
            <a:ext cx="2099093" cy="3146181"/>
          </a:xfrm>
          <a:prstGeom prst="rect">
            <a:avLst/>
          </a:prstGeom>
          <a:noFill/>
          <a:ln>
            <a:noFill/>
          </a:ln>
        </p:spPr>
      </p:pic>
      <p:pic>
        <p:nvPicPr>
          <p:cNvPr id="260" name="Google Shape;260;p10" descr="Ein Bild, das Text, Uhr, Elektronik, Elektronisches Gerät enthält.&#10;&#10;Automatisch generierte Beschreibu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1201048" y="1709953"/>
            <a:ext cx="2713552" cy="1808328"/>
          </a:xfrm>
          <a:prstGeom prst="rect">
            <a:avLst/>
          </a:prstGeom>
          <a:noFill/>
          <a:ln>
            <a:noFill/>
          </a:ln>
        </p:spPr>
      </p:pic>
      <p:sp>
        <p:nvSpPr>
          <p:cNvPr id="261" name="Google Shape;261;p10"/>
          <p:cNvSpPr txBox="1"/>
          <p:nvPr/>
        </p:nvSpPr>
        <p:spPr>
          <a:xfrm>
            <a:off x="1359463" y="3518281"/>
            <a:ext cx="2449221" cy="5438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e-DE" sz="1467">
                <a:solidFill>
                  <a:schemeClr val="dk1"/>
                </a:solidFill>
                <a:latin typeface="Calibri"/>
                <a:ea typeface="Calibri"/>
                <a:cs typeface="Calibri"/>
                <a:sym typeface="Calibri"/>
              </a:rPr>
              <a:t>Pixabay photo by Pix1861</a:t>
            </a:r>
            <a:br>
              <a:rPr lang="de-DE" sz="1467">
                <a:solidFill>
                  <a:schemeClr val="dk1"/>
                </a:solidFill>
                <a:latin typeface="Calibri"/>
                <a:ea typeface="Calibri"/>
                <a:cs typeface="Calibri"/>
                <a:sym typeface="Calibri"/>
              </a:rPr>
            </a:br>
            <a:r>
              <a:rPr lang="de-DE" sz="1467">
                <a:solidFill>
                  <a:schemeClr val="dk1"/>
                </a:solidFill>
                <a:latin typeface="Calibri"/>
                <a:ea typeface="Calibri"/>
                <a:cs typeface="Calibri"/>
                <a:sym typeface="Calibri"/>
              </a:rPr>
              <a:t>– Csaba Nagy – free licence</a:t>
            </a:r>
            <a:endParaRPr sz="1467">
              <a:solidFill>
                <a:schemeClr val="dk1"/>
              </a:solidFill>
              <a:latin typeface="Calibri"/>
              <a:ea typeface="Calibri"/>
              <a:cs typeface="Calibri"/>
              <a:sym typeface="Calibri"/>
            </a:endParaRPr>
          </a:p>
        </p:txBody>
      </p:sp>
      <p:pic>
        <p:nvPicPr>
          <p:cNvPr id="262" name="Google Shape;262;p10" descr="Ein Bild, das draußen, Himmel, Wolke, Wasser enthält.&#10;&#10;Automatisch generierte Beschreibung"/>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047213" y="1546671"/>
            <a:ext cx="3812670" cy="3876265"/>
          </a:xfrm>
          <a:prstGeom prst="rect">
            <a:avLst/>
          </a:prstGeom>
          <a:noFill/>
          <a:ln>
            <a:noFill/>
          </a:ln>
        </p:spPr>
      </p:pic>
      <p:sp>
        <p:nvSpPr>
          <p:cNvPr id="263" name="Google Shape;263;p10"/>
          <p:cNvSpPr txBox="1"/>
          <p:nvPr/>
        </p:nvSpPr>
        <p:spPr>
          <a:xfrm>
            <a:off x="8047213" y="5416949"/>
            <a:ext cx="3812670" cy="5438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e-DE" sz="1467">
                <a:solidFill>
                  <a:schemeClr val="dk1"/>
                </a:solidFill>
                <a:latin typeface="Calibri"/>
                <a:ea typeface="Calibri"/>
                <a:cs typeface="Calibri"/>
                <a:sym typeface="Calibri"/>
              </a:rPr>
              <a:t>Pixabay photo by hpgruesen</a:t>
            </a:r>
            <a:br>
              <a:rPr lang="de-DE" sz="1467">
                <a:solidFill>
                  <a:schemeClr val="dk1"/>
                </a:solidFill>
                <a:latin typeface="Calibri"/>
                <a:ea typeface="Calibri"/>
                <a:cs typeface="Calibri"/>
                <a:sym typeface="Calibri"/>
              </a:rPr>
            </a:br>
            <a:r>
              <a:rPr lang="de-DE" sz="1467">
                <a:solidFill>
                  <a:schemeClr val="dk1"/>
                </a:solidFill>
                <a:latin typeface="Calibri"/>
                <a:ea typeface="Calibri"/>
                <a:cs typeface="Calibri"/>
                <a:sym typeface="Calibri"/>
              </a:rPr>
              <a:t>– Erich Westendarp – free licence</a:t>
            </a:r>
            <a:endParaRPr sz="1467">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11"/>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69" name="Google Shape;269;p11"/>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70" name="Google Shape;270;p11"/>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cxnSp>
        <p:nvCxnSpPr>
          <p:cNvPr id="271" name="Google Shape;271;p11"/>
          <p:cNvCxnSpPr/>
          <p:nvPr/>
        </p:nvCxnSpPr>
        <p:spPr>
          <a:xfrm rot="10800000">
            <a:off x="665501" y="186231"/>
            <a:ext cx="0" cy="1979695"/>
          </a:xfrm>
          <a:prstGeom prst="straightConnector1">
            <a:avLst/>
          </a:prstGeom>
          <a:noFill/>
          <a:ln w="76200" cap="flat" cmpd="sng">
            <a:solidFill>
              <a:schemeClr val="accent2"/>
            </a:solidFill>
            <a:prstDash val="solid"/>
            <a:round/>
            <a:headEnd type="none" w="sm" len="sm"/>
            <a:tailEnd type="none" w="sm" len="sm"/>
          </a:ln>
        </p:spPr>
      </p:cxnSp>
      <p:sp>
        <p:nvSpPr>
          <p:cNvPr id="272" name="Google Shape;272;p11"/>
          <p:cNvSpPr txBox="1"/>
          <p:nvPr/>
        </p:nvSpPr>
        <p:spPr>
          <a:xfrm>
            <a:off x="1067935" y="0"/>
            <a:ext cx="7537734" cy="1709953"/>
          </a:xfrm>
          <a:prstGeom prst="rect">
            <a:avLst/>
          </a:prstGeom>
          <a:noFill/>
          <a:ln>
            <a:noFill/>
          </a:ln>
        </p:spPr>
        <p:txBody>
          <a:bodyPr spcFirstLastPara="1" wrap="square" lIns="121900" tIns="121900" rIns="121900" bIns="121900" anchor="b" anchorCtr="0">
            <a:noAutofit/>
          </a:bodyPr>
          <a:lstStyle/>
          <a:p>
            <a:pPr marL="0" marR="0" lvl="0" indent="0" algn="l" rtl="0">
              <a:lnSpc>
                <a:spcPct val="100000"/>
              </a:lnSpc>
              <a:spcBef>
                <a:spcPts val="0"/>
              </a:spcBef>
              <a:spcAft>
                <a:spcPts val="0"/>
              </a:spcAft>
              <a:buClr>
                <a:schemeClr val="lt1"/>
              </a:buClr>
              <a:buSzPts val="3600"/>
              <a:buFont typeface="Montserrat"/>
              <a:buNone/>
            </a:pPr>
            <a:r>
              <a:rPr lang="de-DE" sz="4267" b="1" i="0" u="none" strike="noStrike" cap="none">
                <a:solidFill>
                  <a:schemeClr val="dk1"/>
                </a:solidFill>
                <a:latin typeface="Montserrat"/>
                <a:ea typeface="Montserrat"/>
                <a:cs typeface="Montserrat"/>
                <a:sym typeface="Montserrat"/>
              </a:rPr>
              <a:t>Different types of weather stations – Part II</a:t>
            </a:r>
            <a:endParaRPr sz="4267" b="1" i="0" u="none" strike="noStrike" cap="none">
              <a:solidFill>
                <a:schemeClr val="lt2"/>
              </a:solidFill>
              <a:latin typeface="Montserrat"/>
              <a:ea typeface="Montserrat"/>
              <a:cs typeface="Montserrat"/>
              <a:sym typeface="Montserrat"/>
            </a:endParaRPr>
          </a:p>
        </p:txBody>
      </p:sp>
      <p:sp>
        <p:nvSpPr>
          <p:cNvPr id="273" name="Google Shape;273;p11"/>
          <p:cNvSpPr txBox="1"/>
          <p:nvPr/>
        </p:nvSpPr>
        <p:spPr>
          <a:xfrm>
            <a:off x="1461263" y="3898486"/>
            <a:ext cx="2747357" cy="5438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e-DE" sz="1467">
                <a:solidFill>
                  <a:schemeClr val="dk1"/>
                </a:solidFill>
                <a:latin typeface="Calibri"/>
                <a:ea typeface="Calibri"/>
                <a:cs typeface="Calibri"/>
                <a:sym typeface="Calibri"/>
              </a:rPr>
              <a:t>Pixabay photo by Ralphs_Fotos – Ralph –  free licence</a:t>
            </a:r>
            <a:endParaRPr sz="1467">
              <a:solidFill>
                <a:schemeClr val="dk1"/>
              </a:solidFill>
              <a:latin typeface="Calibri"/>
              <a:ea typeface="Calibri"/>
              <a:cs typeface="Calibri"/>
              <a:sym typeface="Calibri"/>
            </a:endParaRPr>
          </a:p>
        </p:txBody>
      </p:sp>
      <p:sp>
        <p:nvSpPr>
          <p:cNvPr id="274" name="Google Shape;274;p11"/>
          <p:cNvSpPr txBox="1"/>
          <p:nvPr/>
        </p:nvSpPr>
        <p:spPr>
          <a:xfrm>
            <a:off x="9025666" y="5412362"/>
            <a:ext cx="2786230" cy="5438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e-DE" sz="1467">
                <a:solidFill>
                  <a:schemeClr val="dk1"/>
                </a:solidFill>
                <a:latin typeface="Calibri"/>
                <a:ea typeface="Calibri"/>
                <a:cs typeface="Calibri"/>
                <a:sym typeface="Calibri"/>
              </a:rPr>
              <a:t>Pixabay photo by Elsemargriet</a:t>
            </a:r>
            <a:br>
              <a:rPr lang="de-DE" sz="1467">
                <a:solidFill>
                  <a:schemeClr val="dk1"/>
                </a:solidFill>
                <a:latin typeface="Calibri"/>
                <a:ea typeface="Calibri"/>
                <a:cs typeface="Calibri"/>
                <a:sym typeface="Calibri"/>
              </a:rPr>
            </a:br>
            <a:r>
              <a:rPr lang="de-DE" sz="1467">
                <a:solidFill>
                  <a:schemeClr val="dk1"/>
                </a:solidFill>
                <a:latin typeface="Calibri"/>
                <a:ea typeface="Calibri"/>
                <a:cs typeface="Calibri"/>
                <a:sym typeface="Calibri"/>
              </a:rPr>
              <a:t>– free licence</a:t>
            </a:r>
            <a:endParaRPr sz="1467">
              <a:solidFill>
                <a:schemeClr val="dk1"/>
              </a:solidFill>
              <a:latin typeface="Calibri"/>
              <a:ea typeface="Calibri"/>
              <a:cs typeface="Calibri"/>
              <a:sym typeface="Calibri"/>
            </a:endParaRPr>
          </a:p>
        </p:txBody>
      </p:sp>
      <p:pic>
        <p:nvPicPr>
          <p:cNvPr id="275" name="Google Shape;275;p11" descr="Ein Bild, das Gebäude, Vogelhaus, Haus, hölzern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7355" y="1709953"/>
            <a:ext cx="3315174" cy="2188533"/>
          </a:xfrm>
          <a:prstGeom prst="rect">
            <a:avLst/>
          </a:prstGeom>
          <a:noFill/>
          <a:ln>
            <a:noFill/>
          </a:ln>
        </p:spPr>
      </p:pic>
      <p:pic>
        <p:nvPicPr>
          <p:cNvPr id="276" name="Google Shape;276;p11" descr="Ein Bild, das Himmel, draußen, Stromversorgung, öffentliche Versorgung enthält.&#10;&#10;Automatisch generierte Beschreibu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9117522" y="1490867"/>
            <a:ext cx="2589225" cy="3876266"/>
          </a:xfrm>
          <a:prstGeom prst="rect">
            <a:avLst/>
          </a:prstGeom>
          <a:noFill/>
          <a:ln>
            <a:noFill/>
          </a:ln>
        </p:spPr>
      </p:pic>
      <p:pic>
        <p:nvPicPr>
          <p:cNvPr id="277" name="Google Shape;277;p11" descr="Ein Bild, das draußen, Gras, Himmel, Baum enthält.&#10;&#10;Automatisch generierte Beschreibung"/>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709018" y="1980879"/>
            <a:ext cx="4192015" cy="3144011"/>
          </a:xfrm>
          <a:prstGeom prst="rect">
            <a:avLst/>
          </a:prstGeom>
          <a:noFill/>
          <a:ln>
            <a:noFill/>
          </a:ln>
        </p:spPr>
      </p:pic>
      <p:sp>
        <p:nvSpPr>
          <p:cNvPr id="278" name="Google Shape;278;p11"/>
          <p:cNvSpPr txBox="1"/>
          <p:nvPr/>
        </p:nvSpPr>
        <p:spPr>
          <a:xfrm>
            <a:off x="5493371" y="5124890"/>
            <a:ext cx="2449221"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e-DE" sz="1467">
                <a:solidFill>
                  <a:schemeClr val="dk1"/>
                </a:solidFill>
                <a:latin typeface="Calibri"/>
                <a:ea typeface="Calibri"/>
                <a:cs typeface="Calibri"/>
                <a:sym typeface="Calibri"/>
              </a:rPr>
              <a:t>Pixabay photo by geralt </a:t>
            </a:r>
            <a:r>
              <a:rPr lang="de-DE" sz="1600">
                <a:solidFill>
                  <a:schemeClr val="dk1"/>
                </a:solidFill>
                <a:latin typeface="Calibri"/>
                <a:ea typeface="Calibri"/>
                <a:cs typeface="Calibri"/>
                <a:sym typeface="Calibri"/>
              </a:rPr>
              <a:t>– Gerd Altmann</a:t>
            </a:r>
            <a:r>
              <a:rPr lang="de-DE" sz="1467">
                <a:solidFill>
                  <a:schemeClr val="dk1"/>
                </a:solidFill>
                <a:latin typeface="Calibri"/>
                <a:ea typeface="Calibri"/>
                <a:cs typeface="Calibri"/>
                <a:sym typeface="Calibri"/>
              </a:rPr>
              <a:t> – free licence</a:t>
            </a:r>
            <a:endParaRPr sz="1467">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12"/>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84" name="Google Shape;284;p12"/>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285" name="Google Shape;285;p12"/>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cxnSp>
        <p:nvCxnSpPr>
          <p:cNvPr id="286" name="Google Shape;286;p12"/>
          <p:cNvCxnSpPr/>
          <p:nvPr/>
        </p:nvCxnSpPr>
        <p:spPr>
          <a:xfrm rot="10800000">
            <a:off x="665501" y="186231"/>
            <a:ext cx="0" cy="1979695"/>
          </a:xfrm>
          <a:prstGeom prst="straightConnector1">
            <a:avLst/>
          </a:prstGeom>
          <a:noFill/>
          <a:ln w="76200" cap="flat" cmpd="sng">
            <a:solidFill>
              <a:schemeClr val="accent2"/>
            </a:solidFill>
            <a:prstDash val="solid"/>
            <a:round/>
            <a:headEnd type="none" w="sm" len="sm"/>
            <a:tailEnd type="none" w="sm" len="sm"/>
          </a:ln>
        </p:spPr>
      </p:cxnSp>
      <p:sp>
        <p:nvSpPr>
          <p:cNvPr id="287" name="Google Shape;287;p12"/>
          <p:cNvSpPr txBox="1"/>
          <p:nvPr/>
        </p:nvSpPr>
        <p:spPr>
          <a:xfrm>
            <a:off x="1067935" y="0"/>
            <a:ext cx="7537734" cy="1709953"/>
          </a:xfrm>
          <a:prstGeom prst="rect">
            <a:avLst/>
          </a:prstGeom>
          <a:noFill/>
          <a:ln>
            <a:noFill/>
          </a:ln>
        </p:spPr>
        <p:txBody>
          <a:bodyPr spcFirstLastPara="1" wrap="square" lIns="121900" tIns="121900" rIns="121900" bIns="121900" anchor="b" anchorCtr="0">
            <a:noAutofit/>
          </a:bodyPr>
          <a:lstStyle/>
          <a:p>
            <a:pPr marL="0" marR="0" lvl="0" indent="0" algn="l" rtl="0">
              <a:lnSpc>
                <a:spcPct val="100000"/>
              </a:lnSpc>
              <a:spcBef>
                <a:spcPts val="0"/>
              </a:spcBef>
              <a:spcAft>
                <a:spcPts val="0"/>
              </a:spcAft>
              <a:buClr>
                <a:schemeClr val="lt1"/>
              </a:buClr>
              <a:buSzPts val="3600"/>
              <a:buFont typeface="Montserrat"/>
              <a:buNone/>
            </a:pPr>
            <a:r>
              <a:rPr lang="de-DE" sz="4267" b="1" i="0" u="none" strike="noStrike" cap="none">
                <a:solidFill>
                  <a:schemeClr val="dk1"/>
                </a:solidFill>
                <a:latin typeface="Montserrat"/>
                <a:ea typeface="Montserrat"/>
                <a:cs typeface="Montserrat"/>
                <a:sym typeface="Montserrat"/>
              </a:rPr>
              <a:t>Different types of weather stations – Part III</a:t>
            </a:r>
            <a:endParaRPr sz="4267" b="1" i="0" u="none" strike="noStrike" cap="none">
              <a:solidFill>
                <a:schemeClr val="lt2"/>
              </a:solidFill>
              <a:latin typeface="Montserrat"/>
              <a:ea typeface="Montserrat"/>
              <a:cs typeface="Montserrat"/>
              <a:sym typeface="Montserrat"/>
            </a:endParaRPr>
          </a:p>
        </p:txBody>
      </p:sp>
      <p:sp>
        <p:nvSpPr>
          <p:cNvPr id="288" name="Google Shape;288;p12"/>
          <p:cNvSpPr txBox="1"/>
          <p:nvPr/>
        </p:nvSpPr>
        <p:spPr>
          <a:xfrm>
            <a:off x="1527549" y="5156146"/>
            <a:ext cx="2604482" cy="56432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e-DE" sz="1467">
                <a:solidFill>
                  <a:schemeClr val="dk1"/>
                </a:solidFill>
                <a:latin typeface="Calibri"/>
                <a:ea typeface="Calibri"/>
                <a:cs typeface="Calibri"/>
                <a:sym typeface="Calibri"/>
              </a:rPr>
              <a:t>Pixabay photo by susnpics – Susanne Stöckli – free licence</a:t>
            </a:r>
            <a:endParaRPr sz="1467">
              <a:solidFill>
                <a:schemeClr val="dk1"/>
              </a:solidFill>
              <a:latin typeface="Calibri"/>
              <a:ea typeface="Calibri"/>
              <a:cs typeface="Calibri"/>
              <a:sym typeface="Calibri"/>
            </a:endParaRPr>
          </a:p>
        </p:txBody>
      </p:sp>
      <p:sp>
        <p:nvSpPr>
          <p:cNvPr id="289" name="Google Shape;289;p12"/>
          <p:cNvSpPr txBox="1"/>
          <p:nvPr/>
        </p:nvSpPr>
        <p:spPr>
          <a:xfrm>
            <a:off x="9040308" y="4996584"/>
            <a:ext cx="2786230" cy="5438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e-DE" sz="1467">
                <a:solidFill>
                  <a:schemeClr val="dk1"/>
                </a:solidFill>
                <a:latin typeface="Calibri"/>
                <a:ea typeface="Calibri"/>
                <a:cs typeface="Calibri"/>
                <a:sym typeface="Calibri"/>
              </a:rPr>
              <a:t>Pixabay photo by Hans</a:t>
            </a:r>
            <a:br>
              <a:rPr lang="de-DE" sz="1467">
                <a:solidFill>
                  <a:schemeClr val="dk1"/>
                </a:solidFill>
                <a:latin typeface="Calibri"/>
                <a:ea typeface="Calibri"/>
                <a:cs typeface="Calibri"/>
                <a:sym typeface="Calibri"/>
              </a:rPr>
            </a:br>
            <a:r>
              <a:rPr lang="de-DE" sz="1467">
                <a:solidFill>
                  <a:schemeClr val="dk1"/>
                </a:solidFill>
                <a:latin typeface="Calibri"/>
                <a:ea typeface="Calibri"/>
                <a:cs typeface="Calibri"/>
                <a:sym typeface="Calibri"/>
              </a:rPr>
              <a:t>– free licence</a:t>
            </a:r>
            <a:endParaRPr sz="1467">
              <a:solidFill>
                <a:schemeClr val="dk1"/>
              </a:solidFill>
              <a:latin typeface="Calibri"/>
              <a:ea typeface="Calibri"/>
              <a:cs typeface="Calibri"/>
              <a:sym typeface="Calibri"/>
            </a:endParaRPr>
          </a:p>
        </p:txBody>
      </p:sp>
      <p:pic>
        <p:nvPicPr>
          <p:cNvPr id="290" name="Google Shape;290;p12" descr="Ein Bild, das Text, Messgerät, draußen, parken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807721" y="1599530"/>
            <a:ext cx="2044138" cy="3634023"/>
          </a:xfrm>
          <a:prstGeom prst="rect">
            <a:avLst/>
          </a:prstGeom>
          <a:noFill/>
          <a:ln>
            <a:noFill/>
          </a:ln>
        </p:spPr>
      </p:pic>
      <p:pic>
        <p:nvPicPr>
          <p:cNvPr id="291" name="Google Shape;291;p12" descr="Ein Bild, das draußen, Fenster, Gelände, Kirche enthält.&#10;&#10;Automatisch generierte Beschreibu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9121306" y="1497604"/>
            <a:ext cx="2624235" cy="3498980"/>
          </a:xfrm>
          <a:prstGeom prst="rect">
            <a:avLst/>
          </a:prstGeom>
          <a:noFill/>
          <a:ln>
            <a:noFill/>
          </a:ln>
        </p:spPr>
      </p:pic>
      <p:pic>
        <p:nvPicPr>
          <p:cNvPr id="292" name="Google Shape;292;p12" descr="Ein Bild, das draußen, Himmel, Wolke, Fernmeldestation enthält.&#10;&#10;Automatisch generierte Beschreibung"/>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175960" y="1714500"/>
            <a:ext cx="2279749" cy="3429000"/>
          </a:xfrm>
          <a:prstGeom prst="rect">
            <a:avLst/>
          </a:prstGeom>
          <a:noFill/>
          <a:ln>
            <a:noFill/>
          </a:ln>
        </p:spPr>
      </p:pic>
      <p:sp>
        <p:nvSpPr>
          <p:cNvPr id="293" name="Google Shape;293;p12"/>
          <p:cNvSpPr txBox="1"/>
          <p:nvPr/>
        </p:nvSpPr>
        <p:spPr>
          <a:xfrm>
            <a:off x="4924330" y="5123130"/>
            <a:ext cx="2786229" cy="5438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e-DE" sz="1467">
                <a:solidFill>
                  <a:schemeClr val="dk1"/>
                </a:solidFill>
                <a:latin typeface="Calibri"/>
                <a:ea typeface="Calibri"/>
                <a:cs typeface="Calibri"/>
                <a:sym typeface="Calibri"/>
              </a:rPr>
              <a:t>Zugsitze - Pixabay photo by Meli1670 – Melanie – free licence</a:t>
            </a:r>
            <a:endParaRPr sz="1467">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13"/>
          <p:cNvSpPr txBox="1">
            <a:spLocks noGrp="1"/>
          </p:cNvSpPr>
          <p:nvPr>
            <p:ph type="subTitle" idx="4294967295"/>
          </p:nvPr>
        </p:nvSpPr>
        <p:spPr>
          <a:xfrm>
            <a:off x="1750256" y="993789"/>
            <a:ext cx="10159507" cy="1039022"/>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de-DE" sz="2400" b="1" i="0" u="none" strike="noStrike" cap="none">
                <a:solidFill>
                  <a:schemeClr val="dk1"/>
                </a:solidFill>
                <a:latin typeface="Calibri"/>
                <a:ea typeface="Calibri"/>
                <a:cs typeface="Calibri"/>
                <a:sym typeface="Calibri"/>
              </a:rPr>
              <a:t>What sort of instruments belong to a typical real weather station?</a:t>
            </a:r>
            <a:endParaRPr sz="2400" b="1"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400"/>
              <a:buFont typeface="Arial"/>
              <a:buNone/>
            </a:pPr>
            <a:r>
              <a:rPr lang="de-DE" sz="2400" b="0" i="0" u="none" strike="noStrike" cap="none">
                <a:solidFill>
                  <a:schemeClr val="dk1"/>
                </a:solidFill>
                <a:latin typeface="Calibri"/>
                <a:ea typeface="Calibri"/>
                <a:cs typeface="Calibri"/>
                <a:sym typeface="Calibri"/>
              </a:rPr>
              <a:t> </a:t>
            </a:r>
            <a:endParaRPr sz="2400" b="0" i="0" u="none" strike="noStrike" cap="none">
              <a:solidFill>
                <a:schemeClr val="dk1"/>
              </a:solidFill>
              <a:latin typeface="Calibri"/>
              <a:ea typeface="Calibri"/>
              <a:cs typeface="Calibri"/>
              <a:sym typeface="Calibri"/>
            </a:endParaRPr>
          </a:p>
          <a:p>
            <a:pPr marL="0" marR="0" lvl="0" indent="0" algn="just" rtl="0">
              <a:lnSpc>
                <a:spcPct val="90000"/>
              </a:lnSpc>
              <a:spcBef>
                <a:spcPts val="1000"/>
              </a:spcBef>
              <a:spcAft>
                <a:spcPts val="0"/>
              </a:spcAft>
              <a:buClr>
                <a:srgbClr val="888888"/>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99" name="Google Shape;299;p13"/>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00" name="Google Shape;300;p13"/>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01" name="Google Shape;301;p13"/>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cxnSp>
        <p:nvCxnSpPr>
          <p:cNvPr id="302" name="Google Shape;302;p13"/>
          <p:cNvCxnSpPr/>
          <p:nvPr/>
        </p:nvCxnSpPr>
        <p:spPr>
          <a:xfrm rot="10800000">
            <a:off x="1503344" y="993788"/>
            <a:ext cx="0" cy="1979695"/>
          </a:xfrm>
          <a:prstGeom prst="straightConnector1">
            <a:avLst/>
          </a:prstGeom>
          <a:noFill/>
          <a:ln w="76200" cap="flat" cmpd="sng">
            <a:solidFill>
              <a:schemeClr val="accent2"/>
            </a:solidFill>
            <a:prstDash val="solid"/>
            <a:round/>
            <a:headEnd type="none" w="sm" len="sm"/>
            <a:tailEnd type="none" w="sm" len="sm"/>
          </a:ln>
        </p:spPr>
      </p:cxnSp>
      <p:sp>
        <p:nvSpPr>
          <p:cNvPr id="303" name="Google Shape;303;p13"/>
          <p:cNvSpPr txBox="1"/>
          <p:nvPr/>
        </p:nvSpPr>
        <p:spPr>
          <a:xfrm>
            <a:off x="1835097" y="1513300"/>
            <a:ext cx="10441743" cy="3145721"/>
          </a:xfrm>
          <a:prstGeom prst="rect">
            <a:avLst/>
          </a:prstGeom>
          <a:noFill/>
          <a:ln>
            <a:noFill/>
          </a:ln>
        </p:spPr>
        <p:txBody>
          <a:bodyPr spcFirstLastPara="1" wrap="square" lIns="121900" tIns="121900" rIns="121900" bIns="121900" anchor="t" anchorCtr="0">
            <a:noAutofit/>
          </a:bodyPr>
          <a:lstStyle/>
          <a:p>
            <a:pPr marL="342900" marR="0" lvl="0" indent="-342900" algn="just" rtl="0">
              <a:lnSpc>
                <a:spcPct val="90000"/>
              </a:lnSpc>
              <a:spcBef>
                <a:spcPts val="1000"/>
              </a:spcBef>
              <a:spcAft>
                <a:spcPts val="0"/>
              </a:spcAft>
              <a:buClr>
                <a:schemeClr val="dk1"/>
              </a:buClr>
              <a:buSzPts val="2400"/>
              <a:buFont typeface="Arial"/>
              <a:buChar char="•"/>
            </a:pPr>
            <a:r>
              <a:rPr lang="de-DE" sz="2400">
                <a:solidFill>
                  <a:schemeClr val="dk1"/>
                </a:solidFill>
                <a:latin typeface="Calibri"/>
                <a:ea typeface="Calibri"/>
                <a:cs typeface="Calibri"/>
                <a:sym typeface="Calibri"/>
              </a:rPr>
              <a:t>Thermometer 	measuring air and sea surface temperature </a:t>
            </a:r>
            <a:endParaRPr/>
          </a:p>
          <a:p>
            <a:pPr marL="342900" marR="0" lvl="0" indent="-342900" algn="just" rtl="0">
              <a:lnSpc>
                <a:spcPct val="90000"/>
              </a:lnSpc>
              <a:spcBef>
                <a:spcPts val="1000"/>
              </a:spcBef>
              <a:spcAft>
                <a:spcPts val="0"/>
              </a:spcAft>
              <a:buClr>
                <a:schemeClr val="dk1"/>
              </a:buClr>
              <a:buSzPts val="2400"/>
              <a:buFont typeface="Arial"/>
              <a:buChar char="•"/>
            </a:pPr>
            <a:r>
              <a:rPr lang="de-DE" sz="2400">
                <a:solidFill>
                  <a:schemeClr val="dk1"/>
                </a:solidFill>
                <a:latin typeface="Calibri"/>
                <a:ea typeface="Calibri"/>
                <a:cs typeface="Calibri"/>
                <a:sym typeface="Calibri"/>
              </a:rPr>
              <a:t>Barometer		measuring atmospheric pressure </a:t>
            </a:r>
            <a:endParaRPr/>
          </a:p>
          <a:p>
            <a:pPr marL="342900" marR="0" lvl="0" indent="-342900" algn="just" rtl="0">
              <a:lnSpc>
                <a:spcPct val="90000"/>
              </a:lnSpc>
              <a:spcBef>
                <a:spcPts val="1000"/>
              </a:spcBef>
              <a:spcAft>
                <a:spcPts val="0"/>
              </a:spcAft>
              <a:buClr>
                <a:schemeClr val="dk1"/>
              </a:buClr>
              <a:buSzPts val="2400"/>
              <a:buFont typeface="Arial"/>
              <a:buChar char="•"/>
            </a:pPr>
            <a:r>
              <a:rPr lang="de-DE" sz="2400">
                <a:solidFill>
                  <a:schemeClr val="dk1"/>
                </a:solidFill>
                <a:latin typeface="Calibri"/>
                <a:ea typeface="Calibri"/>
                <a:cs typeface="Calibri"/>
                <a:sym typeface="Calibri"/>
              </a:rPr>
              <a:t>Hygrometer		measuring humidity </a:t>
            </a:r>
            <a:endParaRPr/>
          </a:p>
          <a:p>
            <a:pPr marL="342900" marR="0" lvl="0" indent="-342900" algn="just" rtl="0">
              <a:lnSpc>
                <a:spcPct val="90000"/>
              </a:lnSpc>
              <a:spcBef>
                <a:spcPts val="1000"/>
              </a:spcBef>
              <a:spcAft>
                <a:spcPts val="0"/>
              </a:spcAft>
              <a:buClr>
                <a:schemeClr val="dk1"/>
              </a:buClr>
              <a:buSzPts val="2400"/>
              <a:buFont typeface="Arial"/>
              <a:buChar char="•"/>
            </a:pPr>
            <a:r>
              <a:rPr lang="de-DE" sz="2400">
                <a:solidFill>
                  <a:schemeClr val="dk1"/>
                </a:solidFill>
                <a:latin typeface="Calibri"/>
                <a:ea typeface="Calibri"/>
                <a:cs typeface="Calibri"/>
                <a:sym typeface="Calibri"/>
              </a:rPr>
              <a:t>Anemometer	measuring wind speed </a:t>
            </a:r>
            <a:endParaRPr/>
          </a:p>
          <a:p>
            <a:pPr marL="342900" marR="0" lvl="0" indent="-342900" algn="just" rtl="0">
              <a:lnSpc>
                <a:spcPct val="90000"/>
              </a:lnSpc>
              <a:spcBef>
                <a:spcPts val="1000"/>
              </a:spcBef>
              <a:spcAft>
                <a:spcPts val="0"/>
              </a:spcAft>
              <a:buClr>
                <a:schemeClr val="dk1"/>
              </a:buClr>
              <a:buSzPts val="2400"/>
              <a:buFont typeface="Arial"/>
              <a:buChar char="•"/>
            </a:pPr>
            <a:r>
              <a:rPr lang="de-DE" sz="2400">
                <a:solidFill>
                  <a:schemeClr val="dk1"/>
                </a:solidFill>
                <a:latin typeface="Calibri"/>
                <a:ea typeface="Calibri"/>
                <a:cs typeface="Calibri"/>
                <a:sym typeface="Calibri"/>
              </a:rPr>
              <a:t>Pyranometer 	measuring solar radiation </a:t>
            </a:r>
            <a:endParaRPr/>
          </a:p>
          <a:p>
            <a:pPr marL="342900" marR="0" lvl="0" indent="-342900" algn="just" rtl="0">
              <a:lnSpc>
                <a:spcPct val="90000"/>
              </a:lnSpc>
              <a:spcBef>
                <a:spcPts val="1000"/>
              </a:spcBef>
              <a:spcAft>
                <a:spcPts val="0"/>
              </a:spcAft>
              <a:buClr>
                <a:schemeClr val="dk1"/>
              </a:buClr>
              <a:buSzPts val="2400"/>
              <a:buFont typeface="Arial"/>
              <a:buChar char="•"/>
            </a:pPr>
            <a:r>
              <a:rPr lang="de-DE" sz="2400">
                <a:solidFill>
                  <a:schemeClr val="dk1"/>
                </a:solidFill>
                <a:latin typeface="Calibri"/>
                <a:ea typeface="Calibri"/>
                <a:cs typeface="Calibri"/>
                <a:sym typeface="Calibri"/>
              </a:rPr>
              <a:t>Rain gauge 		measuring liquid precipitation over a specific period of time. </a:t>
            </a:r>
            <a:endParaRPr/>
          </a:p>
          <a:p>
            <a:pPr marL="342900" marR="0" lvl="0" indent="-342900" algn="just" rtl="0">
              <a:lnSpc>
                <a:spcPct val="90000"/>
              </a:lnSpc>
              <a:spcBef>
                <a:spcPts val="1000"/>
              </a:spcBef>
              <a:spcAft>
                <a:spcPts val="0"/>
              </a:spcAft>
              <a:buClr>
                <a:schemeClr val="dk1"/>
              </a:buClr>
              <a:buSzPts val="2400"/>
              <a:buFont typeface="Arial"/>
              <a:buChar char="•"/>
            </a:pPr>
            <a:r>
              <a:rPr lang="de-DE" sz="2400">
                <a:solidFill>
                  <a:schemeClr val="dk1"/>
                </a:solidFill>
                <a:latin typeface="Calibri"/>
                <a:ea typeface="Calibri"/>
                <a:cs typeface="Calibri"/>
                <a:sym typeface="Calibri"/>
              </a:rPr>
              <a:t>Wind sock		measuring general wind speed and wind direction</a:t>
            </a:r>
            <a:endParaRPr/>
          </a:p>
          <a:p>
            <a:pPr marL="342900" marR="0" lvl="0" indent="-342900" algn="just" rtl="0">
              <a:lnSpc>
                <a:spcPct val="90000"/>
              </a:lnSpc>
              <a:spcBef>
                <a:spcPts val="1000"/>
              </a:spcBef>
              <a:spcAft>
                <a:spcPts val="0"/>
              </a:spcAft>
              <a:buClr>
                <a:schemeClr val="dk1"/>
              </a:buClr>
              <a:buSzPts val="2400"/>
              <a:buFont typeface="Arial"/>
              <a:buChar char="•"/>
            </a:pPr>
            <a:r>
              <a:rPr lang="de-DE" sz="2400">
                <a:solidFill>
                  <a:schemeClr val="dk1"/>
                </a:solidFill>
                <a:latin typeface="Calibri"/>
                <a:ea typeface="Calibri"/>
                <a:cs typeface="Calibri"/>
                <a:sym typeface="Calibri"/>
              </a:rPr>
              <a:t>Wind vane		showing which way the wind is blowing. </a:t>
            </a:r>
            <a:endParaRPr/>
          </a:p>
          <a:p>
            <a:pPr marL="342900" marR="0" lvl="0" indent="-342900" algn="just" rtl="0">
              <a:lnSpc>
                <a:spcPct val="90000"/>
              </a:lnSpc>
              <a:spcBef>
                <a:spcPts val="1000"/>
              </a:spcBef>
              <a:spcAft>
                <a:spcPts val="0"/>
              </a:spcAft>
              <a:buClr>
                <a:schemeClr val="dk1"/>
              </a:buClr>
              <a:buSzPts val="2400"/>
              <a:buFont typeface="Arial"/>
              <a:buChar char="•"/>
            </a:pPr>
            <a:r>
              <a:rPr lang="de-DE" sz="2400">
                <a:solidFill>
                  <a:schemeClr val="dk1"/>
                </a:solidFill>
                <a:latin typeface="Calibri"/>
                <a:ea typeface="Calibri"/>
                <a:cs typeface="Calibri"/>
                <a:sym typeface="Calibri"/>
              </a:rPr>
              <a:t>Evaporation pan 	measuring evaporation. </a:t>
            </a:r>
            <a:endParaRPr/>
          </a:p>
          <a:p>
            <a:pPr marL="0" marR="0" lvl="0" indent="0" algn="just" rtl="0">
              <a:lnSpc>
                <a:spcPct val="90000"/>
              </a:lnSpc>
              <a:spcBef>
                <a:spcPts val="1000"/>
              </a:spcBef>
              <a:spcAft>
                <a:spcPts val="0"/>
              </a:spcAft>
              <a:buClr>
                <a:srgbClr val="888888"/>
              </a:buClr>
              <a:buSzPts val="2400"/>
              <a:buFont typeface="Arial"/>
              <a:buNone/>
            </a:pPr>
            <a:endParaRPr sz="24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14"/>
          <p:cNvSpPr txBox="1">
            <a:spLocks noGrp="1"/>
          </p:cNvSpPr>
          <p:nvPr>
            <p:ph type="subTitle" idx="4294967295"/>
          </p:nvPr>
        </p:nvSpPr>
        <p:spPr>
          <a:xfrm>
            <a:off x="1750256" y="993789"/>
            <a:ext cx="10159507" cy="1039022"/>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de-DE" sz="2400" b="1" i="0" u="none" strike="noStrike" cap="none">
                <a:solidFill>
                  <a:schemeClr val="dk1"/>
                </a:solidFill>
                <a:latin typeface="Calibri"/>
                <a:ea typeface="Calibri"/>
                <a:cs typeface="Calibri"/>
                <a:sym typeface="Calibri"/>
              </a:rPr>
              <a:t>Let´s have a closer look at:</a:t>
            </a:r>
            <a:endParaRPr sz="2400" b="1"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400"/>
              <a:buFont typeface="Arial"/>
              <a:buNone/>
            </a:pPr>
            <a:r>
              <a:rPr lang="de-DE" sz="2400" b="0" i="0" u="none" strike="noStrike" cap="none">
                <a:solidFill>
                  <a:schemeClr val="dk1"/>
                </a:solidFill>
                <a:latin typeface="Calibri"/>
                <a:ea typeface="Calibri"/>
                <a:cs typeface="Calibri"/>
                <a:sym typeface="Calibri"/>
              </a:rPr>
              <a:t> </a:t>
            </a:r>
            <a:endParaRPr sz="2400" b="0" i="0" u="none" strike="noStrike" cap="none">
              <a:solidFill>
                <a:schemeClr val="dk1"/>
              </a:solidFill>
              <a:latin typeface="Calibri"/>
              <a:ea typeface="Calibri"/>
              <a:cs typeface="Calibri"/>
              <a:sym typeface="Calibri"/>
            </a:endParaRPr>
          </a:p>
          <a:p>
            <a:pPr marL="0" marR="0" lvl="0" indent="0" algn="just" rtl="0">
              <a:lnSpc>
                <a:spcPct val="90000"/>
              </a:lnSpc>
              <a:spcBef>
                <a:spcPts val="1000"/>
              </a:spcBef>
              <a:spcAft>
                <a:spcPts val="0"/>
              </a:spcAft>
              <a:buClr>
                <a:srgbClr val="888888"/>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09" name="Google Shape;309;p14"/>
          <p:cNvSpPr/>
          <p:nvPr/>
        </p:nvSpPr>
        <p:spPr>
          <a:xfrm>
            <a:off x="5681613" y="5845829"/>
            <a:ext cx="213778" cy="184388"/>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10" name="Google Shape;310;p14"/>
          <p:cNvSpPr/>
          <p:nvPr/>
        </p:nvSpPr>
        <p:spPr>
          <a:xfrm>
            <a:off x="6117218" y="5926628"/>
            <a:ext cx="98769" cy="73916"/>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11" name="Google Shape;311;p14"/>
          <p:cNvSpPr/>
          <p:nvPr/>
        </p:nvSpPr>
        <p:spPr>
          <a:xfrm>
            <a:off x="6435618" y="5926628"/>
            <a:ext cx="98769" cy="73916"/>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cxnSp>
        <p:nvCxnSpPr>
          <p:cNvPr id="312" name="Google Shape;312;p14"/>
          <p:cNvCxnSpPr/>
          <p:nvPr/>
        </p:nvCxnSpPr>
        <p:spPr>
          <a:xfrm rot="10800000">
            <a:off x="1503344" y="993788"/>
            <a:ext cx="0" cy="1979695"/>
          </a:xfrm>
          <a:prstGeom prst="straightConnector1">
            <a:avLst/>
          </a:prstGeom>
          <a:noFill/>
          <a:ln w="76200" cap="flat" cmpd="sng">
            <a:solidFill>
              <a:schemeClr val="accent2"/>
            </a:solidFill>
            <a:prstDash val="solid"/>
            <a:round/>
            <a:headEnd type="none" w="sm" len="sm"/>
            <a:tailEnd type="none" w="sm" len="sm"/>
          </a:ln>
        </p:spPr>
      </p:cxnSp>
      <p:sp>
        <p:nvSpPr>
          <p:cNvPr id="313" name="Google Shape;313;p14"/>
          <p:cNvSpPr/>
          <p:nvPr/>
        </p:nvSpPr>
        <p:spPr>
          <a:xfrm>
            <a:off x="2897552" y="2992958"/>
            <a:ext cx="3932457" cy="1039022"/>
          </a:xfrm>
          <a:prstGeom prst="hexagon">
            <a:avLst>
              <a:gd name="adj" fmla="val 25000"/>
              <a:gd name="vf" fmla="val 115470"/>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e-DE" sz="3600" b="1">
                <a:solidFill>
                  <a:schemeClr val="dk1"/>
                </a:solidFill>
                <a:latin typeface="Calibri"/>
                <a:ea typeface="Calibri"/>
                <a:cs typeface="Calibri"/>
                <a:sym typeface="Calibri"/>
              </a:rPr>
              <a:t>Thermometer</a:t>
            </a:r>
            <a:endParaRPr sz="3600" b="1">
              <a:solidFill>
                <a:schemeClr val="lt1"/>
              </a:solidFill>
              <a:latin typeface="Calibri"/>
              <a:ea typeface="Calibri"/>
              <a:cs typeface="Calibri"/>
              <a:sym typeface="Calibri"/>
            </a:endParaRPr>
          </a:p>
        </p:txBody>
      </p:sp>
      <p:sp>
        <p:nvSpPr>
          <p:cNvPr id="314" name="Google Shape;314;p14"/>
          <p:cNvSpPr/>
          <p:nvPr/>
        </p:nvSpPr>
        <p:spPr>
          <a:xfrm>
            <a:off x="7208294" y="3512469"/>
            <a:ext cx="3932457" cy="1039022"/>
          </a:xfrm>
          <a:prstGeom prst="hexagon">
            <a:avLst>
              <a:gd name="adj" fmla="val 25000"/>
              <a:gd name="vf" fmla="val 115470"/>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e-DE" sz="3600" b="1">
                <a:solidFill>
                  <a:schemeClr val="dk1"/>
                </a:solidFill>
                <a:latin typeface="Calibri"/>
                <a:ea typeface="Calibri"/>
                <a:cs typeface="Calibri"/>
                <a:sym typeface="Calibri"/>
              </a:rPr>
              <a:t>Barometer</a:t>
            </a:r>
            <a:endParaRPr sz="3600" b="1">
              <a:solidFill>
                <a:schemeClr val="lt1"/>
              </a:solidFill>
              <a:latin typeface="Calibri"/>
              <a:ea typeface="Calibri"/>
              <a:cs typeface="Calibri"/>
              <a:sym typeface="Calibri"/>
            </a:endParaRPr>
          </a:p>
        </p:txBody>
      </p:sp>
      <p:sp>
        <p:nvSpPr>
          <p:cNvPr id="315" name="Google Shape;315;p14"/>
          <p:cNvSpPr/>
          <p:nvPr/>
        </p:nvSpPr>
        <p:spPr>
          <a:xfrm>
            <a:off x="3460498" y="4475398"/>
            <a:ext cx="3932457" cy="1039022"/>
          </a:xfrm>
          <a:prstGeom prst="hexagon">
            <a:avLst>
              <a:gd name="adj" fmla="val 25000"/>
              <a:gd name="vf" fmla="val 115470"/>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e-DE" sz="3600" b="1">
                <a:solidFill>
                  <a:schemeClr val="dk1"/>
                </a:solidFill>
                <a:latin typeface="Calibri"/>
                <a:ea typeface="Calibri"/>
                <a:cs typeface="Calibri"/>
                <a:sym typeface="Calibri"/>
              </a:rPr>
              <a:t>Hygrometer</a:t>
            </a:r>
            <a:endParaRPr sz="3600" b="1">
              <a:solidFill>
                <a:schemeClr val="lt1"/>
              </a:solidFill>
              <a:latin typeface="Calibri"/>
              <a:ea typeface="Calibri"/>
              <a:cs typeface="Calibri"/>
              <a:sym typeface="Calibri"/>
            </a:endParaRPr>
          </a:p>
        </p:txBody>
      </p:sp>
      <p:sp>
        <p:nvSpPr>
          <p:cNvPr id="316" name="Google Shape;316;p14"/>
          <p:cNvSpPr/>
          <p:nvPr/>
        </p:nvSpPr>
        <p:spPr>
          <a:xfrm>
            <a:off x="7838691" y="5059931"/>
            <a:ext cx="3932457" cy="1039022"/>
          </a:xfrm>
          <a:prstGeom prst="hexagon">
            <a:avLst>
              <a:gd name="adj" fmla="val 25000"/>
              <a:gd name="vf" fmla="val 115470"/>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e-DE" sz="3600" b="1">
                <a:solidFill>
                  <a:schemeClr val="dk1"/>
                </a:solidFill>
                <a:latin typeface="Calibri"/>
                <a:ea typeface="Calibri"/>
                <a:cs typeface="Calibri"/>
                <a:sym typeface="Calibri"/>
              </a:rPr>
              <a:t>Rain gauge</a:t>
            </a:r>
            <a:endParaRPr sz="3600" b="1">
              <a:solidFill>
                <a:schemeClr val="lt1"/>
              </a:solidFill>
              <a:latin typeface="Calibri"/>
              <a:ea typeface="Calibri"/>
              <a:cs typeface="Calibri"/>
              <a:sym typeface="Calibri"/>
            </a:endParaRPr>
          </a:p>
        </p:txBody>
      </p:sp>
      <p:sp>
        <p:nvSpPr>
          <p:cNvPr id="317" name="Google Shape;317;p14"/>
          <p:cNvSpPr/>
          <p:nvPr/>
        </p:nvSpPr>
        <p:spPr>
          <a:xfrm>
            <a:off x="4637314" y="1696909"/>
            <a:ext cx="3932457" cy="1039022"/>
          </a:xfrm>
          <a:prstGeom prst="hexagon">
            <a:avLst>
              <a:gd name="adj" fmla="val 25000"/>
              <a:gd name="vf" fmla="val 115470"/>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e-DE" sz="3600" b="1">
                <a:solidFill>
                  <a:schemeClr val="dk1"/>
                </a:solidFill>
                <a:latin typeface="Calibri"/>
                <a:ea typeface="Calibri"/>
                <a:cs typeface="Calibri"/>
                <a:sym typeface="Calibri"/>
              </a:rPr>
              <a:t>Wind vane</a:t>
            </a:r>
            <a:endParaRPr sz="3600" b="1">
              <a:solidFill>
                <a:schemeClr val="lt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15"/>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23" name="Google Shape;323;p15"/>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24" name="Google Shape;324;p15"/>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cxnSp>
        <p:nvCxnSpPr>
          <p:cNvPr id="325" name="Google Shape;325;p15"/>
          <p:cNvCxnSpPr/>
          <p:nvPr/>
        </p:nvCxnSpPr>
        <p:spPr>
          <a:xfrm rot="10800000">
            <a:off x="665501" y="186231"/>
            <a:ext cx="0" cy="1979695"/>
          </a:xfrm>
          <a:prstGeom prst="straightConnector1">
            <a:avLst/>
          </a:prstGeom>
          <a:noFill/>
          <a:ln w="76200" cap="flat" cmpd="sng">
            <a:solidFill>
              <a:schemeClr val="accent2"/>
            </a:solidFill>
            <a:prstDash val="solid"/>
            <a:round/>
            <a:headEnd type="none" w="sm" len="sm"/>
            <a:tailEnd type="none" w="sm" len="sm"/>
          </a:ln>
        </p:spPr>
      </p:cxnSp>
      <p:sp>
        <p:nvSpPr>
          <p:cNvPr id="326" name="Google Shape;326;p15"/>
          <p:cNvSpPr txBox="1"/>
          <p:nvPr/>
        </p:nvSpPr>
        <p:spPr>
          <a:xfrm>
            <a:off x="1020801" y="455973"/>
            <a:ext cx="7537734" cy="2334361"/>
          </a:xfrm>
          <a:prstGeom prst="rect">
            <a:avLst/>
          </a:prstGeom>
          <a:noFill/>
          <a:ln>
            <a:noFill/>
          </a:ln>
        </p:spPr>
        <p:txBody>
          <a:bodyPr spcFirstLastPara="1" wrap="square" lIns="121900" tIns="121900" rIns="121900" bIns="121900" anchor="b" anchorCtr="0">
            <a:noAutofit/>
          </a:bodyPr>
          <a:lstStyle/>
          <a:p>
            <a:pPr marL="0" marR="0" lvl="0" indent="0" algn="l" rtl="0">
              <a:lnSpc>
                <a:spcPct val="100000"/>
              </a:lnSpc>
              <a:spcBef>
                <a:spcPts val="0"/>
              </a:spcBef>
              <a:spcAft>
                <a:spcPts val="0"/>
              </a:spcAft>
              <a:buClr>
                <a:schemeClr val="lt1"/>
              </a:buClr>
              <a:buSzPts val="3600"/>
              <a:buFont typeface="Montserrat"/>
              <a:buNone/>
            </a:pPr>
            <a:r>
              <a:rPr lang="de-DE" sz="4267" b="1" i="0" u="none" strike="noStrike" cap="none">
                <a:solidFill>
                  <a:schemeClr val="dk1"/>
                </a:solidFill>
                <a:latin typeface="Montserrat"/>
                <a:ea typeface="Montserrat"/>
                <a:cs typeface="Montserrat"/>
                <a:sym typeface="Montserrat"/>
              </a:rPr>
              <a:t>A wind vane</a:t>
            </a:r>
            <a:br>
              <a:rPr lang="de-DE" sz="4267" b="1" i="0" u="none" strike="noStrike" cap="none">
                <a:solidFill>
                  <a:schemeClr val="dk1"/>
                </a:solidFill>
                <a:latin typeface="Montserrat"/>
                <a:ea typeface="Montserrat"/>
                <a:cs typeface="Montserrat"/>
                <a:sym typeface="Montserrat"/>
              </a:rPr>
            </a:br>
            <a:r>
              <a:rPr lang="de-DE" sz="4267" b="1" i="0" u="none" strike="noStrike" cap="none">
                <a:solidFill>
                  <a:schemeClr val="dk1"/>
                </a:solidFill>
                <a:latin typeface="Montserrat"/>
                <a:ea typeface="Montserrat"/>
                <a:cs typeface="Montserrat"/>
                <a:sym typeface="Montserrat"/>
              </a:rPr>
              <a:t>(also called</a:t>
            </a:r>
            <a:br>
              <a:rPr lang="de-DE" sz="4267" b="1" i="0" u="none" strike="noStrike" cap="none">
                <a:solidFill>
                  <a:schemeClr val="dk1"/>
                </a:solidFill>
                <a:latin typeface="Montserrat"/>
                <a:ea typeface="Montserrat"/>
                <a:cs typeface="Montserrat"/>
                <a:sym typeface="Montserrat"/>
              </a:rPr>
            </a:br>
            <a:r>
              <a:rPr lang="de-DE" sz="4267" b="1" i="0" u="none" strike="noStrike" cap="none">
                <a:solidFill>
                  <a:schemeClr val="dk1"/>
                </a:solidFill>
                <a:latin typeface="Montserrat"/>
                <a:ea typeface="Montserrat"/>
                <a:cs typeface="Montserrat"/>
                <a:sym typeface="Montserrat"/>
              </a:rPr>
              <a:t>weather vane or weathercock)</a:t>
            </a:r>
            <a:endParaRPr sz="4267" b="1" i="0" u="none" strike="noStrike" cap="none">
              <a:solidFill>
                <a:schemeClr val="lt2"/>
              </a:solidFill>
              <a:latin typeface="Montserrat"/>
              <a:ea typeface="Montserrat"/>
              <a:cs typeface="Montserrat"/>
              <a:sym typeface="Montserrat"/>
            </a:endParaRPr>
          </a:p>
        </p:txBody>
      </p:sp>
      <p:sp>
        <p:nvSpPr>
          <p:cNvPr id="327" name="Google Shape;327;p15"/>
          <p:cNvSpPr txBox="1"/>
          <p:nvPr/>
        </p:nvSpPr>
        <p:spPr>
          <a:xfrm>
            <a:off x="6798946" y="5186595"/>
            <a:ext cx="2604482" cy="76963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e-DE" sz="1467">
                <a:solidFill>
                  <a:schemeClr val="dk1"/>
                </a:solidFill>
                <a:latin typeface="Calibri"/>
                <a:ea typeface="Calibri"/>
                <a:cs typeface="Calibri"/>
                <a:sym typeface="Calibri"/>
              </a:rPr>
              <a:t>Pixabay photo by Antranias –  Manfred Antranias Zimmer– free licence</a:t>
            </a:r>
            <a:endParaRPr sz="1467">
              <a:solidFill>
                <a:schemeClr val="dk1"/>
              </a:solidFill>
              <a:latin typeface="Calibri"/>
              <a:ea typeface="Calibri"/>
              <a:cs typeface="Calibri"/>
              <a:sym typeface="Calibri"/>
            </a:endParaRPr>
          </a:p>
        </p:txBody>
      </p:sp>
      <p:pic>
        <p:nvPicPr>
          <p:cNvPr id="328" name="Google Shape;328;p15" descr="Ein Bild, das Wetterfahne, Himmel, draußen, Wolke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341600" y="61394"/>
            <a:ext cx="3519175" cy="518359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16"/>
          <p:cNvSpPr txBox="1"/>
          <p:nvPr/>
        </p:nvSpPr>
        <p:spPr>
          <a:xfrm>
            <a:off x="400595" y="2574024"/>
            <a:ext cx="6224571" cy="1709953"/>
          </a:xfrm>
          <a:prstGeom prst="rect">
            <a:avLst/>
          </a:prstGeom>
          <a:noFill/>
          <a:ln>
            <a:noFill/>
          </a:ln>
        </p:spPr>
        <p:txBody>
          <a:bodyPr spcFirstLastPara="1" wrap="square" lIns="121900" tIns="121900" rIns="121900" bIns="121900" anchor="b" anchorCtr="0">
            <a:noAutofit/>
          </a:bodyPr>
          <a:lstStyle/>
          <a:p>
            <a:pPr marL="0" marR="0" lvl="0" indent="0" algn="l" rtl="0">
              <a:lnSpc>
                <a:spcPct val="100000"/>
              </a:lnSpc>
              <a:spcBef>
                <a:spcPts val="0"/>
              </a:spcBef>
              <a:spcAft>
                <a:spcPts val="0"/>
              </a:spcAft>
              <a:buClr>
                <a:schemeClr val="lt1"/>
              </a:buClr>
              <a:buSzPts val="3600"/>
              <a:buFont typeface="Montserrat"/>
              <a:buNone/>
            </a:pPr>
            <a:r>
              <a:rPr lang="de-DE" sz="4267" b="1" i="0" u="none" strike="noStrike" cap="none">
                <a:solidFill>
                  <a:schemeClr val="dk1"/>
                </a:solidFill>
                <a:latin typeface="Montserrat"/>
                <a:ea typeface="Montserrat"/>
                <a:cs typeface="Montserrat"/>
                <a:sym typeface="Montserrat"/>
              </a:rPr>
              <a:t>Weather vane</a:t>
            </a:r>
            <a:br>
              <a:rPr lang="de-DE" sz="4267" b="1" i="0" u="none" strike="noStrike" cap="none">
                <a:solidFill>
                  <a:schemeClr val="dk1"/>
                </a:solidFill>
                <a:latin typeface="Montserrat"/>
                <a:ea typeface="Montserrat"/>
                <a:cs typeface="Montserrat"/>
                <a:sym typeface="Montserrat"/>
              </a:rPr>
            </a:br>
            <a:r>
              <a:rPr lang="de-DE" sz="4267" b="1" i="0" u="none" strike="noStrike" cap="none">
                <a:solidFill>
                  <a:schemeClr val="dk1"/>
                </a:solidFill>
                <a:latin typeface="Montserrat"/>
                <a:ea typeface="Montserrat"/>
                <a:cs typeface="Montserrat"/>
                <a:sym typeface="Montserrat"/>
              </a:rPr>
              <a:t>Video</a:t>
            </a:r>
            <a:endParaRPr sz="4267" b="1" i="0" u="none" strike="noStrike" cap="none">
              <a:solidFill>
                <a:schemeClr val="lt2"/>
              </a:solidFill>
              <a:latin typeface="Montserrat"/>
              <a:ea typeface="Montserrat"/>
              <a:cs typeface="Montserrat"/>
              <a:sym typeface="Montserrat"/>
            </a:endParaRPr>
          </a:p>
        </p:txBody>
      </p:sp>
      <p:sp>
        <p:nvSpPr>
          <p:cNvPr id="334" name="Google Shape;334;p16"/>
          <p:cNvSpPr txBox="1"/>
          <p:nvPr/>
        </p:nvSpPr>
        <p:spPr>
          <a:xfrm>
            <a:off x="7277494" y="4923418"/>
            <a:ext cx="4220240" cy="318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67">
                <a:solidFill>
                  <a:schemeClr val="dk1"/>
                </a:solidFill>
                <a:latin typeface="Calibri"/>
                <a:ea typeface="Calibri"/>
                <a:cs typeface="Calibri"/>
                <a:sym typeface="Calibri"/>
              </a:rPr>
              <a:t>https://www.youtube.com/watch?v=-rQc4uYnBe8</a:t>
            </a:r>
            <a:endParaRPr/>
          </a:p>
        </p:txBody>
      </p:sp>
      <p:sp>
        <p:nvSpPr>
          <p:cNvPr id="335" name="Google Shape;335;p16"/>
          <p:cNvSpPr/>
          <p:nvPr/>
        </p:nvSpPr>
        <p:spPr>
          <a:xfrm>
            <a:off x="6095181" y="5912607"/>
            <a:ext cx="124800" cy="124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36" name="Google Shape;336;p16"/>
          <p:cNvSpPr/>
          <p:nvPr/>
        </p:nvSpPr>
        <p:spPr>
          <a:xfrm>
            <a:off x="5677597" y="5912607"/>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37" name="Google Shape;337;p16"/>
          <p:cNvSpPr/>
          <p:nvPr/>
        </p:nvSpPr>
        <p:spPr>
          <a:xfrm>
            <a:off x="6514765" y="5860721"/>
            <a:ext cx="220800"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38" name="Google Shape;338;p16"/>
          <p:cNvSpPr/>
          <p:nvPr/>
        </p:nvSpPr>
        <p:spPr>
          <a:xfrm>
            <a:off x="6783355" y="130629"/>
            <a:ext cx="3685592" cy="1485853"/>
          </a:xfrm>
          <a:prstGeom prst="cloud">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e-DE" sz="1800">
                <a:solidFill>
                  <a:schemeClr val="lt1"/>
                </a:solidFill>
                <a:latin typeface="Calibri"/>
                <a:ea typeface="Calibri"/>
                <a:cs typeface="Calibri"/>
                <a:sym typeface="Calibri"/>
              </a:rPr>
              <a:t>Have a look at this short youtube video!</a:t>
            </a:r>
            <a:endParaRPr/>
          </a:p>
        </p:txBody>
      </p:sp>
      <p:pic>
        <p:nvPicPr>
          <p:cNvPr id="339" name="Google Shape;339;p1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411271" y="1910899"/>
            <a:ext cx="5380133" cy="301252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17"/>
          <p:cNvSpPr txBox="1"/>
          <p:nvPr/>
        </p:nvSpPr>
        <p:spPr>
          <a:xfrm>
            <a:off x="400595" y="2574024"/>
            <a:ext cx="6224571" cy="1709953"/>
          </a:xfrm>
          <a:prstGeom prst="rect">
            <a:avLst/>
          </a:prstGeom>
          <a:noFill/>
          <a:ln>
            <a:noFill/>
          </a:ln>
        </p:spPr>
        <p:txBody>
          <a:bodyPr spcFirstLastPara="1" wrap="square" lIns="121900" tIns="121900" rIns="121900" bIns="121900" anchor="b" anchorCtr="0">
            <a:noAutofit/>
          </a:bodyPr>
          <a:lstStyle/>
          <a:p>
            <a:pPr marL="0" marR="0" lvl="0" indent="0" algn="l" rtl="0">
              <a:lnSpc>
                <a:spcPct val="100000"/>
              </a:lnSpc>
              <a:spcBef>
                <a:spcPts val="0"/>
              </a:spcBef>
              <a:spcAft>
                <a:spcPts val="0"/>
              </a:spcAft>
              <a:buClr>
                <a:schemeClr val="lt1"/>
              </a:buClr>
              <a:buSzPts val="3600"/>
              <a:buFont typeface="Montserrat"/>
              <a:buNone/>
            </a:pPr>
            <a:r>
              <a:rPr lang="de-DE" sz="4267" b="1" i="0" u="none" strike="noStrike" cap="none">
                <a:solidFill>
                  <a:schemeClr val="dk1"/>
                </a:solidFill>
                <a:latin typeface="Montserrat"/>
                <a:ea typeface="Montserrat"/>
                <a:cs typeface="Montserrat"/>
                <a:sym typeface="Montserrat"/>
              </a:rPr>
              <a:t>The Thermometer</a:t>
            </a:r>
            <a:br>
              <a:rPr lang="de-DE" sz="4267" b="1" i="0" u="none" strike="noStrike" cap="none">
                <a:solidFill>
                  <a:schemeClr val="dk1"/>
                </a:solidFill>
                <a:latin typeface="Montserrat"/>
                <a:ea typeface="Montserrat"/>
                <a:cs typeface="Montserrat"/>
                <a:sym typeface="Montserrat"/>
              </a:rPr>
            </a:br>
            <a:r>
              <a:rPr lang="de-DE" sz="4267" b="1" i="0" u="none" strike="noStrike" cap="none">
                <a:solidFill>
                  <a:schemeClr val="dk1"/>
                </a:solidFill>
                <a:latin typeface="Montserrat"/>
                <a:ea typeface="Montserrat"/>
                <a:cs typeface="Montserrat"/>
                <a:sym typeface="Montserrat"/>
              </a:rPr>
              <a:t>Video</a:t>
            </a:r>
            <a:endParaRPr sz="4267" b="1" i="0" u="none" strike="noStrike" cap="none">
              <a:solidFill>
                <a:schemeClr val="lt2"/>
              </a:solidFill>
              <a:latin typeface="Montserrat"/>
              <a:ea typeface="Montserrat"/>
              <a:cs typeface="Montserrat"/>
              <a:sym typeface="Montserrat"/>
            </a:endParaRPr>
          </a:p>
        </p:txBody>
      </p:sp>
      <p:sp>
        <p:nvSpPr>
          <p:cNvPr id="345" name="Google Shape;345;p17"/>
          <p:cNvSpPr txBox="1"/>
          <p:nvPr/>
        </p:nvSpPr>
        <p:spPr>
          <a:xfrm>
            <a:off x="6979298" y="4923418"/>
            <a:ext cx="4518436" cy="318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67">
                <a:solidFill>
                  <a:schemeClr val="dk1"/>
                </a:solidFill>
                <a:latin typeface="Calibri"/>
                <a:ea typeface="Calibri"/>
                <a:cs typeface="Calibri"/>
                <a:sym typeface="Calibri"/>
              </a:rPr>
              <a:t>https://www.youtube.com/watch?v=rARnTlPax8E&amp;t=28s</a:t>
            </a:r>
            <a:endParaRPr/>
          </a:p>
        </p:txBody>
      </p:sp>
      <p:sp>
        <p:nvSpPr>
          <p:cNvPr id="346" name="Google Shape;346;p17"/>
          <p:cNvSpPr/>
          <p:nvPr/>
        </p:nvSpPr>
        <p:spPr>
          <a:xfrm>
            <a:off x="6095181" y="5912607"/>
            <a:ext cx="124800" cy="124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47" name="Google Shape;347;p17"/>
          <p:cNvSpPr/>
          <p:nvPr/>
        </p:nvSpPr>
        <p:spPr>
          <a:xfrm>
            <a:off x="5677597" y="5912607"/>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48" name="Google Shape;348;p17"/>
          <p:cNvSpPr/>
          <p:nvPr/>
        </p:nvSpPr>
        <p:spPr>
          <a:xfrm>
            <a:off x="6514765" y="5860721"/>
            <a:ext cx="220800"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49" name="Google Shape;349;p17"/>
          <p:cNvSpPr/>
          <p:nvPr/>
        </p:nvSpPr>
        <p:spPr>
          <a:xfrm>
            <a:off x="6783355" y="130629"/>
            <a:ext cx="3685592" cy="1485853"/>
          </a:xfrm>
          <a:prstGeom prst="cloud">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e-DE" sz="1800">
                <a:solidFill>
                  <a:schemeClr val="lt1"/>
                </a:solidFill>
                <a:latin typeface="Calibri"/>
                <a:ea typeface="Calibri"/>
                <a:cs typeface="Calibri"/>
                <a:sym typeface="Calibri"/>
              </a:rPr>
              <a:t>Let´s have a look at this youtube video on temperature measurement!</a:t>
            </a:r>
            <a:endParaRPr/>
          </a:p>
        </p:txBody>
      </p:sp>
      <p:pic>
        <p:nvPicPr>
          <p:cNvPr id="350" name="Google Shape;350;p1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005132" y="1838132"/>
            <a:ext cx="6089477" cy="278722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18"/>
          <p:cNvSpPr txBox="1"/>
          <p:nvPr/>
        </p:nvSpPr>
        <p:spPr>
          <a:xfrm>
            <a:off x="1902657" y="1152497"/>
            <a:ext cx="8650266"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de-DE" sz="2400" b="1">
                <a:solidFill>
                  <a:schemeClr val="dk1"/>
                </a:solidFill>
                <a:latin typeface="Calibri"/>
                <a:ea typeface="Calibri"/>
                <a:cs typeface="Calibri"/>
                <a:sym typeface="Calibri"/>
              </a:rPr>
              <a:t>How does a thermometer work?</a:t>
            </a:r>
            <a:br>
              <a:rPr lang="de-DE" sz="2400" b="1">
                <a:solidFill>
                  <a:schemeClr val="dk1"/>
                </a:solidFill>
                <a:latin typeface="Calibri"/>
                <a:ea typeface="Calibri"/>
                <a:cs typeface="Calibri"/>
                <a:sym typeface="Calibri"/>
              </a:rPr>
            </a:br>
            <a:r>
              <a:rPr lang="de-DE" sz="2400" b="1">
                <a:solidFill>
                  <a:schemeClr val="dk1"/>
                </a:solidFill>
                <a:latin typeface="Calibri"/>
                <a:ea typeface="Calibri"/>
                <a:cs typeface="Calibri"/>
                <a:sym typeface="Calibri"/>
              </a:rPr>
              <a:t>Liquid-in-Glass Thermometers</a:t>
            </a:r>
            <a:endParaRPr/>
          </a:p>
          <a:p>
            <a:pPr marL="0" marR="0" lvl="0" indent="0" algn="l" rtl="0">
              <a:lnSpc>
                <a:spcPct val="90000"/>
              </a:lnSpc>
              <a:spcBef>
                <a:spcPts val="1000"/>
              </a:spcBef>
              <a:spcAft>
                <a:spcPts val="0"/>
              </a:spcAft>
              <a:buClr>
                <a:schemeClr val="dk1"/>
              </a:buClr>
              <a:buSzPts val="2400"/>
              <a:buFont typeface="Arial"/>
              <a:buNone/>
            </a:pPr>
            <a:r>
              <a:rPr lang="de-DE" sz="2400">
                <a:solidFill>
                  <a:schemeClr val="dk1"/>
                </a:solidFill>
                <a:latin typeface="Calibri"/>
                <a:ea typeface="Calibri"/>
                <a:cs typeface="Calibri"/>
                <a:sym typeface="Calibri"/>
              </a:rPr>
              <a:t>A thermometer is an instrument used to measure temperature.</a:t>
            </a:r>
            <a:br>
              <a:rPr lang="de-DE" sz="2400">
                <a:solidFill>
                  <a:schemeClr val="dk1"/>
                </a:solidFill>
                <a:latin typeface="Calibri"/>
                <a:ea typeface="Calibri"/>
                <a:cs typeface="Calibri"/>
                <a:sym typeface="Calibri"/>
              </a:rPr>
            </a:br>
            <a:r>
              <a:rPr lang="de-DE" sz="2400">
                <a:solidFill>
                  <a:schemeClr val="dk1"/>
                </a:solidFill>
                <a:latin typeface="Calibri"/>
                <a:ea typeface="Calibri"/>
                <a:cs typeface="Calibri"/>
                <a:sym typeface="Calibri"/>
              </a:rPr>
              <a:t>The liquid-in-glass thermometer is one of the most common types of thermometers, which uses a liquid (like mercury or colored alcohol) inside a glass tube. The liquid inside the glass tube expands when heated and contracts when cooled. The glass tube has a calibrated scale marked in degrees (Celsius, Fahrenheit, etc.). As the temperature increases, the liquid expands and rises in the tube. The level of the liquid indicates the temperature. When the temperature decreases, the liquid contracts and falls in the tube, again indicating the temperature on the scale. </a:t>
            </a:r>
            <a:endParaRPr/>
          </a:p>
        </p:txBody>
      </p:sp>
      <p:sp>
        <p:nvSpPr>
          <p:cNvPr id="356" name="Google Shape;356;p18"/>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57" name="Google Shape;357;p18"/>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58" name="Google Shape;358;p18"/>
          <p:cNvSpPr/>
          <p:nvPr/>
        </p:nvSpPr>
        <p:spPr>
          <a:xfrm>
            <a:off x="6048006" y="5853073"/>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59" name="Google Shape;359;p18"/>
          <p:cNvSpPr/>
          <p:nvPr/>
        </p:nvSpPr>
        <p:spPr>
          <a:xfrm>
            <a:off x="5740198" y="5918551"/>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60" name="Google Shape;360;p18"/>
          <p:cNvSpPr txBox="1"/>
          <p:nvPr/>
        </p:nvSpPr>
        <p:spPr>
          <a:xfrm>
            <a:off x="1750256" y="1256592"/>
            <a:ext cx="10159507"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rgbClr val="888888"/>
              </a:buClr>
              <a:buSzPts val="1600"/>
              <a:buFont typeface="Arial"/>
              <a:buNone/>
            </a:pPr>
            <a:endParaRPr sz="1600">
              <a:solidFill>
                <a:schemeClr val="dk1"/>
              </a:solidFill>
              <a:latin typeface="Calibri"/>
              <a:ea typeface="Calibri"/>
              <a:cs typeface="Calibri"/>
              <a:sym typeface="Calibri"/>
            </a:endParaRPr>
          </a:p>
        </p:txBody>
      </p:sp>
      <p:cxnSp>
        <p:nvCxnSpPr>
          <p:cNvPr id="361" name="Google Shape;361;p18"/>
          <p:cNvCxnSpPr/>
          <p:nvPr/>
        </p:nvCxnSpPr>
        <p:spPr>
          <a:xfrm rot="10800000">
            <a:off x="1503344" y="1125958"/>
            <a:ext cx="0" cy="1979695"/>
          </a:xfrm>
          <a:prstGeom prst="straightConnector1">
            <a:avLst/>
          </a:prstGeom>
          <a:noFill/>
          <a:ln w="76200" cap="flat" cmpd="sng">
            <a:solidFill>
              <a:schemeClr val="accent2"/>
            </a:solidFill>
            <a:prstDash val="solid"/>
            <a:round/>
            <a:headEnd type="none" w="sm" len="sm"/>
            <a:tailEnd type="none" w="sm" len="sm"/>
          </a:ln>
        </p:spPr>
      </p:cxnSp>
      <p:pic>
        <p:nvPicPr>
          <p:cNvPr id="362" name="Google Shape;362;p18" descr="Ein Bild, das Text, Screenshot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0441744" y="1685515"/>
            <a:ext cx="1572861" cy="3145721"/>
          </a:xfrm>
          <a:prstGeom prst="rect">
            <a:avLst/>
          </a:prstGeom>
          <a:noFill/>
          <a:ln>
            <a:noFill/>
          </a:ln>
        </p:spPr>
      </p:pic>
      <p:sp>
        <p:nvSpPr>
          <p:cNvPr id="363" name="Google Shape;363;p18"/>
          <p:cNvSpPr txBox="1"/>
          <p:nvPr/>
        </p:nvSpPr>
        <p:spPr>
          <a:xfrm>
            <a:off x="10331776" y="4935331"/>
            <a:ext cx="1860223" cy="76963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e-DE" sz="1467">
                <a:solidFill>
                  <a:schemeClr val="dk1"/>
                </a:solidFill>
                <a:latin typeface="Calibri"/>
                <a:ea typeface="Calibri"/>
                <a:cs typeface="Calibri"/>
                <a:sym typeface="Calibri"/>
              </a:rPr>
              <a:t>Pixabay photo by Clker-Free-Vector-Images – free licence</a:t>
            </a:r>
            <a:endParaRPr sz="1467">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19"/>
          <p:cNvSpPr txBox="1"/>
          <p:nvPr/>
        </p:nvSpPr>
        <p:spPr>
          <a:xfrm>
            <a:off x="1902657" y="1152497"/>
            <a:ext cx="8650266"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de-DE" sz="2400" b="1">
                <a:solidFill>
                  <a:schemeClr val="dk1"/>
                </a:solidFill>
                <a:latin typeface="Calibri"/>
                <a:ea typeface="Calibri"/>
                <a:cs typeface="Calibri"/>
                <a:sym typeface="Calibri"/>
              </a:rPr>
              <a:t>How does a thermometer work?</a:t>
            </a:r>
            <a:br>
              <a:rPr lang="de-DE" sz="2400" b="1">
                <a:solidFill>
                  <a:schemeClr val="dk1"/>
                </a:solidFill>
                <a:latin typeface="Calibri"/>
                <a:ea typeface="Calibri"/>
                <a:cs typeface="Calibri"/>
                <a:sym typeface="Calibri"/>
              </a:rPr>
            </a:br>
            <a:r>
              <a:rPr lang="de-DE" sz="2400" b="1">
                <a:solidFill>
                  <a:schemeClr val="dk1"/>
                </a:solidFill>
                <a:latin typeface="Calibri"/>
                <a:ea typeface="Calibri"/>
                <a:cs typeface="Calibri"/>
                <a:sym typeface="Calibri"/>
              </a:rPr>
              <a:t>Digital Thermometers</a:t>
            </a:r>
            <a:endParaRPr/>
          </a:p>
          <a:p>
            <a:pPr marL="0" marR="0" lvl="0" indent="0" algn="l" rtl="0">
              <a:lnSpc>
                <a:spcPct val="90000"/>
              </a:lnSpc>
              <a:spcBef>
                <a:spcPts val="1000"/>
              </a:spcBef>
              <a:spcAft>
                <a:spcPts val="0"/>
              </a:spcAft>
              <a:buClr>
                <a:schemeClr val="dk1"/>
              </a:buClr>
              <a:buSzPts val="2400"/>
              <a:buFont typeface="Arial"/>
              <a:buNone/>
            </a:pPr>
            <a:r>
              <a:rPr lang="de-DE" sz="2400">
                <a:solidFill>
                  <a:schemeClr val="dk1"/>
                </a:solidFill>
                <a:latin typeface="Calibri"/>
                <a:ea typeface="Calibri"/>
                <a:cs typeface="Calibri"/>
                <a:sym typeface="Calibri"/>
              </a:rPr>
              <a:t>The digital thermometer is an electronic thermometer that measure temperature using sensors.</a:t>
            </a:r>
            <a:endParaRPr/>
          </a:p>
          <a:p>
            <a:pPr marL="0" marR="0" lvl="0" indent="0" algn="l" rtl="0">
              <a:lnSpc>
                <a:spcPct val="100000"/>
              </a:lnSpc>
              <a:spcBef>
                <a:spcPts val="0"/>
              </a:spcBef>
              <a:spcAft>
                <a:spcPts val="0"/>
              </a:spcAft>
              <a:buClr>
                <a:schemeClr val="dk1"/>
              </a:buClr>
              <a:buSzPts val="2400"/>
              <a:buFont typeface="Arial"/>
              <a:buNone/>
            </a:pPr>
            <a:r>
              <a:rPr lang="de-DE" sz="2400">
                <a:solidFill>
                  <a:schemeClr val="dk1"/>
                </a:solidFill>
                <a:latin typeface="Calibri"/>
                <a:ea typeface="Calibri"/>
                <a:cs typeface="Calibri"/>
                <a:sym typeface="Calibri"/>
              </a:rPr>
              <a:t>They use a thermistor, a type of resistor whose resistance changes with temperature. As the temperature changes, the resistance in the thermistor changes, which is detected by the thermometer's electronics. The thermometer converts this resistance into a temperature reading, which is displayed on a digital screen.</a:t>
            </a:r>
            <a:endParaRPr sz="2400">
              <a:solidFill>
                <a:schemeClr val="dk1"/>
              </a:solidFill>
              <a:latin typeface="Calibri"/>
              <a:ea typeface="Calibri"/>
              <a:cs typeface="Calibri"/>
              <a:sym typeface="Calibri"/>
            </a:endParaRPr>
          </a:p>
        </p:txBody>
      </p:sp>
      <p:sp>
        <p:nvSpPr>
          <p:cNvPr id="369" name="Google Shape;369;p19"/>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70" name="Google Shape;370;p19"/>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71" name="Google Shape;371;p19"/>
          <p:cNvSpPr/>
          <p:nvPr/>
        </p:nvSpPr>
        <p:spPr>
          <a:xfrm>
            <a:off x="6048006" y="5853073"/>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72" name="Google Shape;372;p19"/>
          <p:cNvSpPr/>
          <p:nvPr/>
        </p:nvSpPr>
        <p:spPr>
          <a:xfrm>
            <a:off x="5740198" y="5918551"/>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73" name="Google Shape;373;p19"/>
          <p:cNvSpPr txBox="1"/>
          <p:nvPr/>
        </p:nvSpPr>
        <p:spPr>
          <a:xfrm>
            <a:off x="1750256" y="1256592"/>
            <a:ext cx="10159507"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rgbClr val="888888"/>
              </a:buClr>
              <a:buSzPts val="1600"/>
              <a:buFont typeface="Arial"/>
              <a:buNone/>
            </a:pPr>
            <a:endParaRPr sz="1600">
              <a:solidFill>
                <a:schemeClr val="dk1"/>
              </a:solidFill>
              <a:latin typeface="Calibri"/>
              <a:ea typeface="Calibri"/>
              <a:cs typeface="Calibri"/>
              <a:sym typeface="Calibri"/>
            </a:endParaRPr>
          </a:p>
        </p:txBody>
      </p:sp>
      <p:cxnSp>
        <p:nvCxnSpPr>
          <p:cNvPr id="374" name="Google Shape;374;p19"/>
          <p:cNvCxnSpPr/>
          <p:nvPr/>
        </p:nvCxnSpPr>
        <p:spPr>
          <a:xfrm rot="10800000">
            <a:off x="1503344" y="1125958"/>
            <a:ext cx="0" cy="1979695"/>
          </a:xfrm>
          <a:prstGeom prst="straightConnector1">
            <a:avLst/>
          </a:prstGeom>
          <a:noFill/>
          <a:ln w="76200" cap="flat" cmpd="sng">
            <a:solidFill>
              <a:schemeClr val="accent2"/>
            </a:solidFill>
            <a:prstDash val="solid"/>
            <a:round/>
            <a:headEnd type="none" w="sm" len="sm"/>
            <a:tailEnd type="none" w="sm" len="sm"/>
          </a:ln>
        </p:spPr>
      </p:cxnSp>
      <p:sp>
        <p:nvSpPr>
          <p:cNvPr id="375" name="Google Shape;375;p19"/>
          <p:cNvSpPr txBox="1"/>
          <p:nvPr/>
        </p:nvSpPr>
        <p:spPr>
          <a:xfrm>
            <a:off x="10049540" y="5271717"/>
            <a:ext cx="1860223" cy="76963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e-DE" sz="1467">
                <a:solidFill>
                  <a:schemeClr val="dk1"/>
                </a:solidFill>
                <a:latin typeface="Calibri"/>
                <a:ea typeface="Calibri"/>
                <a:cs typeface="Calibri"/>
                <a:sym typeface="Calibri"/>
              </a:rPr>
              <a:t>Pixabay photo by Clker-Free-Vector-Images – free licence</a:t>
            </a:r>
            <a:endParaRPr sz="1467">
              <a:solidFill>
                <a:schemeClr val="dk1"/>
              </a:solidFill>
              <a:latin typeface="Calibri"/>
              <a:ea typeface="Calibri"/>
              <a:cs typeface="Calibri"/>
              <a:sym typeface="Calibri"/>
            </a:endParaRPr>
          </a:p>
        </p:txBody>
      </p:sp>
      <p:pic>
        <p:nvPicPr>
          <p:cNvPr id="376" name="Google Shape;376;p19" descr="Ein Bild, das Gerät, Text, Thermometer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999327" y="1568776"/>
            <a:ext cx="1860224" cy="372044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20"/>
          <p:cNvSpPr txBox="1"/>
          <p:nvPr/>
        </p:nvSpPr>
        <p:spPr>
          <a:xfrm>
            <a:off x="1902657" y="1152497"/>
            <a:ext cx="6345601"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de-DE" sz="2400" b="1">
                <a:solidFill>
                  <a:schemeClr val="dk1"/>
                </a:solidFill>
                <a:latin typeface="Calibri"/>
                <a:ea typeface="Calibri"/>
                <a:cs typeface="Calibri"/>
                <a:sym typeface="Calibri"/>
              </a:rPr>
              <a:t>How does a thermometer work?</a:t>
            </a:r>
            <a:br>
              <a:rPr lang="de-DE" sz="2400" b="1">
                <a:solidFill>
                  <a:schemeClr val="dk1"/>
                </a:solidFill>
                <a:latin typeface="Calibri"/>
                <a:ea typeface="Calibri"/>
                <a:cs typeface="Calibri"/>
                <a:sym typeface="Calibri"/>
              </a:rPr>
            </a:br>
            <a:r>
              <a:rPr lang="de-DE" sz="2400" b="1">
                <a:solidFill>
                  <a:schemeClr val="dk1"/>
                </a:solidFill>
                <a:latin typeface="Calibri"/>
                <a:ea typeface="Calibri"/>
                <a:cs typeface="Calibri"/>
                <a:sym typeface="Calibri"/>
              </a:rPr>
              <a:t>Infrared Thermometers</a:t>
            </a:r>
            <a:endParaRPr/>
          </a:p>
          <a:p>
            <a:pPr marL="0" marR="0" lvl="0" indent="0" algn="l" rtl="0">
              <a:lnSpc>
                <a:spcPct val="90000"/>
              </a:lnSpc>
              <a:spcBef>
                <a:spcPts val="1000"/>
              </a:spcBef>
              <a:spcAft>
                <a:spcPts val="0"/>
              </a:spcAft>
              <a:buClr>
                <a:schemeClr val="dk1"/>
              </a:buClr>
              <a:buSzPts val="2400"/>
              <a:buFont typeface="Arial"/>
              <a:buNone/>
            </a:pPr>
            <a:r>
              <a:rPr lang="de-DE" sz="2400">
                <a:solidFill>
                  <a:schemeClr val="dk1"/>
                </a:solidFill>
                <a:latin typeface="Calibri"/>
                <a:ea typeface="Calibri"/>
                <a:cs typeface="Calibri"/>
                <a:sym typeface="Calibri"/>
              </a:rPr>
              <a:t>The infrared thermometers detect the infrared radiation emitted by an object. Every object emits infrared radiation, and the amount increases with temperature. The thermometer’s sensor detects this radiation and converts it into an electrical signal.</a:t>
            </a:r>
            <a:endParaRPr/>
          </a:p>
          <a:p>
            <a:pPr marL="0" marR="0" lvl="0" indent="0" algn="l" rtl="0">
              <a:lnSpc>
                <a:spcPct val="90000"/>
              </a:lnSpc>
              <a:spcBef>
                <a:spcPts val="1000"/>
              </a:spcBef>
              <a:spcAft>
                <a:spcPts val="0"/>
              </a:spcAft>
              <a:buClr>
                <a:schemeClr val="dk1"/>
              </a:buClr>
              <a:buSzPts val="2400"/>
              <a:buFont typeface="Arial"/>
              <a:buNone/>
            </a:pPr>
            <a:r>
              <a:rPr lang="de-DE" sz="2400">
                <a:solidFill>
                  <a:schemeClr val="dk1"/>
                </a:solidFill>
                <a:latin typeface="Calibri"/>
                <a:ea typeface="Calibri"/>
                <a:cs typeface="Calibri"/>
                <a:sym typeface="Calibri"/>
              </a:rPr>
              <a:t>The thermometer’s electronics then translate this signal into a temperature reading displayed on the screen. </a:t>
            </a:r>
            <a:endParaRPr/>
          </a:p>
          <a:p>
            <a:pPr marL="0" marR="0" lvl="0" indent="0" algn="l" rtl="0">
              <a:lnSpc>
                <a:spcPct val="100000"/>
              </a:lnSpc>
              <a:spcBef>
                <a:spcPts val="0"/>
              </a:spcBef>
              <a:spcAft>
                <a:spcPts val="0"/>
              </a:spcAft>
              <a:buClr>
                <a:schemeClr val="dk1"/>
              </a:buClr>
              <a:buSzPts val="2400"/>
              <a:buFont typeface="Arial"/>
              <a:buNone/>
            </a:pPr>
            <a:r>
              <a:rPr lang="de-DE" sz="2400">
                <a:solidFill>
                  <a:schemeClr val="dk1"/>
                </a:solidFill>
                <a:latin typeface="Calibri"/>
                <a:ea typeface="Calibri"/>
                <a:cs typeface="Calibri"/>
                <a:sym typeface="Calibri"/>
              </a:rPr>
              <a:t>.</a:t>
            </a:r>
            <a:endParaRPr sz="2400">
              <a:solidFill>
                <a:schemeClr val="dk1"/>
              </a:solidFill>
              <a:latin typeface="Calibri"/>
              <a:ea typeface="Calibri"/>
              <a:cs typeface="Calibri"/>
              <a:sym typeface="Calibri"/>
            </a:endParaRPr>
          </a:p>
        </p:txBody>
      </p:sp>
      <p:sp>
        <p:nvSpPr>
          <p:cNvPr id="382" name="Google Shape;382;p20"/>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83" name="Google Shape;383;p20"/>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84" name="Google Shape;384;p20"/>
          <p:cNvSpPr/>
          <p:nvPr/>
        </p:nvSpPr>
        <p:spPr>
          <a:xfrm>
            <a:off x="6048006" y="5853073"/>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85" name="Google Shape;385;p20"/>
          <p:cNvSpPr/>
          <p:nvPr/>
        </p:nvSpPr>
        <p:spPr>
          <a:xfrm>
            <a:off x="5740198" y="5918551"/>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86" name="Google Shape;386;p20"/>
          <p:cNvSpPr txBox="1"/>
          <p:nvPr/>
        </p:nvSpPr>
        <p:spPr>
          <a:xfrm>
            <a:off x="1750256" y="1256592"/>
            <a:ext cx="10159507"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rgbClr val="888888"/>
              </a:buClr>
              <a:buSzPts val="1600"/>
              <a:buFont typeface="Arial"/>
              <a:buNone/>
            </a:pPr>
            <a:endParaRPr sz="1600">
              <a:solidFill>
                <a:schemeClr val="dk1"/>
              </a:solidFill>
              <a:latin typeface="Calibri"/>
              <a:ea typeface="Calibri"/>
              <a:cs typeface="Calibri"/>
              <a:sym typeface="Calibri"/>
            </a:endParaRPr>
          </a:p>
        </p:txBody>
      </p:sp>
      <p:cxnSp>
        <p:nvCxnSpPr>
          <p:cNvPr id="387" name="Google Shape;387;p20"/>
          <p:cNvCxnSpPr/>
          <p:nvPr/>
        </p:nvCxnSpPr>
        <p:spPr>
          <a:xfrm rot="10800000">
            <a:off x="1503344" y="1125958"/>
            <a:ext cx="0" cy="1979695"/>
          </a:xfrm>
          <a:prstGeom prst="straightConnector1">
            <a:avLst/>
          </a:prstGeom>
          <a:noFill/>
          <a:ln w="76200" cap="flat" cmpd="sng">
            <a:solidFill>
              <a:schemeClr val="accent2"/>
            </a:solidFill>
            <a:prstDash val="solid"/>
            <a:round/>
            <a:headEnd type="none" w="sm" len="sm"/>
            <a:tailEnd type="none" w="sm" len="sm"/>
          </a:ln>
        </p:spPr>
      </p:cxnSp>
      <p:sp>
        <p:nvSpPr>
          <p:cNvPr id="388" name="Google Shape;388;p20"/>
          <p:cNvSpPr txBox="1"/>
          <p:nvPr/>
        </p:nvSpPr>
        <p:spPr>
          <a:xfrm>
            <a:off x="9125022" y="4506408"/>
            <a:ext cx="2225151" cy="76963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e-DE" sz="1467">
                <a:solidFill>
                  <a:schemeClr val="dk1"/>
                </a:solidFill>
                <a:latin typeface="Calibri"/>
                <a:ea typeface="Calibri"/>
                <a:cs typeface="Calibri"/>
                <a:sym typeface="Calibri"/>
              </a:rPr>
              <a:t>Pixabay photo by www_InfoTimisoara_ro– Viorel Vașadi – free licence</a:t>
            </a:r>
            <a:endParaRPr sz="1467">
              <a:solidFill>
                <a:schemeClr val="dk1"/>
              </a:solidFill>
              <a:latin typeface="Calibri"/>
              <a:ea typeface="Calibri"/>
              <a:cs typeface="Calibri"/>
              <a:sym typeface="Calibri"/>
            </a:endParaRPr>
          </a:p>
        </p:txBody>
      </p:sp>
      <p:pic>
        <p:nvPicPr>
          <p:cNvPr id="389" name="Google Shape;389;p20" descr="Ein Bild, das Uhr, Messinstrument, Thermometer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318522" y="1948640"/>
            <a:ext cx="3838152" cy="255776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21"/>
          <p:cNvSpPr txBox="1"/>
          <p:nvPr/>
        </p:nvSpPr>
        <p:spPr>
          <a:xfrm>
            <a:off x="1902656" y="1152497"/>
            <a:ext cx="7334978"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de-DE" sz="2400" b="1">
                <a:solidFill>
                  <a:schemeClr val="dk1"/>
                </a:solidFill>
                <a:latin typeface="Calibri"/>
                <a:ea typeface="Calibri"/>
                <a:cs typeface="Calibri"/>
                <a:sym typeface="Calibri"/>
              </a:rPr>
              <a:t>How does a barometer work? Part I</a:t>
            </a:r>
            <a:endParaRPr/>
          </a:p>
          <a:p>
            <a:pPr marL="0" marR="0" lvl="0" indent="0" algn="l" rtl="0">
              <a:lnSpc>
                <a:spcPct val="90000"/>
              </a:lnSpc>
              <a:spcBef>
                <a:spcPts val="1000"/>
              </a:spcBef>
              <a:spcAft>
                <a:spcPts val="0"/>
              </a:spcAft>
              <a:buClr>
                <a:schemeClr val="dk1"/>
              </a:buClr>
              <a:buSzPts val="2400"/>
              <a:buFont typeface="Arial"/>
              <a:buNone/>
            </a:pPr>
            <a:r>
              <a:rPr lang="de-DE" sz="2400">
                <a:solidFill>
                  <a:schemeClr val="dk1"/>
                </a:solidFill>
                <a:latin typeface="Calibri"/>
                <a:ea typeface="Calibri"/>
                <a:cs typeface="Calibri"/>
                <a:sym typeface="Calibri"/>
              </a:rPr>
              <a:t>The Mercury Barometer is is the traditional and oldest type of barometer, invented by Evangelista Torricelli in 1643.  A mercury barometer consists of a glass tube filled with mercury, inverted in a dish (also containing mercury) called a reservoir or cistern. The tube is closed at one end and open at the other, with the open end submerged in the mercury in the reservoir. The weight of the mercury in the tube creates a vacuum at the top, and the atmospheric pressure pushes down on the mercury in the reservoir. This pressure forces the mercury up the tube.</a:t>
            </a:r>
            <a:endParaRPr/>
          </a:p>
        </p:txBody>
      </p:sp>
      <p:sp>
        <p:nvSpPr>
          <p:cNvPr id="395" name="Google Shape;395;p21"/>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96" name="Google Shape;396;p21"/>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97" name="Google Shape;397;p21"/>
          <p:cNvSpPr/>
          <p:nvPr/>
        </p:nvSpPr>
        <p:spPr>
          <a:xfrm>
            <a:off x="6048006" y="5853073"/>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98" name="Google Shape;398;p21"/>
          <p:cNvSpPr/>
          <p:nvPr/>
        </p:nvSpPr>
        <p:spPr>
          <a:xfrm>
            <a:off x="5740198" y="5918551"/>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399" name="Google Shape;399;p21"/>
          <p:cNvSpPr txBox="1"/>
          <p:nvPr/>
        </p:nvSpPr>
        <p:spPr>
          <a:xfrm>
            <a:off x="1750256" y="1256592"/>
            <a:ext cx="10159507"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rgbClr val="888888"/>
              </a:buClr>
              <a:buSzPts val="1600"/>
              <a:buFont typeface="Arial"/>
              <a:buNone/>
            </a:pPr>
            <a:endParaRPr sz="1600">
              <a:solidFill>
                <a:schemeClr val="dk1"/>
              </a:solidFill>
              <a:latin typeface="Calibri"/>
              <a:ea typeface="Calibri"/>
              <a:cs typeface="Calibri"/>
              <a:sym typeface="Calibri"/>
            </a:endParaRPr>
          </a:p>
        </p:txBody>
      </p:sp>
      <p:cxnSp>
        <p:nvCxnSpPr>
          <p:cNvPr id="400" name="Google Shape;400;p21"/>
          <p:cNvCxnSpPr/>
          <p:nvPr/>
        </p:nvCxnSpPr>
        <p:spPr>
          <a:xfrm rot="10800000">
            <a:off x="1503344" y="1125958"/>
            <a:ext cx="0" cy="1979695"/>
          </a:xfrm>
          <a:prstGeom prst="straightConnector1">
            <a:avLst/>
          </a:prstGeom>
          <a:noFill/>
          <a:ln w="76200" cap="flat" cmpd="sng">
            <a:solidFill>
              <a:schemeClr val="accent2"/>
            </a:solidFill>
            <a:prstDash val="solid"/>
            <a:round/>
            <a:headEnd type="none" w="sm" len="sm"/>
            <a:tailEnd type="none" w="sm" len="sm"/>
          </a:ln>
        </p:spPr>
      </p:cxnSp>
      <p:sp>
        <p:nvSpPr>
          <p:cNvPr id="401" name="Google Shape;401;p21"/>
          <p:cNvSpPr txBox="1"/>
          <p:nvPr/>
        </p:nvSpPr>
        <p:spPr>
          <a:xfrm>
            <a:off x="9576079" y="4213122"/>
            <a:ext cx="2225151" cy="5438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e-DE" sz="1467">
                <a:solidFill>
                  <a:schemeClr val="dk1"/>
                </a:solidFill>
                <a:latin typeface="Calibri"/>
                <a:ea typeface="Calibri"/>
                <a:cs typeface="Calibri"/>
                <a:sym typeface="Calibri"/>
              </a:rPr>
              <a:t>Pixabay photo by Tom– free licence</a:t>
            </a:r>
            <a:endParaRPr sz="1467">
              <a:solidFill>
                <a:schemeClr val="dk1"/>
              </a:solidFill>
              <a:latin typeface="Calibri"/>
              <a:ea typeface="Calibri"/>
              <a:cs typeface="Calibri"/>
              <a:sym typeface="Calibri"/>
            </a:endParaRPr>
          </a:p>
        </p:txBody>
      </p:sp>
      <p:pic>
        <p:nvPicPr>
          <p:cNvPr id="402" name="Google Shape;402;p21" descr="Ein Bild, das Gerät, Messinstrument, Messgerät, Barometer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237635" y="2226786"/>
            <a:ext cx="2902041" cy="193393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22"/>
          <p:cNvSpPr txBox="1"/>
          <p:nvPr/>
        </p:nvSpPr>
        <p:spPr>
          <a:xfrm>
            <a:off x="1902656" y="1152497"/>
            <a:ext cx="7334978"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de-DE" sz="2400" b="1">
                <a:solidFill>
                  <a:schemeClr val="dk1"/>
                </a:solidFill>
                <a:latin typeface="Calibri"/>
                <a:ea typeface="Calibri"/>
                <a:cs typeface="Calibri"/>
                <a:sym typeface="Calibri"/>
              </a:rPr>
              <a:t>How does a barometer work? Part II</a:t>
            </a:r>
            <a:endParaRPr/>
          </a:p>
          <a:p>
            <a:pPr marL="0" marR="0" lvl="0" indent="0" algn="l" rtl="0">
              <a:lnSpc>
                <a:spcPct val="90000"/>
              </a:lnSpc>
              <a:spcBef>
                <a:spcPts val="1000"/>
              </a:spcBef>
              <a:spcAft>
                <a:spcPts val="0"/>
              </a:spcAft>
              <a:buClr>
                <a:schemeClr val="dk1"/>
              </a:buClr>
              <a:buSzPts val="2400"/>
              <a:buFont typeface="Arial"/>
              <a:buNone/>
            </a:pPr>
            <a:r>
              <a:rPr lang="de-DE" sz="2400">
                <a:solidFill>
                  <a:schemeClr val="dk1"/>
                </a:solidFill>
                <a:latin typeface="Calibri"/>
                <a:ea typeface="Calibri"/>
                <a:cs typeface="Calibri"/>
                <a:sym typeface="Calibri"/>
              </a:rPr>
              <a:t>The height of the mercury column in the tube corresponds to the atmospheric pressure.</a:t>
            </a:r>
            <a:endParaRPr/>
          </a:p>
          <a:p>
            <a:pPr marL="0" marR="0" lvl="0" indent="0" algn="l" rtl="0">
              <a:lnSpc>
                <a:spcPct val="100000"/>
              </a:lnSpc>
              <a:spcBef>
                <a:spcPts val="0"/>
              </a:spcBef>
              <a:spcAft>
                <a:spcPts val="0"/>
              </a:spcAft>
              <a:buClr>
                <a:schemeClr val="dk1"/>
              </a:buClr>
              <a:buSzPts val="2400"/>
              <a:buFont typeface="Arial"/>
              <a:buNone/>
            </a:pPr>
            <a:r>
              <a:rPr lang="de-DE" sz="2400">
                <a:solidFill>
                  <a:schemeClr val="dk1"/>
                </a:solidFill>
                <a:latin typeface="Calibri"/>
                <a:ea typeface="Calibri"/>
                <a:cs typeface="Calibri"/>
                <a:sym typeface="Calibri"/>
              </a:rPr>
              <a:t>Atmospheric pressure is typically measured in millimeters or inches of mercury (mmHg or inHg). Standard atmospheric pressure at sea level is about 760 mmHg. As atmospheric pressure increases, it pushes more mercury up the tube. If pressure decreases, the mercury level falls. 1 mmHg is the same a 133 Pascal and 1,33 Hectopascal (hPa).</a:t>
            </a:r>
            <a:endParaRPr sz="2400">
              <a:solidFill>
                <a:schemeClr val="dk1"/>
              </a:solidFill>
              <a:latin typeface="Calibri"/>
              <a:ea typeface="Calibri"/>
              <a:cs typeface="Calibri"/>
              <a:sym typeface="Calibri"/>
            </a:endParaRPr>
          </a:p>
        </p:txBody>
      </p:sp>
      <p:sp>
        <p:nvSpPr>
          <p:cNvPr id="408" name="Google Shape;408;p22"/>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09" name="Google Shape;409;p22"/>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10" name="Google Shape;410;p22"/>
          <p:cNvSpPr/>
          <p:nvPr/>
        </p:nvSpPr>
        <p:spPr>
          <a:xfrm>
            <a:off x="6048006" y="5853073"/>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11" name="Google Shape;411;p22"/>
          <p:cNvSpPr/>
          <p:nvPr/>
        </p:nvSpPr>
        <p:spPr>
          <a:xfrm>
            <a:off x="5740198" y="5918551"/>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12" name="Google Shape;412;p22"/>
          <p:cNvSpPr txBox="1"/>
          <p:nvPr/>
        </p:nvSpPr>
        <p:spPr>
          <a:xfrm>
            <a:off x="1750256" y="1256592"/>
            <a:ext cx="10159507"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rgbClr val="888888"/>
              </a:buClr>
              <a:buSzPts val="1600"/>
              <a:buFont typeface="Arial"/>
              <a:buNone/>
            </a:pPr>
            <a:endParaRPr sz="1600">
              <a:solidFill>
                <a:schemeClr val="dk1"/>
              </a:solidFill>
              <a:latin typeface="Calibri"/>
              <a:ea typeface="Calibri"/>
              <a:cs typeface="Calibri"/>
              <a:sym typeface="Calibri"/>
            </a:endParaRPr>
          </a:p>
        </p:txBody>
      </p:sp>
      <p:cxnSp>
        <p:nvCxnSpPr>
          <p:cNvPr id="413" name="Google Shape;413;p22"/>
          <p:cNvCxnSpPr/>
          <p:nvPr/>
        </p:nvCxnSpPr>
        <p:spPr>
          <a:xfrm rot="10800000">
            <a:off x="1503344" y="1125958"/>
            <a:ext cx="0" cy="1979695"/>
          </a:xfrm>
          <a:prstGeom prst="straightConnector1">
            <a:avLst/>
          </a:prstGeom>
          <a:noFill/>
          <a:ln w="76200" cap="flat" cmpd="sng">
            <a:solidFill>
              <a:schemeClr val="accent2"/>
            </a:solidFill>
            <a:prstDash val="solid"/>
            <a:round/>
            <a:headEnd type="none" w="sm" len="sm"/>
            <a:tailEnd type="none" w="sm" len="sm"/>
          </a:ln>
        </p:spPr>
      </p:cxnSp>
      <p:sp>
        <p:nvSpPr>
          <p:cNvPr id="414" name="Google Shape;414;p22"/>
          <p:cNvSpPr txBox="1"/>
          <p:nvPr/>
        </p:nvSpPr>
        <p:spPr>
          <a:xfrm>
            <a:off x="9576079" y="4213122"/>
            <a:ext cx="2225151" cy="5438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e-DE" sz="1467">
                <a:solidFill>
                  <a:schemeClr val="dk1"/>
                </a:solidFill>
                <a:latin typeface="Calibri"/>
                <a:ea typeface="Calibri"/>
                <a:cs typeface="Calibri"/>
                <a:sym typeface="Calibri"/>
              </a:rPr>
              <a:t>Pixabay photo by Tom– free licence</a:t>
            </a:r>
            <a:endParaRPr sz="1467">
              <a:solidFill>
                <a:schemeClr val="dk1"/>
              </a:solidFill>
              <a:latin typeface="Calibri"/>
              <a:ea typeface="Calibri"/>
              <a:cs typeface="Calibri"/>
              <a:sym typeface="Calibri"/>
            </a:endParaRPr>
          </a:p>
        </p:txBody>
      </p:sp>
      <p:pic>
        <p:nvPicPr>
          <p:cNvPr id="415" name="Google Shape;415;p22" descr="Ein Bild, das Gerät, Messinstrument, Messgerät, Barometer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237635" y="2226786"/>
            <a:ext cx="2902041" cy="1933938"/>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23"/>
          <p:cNvSpPr txBox="1"/>
          <p:nvPr/>
        </p:nvSpPr>
        <p:spPr>
          <a:xfrm>
            <a:off x="1902657" y="424708"/>
            <a:ext cx="7720491" cy="338218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de-DE" sz="2400" b="1">
                <a:solidFill>
                  <a:schemeClr val="dk1"/>
                </a:solidFill>
                <a:latin typeface="Calibri"/>
                <a:ea typeface="Calibri"/>
                <a:cs typeface="Calibri"/>
                <a:sym typeface="Calibri"/>
              </a:rPr>
              <a:t>How does a hygrometer work?</a:t>
            </a:r>
            <a:br>
              <a:rPr lang="de-DE" sz="2400" b="1">
                <a:solidFill>
                  <a:schemeClr val="dk1"/>
                </a:solidFill>
                <a:latin typeface="Calibri"/>
                <a:ea typeface="Calibri"/>
                <a:cs typeface="Calibri"/>
                <a:sym typeface="Calibri"/>
              </a:rPr>
            </a:br>
            <a:r>
              <a:rPr lang="de-DE" sz="2400" b="1">
                <a:solidFill>
                  <a:schemeClr val="dk1"/>
                </a:solidFill>
                <a:latin typeface="Calibri"/>
                <a:ea typeface="Calibri"/>
                <a:cs typeface="Calibri"/>
                <a:sym typeface="Calibri"/>
              </a:rPr>
              <a:t>Mechanical (Hair-Tension) Hygrometer</a:t>
            </a:r>
            <a:endParaRPr/>
          </a:p>
          <a:p>
            <a:pPr marL="0" marR="0" lvl="0" indent="0" algn="l" rtl="0">
              <a:lnSpc>
                <a:spcPct val="90000"/>
              </a:lnSpc>
              <a:spcBef>
                <a:spcPts val="1000"/>
              </a:spcBef>
              <a:spcAft>
                <a:spcPts val="0"/>
              </a:spcAft>
              <a:buClr>
                <a:schemeClr val="dk1"/>
              </a:buClr>
              <a:buSzPts val="2400"/>
              <a:buFont typeface="Arial"/>
              <a:buNone/>
            </a:pPr>
            <a:r>
              <a:rPr lang="de-DE" sz="2400">
                <a:solidFill>
                  <a:schemeClr val="dk1"/>
                </a:solidFill>
                <a:latin typeface="Calibri"/>
                <a:ea typeface="Calibri"/>
                <a:cs typeface="Calibri"/>
                <a:sym typeface="Calibri"/>
              </a:rPr>
              <a:t>A hygrometer is an instrument used to measure the humidity, or the amount of moisture, in the air. Hair, especially human hair, changes length based on the humidity level in the air. It lengthens when the air is more humid and shortens when the air is drier. In a mechanical hygrometer, a bundle of hair is connected to a mechanical lever system. As the humidity changes, the hair length changes, which moves the lever. The lever movement is transferred to a needle that points to a calibrated scale, indicating the relative humidity (RH) as a percentage. These hygrometers are simple, but they need regular calibration and can be less accurate over time. The relative humidity is measured in percent (o to 100%).</a:t>
            </a:r>
            <a:endParaRPr/>
          </a:p>
        </p:txBody>
      </p:sp>
      <p:sp>
        <p:nvSpPr>
          <p:cNvPr id="421" name="Google Shape;421;p23"/>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22" name="Google Shape;422;p23"/>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23" name="Google Shape;423;p23"/>
          <p:cNvSpPr/>
          <p:nvPr/>
        </p:nvSpPr>
        <p:spPr>
          <a:xfrm>
            <a:off x="6048006" y="5853073"/>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24" name="Google Shape;424;p23"/>
          <p:cNvSpPr/>
          <p:nvPr/>
        </p:nvSpPr>
        <p:spPr>
          <a:xfrm>
            <a:off x="5740198" y="5918551"/>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25" name="Google Shape;425;p23"/>
          <p:cNvSpPr txBox="1"/>
          <p:nvPr/>
        </p:nvSpPr>
        <p:spPr>
          <a:xfrm>
            <a:off x="1750256" y="1256592"/>
            <a:ext cx="10159507"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rgbClr val="888888"/>
              </a:buClr>
              <a:buSzPts val="1600"/>
              <a:buFont typeface="Arial"/>
              <a:buNone/>
            </a:pPr>
            <a:endParaRPr sz="1600">
              <a:solidFill>
                <a:schemeClr val="dk1"/>
              </a:solidFill>
              <a:latin typeface="Calibri"/>
              <a:ea typeface="Calibri"/>
              <a:cs typeface="Calibri"/>
              <a:sym typeface="Calibri"/>
            </a:endParaRPr>
          </a:p>
        </p:txBody>
      </p:sp>
      <p:cxnSp>
        <p:nvCxnSpPr>
          <p:cNvPr id="426" name="Google Shape;426;p23"/>
          <p:cNvCxnSpPr/>
          <p:nvPr/>
        </p:nvCxnSpPr>
        <p:spPr>
          <a:xfrm rot="10800000">
            <a:off x="1503344" y="398170"/>
            <a:ext cx="0" cy="1979695"/>
          </a:xfrm>
          <a:prstGeom prst="straightConnector1">
            <a:avLst/>
          </a:prstGeom>
          <a:noFill/>
          <a:ln w="76200" cap="flat" cmpd="sng">
            <a:solidFill>
              <a:schemeClr val="accent2"/>
            </a:solidFill>
            <a:prstDash val="solid"/>
            <a:round/>
            <a:headEnd type="none" w="sm" len="sm"/>
            <a:tailEnd type="none" w="sm" len="sm"/>
          </a:ln>
        </p:spPr>
      </p:cxnSp>
      <p:sp>
        <p:nvSpPr>
          <p:cNvPr id="427" name="Google Shape;427;p23"/>
          <p:cNvSpPr txBox="1"/>
          <p:nvPr/>
        </p:nvSpPr>
        <p:spPr>
          <a:xfrm>
            <a:off x="9482139" y="3429000"/>
            <a:ext cx="2522946" cy="5438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e-DE" sz="1467">
                <a:solidFill>
                  <a:schemeClr val="dk1"/>
                </a:solidFill>
                <a:latin typeface="Calibri"/>
                <a:ea typeface="Calibri"/>
                <a:cs typeface="Calibri"/>
                <a:sym typeface="Calibri"/>
              </a:rPr>
              <a:t>Pixabay photo by rschaller98 – Raphael Schaller– free licence</a:t>
            </a:r>
            <a:endParaRPr sz="1467">
              <a:solidFill>
                <a:schemeClr val="dk1"/>
              </a:solidFill>
              <a:latin typeface="Calibri"/>
              <a:ea typeface="Calibri"/>
              <a:cs typeface="Calibri"/>
              <a:sym typeface="Calibri"/>
            </a:endParaRPr>
          </a:p>
        </p:txBody>
      </p:sp>
      <p:pic>
        <p:nvPicPr>
          <p:cNvPr id="428" name="Google Shape;428;p23" descr="Ein Bild, das Messinstrument, Uhr, Barometer, Messgerät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86817" y="1669079"/>
            <a:ext cx="2713590" cy="1808353"/>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24"/>
          <p:cNvSpPr txBox="1"/>
          <p:nvPr/>
        </p:nvSpPr>
        <p:spPr>
          <a:xfrm>
            <a:off x="1902657" y="424708"/>
            <a:ext cx="7848224" cy="338218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de-DE" sz="2400" b="1">
                <a:solidFill>
                  <a:schemeClr val="dk1"/>
                </a:solidFill>
                <a:latin typeface="Calibri"/>
                <a:ea typeface="Calibri"/>
                <a:cs typeface="Calibri"/>
                <a:sym typeface="Calibri"/>
              </a:rPr>
              <a:t>How does a rain gauge work? – Part I</a:t>
            </a:r>
            <a:endParaRPr/>
          </a:p>
          <a:p>
            <a:pPr marL="0" marR="0" lvl="0" indent="0" algn="l" rtl="0">
              <a:lnSpc>
                <a:spcPct val="90000"/>
              </a:lnSpc>
              <a:spcBef>
                <a:spcPts val="1000"/>
              </a:spcBef>
              <a:spcAft>
                <a:spcPts val="0"/>
              </a:spcAft>
              <a:buClr>
                <a:schemeClr val="dk1"/>
              </a:buClr>
              <a:buSzPts val="2400"/>
              <a:buFont typeface="Arial"/>
              <a:buNone/>
            </a:pPr>
            <a:r>
              <a:rPr lang="de-DE" sz="2400">
                <a:solidFill>
                  <a:schemeClr val="dk1"/>
                </a:solidFill>
                <a:latin typeface="Calibri"/>
                <a:ea typeface="Calibri"/>
                <a:cs typeface="Calibri"/>
                <a:sym typeface="Calibri"/>
              </a:rPr>
              <a:t>A rain gauge is a simple instrument used to measure the amount of rainfall over a specific period. It collects and measures precipitation, providing data that is essential for weather forecasting, agricultural planning, and hydrological studies. I typically consists of a cylindrical container.</a:t>
            </a:r>
            <a:endParaRPr/>
          </a:p>
          <a:p>
            <a:pPr marL="0" marR="0" lvl="0" indent="0" algn="l" rtl="0">
              <a:lnSpc>
                <a:spcPct val="90000"/>
              </a:lnSpc>
              <a:spcBef>
                <a:spcPts val="1000"/>
              </a:spcBef>
              <a:spcAft>
                <a:spcPts val="0"/>
              </a:spcAft>
              <a:buClr>
                <a:schemeClr val="dk1"/>
              </a:buClr>
              <a:buSzPts val="2400"/>
              <a:buFont typeface="Arial"/>
              <a:buNone/>
            </a:pPr>
            <a:r>
              <a:rPr lang="de-DE" sz="2400">
                <a:solidFill>
                  <a:schemeClr val="dk1"/>
                </a:solidFill>
                <a:latin typeface="Calibri"/>
                <a:ea typeface="Calibri"/>
                <a:cs typeface="Calibri"/>
                <a:sym typeface="Calibri"/>
              </a:rPr>
              <a:t> The gauge has a funnel at the top that directs rainwater into a graduated measuring tube inside the cylinder.</a:t>
            </a:r>
            <a:endParaRPr/>
          </a:p>
          <a:p>
            <a:pPr marL="0" marR="0" lvl="0" indent="0" algn="l" rtl="0">
              <a:lnSpc>
                <a:spcPct val="90000"/>
              </a:lnSpc>
              <a:spcBef>
                <a:spcPts val="1000"/>
              </a:spcBef>
              <a:spcAft>
                <a:spcPts val="0"/>
              </a:spcAft>
              <a:buClr>
                <a:schemeClr val="dk1"/>
              </a:buClr>
              <a:buSzPts val="2400"/>
              <a:buFont typeface="Arial"/>
              <a:buNone/>
            </a:pPr>
            <a:r>
              <a:rPr lang="de-DE" sz="2400">
                <a:solidFill>
                  <a:schemeClr val="dk1"/>
                </a:solidFill>
                <a:latin typeface="Calibri"/>
                <a:ea typeface="Calibri"/>
                <a:cs typeface="Calibri"/>
                <a:sym typeface="Calibri"/>
              </a:rPr>
              <a:t>The funnel ensures that all the rain that falls into the gauge is funneled into the measuring tube, reducing evaporation losses.</a:t>
            </a:r>
            <a:endParaRPr/>
          </a:p>
          <a:p>
            <a:pPr marL="0" marR="0" lvl="0" indent="0" algn="l" rtl="0">
              <a:lnSpc>
                <a:spcPct val="90000"/>
              </a:lnSpc>
              <a:spcBef>
                <a:spcPts val="1000"/>
              </a:spcBef>
              <a:spcAft>
                <a:spcPts val="0"/>
              </a:spcAft>
              <a:buClr>
                <a:srgbClr val="888888"/>
              </a:buClr>
              <a:buSzPts val="2400"/>
              <a:buFont typeface="Arial"/>
              <a:buNone/>
            </a:pPr>
            <a:endParaRPr sz="2400">
              <a:solidFill>
                <a:schemeClr val="dk1"/>
              </a:solidFill>
              <a:latin typeface="Calibri"/>
              <a:ea typeface="Calibri"/>
              <a:cs typeface="Calibri"/>
              <a:sym typeface="Calibri"/>
            </a:endParaRPr>
          </a:p>
        </p:txBody>
      </p:sp>
      <p:sp>
        <p:nvSpPr>
          <p:cNvPr id="434" name="Google Shape;434;p24"/>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35" name="Google Shape;435;p24"/>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36" name="Google Shape;436;p24"/>
          <p:cNvSpPr/>
          <p:nvPr/>
        </p:nvSpPr>
        <p:spPr>
          <a:xfrm>
            <a:off x="6048006" y="5853073"/>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37" name="Google Shape;437;p24"/>
          <p:cNvSpPr/>
          <p:nvPr/>
        </p:nvSpPr>
        <p:spPr>
          <a:xfrm>
            <a:off x="5740198" y="5918551"/>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38" name="Google Shape;438;p24"/>
          <p:cNvSpPr txBox="1"/>
          <p:nvPr/>
        </p:nvSpPr>
        <p:spPr>
          <a:xfrm>
            <a:off x="1750256" y="1256592"/>
            <a:ext cx="10159507"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rgbClr val="888888"/>
              </a:buClr>
              <a:buSzPts val="1600"/>
              <a:buFont typeface="Arial"/>
              <a:buNone/>
            </a:pPr>
            <a:endParaRPr sz="1600">
              <a:solidFill>
                <a:schemeClr val="dk1"/>
              </a:solidFill>
              <a:latin typeface="Calibri"/>
              <a:ea typeface="Calibri"/>
              <a:cs typeface="Calibri"/>
              <a:sym typeface="Calibri"/>
            </a:endParaRPr>
          </a:p>
        </p:txBody>
      </p:sp>
      <p:cxnSp>
        <p:nvCxnSpPr>
          <p:cNvPr id="439" name="Google Shape;439;p24"/>
          <p:cNvCxnSpPr/>
          <p:nvPr/>
        </p:nvCxnSpPr>
        <p:spPr>
          <a:xfrm rot="10800000">
            <a:off x="1503344" y="398170"/>
            <a:ext cx="0" cy="1979695"/>
          </a:xfrm>
          <a:prstGeom prst="straightConnector1">
            <a:avLst/>
          </a:prstGeom>
          <a:noFill/>
          <a:ln w="76200" cap="flat" cmpd="sng">
            <a:solidFill>
              <a:schemeClr val="accent2"/>
            </a:solidFill>
            <a:prstDash val="solid"/>
            <a:round/>
            <a:headEnd type="none" w="sm" len="sm"/>
            <a:tailEnd type="none" w="sm" len="sm"/>
          </a:ln>
        </p:spPr>
      </p:cxnSp>
      <p:sp>
        <p:nvSpPr>
          <p:cNvPr id="440" name="Google Shape;440;p24"/>
          <p:cNvSpPr txBox="1"/>
          <p:nvPr/>
        </p:nvSpPr>
        <p:spPr>
          <a:xfrm>
            <a:off x="9669054" y="4978875"/>
            <a:ext cx="2522946" cy="76963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e-DE" sz="1467">
                <a:solidFill>
                  <a:schemeClr val="dk1"/>
                </a:solidFill>
                <a:latin typeface="Calibri"/>
                <a:ea typeface="Calibri"/>
                <a:cs typeface="Calibri"/>
                <a:sym typeface="Calibri"/>
              </a:rPr>
              <a:t>Pixabay photoby  StillWorksImagery – Rebecca Matthews – free licence</a:t>
            </a:r>
            <a:endParaRPr sz="1467">
              <a:solidFill>
                <a:schemeClr val="dk1"/>
              </a:solidFill>
              <a:latin typeface="Calibri"/>
              <a:ea typeface="Calibri"/>
              <a:cs typeface="Calibri"/>
              <a:sym typeface="Calibri"/>
            </a:endParaRPr>
          </a:p>
        </p:txBody>
      </p:sp>
      <p:pic>
        <p:nvPicPr>
          <p:cNvPr id="441" name="Google Shape;441;p24" descr="Ein Bild, das Messgerät, Text, draußen, Im Haus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flipH="1">
            <a:off x="9750881" y="1833155"/>
            <a:ext cx="2359291" cy="314572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25"/>
          <p:cNvSpPr txBox="1"/>
          <p:nvPr/>
        </p:nvSpPr>
        <p:spPr>
          <a:xfrm>
            <a:off x="1902657" y="424708"/>
            <a:ext cx="7848223" cy="338218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de-DE" sz="2400" b="1">
                <a:solidFill>
                  <a:schemeClr val="dk1"/>
                </a:solidFill>
                <a:latin typeface="Calibri"/>
                <a:ea typeface="Calibri"/>
                <a:cs typeface="Calibri"/>
                <a:sym typeface="Calibri"/>
              </a:rPr>
              <a:t>How does a rain gauge work? –  Part II</a:t>
            </a:r>
            <a:endParaRPr/>
          </a:p>
          <a:p>
            <a:pPr marL="0" marR="0" lvl="0" indent="0" algn="l" rtl="0">
              <a:lnSpc>
                <a:spcPct val="90000"/>
              </a:lnSpc>
              <a:spcBef>
                <a:spcPts val="1000"/>
              </a:spcBef>
              <a:spcAft>
                <a:spcPts val="0"/>
              </a:spcAft>
              <a:buClr>
                <a:schemeClr val="dk1"/>
              </a:buClr>
              <a:buSzPts val="2400"/>
              <a:buFont typeface="Arial"/>
              <a:buNone/>
            </a:pPr>
            <a:r>
              <a:rPr lang="de-DE" sz="2400">
                <a:solidFill>
                  <a:schemeClr val="dk1"/>
                </a:solidFill>
                <a:latin typeface="Calibri"/>
                <a:ea typeface="Calibri"/>
                <a:cs typeface="Calibri"/>
                <a:sym typeface="Calibri"/>
              </a:rPr>
              <a:t>The measuring tube is usually narrower than the outer cylinder, allowing for more precise measurements because the water level rises higher for a given amount of rainfall.</a:t>
            </a:r>
            <a:endParaRPr/>
          </a:p>
          <a:p>
            <a:pPr marL="0" marR="0" lvl="0" indent="0" algn="l" rtl="0">
              <a:lnSpc>
                <a:spcPct val="90000"/>
              </a:lnSpc>
              <a:spcBef>
                <a:spcPts val="1000"/>
              </a:spcBef>
              <a:spcAft>
                <a:spcPts val="0"/>
              </a:spcAft>
              <a:buClr>
                <a:schemeClr val="dk1"/>
              </a:buClr>
              <a:buSzPts val="2400"/>
              <a:buFont typeface="Arial"/>
              <a:buNone/>
            </a:pPr>
            <a:r>
              <a:rPr lang="de-DE" sz="2400">
                <a:solidFill>
                  <a:schemeClr val="dk1"/>
                </a:solidFill>
                <a:latin typeface="Calibri"/>
                <a:ea typeface="Calibri"/>
                <a:cs typeface="Calibri"/>
                <a:sym typeface="Calibri"/>
              </a:rPr>
              <a:t>The tube is marked with a scale, usually in millimeters or inches, so that the amount of rainfall can be easily read.</a:t>
            </a:r>
            <a:endParaRPr/>
          </a:p>
          <a:p>
            <a:pPr marL="0" marR="0" lvl="0" indent="0" algn="l" rtl="0">
              <a:lnSpc>
                <a:spcPct val="90000"/>
              </a:lnSpc>
              <a:spcBef>
                <a:spcPts val="1000"/>
              </a:spcBef>
              <a:spcAft>
                <a:spcPts val="0"/>
              </a:spcAft>
              <a:buClr>
                <a:schemeClr val="dk1"/>
              </a:buClr>
              <a:buSzPts val="2400"/>
              <a:buFont typeface="Arial"/>
              <a:buNone/>
            </a:pPr>
            <a:r>
              <a:rPr lang="de-DE" sz="2400">
                <a:solidFill>
                  <a:schemeClr val="dk1"/>
                </a:solidFill>
                <a:latin typeface="Calibri"/>
                <a:ea typeface="Calibri"/>
                <a:cs typeface="Calibri"/>
                <a:sym typeface="Calibri"/>
              </a:rPr>
              <a:t>After a rainfall event, the collected water is measured by observing the water level in the tube. The measurement represents the depth of rainfall that has fallen over the area covered by the gauge.</a:t>
            </a:r>
            <a:endParaRPr/>
          </a:p>
          <a:p>
            <a:pPr marL="0" marR="0" lvl="0" indent="0" algn="l" rtl="0">
              <a:lnSpc>
                <a:spcPct val="90000"/>
              </a:lnSpc>
              <a:spcBef>
                <a:spcPts val="1000"/>
              </a:spcBef>
              <a:spcAft>
                <a:spcPts val="0"/>
              </a:spcAft>
              <a:buClr>
                <a:schemeClr val="dk1"/>
              </a:buClr>
              <a:buSzPts val="2400"/>
              <a:buFont typeface="Arial"/>
              <a:buNone/>
            </a:pPr>
            <a:r>
              <a:rPr lang="de-DE" sz="2400">
                <a:solidFill>
                  <a:schemeClr val="dk1"/>
                </a:solidFill>
                <a:latin typeface="Calibri"/>
                <a:ea typeface="Calibri"/>
                <a:cs typeface="Calibri"/>
                <a:sym typeface="Calibri"/>
              </a:rPr>
              <a:t>If the rainfall exceeds the capacity of the inner tube, the excess water overflows into the outer container, and the total is then calculated by adding the inner and outer readings. </a:t>
            </a:r>
            <a:endParaRPr/>
          </a:p>
          <a:p>
            <a:pPr marL="0" marR="0" lvl="0" indent="0" algn="l" rtl="0">
              <a:lnSpc>
                <a:spcPct val="90000"/>
              </a:lnSpc>
              <a:spcBef>
                <a:spcPts val="1000"/>
              </a:spcBef>
              <a:spcAft>
                <a:spcPts val="0"/>
              </a:spcAft>
              <a:buClr>
                <a:srgbClr val="888888"/>
              </a:buClr>
              <a:buSzPts val="2400"/>
              <a:buFont typeface="Arial"/>
              <a:buNone/>
            </a:pPr>
            <a:endParaRPr sz="2400">
              <a:solidFill>
                <a:schemeClr val="dk1"/>
              </a:solidFill>
              <a:latin typeface="Calibri"/>
              <a:ea typeface="Calibri"/>
              <a:cs typeface="Calibri"/>
              <a:sym typeface="Calibri"/>
            </a:endParaRPr>
          </a:p>
        </p:txBody>
      </p:sp>
      <p:sp>
        <p:nvSpPr>
          <p:cNvPr id="447" name="Google Shape;447;p25"/>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48" name="Google Shape;448;p25"/>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49" name="Google Shape;449;p25"/>
          <p:cNvSpPr/>
          <p:nvPr/>
        </p:nvSpPr>
        <p:spPr>
          <a:xfrm>
            <a:off x="6048006" y="5853073"/>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50" name="Google Shape;450;p25"/>
          <p:cNvSpPr/>
          <p:nvPr/>
        </p:nvSpPr>
        <p:spPr>
          <a:xfrm>
            <a:off x="5740198" y="5918551"/>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451" name="Google Shape;451;p25"/>
          <p:cNvSpPr txBox="1"/>
          <p:nvPr/>
        </p:nvSpPr>
        <p:spPr>
          <a:xfrm>
            <a:off x="1750256" y="1256592"/>
            <a:ext cx="10159507"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rgbClr val="888888"/>
              </a:buClr>
              <a:buSzPts val="1600"/>
              <a:buFont typeface="Arial"/>
              <a:buNone/>
            </a:pPr>
            <a:endParaRPr sz="1600">
              <a:solidFill>
                <a:schemeClr val="dk1"/>
              </a:solidFill>
              <a:latin typeface="Calibri"/>
              <a:ea typeface="Calibri"/>
              <a:cs typeface="Calibri"/>
              <a:sym typeface="Calibri"/>
            </a:endParaRPr>
          </a:p>
        </p:txBody>
      </p:sp>
      <p:cxnSp>
        <p:nvCxnSpPr>
          <p:cNvPr id="452" name="Google Shape;452;p25"/>
          <p:cNvCxnSpPr/>
          <p:nvPr/>
        </p:nvCxnSpPr>
        <p:spPr>
          <a:xfrm rot="10800000">
            <a:off x="1503344" y="398170"/>
            <a:ext cx="0" cy="1979695"/>
          </a:xfrm>
          <a:prstGeom prst="straightConnector1">
            <a:avLst/>
          </a:prstGeom>
          <a:noFill/>
          <a:ln w="76200" cap="flat" cmpd="sng">
            <a:solidFill>
              <a:schemeClr val="accent2"/>
            </a:solidFill>
            <a:prstDash val="solid"/>
            <a:round/>
            <a:headEnd type="none" w="sm" len="sm"/>
            <a:tailEnd type="none" w="sm" len="sm"/>
          </a:ln>
        </p:spPr>
      </p:cxnSp>
      <p:sp>
        <p:nvSpPr>
          <p:cNvPr id="453" name="Google Shape;453;p25"/>
          <p:cNvSpPr txBox="1"/>
          <p:nvPr/>
        </p:nvSpPr>
        <p:spPr>
          <a:xfrm>
            <a:off x="9669054" y="4978875"/>
            <a:ext cx="2522946" cy="76963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e-DE" sz="1467">
                <a:solidFill>
                  <a:schemeClr val="dk1"/>
                </a:solidFill>
                <a:latin typeface="Calibri"/>
                <a:ea typeface="Calibri"/>
                <a:cs typeface="Calibri"/>
                <a:sym typeface="Calibri"/>
              </a:rPr>
              <a:t>Pixabay photoby  StillWorksImagery – Rebecca Matthews – free licence</a:t>
            </a:r>
            <a:endParaRPr sz="1467">
              <a:solidFill>
                <a:schemeClr val="dk1"/>
              </a:solidFill>
              <a:latin typeface="Calibri"/>
              <a:ea typeface="Calibri"/>
              <a:cs typeface="Calibri"/>
              <a:sym typeface="Calibri"/>
            </a:endParaRPr>
          </a:p>
        </p:txBody>
      </p:sp>
      <p:pic>
        <p:nvPicPr>
          <p:cNvPr id="454" name="Google Shape;454;p25" descr="Ein Bild, das Messgerät, Text, draußen, Im Haus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flipH="1">
            <a:off x="9750881" y="1833155"/>
            <a:ext cx="2359291" cy="314572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26"/>
          <p:cNvSpPr txBox="1">
            <a:spLocks noGrp="1"/>
          </p:cNvSpPr>
          <p:nvPr>
            <p:ph type="ctrTitle"/>
          </p:nvPr>
        </p:nvSpPr>
        <p:spPr>
          <a:xfrm>
            <a:off x="899724" y="1447830"/>
            <a:ext cx="10392551" cy="3120800"/>
          </a:xfrm>
          <a:prstGeom prst="rect">
            <a:avLst/>
          </a:prstGeom>
          <a:noFill/>
          <a:ln>
            <a:noFill/>
          </a:ln>
        </p:spPr>
        <p:txBody>
          <a:bodyPr spcFirstLastPara="1" wrap="square" lIns="121900" tIns="121900" rIns="121900" bIns="121900" anchor="b" anchorCtr="0">
            <a:noAutofit/>
          </a:bodyPr>
          <a:lstStyle/>
          <a:p>
            <a:pPr marL="0" lvl="0" indent="0" algn="ctr" rtl="0">
              <a:lnSpc>
                <a:spcPct val="90000"/>
              </a:lnSpc>
              <a:spcBef>
                <a:spcPts val="0"/>
              </a:spcBef>
              <a:spcAft>
                <a:spcPts val="0"/>
              </a:spcAft>
              <a:buClr>
                <a:schemeClr val="dk1"/>
              </a:buClr>
              <a:buSzPts val="6000"/>
              <a:buFont typeface="Calibri"/>
              <a:buNone/>
            </a:pPr>
            <a:r>
              <a:rPr lang="de-DE"/>
              <a:t>B: About the training</a:t>
            </a:r>
            <a:br>
              <a:rPr lang="de-DE"/>
            </a:br>
            <a:br>
              <a:rPr lang="de-DE"/>
            </a:br>
            <a:r>
              <a:rPr lang="de-DE"/>
              <a:t>Training phase</a:t>
            </a:r>
            <a:br>
              <a:rPr lang="de-DE"/>
            </a:br>
            <a:br>
              <a:rPr lang="de-DE">
                <a:solidFill>
                  <a:srgbClr val="FFFF00"/>
                </a:solidFill>
              </a:rPr>
            </a:br>
            <a:endParaRPr b="1">
              <a:solidFill>
                <a:srgbClr val="FFFF00"/>
              </a:solidFill>
            </a:endParaRPr>
          </a:p>
        </p:txBody>
      </p:sp>
      <p:pic>
        <p:nvPicPr>
          <p:cNvPr id="460" name="Google Shape;460;p26" descr="Ein Bild, das Text, dunkel, Licht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689282" y="3426463"/>
            <a:ext cx="2575198" cy="198370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27"/>
          <p:cNvSpPr/>
          <p:nvPr/>
        </p:nvSpPr>
        <p:spPr>
          <a:xfrm>
            <a:off x="8952826" y="3382127"/>
            <a:ext cx="1236134" cy="811833"/>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66" name="Google Shape;466;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de-DE"/>
              <a:t>Task 1: </a:t>
            </a:r>
            <a:endParaRPr/>
          </a:p>
        </p:txBody>
      </p:sp>
      <p:pic>
        <p:nvPicPr>
          <p:cNvPr id="467" name="Google Shape;467;p27" descr="Stoppuh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952826" y="3367272"/>
            <a:ext cx="1118250" cy="822960"/>
          </a:xfrm>
          <a:prstGeom prst="rect">
            <a:avLst/>
          </a:prstGeom>
          <a:noFill/>
          <a:ln>
            <a:noFill/>
          </a:ln>
        </p:spPr>
      </p:pic>
      <p:grpSp>
        <p:nvGrpSpPr>
          <p:cNvPr id="468" name="Google Shape;468;p27"/>
          <p:cNvGrpSpPr/>
          <p:nvPr/>
        </p:nvGrpSpPr>
        <p:grpSpPr>
          <a:xfrm>
            <a:off x="8985636" y="1379268"/>
            <a:ext cx="1236134" cy="811833"/>
            <a:chOff x="8949861" y="1501645"/>
            <a:chExt cx="1236134" cy="811833"/>
          </a:xfrm>
        </p:grpSpPr>
        <p:sp>
          <p:nvSpPr>
            <p:cNvPr id="469" name="Google Shape;469;p27"/>
            <p:cNvSpPr/>
            <p:nvPr/>
          </p:nvSpPr>
          <p:spPr>
            <a:xfrm>
              <a:off x="8949861" y="1501645"/>
              <a:ext cx="1236134" cy="811833"/>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70" name="Google Shape;470;p27" descr="Bleistif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9221749" y="1595248"/>
              <a:ext cx="763908" cy="562187"/>
            </a:xfrm>
            <a:prstGeom prst="rect">
              <a:avLst/>
            </a:prstGeom>
            <a:noFill/>
            <a:ln>
              <a:noFill/>
            </a:ln>
          </p:spPr>
        </p:pic>
      </p:grpSp>
      <p:grpSp>
        <p:nvGrpSpPr>
          <p:cNvPr id="471" name="Google Shape;471;p27"/>
          <p:cNvGrpSpPr/>
          <p:nvPr/>
        </p:nvGrpSpPr>
        <p:grpSpPr>
          <a:xfrm>
            <a:off x="8952826" y="5073042"/>
            <a:ext cx="1268944" cy="914400"/>
            <a:chOff x="7814488" y="3837093"/>
            <a:chExt cx="1268944" cy="914400"/>
          </a:xfrm>
        </p:grpSpPr>
        <p:sp>
          <p:nvSpPr>
            <p:cNvPr id="472" name="Google Shape;472;p27"/>
            <p:cNvSpPr/>
            <p:nvPr/>
          </p:nvSpPr>
          <p:spPr>
            <a:xfrm>
              <a:off x="7847298" y="3904426"/>
              <a:ext cx="1236134" cy="811833"/>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73" name="Google Shape;473;p27" descr="Lehre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814488" y="3837093"/>
              <a:ext cx="1242500" cy="914400"/>
            </a:xfrm>
            <a:prstGeom prst="rect">
              <a:avLst/>
            </a:prstGeom>
            <a:noFill/>
            <a:ln>
              <a:noFill/>
            </a:ln>
          </p:spPr>
        </p:pic>
      </p:grpSp>
      <p:sp>
        <p:nvSpPr>
          <p:cNvPr id="474" name="Google Shape;474;p27"/>
          <p:cNvSpPr txBox="1"/>
          <p:nvPr/>
        </p:nvSpPr>
        <p:spPr>
          <a:xfrm>
            <a:off x="2032493" y="993826"/>
            <a:ext cx="10159507" cy="3145721"/>
          </a:xfrm>
          <a:prstGeom prst="rect">
            <a:avLst/>
          </a:prstGeom>
          <a:noFill/>
          <a:ln>
            <a:noFill/>
          </a:ln>
        </p:spPr>
        <p:txBody>
          <a:bodyPr spcFirstLastPara="1" wrap="square" lIns="121900" tIns="121900" rIns="121900" bIns="121900" anchor="t" anchorCtr="0">
            <a:noAutofit/>
          </a:bodyPr>
          <a:lstStyle/>
          <a:p>
            <a:pPr marL="342900" marR="0" lvl="0" indent="-342900" algn="l" rtl="0">
              <a:lnSpc>
                <a:spcPct val="90000"/>
              </a:lnSpc>
              <a:spcBef>
                <a:spcPts val="1000"/>
              </a:spcBef>
              <a:spcAft>
                <a:spcPts val="0"/>
              </a:spcAft>
              <a:buClr>
                <a:schemeClr val="dk1"/>
              </a:buClr>
              <a:buSzPts val="2400"/>
              <a:buFont typeface="Arial"/>
              <a:buChar char="•"/>
            </a:pPr>
            <a:r>
              <a:rPr lang="de-DE" sz="2400">
                <a:solidFill>
                  <a:schemeClr val="dk1"/>
                </a:solidFill>
                <a:latin typeface="Calibri"/>
                <a:ea typeface="Calibri"/>
                <a:cs typeface="Calibri"/>
                <a:sym typeface="Calibri"/>
              </a:rPr>
              <a:t>Draw a plan for your weather station. Work</a:t>
            </a:r>
            <a:br>
              <a:rPr lang="de-DE" sz="2400">
                <a:solidFill>
                  <a:schemeClr val="dk1"/>
                </a:solidFill>
                <a:latin typeface="Calibri"/>
                <a:ea typeface="Calibri"/>
                <a:cs typeface="Calibri"/>
                <a:sym typeface="Calibri"/>
              </a:rPr>
            </a:br>
            <a:r>
              <a:rPr lang="de-DE" sz="2400">
                <a:solidFill>
                  <a:schemeClr val="dk1"/>
                </a:solidFill>
                <a:latin typeface="Calibri"/>
                <a:ea typeface="Calibri"/>
                <a:cs typeface="Calibri"/>
                <a:sym typeface="Calibri"/>
              </a:rPr>
              <a:t>together in groups of four persons and include</a:t>
            </a:r>
            <a:br>
              <a:rPr lang="de-DE" sz="2400">
                <a:solidFill>
                  <a:schemeClr val="dk1"/>
                </a:solidFill>
                <a:latin typeface="Calibri"/>
                <a:ea typeface="Calibri"/>
                <a:cs typeface="Calibri"/>
                <a:sym typeface="Calibri"/>
              </a:rPr>
            </a:br>
            <a:r>
              <a:rPr lang="de-DE" sz="2400">
                <a:solidFill>
                  <a:schemeClr val="dk1"/>
                </a:solidFill>
                <a:latin typeface="Calibri"/>
                <a:ea typeface="Calibri"/>
                <a:cs typeface="Calibri"/>
                <a:sym typeface="Calibri"/>
              </a:rPr>
              <a:t>also the learners who are not able to draw on</a:t>
            </a:r>
            <a:br>
              <a:rPr lang="de-DE" sz="2400">
                <a:solidFill>
                  <a:schemeClr val="dk1"/>
                </a:solidFill>
                <a:latin typeface="Calibri"/>
                <a:ea typeface="Calibri"/>
                <a:cs typeface="Calibri"/>
                <a:sym typeface="Calibri"/>
              </a:rPr>
            </a:br>
            <a:r>
              <a:rPr lang="de-DE" sz="2400">
                <a:solidFill>
                  <a:schemeClr val="dk1"/>
                </a:solidFill>
                <a:latin typeface="Calibri"/>
                <a:ea typeface="Calibri"/>
                <a:cs typeface="Calibri"/>
                <a:sym typeface="Calibri"/>
              </a:rPr>
              <a:t>their own by integrating their comments and ideas.</a:t>
            </a:r>
            <a:endParaRPr/>
          </a:p>
          <a:p>
            <a:pPr marL="342900" marR="0" lvl="0" indent="-279400" algn="l" rtl="0">
              <a:lnSpc>
                <a:spcPct val="90000"/>
              </a:lnSpc>
              <a:spcBef>
                <a:spcPts val="1000"/>
              </a:spcBef>
              <a:spcAft>
                <a:spcPts val="0"/>
              </a:spcAft>
              <a:buClr>
                <a:srgbClr val="888888"/>
              </a:buClr>
              <a:buSzPts val="1000"/>
              <a:buFont typeface="Arial"/>
              <a:buNone/>
            </a:pPr>
            <a:endParaRPr sz="1000">
              <a:solidFill>
                <a:schemeClr val="dk1"/>
              </a:solidFill>
              <a:latin typeface="Calibri"/>
              <a:ea typeface="Calibri"/>
              <a:cs typeface="Calibri"/>
              <a:sym typeface="Calibri"/>
            </a:endParaRPr>
          </a:p>
          <a:p>
            <a:pPr marL="342900" marR="0" lvl="0" indent="-342900" algn="l" rtl="0">
              <a:lnSpc>
                <a:spcPct val="90000"/>
              </a:lnSpc>
              <a:spcBef>
                <a:spcPts val="1000"/>
              </a:spcBef>
              <a:spcAft>
                <a:spcPts val="0"/>
              </a:spcAft>
              <a:buClr>
                <a:schemeClr val="dk1"/>
              </a:buClr>
              <a:buSzPts val="2400"/>
              <a:buFont typeface="Arial"/>
              <a:buChar char="•"/>
            </a:pPr>
            <a:r>
              <a:rPr lang="de-DE" sz="2400">
                <a:solidFill>
                  <a:schemeClr val="dk1"/>
                </a:solidFill>
                <a:latin typeface="Calibri"/>
                <a:ea typeface="Calibri"/>
                <a:cs typeface="Calibri"/>
                <a:sym typeface="Calibri"/>
              </a:rPr>
              <a:t>You have 20 minutes for the creation.</a:t>
            </a:r>
            <a:br>
              <a:rPr lang="de-DE" sz="2400">
                <a:solidFill>
                  <a:schemeClr val="dk1"/>
                </a:solidFill>
                <a:latin typeface="Calibri"/>
                <a:ea typeface="Calibri"/>
                <a:cs typeface="Calibri"/>
                <a:sym typeface="Calibri"/>
              </a:rPr>
            </a:br>
            <a:r>
              <a:rPr lang="de-DE" sz="2400">
                <a:solidFill>
                  <a:schemeClr val="dk1"/>
                </a:solidFill>
                <a:latin typeface="Calibri"/>
                <a:ea typeface="Calibri"/>
                <a:cs typeface="Calibri"/>
                <a:sym typeface="Calibri"/>
              </a:rPr>
              <a:t>If you have people with special needs in your</a:t>
            </a:r>
            <a:br>
              <a:rPr lang="de-DE" sz="2400">
                <a:solidFill>
                  <a:schemeClr val="dk1"/>
                </a:solidFill>
                <a:latin typeface="Calibri"/>
                <a:ea typeface="Calibri"/>
                <a:cs typeface="Calibri"/>
                <a:sym typeface="Calibri"/>
              </a:rPr>
            </a:br>
            <a:r>
              <a:rPr lang="de-DE" sz="2400">
                <a:solidFill>
                  <a:schemeClr val="dk1"/>
                </a:solidFill>
                <a:latin typeface="Calibri"/>
                <a:ea typeface="Calibri"/>
                <a:cs typeface="Calibri"/>
                <a:sym typeface="Calibri"/>
              </a:rPr>
              <a:t>group you will get additional 10 minutes for the</a:t>
            </a:r>
            <a:br>
              <a:rPr lang="de-DE" sz="2400">
                <a:solidFill>
                  <a:schemeClr val="dk1"/>
                </a:solidFill>
                <a:latin typeface="Calibri"/>
                <a:ea typeface="Calibri"/>
                <a:cs typeface="Calibri"/>
                <a:sym typeface="Calibri"/>
              </a:rPr>
            </a:br>
            <a:r>
              <a:rPr lang="de-DE" sz="2400">
                <a:solidFill>
                  <a:schemeClr val="dk1"/>
                </a:solidFill>
                <a:latin typeface="Calibri"/>
                <a:ea typeface="Calibri"/>
                <a:cs typeface="Calibri"/>
                <a:sym typeface="Calibri"/>
              </a:rPr>
              <a:t>creation while the other groups have to check</a:t>
            </a:r>
            <a:br>
              <a:rPr lang="de-DE" sz="2400">
                <a:solidFill>
                  <a:schemeClr val="dk1"/>
                </a:solidFill>
                <a:latin typeface="Calibri"/>
                <a:ea typeface="Calibri"/>
                <a:cs typeface="Calibri"/>
                <a:sym typeface="Calibri"/>
              </a:rPr>
            </a:br>
            <a:r>
              <a:rPr lang="de-DE" sz="2400">
                <a:solidFill>
                  <a:schemeClr val="dk1"/>
                </a:solidFill>
                <a:latin typeface="Calibri"/>
                <a:ea typeface="Calibri"/>
                <a:cs typeface="Calibri"/>
                <a:sym typeface="Calibri"/>
              </a:rPr>
              <a:t>and improve their solutions</a:t>
            </a:r>
            <a:endParaRPr/>
          </a:p>
          <a:p>
            <a:pPr marL="342900" marR="0" lvl="0" indent="-279400" algn="l" rtl="0">
              <a:lnSpc>
                <a:spcPct val="90000"/>
              </a:lnSpc>
              <a:spcBef>
                <a:spcPts val="1000"/>
              </a:spcBef>
              <a:spcAft>
                <a:spcPts val="0"/>
              </a:spcAft>
              <a:buClr>
                <a:srgbClr val="888888"/>
              </a:buClr>
              <a:buSzPts val="1000"/>
              <a:buFont typeface="Arial"/>
              <a:buNone/>
            </a:pPr>
            <a:endParaRPr sz="1000">
              <a:solidFill>
                <a:schemeClr val="dk1"/>
              </a:solidFill>
              <a:latin typeface="Calibri"/>
              <a:ea typeface="Calibri"/>
              <a:cs typeface="Calibri"/>
              <a:sym typeface="Calibri"/>
            </a:endParaRPr>
          </a:p>
          <a:p>
            <a:pPr marL="342900" marR="0" lvl="0" indent="-342900" algn="l" rtl="0">
              <a:lnSpc>
                <a:spcPct val="90000"/>
              </a:lnSpc>
              <a:spcBef>
                <a:spcPts val="1000"/>
              </a:spcBef>
              <a:spcAft>
                <a:spcPts val="0"/>
              </a:spcAft>
              <a:buClr>
                <a:schemeClr val="dk1"/>
              </a:buClr>
              <a:buSzPts val="2400"/>
              <a:buFont typeface="Arial"/>
              <a:buChar char="•"/>
            </a:pPr>
            <a:r>
              <a:rPr lang="de-DE" sz="2400">
                <a:solidFill>
                  <a:schemeClr val="dk1"/>
                </a:solidFill>
                <a:latin typeface="Calibri"/>
                <a:ea typeface="Calibri"/>
                <a:cs typeface="Calibri"/>
                <a:sym typeface="Calibri"/>
              </a:rPr>
              <a:t>Please, collaborate. Support learners with</a:t>
            </a:r>
            <a:br>
              <a:rPr lang="de-DE" sz="2400">
                <a:solidFill>
                  <a:schemeClr val="dk1"/>
                </a:solidFill>
                <a:latin typeface="Calibri"/>
                <a:ea typeface="Calibri"/>
                <a:cs typeface="Calibri"/>
                <a:sym typeface="Calibri"/>
              </a:rPr>
            </a:br>
            <a:r>
              <a:rPr lang="de-DE" sz="2400">
                <a:solidFill>
                  <a:schemeClr val="dk1"/>
                </a:solidFill>
                <a:latin typeface="Calibri"/>
                <a:ea typeface="Calibri"/>
                <a:cs typeface="Calibri"/>
                <a:sym typeface="Calibri"/>
              </a:rPr>
              <a:t>visual impairments or disabilities.</a:t>
            </a:r>
            <a:br>
              <a:rPr lang="de-DE" sz="2400">
                <a:solidFill>
                  <a:schemeClr val="dk1"/>
                </a:solidFill>
                <a:latin typeface="Calibri"/>
                <a:ea typeface="Calibri"/>
                <a:cs typeface="Calibri"/>
                <a:sym typeface="Calibri"/>
              </a:rPr>
            </a:br>
            <a:r>
              <a:rPr lang="de-DE" sz="2400">
                <a:solidFill>
                  <a:schemeClr val="dk1"/>
                </a:solidFill>
                <a:latin typeface="Calibri"/>
                <a:ea typeface="Calibri"/>
                <a:cs typeface="Calibri"/>
                <a:sym typeface="Calibri"/>
              </a:rPr>
              <a:t>Afterwards, everyone should share ideas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28"/>
          <p:cNvSpPr txBox="1"/>
          <p:nvPr/>
        </p:nvSpPr>
        <p:spPr>
          <a:xfrm>
            <a:off x="2032493" y="1523560"/>
            <a:ext cx="10159507" cy="3145721"/>
          </a:xfrm>
          <a:prstGeom prst="rect">
            <a:avLst/>
          </a:prstGeom>
          <a:noFill/>
          <a:ln>
            <a:noFill/>
          </a:ln>
        </p:spPr>
        <p:txBody>
          <a:bodyPr spcFirstLastPara="1" wrap="square" lIns="121900" tIns="121900" rIns="121900" bIns="121900" anchor="t" anchorCtr="0">
            <a:noAutofit/>
          </a:bodyPr>
          <a:lstStyle/>
          <a:p>
            <a:pPr marL="342900" marR="0" lvl="0" indent="-342900" algn="l" rtl="0">
              <a:lnSpc>
                <a:spcPct val="90000"/>
              </a:lnSpc>
              <a:spcBef>
                <a:spcPts val="1000"/>
              </a:spcBef>
              <a:spcAft>
                <a:spcPts val="0"/>
              </a:spcAft>
              <a:buClr>
                <a:schemeClr val="dk1"/>
              </a:buClr>
              <a:buSzPts val="2400"/>
              <a:buFont typeface="Arial"/>
              <a:buChar char="•"/>
            </a:pPr>
            <a:r>
              <a:rPr lang="de-DE" sz="2400">
                <a:solidFill>
                  <a:schemeClr val="dk1"/>
                </a:solidFill>
                <a:latin typeface="Calibri"/>
                <a:ea typeface="Calibri"/>
                <a:cs typeface="Calibri"/>
                <a:sym typeface="Calibri"/>
              </a:rPr>
              <a:t>Let´s have a look at the following video:</a:t>
            </a:r>
            <a:endParaRPr/>
          </a:p>
          <a:p>
            <a:pPr marL="342900" marR="0" lvl="0" indent="-190500" algn="l" rtl="0">
              <a:lnSpc>
                <a:spcPct val="90000"/>
              </a:lnSpc>
              <a:spcBef>
                <a:spcPts val="1000"/>
              </a:spcBef>
              <a:spcAft>
                <a:spcPts val="0"/>
              </a:spcAft>
              <a:buClr>
                <a:srgbClr val="888888"/>
              </a:buClr>
              <a:buSzPts val="2400"/>
              <a:buFont typeface="Arial"/>
              <a:buNone/>
            </a:pPr>
            <a:endParaRPr sz="2400">
              <a:solidFill>
                <a:schemeClr val="dk1"/>
              </a:solidFill>
              <a:latin typeface="Calibri"/>
              <a:ea typeface="Calibri"/>
              <a:cs typeface="Calibri"/>
              <a:sym typeface="Calibri"/>
            </a:endParaRPr>
          </a:p>
          <a:p>
            <a:pPr marL="342900" marR="0" lvl="0" indent="-190500" algn="l" rtl="0">
              <a:lnSpc>
                <a:spcPct val="90000"/>
              </a:lnSpc>
              <a:spcBef>
                <a:spcPts val="1000"/>
              </a:spcBef>
              <a:spcAft>
                <a:spcPts val="0"/>
              </a:spcAft>
              <a:buClr>
                <a:srgbClr val="888888"/>
              </a:buClr>
              <a:buSzPts val="2400"/>
              <a:buFont typeface="Arial"/>
              <a:buNone/>
            </a:pPr>
            <a:endParaRPr sz="2400">
              <a:solidFill>
                <a:schemeClr val="dk1"/>
              </a:solidFill>
              <a:latin typeface="Calibri"/>
              <a:ea typeface="Calibri"/>
              <a:cs typeface="Calibri"/>
              <a:sym typeface="Calibri"/>
            </a:endParaRPr>
          </a:p>
          <a:p>
            <a:pPr marL="342900" marR="0" lvl="0" indent="-190500" algn="l" rtl="0">
              <a:lnSpc>
                <a:spcPct val="90000"/>
              </a:lnSpc>
              <a:spcBef>
                <a:spcPts val="1000"/>
              </a:spcBef>
              <a:spcAft>
                <a:spcPts val="0"/>
              </a:spcAft>
              <a:buClr>
                <a:srgbClr val="888888"/>
              </a:buClr>
              <a:buSzPts val="2400"/>
              <a:buFont typeface="Arial"/>
              <a:buNone/>
            </a:pPr>
            <a:endParaRPr sz="2400">
              <a:solidFill>
                <a:schemeClr val="dk1"/>
              </a:solidFill>
              <a:latin typeface="Calibri"/>
              <a:ea typeface="Calibri"/>
              <a:cs typeface="Calibri"/>
              <a:sym typeface="Calibri"/>
            </a:endParaRPr>
          </a:p>
          <a:p>
            <a:pPr marL="342900" marR="0" lvl="0" indent="-190500" algn="l" rtl="0">
              <a:lnSpc>
                <a:spcPct val="90000"/>
              </a:lnSpc>
              <a:spcBef>
                <a:spcPts val="1000"/>
              </a:spcBef>
              <a:spcAft>
                <a:spcPts val="0"/>
              </a:spcAft>
              <a:buClr>
                <a:srgbClr val="888888"/>
              </a:buClr>
              <a:buSzPts val="2400"/>
              <a:buFont typeface="Arial"/>
              <a:buNone/>
            </a:pPr>
            <a:endParaRPr sz="2400">
              <a:solidFill>
                <a:schemeClr val="dk1"/>
              </a:solidFill>
              <a:latin typeface="Calibri"/>
              <a:ea typeface="Calibri"/>
              <a:cs typeface="Calibri"/>
              <a:sym typeface="Calibri"/>
            </a:endParaRPr>
          </a:p>
          <a:p>
            <a:pPr marL="342900" marR="0" lvl="0" indent="-190500" algn="l" rtl="0">
              <a:lnSpc>
                <a:spcPct val="90000"/>
              </a:lnSpc>
              <a:spcBef>
                <a:spcPts val="1000"/>
              </a:spcBef>
              <a:spcAft>
                <a:spcPts val="0"/>
              </a:spcAft>
              <a:buClr>
                <a:srgbClr val="888888"/>
              </a:buClr>
              <a:buSzPts val="2400"/>
              <a:buFont typeface="Arial"/>
              <a:buNone/>
            </a:pPr>
            <a:endParaRPr sz="2400">
              <a:solidFill>
                <a:schemeClr val="dk1"/>
              </a:solidFill>
              <a:latin typeface="Calibri"/>
              <a:ea typeface="Calibri"/>
              <a:cs typeface="Calibri"/>
              <a:sym typeface="Calibri"/>
            </a:endParaRPr>
          </a:p>
          <a:p>
            <a:pPr marL="342900" marR="0" lvl="0" indent="-342900" algn="l" rtl="0">
              <a:lnSpc>
                <a:spcPct val="90000"/>
              </a:lnSpc>
              <a:spcBef>
                <a:spcPts val="1000"/>
              </a:spcBef>
              <a:spcAft>
                <a:spcPts val="0"/>
              </a:spcAft>
              <a:buClr>
                <a:schemeClr val="dk1"/>
              </a:buClr>
              <a:buSzPts val="2400"/>
              <a:buFont typeface="Arial"/>
              <a:buChar char="•"/>
            </a:pPr>
            <a:r>
              <a:rPr lang="de-DE" sz="2400">
                <a:solidFill>
                  <a:schemeClr val="dk1"/>
                </a:solidFill>
                <a:latin typeface="Calibri"/>
                <a:ea typeface="Calibri"/>
                <a:cs typeface="Calibri"/>
                <a:sym typeface="Calibri"/>
              </a:rPr>
              <a:t>Describe what you saw in a short text.</a:t>
            </a:r>
            <a:br>
              <a:rPr lang="de-DE" sz="2400">
                <a:solidFill>
                  <a:schemeClr val="dk1"/>
                </a:solidFill>
                <a:latin typeface="Calibri"/>
                <a:ea typeface="Calibri"/>
                <a:cs typeface="Calibri"/>
                <a:sym typeface="Calibri"/>
              </a:rPr>
            </a:br>
            <a:r>
              <a:rPr lang="de-DE" sz="2400">
                <a:solidFill>
                  <a:schemeClr val="dk1"/>
                </a:solidFill>
                <a:latin typeface="Calibri"/>
                <a:ea typeface="Calibri"/>
                <a:cs typeface="Calibri"/>
                <a:sym typeface="Calibri"/>
              </a:rPr>
              <a:t>If you are not able to write, please, work</a:t>
            </a:r>
            <a:br>
              <a:rPr lang="de-DE" sz="2400">
                <a:solidFill>
                  <a:schemeClr val="dk1"/>
                </a:solidFill>
                <a:latin typeface="Calibri"/>
                <a:ea typeface="Calibri"/>
                <a:cs typeface="Calibri"/>
                <a:sym typeface="Calibri"/>
              </a:rPr>
            </a:br>
            <a:r>
              <a:rPr lang="de-DE" sz="2400">
                <a:solidFill>
                  <a:schemeClr val="dk1"/>
                </a:solidFill>
                <a:latin typeface="Calibri"/>
                <a:ea typeface="Calibri"/>
                <a:cs typeface="Calibri"/>
                <a:sym typeface="Calibri"/>
              </a:rPr>
              <a:t>together with other persons or record an</a:t>
            </a:r>
            <a:br>
              <a:rPr lang="de-DE" sz="2400">
                <a:solidFill>
                  <a:schemeClr val="dk1"/>
                </a:solidFill>
                <a:latin typeface="Calibri"/>
                <a:ea typeface="Calibri"/>
                <a:cs typeface="Calibri"/>
                <a:sym typeface="Calibri"/>
              </a:rPr>
            </a:br>
            <a:r>
              <a:rPr lang="de-DE" sz="2400">
                <a:solidFill>
                  <a:schemeClr val="dk1"/>
                </a:solidFill>
                <a:latin typeface="Calibri"/>
                <a:ea typeface="Calibri"/>
                <a:cs typeface="Calibri"/>
                <a:sym typeface="Calibri"/>
              </a:rPr>
              <a:t>audio about your ideas with your mobile phone.</a:t>
            </a:r>
            <a:endParaRPr/>
          </a:p>
          <a:p>
            <a:pPr marL="0" marR="0" lvl="0" indent="0" algn="l" rtl="0">
              <a:lnSpc>
                <a:spcPct val="90000"/>
              </a:lnSpc>
              <a:spcBef>
                <a:spcPts val="1000"/>
              </a:spcBef>
              <a:spcAft>
                <a:spcPts val="0"/>
              </a:spcAft>
              <a:buClr>
                <a:srgbClr val="888888"/>
              </a:buClr>
              <a:buSzPts val="2400"/>
              <a:buFont typeface="Arial"/>
              <a:buNone/>
            </a:pPr>
            <a:endParaRPr sz="2400">
              <a:solidFill>
                <a:schemeClr val="dk1"/>
              </a:solidFill>
              <a:latin typeface="Calibri"/>
              <a:ea typeface="Calibri"/>
              <a:cs typeface="Calibri"/>
              <a:sym typeface="Calibri"/>
            </a:endParaRPr>
          </a:p>
        </p:txBody>
      </p:sp>
      <p:grpSp>
        <p:nvGrpSpPr>
          <p:cNvPr id="480" name="Google Shape;480;p28"/>
          <p:cNvGrpSpPr/>
          <p:nvPr/>
        </p:nvGrpSpPr>
        <p:grpSpPr>
          <a:xfrm>
            <a:off x="7820855" y="1502643"/>
            <a:ext cx="1236134" cy="811833"/>
            <a:chOff x="9398829" y="2009719"/>
            <a:chExt cx="1236134" cy="811833"/>
          </a:xfrm>
        </p:grpSpPr>
        <p:sp>
          <p:nvSpPr>
            <p:cNvPr id="481" name="Google Shape;481;p28"/>
            <p:cNvSpPr/>
            <p:nvPr/>
          </p:nvSpPr>
          <p:spPr>
            <a:xfrm>
              <a:off x="9398829" y="2009719"/>
              <a:ext cx="1236134" cy="811833"/>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82" name="Google Shape;482;p28" descr="Filmstreifen Silhouette"/>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676529" y="2067266"/>
              <a:ext cx="680735" cy="680735"/>
            </a:xfrm>
            <a:prstGeom prst="rect">
              <a:avLst/>
            </a:prstGeom>
            <a:noFill/>
            <a:ln>
              <a:noFill/>
            </a:ln>
          </p:spPr>
        </p:pic>
      </p:grpSp>
      <p:sp>
        <p:nvSpPr>
          <p:cNvPr id="483" name="Google Shape;483;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de-DE"/>
              <a:t>Task 2: </a:t>
            </a:r>
            <a:endParaRPr/>
          </a:p>
        </p:txBody>
      </p:sp>
      <p:grpSp>
        <p:nvGrpSpPr>
          <p:cNvPr id="484" name="Google Shape;484;p28"/>
          <p:cNvGrpSpPr/>
          <p:nvPr/>
        </p:nvGrpSpPr>
        <p:grpSpPr>
          <a:xfrm>
            <a:off x="7827150" y="4579914"/>
            <a:ext cx="1236134" cy="811833"/>
            <a:chOff x="7820855" y="1997166"/>
            <a:chExt cx="1236134" cy="811833"/>
          </a:xfrm>
        </p:grpSpPr>
        <p:sp>
          <p:nvSpPr>
            <p:cNvPr id="485" name="Google Shape;485;p28"/>
            <p:cNvSpPr/>
            <p:nvPr/>
          </p:nvSpPr>
          <p:spPr>
            <a:xfrm>
              <a:off x="7820855" y="1997166"/>
              <a:ext cx="1236134" cy="811833"/>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86" name="Google Shape;486;p28" descr="Bleistif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8071254" y="2106506"/>
              <a:ext cx="763908" cy="562187"/>
            </a:xfrm>
            <a:prstGeom prst="rect">
              <a:avLst/>
            </a:prstGeom>
            <a:noFill/>
            <a:ln>
              <a:noFill/>
            </a:ln>
          </p:spPr>
        </p:pic>
      </p:grpSp>
      <p:pic>
        <p:nvPicPr>
          <p:cNvPr id="487" name="Google Shape;487;p2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495864" y="2104466"/>
            <a:ext cx="3750564" cy="2021236"/>
          </a:xfrm>
          <a:prstGeom prst="rect">
            <a:avLst/>
          </a:prstGeom>
          <a:noFill/>
          <a:ln>
            <a:noFill/>
          </a:ln>
        </p:spPr>
      </p:pic>
      <p:sp>
        <p:nvSpPr>
          <p:cNvPr id="488" name="Google Shape;488;p28"/>
          <p:cNvSpPr txBox="1"/>
          <p:nvPr/>
        </p:nvSpPr>
        <p:spPr>
          <a:xfrm>
            <a:off x="6246428" y="2844788"/>
            <a:ext cx="5945572" cy="646331"/>
          </a:xfrm>
          <a:prstGeom prst="rect">
            <a:avLst/>
          </a:prstGeom>
          <a:noFill/>
          <a:ln>
            <a:noFill/>
          </a:ln>
        </p:spPr>
        <p:txBody>
          <a:bodyPr spcFirstLastPara="1" wrap="square" lIns="91425" tIns="45700" rIns="91425" bIns="45700" anchor="t" anchorCtr="0">
            <a:spAutoFit/>
          </a:bodyPr>
          <a:lstStyle/>
          <a:p>
            <a:pPr marL="342900" marR="0" lvl="0" indent="-228600" algn="l" rtl="0">
              <a:spcBef>
                <a:spcPts val="0"/>
              </a:spcBef>
              <a:spcAft>
                <a:spcPts val="0"/>
              </a:spcAft>
              <a:buClr>
                <a:schemeClr val="dk1"/>
              </a:buClr>
              <a:buSzPts val="1800"/>
              <a:buFont typeface="Arial"/>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de-DE" sz="1800">
                <a:solidFill>
                  <a:schemeClr val="dk1"/>
                </a:solidFill>
                <a:latin typeface="Calibri"/>
                <a:ea typeface="Calibri"/>
                <a:cs typeface="Calibri"/>
                <a:sym typeface="Calibri"/>
              </a:rPr>
              <a:t>https://www.youtube.com/watch?v=sdxPTl8k9bI&amp;t=18s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29"/>
          <p:cNvSpPr txBox="1"/>
          <p:nvPr/>
        </p:nvSpPr>
        <p:spPr>
          <a:xfrm>
            <a:off x="2032493" y="1486242"/>
            <a:ext cx="10159507" cy="3145721"/>
          </a:xfrm>
          <a:prstGeom prst="rect">
            <a:avLst/>
          </a:prstGeom>
          <a:noFill/>
          <a:ln>
            <a:noFill/>
          </a:ln>
        </p:spPr>
        <p:txBody>
          <a:bodyPr spcFirstLastPara="1" wrap="square" lIns="121900" tIns="121900" rIns="121900" bIns="121900" anchor="t" anchorCtr="0">
            <a:noAutofit/>
          </a:bodyPr>
          <a:lstStyle/>
          <a:p>
            <a:pPr marL="342900" marR="0" lvl="0" indent="-342900" algn="l" rtl="0">
              <a:lnSpc>
                <a:spcPct val="90000"/>
              </a:lnSpc>
              <a:spcBef>
                <a:spcPts val="1000"/>
              </a:spcBef>
              <a:spcAft>
                <a:spcPts val="0"/>
              </a:spcAft>
              <a:buClr>
                <a:schemeClr val="dk1"/>
              </a:buClr>
              <a:buSzPts val="2400"/>
              <a:buFont typeface="Arial"/>
              <a:buChar char="•"/>
            </a:pPr>
            <a:r>
              <a:rPr lang="de-DE" sz="2400">
                <a:solidFill>
                  <a:schemeClr val="dk1"/>
                </a:solidFill>
                <a:latin typeface="Calibri"/>
                <a:ea typeface="Calibri"/>
                <a:cs typeface="Calibri"/>
                <a:sym typeface="Calibri"/>
              </a:rPr>
              <a:t>Create your own simple weather station:</a:t>
            </a:r>
            <a:endParaRPr/>
          </a:p>
          <a:p>
            <a:pPr marL="342900" marR="0" lvl="0" indent="-190500" algn="l" rtl="0">
              <a:lnSpc>
                <a:spcPct val="90000"/>
              </a:lnSpc>
              <a:spcBef>
                <a:spcPts val="1000"/>
              </a:spcBef>
              <a:spcAft>
                <a:spcPts val="0"/>
              </a:spcAft>
              <a:buClr>
                <a:srgbClr val="888888"/>
              </a:buClr>
              <a:buSzPts val="2400"/>
              <a:buFont typeface="Arial"/>
              <a:buNone/>
            </a:pPr>
            <a:endParaRPr sz="2400">
              <a:solidFill>
                <a:schemeClr val="dk1"/>
              </a:solidFill>
              <a:latin typeface="Calibri"/>
              <a:ea typeface="Calibri"/>
              <a:cs typeface="Calibri"/>
              <a:sym typeface="Calibri"/>
            </a:endParaRPr>
          </a:p>
          <a:p>
            <a:pPr marL="342900" marR="0" lvl="0" indent="-342900" algn="l" rtl="0">
              <a:lnSpc>
                <a:spcPct val="90000"/>
              </a:lnSpc>
              <a:spcBef>
                <a:spcPts val="1000"/>
              </a:spcBef>
              <a:spcAft>
                <a:spcPts val="0"/>
              </a:spcAft>
              <a:buClr>
                <a:schemeClr val="dk1"/>
              </a:buClr>
              <a:buSzPts val="2400"/>
              <a:buFont typeface="Arial"/>
              <a:buChar char="•"/>
            </a:pPr>
            <a:r>
              <a:rPr lang="de-DE" sz="2400">
                <a:solidFill>
                  <a:schemeClr val="dk1"/>
                </a:solidFill>
                <a:latin typeface="Calibri"/>
                <a:ea typeface="Calibri"/>
                <a:cs typeface="Calibri"/>
                <a:sym typeface="Calibri"/>
              </a:rPr>
              <a:t>Bring it outside and observe it for</a:t>
            </a:r>
            <a:br>
              <a:rPr lang="de-DE" sz="2400">
                <a:solidFill>
                  <a:schemeClr val="dk1"/>
                </a:solidFill>
                <a:latin typeface="Calibri"/>
                <a:ea typeface="Calibri"/>
                <a:cs typeface="Calibri"/>
                <a:sym typeface="Calibri"/>
              </a:rPr>
            </a:br>
            <a:r>
              <a:rPr lang="de-DE" sz="2400">
                <a:solidFill>
                  <a:schemeClr val="dk1"/>
                </a:solidFill>
                <a:latin typeface="Calibri"/>
                <a:ea typeface="Calibri"/>
                <a:cs typeface="Calibri"/>
                <a:sym typeface="Calibri"/>
              </a:rPr>
              <a:t>two week. Write down your observations</a:t>
            </a:r>
            <a:br>
              <a:rPr lang="de-DE" sz="2400">
                <a:solidFill>
                  <a:schemeClr val="dk1"/>
                </a:solidFill>
                <a:latin typeface="Calibri"/>
                <a:ea typeface="Calibri"/>
                <a:cs typeface="Calibri"/>
                <a:sym typeface="Calibri"/>
              </a:rPr>
            </a:br>
            <a:r>
              <a:rPr lang="de-DE" sz="2400">
                <a:solidFill>
                  <a:schemeClr val="dk1"/>
                </a:solidFill>
                <a:latin typeface="Calibri"/>
                <a:ea typeface="Calibri"/>
                <a:cs typeface="Calibri"/>
                <a:sym typeface="Calibri"/>
              </a:rPr>
              <a:t>in the observation protocol each day.</a:t>
            </a:r>
            <a:endParaRPr/>
          </a:p>
          <a:p>
            <a:pPr marL="342900" marR="0" lvl="0" indent="-190500" algn="l" rtl="0">
              <a:lnSpc>
                <a:spcPct val="90000"/>
              </a:lnSpc>
              <a:spcBef>
                <a:spcPts val="1000"/>
              </a:spcBef>
              <a:spcAft>
                <a:spcPts val="0"/>
              </a:spcAft>
              <a:buClr>
                <a:srgbClr val="888888"/>
              </a:buClr>
              <a:buSzPts val="2400"/>
              <a:buFont typeface="Arial"/>
              <a:buNone/>
            </a:pPr>
            <a:endParaRPr sz="2400">
              <a:solidFill>
                <a:schemeClr val="dk1"/>
              </a:solidFill>
              <a:latin typeface="Calibri"/>
              <a:ea typeface="Calibri"/>
              <a:cs typeface="Calibri"/>
              <a:sym typeface="Calibri"/>
            </a:endParaRPr>
          </a:p>
          <a:p>
            <a:pPr marL="342900" marR="0" lvl="0" indent="-342900" algn="l" rtl="0">
              <a:lnSpc>
                <a:spcPct val="90000"/>
              </a:lnSpc>
              <a:spcBef>
                <a:spcPts val="1000"/>
              </a:spcBef>
              <a:spcAft>
                <a:spcPts val="0"/>
              </a:spcAft>
              <a:buClr>
                <a:schemeClr val="dk1"/>
              </a:buClr>
              <a:buSzPts val="2400"/>
              <a:buFont typeface="Arial"/>
              <a:buChar char="•"/>
            </a:pPr>
            <a:r>
              <a:rPr lang="de-DE" sz="2400">
                <a:solidFill>
                  <a:schemeClr val="dk1"/>
                </a:solidFill>
                <a:latin typeface="Calibri"/>
                <a:ea typeface="Calibri"/>
                <a:cs typeface="Calibri"/>
                <a:sym typeface="Calibri"/>
              </a:rPr>
              <a:t>Meet each other after the two weeks and</a:t>
            </a:r>
            <a:br>
              <a:rPr lang="de-DE" sz="2400">
                <a:solidFill>
                  <a:schemeClr val="dk1"/>
                </a:solidFill>
                <a:latin typeface="Calibri"/>
                <a:ea typeface="Calibri"/>
                <a:cs typeface="Calibri"/>
                <a:sym typeface="Calibri"/>
              </a:rPr>
            </a:br>
            <a:r>
              <a:rPr lang="de-DE" sz="2400">
                <a:solidFill>
                  <a:schemeClr val="dk1"/>
                </a:solidFill>
                <a:latin typeface="Calibri"/>
                <a:ea typeface="Calibri"/>
                <a:cs typeface="Calibri"/>
                <a:sym typeface="Calibri"/>
              </a:rPr>
              <a:t>share your observations and experiences.</a:t>
            </a:r>
            <a:br>
              <a:rPr lang="de-DE" sz="2400">
                <a:solidFill>
                  <a:schemeClr val="dk1"/>
                </a:solidFill>
                <a:latin typeface="Calibri"/>
                <a:ea typeface="Calibri"/>
                <a:cs typeface="Calibri"/>
                <a:sym typeface="Calibri"/>
              </a:rPr>
            </a:br>
            <a:r>
              <a:rPr lang="de-DE" sz="2400">
                <a:solidFill>
                  <a:schemeClr val="dk1"/>
                </a:solidFill>
                <a:latin typeface="Calibri"/>
                <a:ea typeface="Calibri"/>
                <a:cs typeface="Calibri"/>
                <a:sym typeface="Calibri"/>
              </a:rPr>
              <a:t>Everybody has to be involved according to</a:t>
            </a:r>
            <a:br>
              <a:rPr lang="de-DE" sz="2400">
                <a:solidFill>
                  <a:schemeClr val="dk1"/>
                </a:solidFill>
                <a:latin typeface="Calibri"/>
                <a:ea typeface="Calibri"/>
                <a:cs typeface="Calibri"/>
                <a:sym typeface="Calibri"/>
              </a:rPr>
            </a:br>
            <a:r>
              <a:rPr lang="de-DE" sz="2400">
                <a:solidFill>
                  <a:schemeClr val="dk1"/>
                </a:solidFill>
                <a:latin typeface="Calibri"/>
                <a:ea typeface="Calibri"/>
                <a:cs typeface="Calibri"/>
                <a:sym typeface="Calibri"/>
              </a:rPr>
              <a:t>discuss classroom norms and community agreements.</a:t>
            </a:r>
            <a:endParaRPr/>
          </a:p>
        </p:txBody>
      </p:sp>
      <p:sp>
        <p:nvSpPr>
          <p:cNvPr id="494" name="Google Shape;494;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de-DE"/>
              <a:t>Task 3: </a:t>
            </a:r>
            <a:endParaRPr/>
          </a:p>
        </p:txBody>
      </p:sp>
      <p:grpSp>
        <p:nvGrpSpPr>
          <p:cNvPr id="495" name="Google Shape;495;p29"/>
          <p:cNvGrpSpPr/>
          <p:nvPr/>
        </p:nvGrpSpPr>
        <p:grpSpPr>
          <a:xfrm>
            <a:off x="9541440" y="2752146"/>
            <a:ext cx="1236134" cy="811833"/>
            <a:chOff x="7820855" y="1997166"/>
            <a:chExt cx="1236134" cy="811833"/>
          </a:xfrm>
        </p:grpSpPr>
        <p:sp>
          <p:nvSpPr>
            <p:cNvPr id="496" name="Google Shape;496;p29"/>
            <p:cNvSpPr/>
            <p:nvPr/>
          </p:nvSpPr>
          <p:spPr>
            <a:xfrm>
              <a:off x="7820855" y="1997166"/>
              <a:ext cx="1236134" cy="811833"/>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97" name="Google Shape;497;p29" descr="Bleistif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071254" y="2106506"/>
              <a:ext cx="763908" cy="562187"/>
            </a:xfrm>
            <a:prstGeom prst="rect">
              <a:avLst/>
            </a:prstGeom>
            <a:noFill/>
            <a:ln>
              <a:noFill/>
            </a:ln>
          </p:spPr>
        </p:pic>
      </p:grpSp>
      <p:grpSp>
        <p:nvGrpSpPr>
          <p:cNvPr id="498" name="Google Shape;498;p29"/>
          <p:cNvGrpSpPr/>
          <p:nvPr/>
        </p:nvGrpSpPr>
        <p:grpSpPr>
          <a:xfrm>
            <a:off x="7824922" y="1486242"/>
            <a:ext cx="1236134" cy="811833"/>
            <a:chOff x="10763052" y="4762174"/>
            <a:chExt cx="1236134" cy="811833"/>
          </a:xfrm>
        </p:grpSpPr>
        <p:sp>
          <p:nvSpPr>
            <p:cNvPr id="499" name="Google Shape;499;p29"/>
            <p:cNvSpPr/>
            <p:nvPr/>
          </p:nvSpPr>
          <p:spPr>
            <a:xfrm>
              <a:off x="10763052" y="4762174"/>
              <a:ext cx="1236134" cy="811833"/>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500" name="Google Shape;500;p29" descr="Becherglas Silhouette"/>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11005585" y="4785162"/>
              <a:ext cx="696429" cy="696429"/>
            </a:xfrm>
            <a:prstGeom prst="rect">
              <a:avLst/>
            </a:prstGeom>
            <a:noFill/>
            <a:ln>
              <a:noFill/>
            </a:ln>
          </p:spPr>
        </p:pic>
      </p:grpSp>
      <p:grpSp>
        <p:nvGrpSpPr>
          <p:cNvPr id="501" name="Google Shape;501;p29"/>
          <p:cNvGrpSpPr/>
          <p:nvPr/>
        </p:nvGrpSpPr>
        <p:grpSpPr>
          <a:xfrm>
            <a:off x="7824922" y="2700863"/>
            <a:ext cx="1236134" cy="914400"/>
            <a:chOff x="9541440" y="2985758"/>
            <a:chExt cx="1236134" cy="914400"/>
          </a:xfrm>
        </p:grpSpPr>
        <p:sp>
          <p:nvSpPr>
            <p:cNvPr id="502" name="Google Shape;502;p29"/>
            <p:cNvSpPr/>
            <p:nvPr/>
          </p:nvSpPr>
          <p:spPr>
            <a:xfrm>
              <a:off x="9541440" y="3023082"/>
              <a:ext cx="1236134" cy="811833"/>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503" name="Google Shape;503;p29" descr="Augen mit einfarbiger Füllung"/>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702307" y="2985758"/>
              <a:ext cx="914400" cy="914400"/>
            </a:xfrm>
            <a:prstGeom prst="rect">
              <a:avLst/>
            </a:prstGeom>
            <a:noFill/>
            <a:ln>
              <a:noFill/>
            </a:ln>
          </p:spPr>
        </p:pic>
      </p:grpSp>
      <p:grpSp>
        <p:nvGrpSpPr>
          <p:cNvPr id="504" name="Google Shape;504;p29"/>
          <p:cNvGrpSpPr/>
          <p:nvPr/>
        </p:nvGrpSpPr>
        <p:grpSpPr>
          <a:xfrm>
            <a:off x="7847298" y="4174763"/>
            <a:ext cx="1236134" cy="914400"/>
            <a:chOff x="7847298" y="4725268"/>
            <a:chExt cx="1236134" cy="914400"/>
          </a:xfrm>
        </p:grpSpPr>
        <p:sp>
          <p:nvSpPr>
            <p:cNvPr id="505" name="Google Shape;505;p29"/>
            <p:cNvSpPr/>
            <p:nvPr/>
          </p:nvSpPr>
          <p:spPr>
            <a:xfrm>
              <a:off x="7847298" y="4757020"/>
              <a:ext cx="1236134" cy="811833"/>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506" name="Google Shape;506;p29" descr="Benutzer Silhouette"/>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958469" y="4725268"/>
              <a:ext cx="914400" cy="914400"/>
            </a:xfrm>
            <a:prstGeom prst="rect">
              <a:avLst/>
            </a:prstGeom>
            <a:noFill/>
            <a:ln>
              <a:noFill/>
            </a:ln>
          </p:spPr>
        </p:pic>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Google Shape;511;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de-DE"/>
              <a:t>H5P- Tasks 1 about climate and</a:t>
            </a:r>
            <a:br>
              <a:rPr lang="de-DE"/>
            </a:br>
            <a:r>
              <a:rPr lang="de-DE"/>
              <a:t>the weather station – Climate change</a:t>
            </a:r>
            <a:endParaRPr/>
          </a:p>
        </p:txBody>
      </p:sp>
      <p:pic>
        <p:nvPicPr>
          <p:cNvPr id="512" name="Google Shape;512;p30"/>
          <p:cNvPicPr preferRelativeResize="0"/>
          <p:nvPr/>
        </p:nvPicPr>
        <p:blipFill rotWithShape="1">
          <a:blip r:embed="rId3">
            <a:alphaModFix/>
          </a:blip>
          <a:srcRect/>
          <a:stretch/>
        </p:blipFill>
        <p:spPr>
          <a:xfrm>
            <a:off x="1881775" y="2628830"/>
            <a:ext cx="8428450" cy="1600339"/>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517" name="Google Shape;517;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de-DE"/>
              <a:t>H5P- Tasks 2 about climate and</a:t>
            </a:r>
            <a:br>
              <a:rPr lang="de-DE"/>
            </a:br>
            <a:r>
              <a:rPr lang="de-DE"/>
              <a:t>the weather station - Instruments</a:t>
            </a:r>
            <a:endParaRPr/>
          </a:p>
        </p:txBody>
      </p:sp>
      <p:pic>
        <p:nvPicPr>
          <p:cNvPr id="518" name="Google Shape;518;p3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762374" y="1638618"/>
            <a:ext cx="5943955" cy="459481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3" name="Google Shape;523;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de-DE"/>
              <a:t>H5P- Tasks 3 about climate and</a:t>
            </a:r>
            <a:br>
              <a:rPr lang="de-DE"/>
            </a:br>
            <a:r>
              <a:rPr lang="de-DE"/>
              <a:t>the weather station – Global climate</a:t>
            </a:r>
            <a:endParaRPr/>
          </a:p>
        </p:txBody>
      </p:sp>
      <p:pic>
        <p:nvPicPr>
          <p:cNvPr id="524" name="Google Shape;524;p32"/>
          <p:cNvPicPr preferRelativeResize="0"/>
          <p:nvPr/>
        </p:nvPicPr>
        <p:blipFill rotWithShape="1">
          <a:blip r:embed="rId3">
            <a:alphaModFix/>
          </a:blip>
          <a:srcRect/>
          <a:stretch/>
        </p:blipFill>
        <p:spPr>
          <a:xfrm>
            <a:off x="1969412" y="2316383"/>
            <a:ext cx="8253175" cy="2225233"/>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de-DE"/>
              <a:t>H5P- Tasks 4 about climate and</a:t>
            </a:r>
            <a:br>
              <a:rPr lang="de-DE"/>
            </a:br>
            <a:r>
              <a:rPr lang="de-DE"/>
              <a:t>the weather station – Thermometers</a:t>
            </a:r>
            <a:endParaRPr/>
          </a:p>
        </p:txBody>
      </p:sp>
      <p:pic>
        <p:nvPicPr>
          <p:cNvPr id="530" name="Google Shape;530;p33"/>
          <p:cNvPicPr preferRelativeResize="0"/>
          <p:nvPr/>
        </p:nvPicPr>
        <p:blipFill rotWithShape="1">
          <a:blip r:embed="rId3">
            <a:alphaModFix/>
          </a:blip>
          <a:srcRect/>
          <a:stretch/>
        </p:blipFill>
        <p:spPr>
          <a:xfrm>
            <a:off x="2007515" y="2525951"/>
            <a:ext cx="8176969" cy="1806097"/>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pic>
        <p:nvPicPr>
          <p:cNvPr id="535" name="Google Shape;535;p34"/>
          <p:cNvPicPr preferRelativeResize="0"/>
          <p:nvPr/>
        </p:nvPicPr>
        <p:blipFill rotWithShape="1">
          <a:blip r:embed="rId3">
            <a:alphaModFix/>
          </a:blip>
          <a:srcRect/>
          <a:stretch/>
        </p:blipFill>
        <p:spPr>
          <a:xfrm>
            <a:off x="1999895" y="1969643"/>
            <a:ext cx="8192210" cy="2918713"/>
          </a:xfrm>
          <a:prstGeom prst="rect">
            <a:avLst/>
          </a:prstGeom>
          <a:noFill/>
          <a:ln>
            <a:noFill/>
          </a:ln>
        </p:spPr>
      </p:pic>
      <p:sp>
        <p:nvSpPr>
          <p:cNvPr id="536" name="Google Shape;536;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de-DE"/>
              <a:t>H5P- Tasks 5 about climate and</a:t>
            </a:r>
            <a:br>
              <a:rPr lang="de-DE"/>
            </a:br>
            <a:r>
              <a:rPr lang="de-DE"/>
              <a:t>the weather station – What is climate change?</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35"/>
          <p:cNvSpPr txBox="1"/>
          <p:nvPr/>
        </p:nvSpPr>
        <p:spPr>
          <a:xfrm>
            <a:off x="1858297" y="758478"/>
            <a:ext cx="9040762" cy="3777715"/>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chemeClr val="lt1"/>
              </a:buClr>
              <a:buSzPts val="4800"/>
              <a:buFont typeface="Montserrat"/>
              <a:buNone/>
            </a:pPr>
            <a:r>
              <a:rPr lang="de-DE" sz="8000" b="1" i="0" u="none" strike="noStrike" cap="none">
                <a:solidFill>
                  <a:schemeClr val="dk1"/>
                </a:solidFill>
                <a:latin typeface="Montserrat"/>
                <a:ea typeface="Montserrat"/>
                <a:cs typeface="Montserrat"/>
                <a:sym typeface="Montserrat"/>
              </a:rPr>
              <a:t>Congratulation!</a:t>
            </a:r>
            <a:endParaRPr/>
          </a:p>
          <a:p>
            <a:pPr marL="0" marR="0" lvl="0" indent="0" algn="just" rtl="0">
              <a:lnSpc>
                <a:spcPct val="100000"/>
              </a:lnSpc>
              <a:spcBef>
                <a:spcPts val="0"/>
              </a:spcBef>
              <a:spcAft>
                <a:spcPts val="0"/>
              </a:spcAft>
              <a:buClr>
                <a:schemeClr val="lt1"/>
              </a:buClr>
              <a:buSzPts val="4800"/>
              <a:buFont typeface="Montserrat"/>
              <a:buNone/>
            </a:pPr>
            <a:endParaRPr sz="4267" b="1" i="0" u="none" strike="noStrike" cap="none">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Clr>
                <a:schemeClr val="lt1"/>
              </a:buClr>
              <a:buSzPts val="4800"/>
              <a:buFont typeface="Montserrat"/>
              <a:buNone/>
            </a:pPr>
            <a:r>
              <a:rPr lang="de-DE" sz="4267" b="1" i="0" u="none" strike="noStrike" cap="none">
                <a:solidFill>
                  <a:schemeClr val="dk1"/>
                </a:solidFill>
                <a:latin typeface="Montserrat"/>
                <a:ea typeface="Montserrat"/>
                <a:cs typeface="Montserrat"/>
                <a:sym typeface="Montserrat"/>
              </a:rPr>
              <a:t>You mastered the activity on climate and the creation of a weather station!</a:t>
            </a:r>
            <a:endParaRPr/>
          </a:p>
          <a:p>
            <a:pPr marL="0" marR="0" lvl="0" indent="0" algn="l" rtl="0">
              <a:lnSpc>
                <a:spcPct val="100000"/>
              </a:lnSpc>
              <a:spcBef>
                <a:spcPts val="0"/>
              </a:spcBef>
              <a:spcAft>
                <a:spcPts val="0"/>
              </a:spcAft>
              <a:buClr>
                <a:schemeClr val="lt1"/>
              </a:buClr>
              <a:buSzPts val="4800"/>
              <a:buFont typeface="Montserrat"/>
              <a:buNone/>
            </a:pPr>
            <a:endParaRPr sz="8000" b="1" i="0" u="none" strike="noStrike" cap="none">
              <a:solidFill>
                <a:schemeClr val="dk1"/>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name="Office">
  <a:themeElements>
    <a:clrScheme name="Gelborange">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2024</Words>
  <Application>Microsoft Macintosh PowerPoint</Application>
  <PresentationFormat>Ecrã Panorâmico</PresentationFormat>
  <Paragraphs>149</Paragraphs>
  <Slides>35</Slides>
  <Notes>35</Notes>
  <HiddenSlides>0</HiddenSlides>
  <MMClips>0</MMClips>
  <ScaleCrop>false</ScaleCrop>
  <HeadingPairs>
    <vt:vector size="6" baseType="variant">
      <vt:variant>
        <vt:lpstr>Tipos de letra usados</vt:lpstr>
      </vt:variant>
      <vt:variant>
        <vt:i4>4</vt:i4>
      </vt:variant>
      <vt:variant>
        <vt:lpstr>Tema</vt:lpstr>
      </vt:variant>
      <vt:variant>
        <vt:i4>1</vt:i4>
      </vt:variant>
      <vt:variant>
        <vt:lpstr>Títulos dos diapositivos</vt:lpstr>
      </vt:variant>
      <vt:variant>
        <vt:i4>35</vt:i4>
      </vt:variant>
    </vt:vector>
  </HeadingPairs>
  <TitlesOfParts>
    <vt:vector size="40" baseType="lpstr">
      <vt:lpstr>Montserrat</vt:lpstr>
      <vt:lpstr>Arial</vt:lpstr>
      <vt:lpstr>Calibri</vt:lpstr>
      <vt:lpstr>Noto Sans Symbols</vt:lpstr>
      <vt:lpstr>Office</vt:lpstr>
      <vt:lpstr>Creating a weather station</vt:lpstr>
      <vt:lpstr>Structure of the activity</vt:lpstr>
      <vt:lpstr>A: About the topic  What's the weather like? Measurement devices at weather stations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B: About the training  Training phase  </vt:lpstr>
      <vt:lpstr>Task 1: </vt:lpstr>
      <vt:lpstr>Task 2: </vt:lpstr>
      <vt:lpstr>Task 3: </vt:lpstr>
      <vt:lpstr>H5P- Tasks 1 about climate and the weather station – Climate change</vt:lpstr>
      <vt:lpstr>H5P- Tasks 2 about climate and the weather station - Instruments</vt:lpstr>
      <vt:lpstr>H5P- Tasks 3 about climate and the weather station – Global climate</vt:lpstr>
      <vt:lpstr>H5P- Tasks 4 about climate and the weather station – Thermometers</vt:lpstr>
      <vt:lpstr>H5P- Tasks 5 about climate and the weather station – What is climate change?</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Creating a weather station</dc:title>
  <dc:creator>Marc Beutner</dc:creator>
  <cp:lastModifiedBy>Microsoft Office User</cp:lastModifiedBy>
  <cp:revision>1</cp:revision>
  <dcterms:created xsi:type="dcterms:W3CDTF">2023-06-29T05:00:19Z</dcterms:created>
  <dcterms:modified xsi:type="dcterms:W3CDTF">2025-06-14T14:03:59Z</dcterms:modified>
</cp:coreProperties>
</file>