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0" roundtripDataSignature="AMtx7mh7L2iyU8uWXgZMFmExJSgAaShK8g=="/>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69" autoAdjust="0"/>
    <p:restoredTop sz="94660"/>
  </p:normalViewPr>
  <p:slideViewPr>
    <p:cSldViewPr>
      <p:cViewPr varScale="1">
        <p:scale>
          <a:sx n="83" d="100"/>
          <a:sy n="83" d="100"/>
        </p:scale>
        <p:origin x="-634" y="-77"/>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Arial"/>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8" name="Google Shape;15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5" name="Google Shape;16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3" name="Google Shape;17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1" name="Google Shape;18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9" name="Google Shape;18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7" name="Google Shape;19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8" name="Google Shape;20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4" name="Google Shape;21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3" name="Google Shape;22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5" name="Google Shape;23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2" name="Google Shape;24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0" name="Google Shape;25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0" name="Google Shape;26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0" name="Google Shape;27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9" name="Google Shape;27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47"/>
        <p:cNvGrpSpPr/>
        <p:nvPr/>
      </p:nvGrpSpPr>
      <p:grpSpPr>
        <a:xfrm>
          <a:off x="0" y="0"/>
          <a:ext cx="0" cy="0"/>
          <a:chOff x="0" y="0"/>
          <a:chExt cx="0" cy="0"/>
        </a:xfrm>
      </p:grpSpPr>
      <p:sp>
        <p:nvSpPr>
          <p:cNvPr id="48" name="Google Shape;48;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0" name="Google Shape;50;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53" name="Google Shape;53;p17"/>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 name="Google Shape;54;p1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pPr marL="0" marR="0" lvl="0" indent="0" algn="l" rtl="0">
                <a:lnSpc>
                  <a:spcPct val="100000"/>
                </a:lnSpc>
                <a:spcBef>
                  <a:spcPts val="0"/>
                </a:spcBef>
                <a:spcAft>
                  <a:spcPts val="0"/>
                </a:spcAft>
                <a:buClr>
                  <a:srgbClr val="000000"/>
                </a:buClr>
                <a:buSzPts val="1500"/>
                <a:buFont typeface="Arial"/>
                <a:buNone/>
              </a:pPr>
              <a:t>‹#›</a:t>
            </a:fld>
            <a:r>
              <a:rPr lang="en-US"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55"/>
        <p:cNvGrpSpPr/>
        <p:nvPr/>
      </p:nvGrpSpPr>
      <p:grpSpPr>
        <a:xfrm>
          <a:off x="0" y="0"/>
          <a:ext cx="0" cy="0"/>
          <a:chOff x="0" y="0"/>
          <a:chExt cx="0" cy="0"/>
        </a:xfrm>
      </p:grpSpPr>
      <p:sp>
        <p:nvSpPr>
          <p:cNvPr id="56" name="Google Shape;5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60" name="Google Shape;60;p18"/>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61;p1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pPr marL="0" marR="0" lvl="0" indent="0" algn="l" rtl="0">
                <a:lnSpc>
                  <a:spcPct val="100000"/>
                </a:lnSpc>
                <a:spcBef>
                  <a:spcPts val="0"/>
                </a:spcBef>
                <a:spcAft>
                  <a:spcPts val="0"/>
                </a:spcAft>
                <a:buClr>
                  <a:srgbClr val="000000"/>
                </a:buClr>
                <a:buSzPts val="1500"/>
                <a:buFont typeface="Arial"/>
                <a:buNone/>
              </a:pPr>
              <a:t>‹#›</a:t>
            </a:fld>
            <a:r>
              <a:rPr lang="en-US"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elfolie">
  <p:cSld name="2_Titelfolie">
    <p:spTree>
      <p:nvGrpSpPr>
        <p:cNvPr id="1" name="Shape 62"/>
        <p:cNvGrpSpPr/>
        <p:nvPr/>
      </p:nvGrpSpPr>
      <p:grpSpPr>
        <a:xfrm>
          <a:off x="0" y="0"/>
          <a:ext cx="0" cy="0"/>
          <a:chOff x="0" y="0"/>
          <a:chExt cx="0" cy="0"/>
        </a:xfrm>
      </p:grpSpPr>
      <p:sp>
        <p:nvSpPr>
          <p:cNvPr id="63" name="Google Shape;63;p19"/>
          <p:cNvSpPr/>
          <p:nvPr/>
        </p:nvSpPr>
        <p:spPr>
          <a:xfrm>
            <a:off x="9448800" y="15605"/>
            <a:ext cx="2743200" cy="6051176"/>
          </a:xfrm>
          <a:prstGeom prst="rect">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4" name="Google Shape;64;p19"/>
          <p:cNvSpPr txBox="1">
            <a:spLocks noGrp="1"/>
          </p:cNvSpPr>
          <p:nvPr>
            <p:ph type="ctrTitle"/>
          </p:nvPr>
        </p:nvSpPr>
        <p:spPr>
          <a:xfrm>
            <a:off x="1524000" y="1122363"/>
            <a:ext cx="7546822"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9"/>
          <p:cNvSpPr txBox="1">
            <a:spLocks noGrp="1"/>
          </p:cNvSpPr>
          <p:nvPr>
            <p:ph type="subTitle" idx="1"/>
          </p:nvPr>
        </p:nvSpPr>
        <p:spPr>
          <a:xfrm>
            <a:off x="1524000" y="3602038"/>
            <a:ext cx="7546822"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66" name="Google Shape;66;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69" name="Google Shape;69;p19"/>
          <p:cNvSpPr txBox="1"/>
          <p:nvPr/>
        </p:nvSpPr>
        <p:spPr>
          <a:xfrm>
            <a:off x="9496196" y="1615915"/>
            <a:ext cx="2845177" cy="1909129"/>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chemeClr val="dk1"/>
              </a:buClr>
              <a:buSzPts val="3600"/>
              <a:buFont typeface="Calibri"/>
              <a:buNone/>
            </a:pPr>
            <a:r>
              <a:rPr lang="en-US" sz="3600" b="1" i="0" u="none" strike="noStrike" cap="none">
                <a:solidFill>
                  <a:schemeClr val="dk1"/>
                </a:solidFill>
                <a:latin typeface="Calibri"/>
                <a:ea typeface="Calibri"/>
                <a:cs typeface="Calibri"/>
                <a:sym typeface="Calibri"/>
              </a:rPr>
              <a:t>STEM</a:t>
            </a:r>
            <a:br>
              <a:rPr lang="en-US" sz="3600" b="1" i="0" u="none" strike="noStrike" cap="none">
                <a:solidFill>
                  <a:schemeClr val="dk1"/>
                </a:solidFill>
                <a:latin typeface="Calibri"/>
                <a:ea typeface="Calibri"/>
                <a:cs typeface="Calibri"/>
                <a:sym typeface="Calibri"/>
              </a:rPr>
            </a:br>
            <a:r>
              <a:rPr lang="en-US" sz="3600" b="1" i="0" u="none" strike="noStrike" cap="none">
                <a:solidFill>
                  <a:schemeClr val="dk1"/>
                </a:solidFill>
                <a:latin typeface="Calibri"/>
                <a:ea typeface="Calibri"/>
                <a:cs typeface="Calibri"/>
                <a:sym typeface="Calibri"/>
              </a:rPr>
              <a:t>for inclusive schools</a:t>
            </a:r>
            <a:endParaRPr sz="1400" b="0" i="0" u="none" strike="noStrike" cap="none">
              <a:solidFill>
                <a:srgbClr val="000000"/>
              </a:solidFill>
              <a:latin typeface="Arial"/>
              <a:ea typeface="Arial"/>
              <a:cs typeface="Arial"/>
              <a:sym typeface="Arial"/>
            </a:endParaRPr>
          </a:p>
        </p:txBody>
      </p:sp>
      <p:sp>
        <p:nvSpPr>
          <p:cNvPr id="70" name="Google Shape;70;p19"/>
          <p:cNvSpPr txBox="1">
            <a:spLocks noGrp="1"/>
          </p:cNvSpPr>
          <p:nvPr>
            <p:ph type="body" idx="2"/>
          </p:nvPr>
        </p:nvSpPr>
        <p:spPr>
          <a:xfrm>
            <a:off x="9476849" y="3794379"/>
            <a:ext cx="3200400" cy="141360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800"/>
              <a:buNone/>
              <a:defRPr sz="1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1" name="Google Shape;71;p19"/>
          <p:cNvPicPr preferRelativeResize="0"/>
          <p:nvPr/>
        </p:nvPicPr>
        <p:blipFill rotWithShape="1">
          <a:blip r:embed="rId2">
            <a:alphaModFix/>
          </a:blip>
          <a:srcRect/>
          <a:stretch/>
        </p:blipFill>
        <p:spPr>
          <a:xfrm>
            <a:off x="10093469" y="148745"/>
            <a:ext cx="1453861" cy="128494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elfolie">
  <p:cSld name="1_Titelfolie">
    <p:spTree>
      <p:nvGrpSpPr>
        <p:cNvPr id="1" name="Shape 72"/>
        <p:cNvGrpSpPr/>
        <p:nvPr/>
      </p:nvGrpSpPr>
      <p:grpSpPr>
        <a:xfrm>
          <a:off x="0" y="0"/>
          <a:ext cx="0" cy="0"/>
          <a:chOff x="0" y="0"/>
          <a:chExt cx="0" cy="0"/>
        </a:xfrm>
      </p:grpSpPr>
      <p:sp>
        <p:nvSpPr>
          <p:cNvPr id="73" name="Google Shape;73;p2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5" name="Google Shape;7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78" name="Google Shape;78;p20"/>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 name="Google Shape;79;p20"/>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pPr marL="0" marR="0" lvl="0" indent="0" algn="l" rtl="0">
                <a:lnSpc>
                  <a:spcPct val="100000"/>
                </a:lnSpc>
                <a:spcBef>
                  <a:spcPts val="0"/>
                </a:spcBef>
                <a:spcAft>
                  <a:spcPts val="0"/>
                </a:spcAft>
                <a:buClr>
                  <a:srgbClr val="000000"/>
                </a:buClr>
                <a:buSzPts val="1500"/>
                <a:buFont typeface="Arial"/>
                <a:buNone/>
              </a:pPr>
              <a:t>‹#›</a:t>
            </a:fld>
            <a:r>
              <a:rPr lang="en-US"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80"/>
        <p:cNvGrpSpPr/>
        <p:nvPr/>
      </p:nvGrpSpPr>
      <p:grpSpPr>
        <a:xfrm>
          <a:off x="0" y="0"/>
          <a:ext cx="0" cy="0"/>
          <a:chOff x="0" y="0"/>
          <a:chExt cx="0" cy="0"/>
        </a:xfrm>
      </p:grpSpPr>
      <p:sp>
        <p:nvSpPr>
          <p:cNvPr id="81" name="Google Shape;81;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86" name="Google Shape;86;p21"/>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21"/>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pPr marL="0" marR="0" lvl="0" indent="0" algn="l" rtl="0">
                <a:lnSpc>
                  <a:spcPct val="100000"/>
                </a:lnSpc>
                <a:spcBef>
                  <a:spcPts val="0"/>
                </a:spcBef>
                <a:spcAft>
                  <a:spcPts val="0"/>
                </a:spcAft>
                <a:buClr>
                  <a:srgbClr val="000000"/>
                </a:buClr>
                <a:buSzPts val="1500"/>
                <a:buFont typeface="Arial"/>
                <a:buNone/>
              </a:pPr>
              <a:t>‹#›</a:t>
            </a:fld>
            <a:r>
              <a:rPr lang="en-US"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88"/>
        <p:cNvGrpSpPr/>
        <p:nvPr/>
      </p:nvGrpSpPr>
      <p:grpSpPr>
        <a:xfrm>
          <a:off x="0" y="0"/>
          <a:ext cx="0" cy="0"/>
          <a:chOff x="0" y="0"/>
          <a:chExt cx="0" cy="0"/>
        </a:xfrm>
      </p:grpSpPr>
      <p:sp>
        <p:nvSpPr>
          <p:cNvPr id="89" name="Google Shape;89;p2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2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91" name="Google Shape;9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94" name="Google Shape;94;p22"/>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 name="Google Shape;95;p2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pPr marL="0" marR="0" lvl="0" indent="0" algn="l" rtl="0">
                <a:lnSpc>
                  <a:spcPct val="100000"/>
                </a:lnSpc>
                <a:spcBef>
                  <a:spcPts val="0"/>
                </a:spcBef>
                <a:spcAft>
                  <a:spcPts val="0"/>
                </a:spcAft>
                <a:buClr>
                  <a:srgbClr val="000000"/>
                </a:buClr>
                <a:buSzPts val="1500"/>
                <a:buFont typeface="Arial"/>
                <a:buNone/>
              </a:pPr>
              <a:t>‹#›</a:t>
            </a:fld>
            <a:r>
              <a:rPr lang="en-US"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96"/>
        <p:cNvGrpSpPr/>
        <p:nvPr/>
      </p:nvGrpSpPr>
      <p:grpSpPr>
        <a:xfrm>
          <a:off x="0" y="0"/>
          <a:ext cx="0" cy="0"/>
          <a:chOff x="0" y="0"/>
          <a:chExt cx="0" cy="0"/>
        </a:xfrm>
      </p:grpSpPr>
      <p:sp>
        <p:nvSpPr>
          <p:cNvPr id="97" name="Google Shape;97;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2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2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 name="Google Shape;10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103" name="Google Shape;103;p23"/>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23"/>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pPr marL="0" marR="0" lvl="0" indent="0" algn="l" rtl="0">
                <a:lnSpc>
                  <a:spcPct val="100000"/>
                </a:lnSpc>
                <a:spcBef>
                  <a:spcPts val="0"/>
                </a:spcBef>
                <a:spcAft>
                  <a:spcPts val="0"/>
                </a:spcAft>
                <a:buClr>
                  <a:srgbClr val="000000"/>
                </a:buClr>
                <a:buSzPts val="1500"/>
                <a:buFont typeface="Arial"/>
                <a:buNone/>
              </a:pPr>
              <a:t>‹#›</a:t>
            </a:fld>
            <a:r>
              <a:rPr lang="en-US"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105"/>
        <p:cNvGrpSpPr/>
        <p:nvPr/>
      </p:nvGrpSpPr>
      <p:grpSpPr>
        <a:xfrm>
          <a:off x="0" y="0"/>
          <a:ext cx="0" cy="0"/>
          <a:chOff x="0" y="0"/>
          <a:chExt cx="0" cy="0"/>
        </a:xfrm>
      </p:grpSpPr>
      <p:sp>
        <p:nvSpPr>
          <p:cNvPr id="106" name="Google Shape;106;p2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2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8" name="Google Shape;108;p2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9" name="Google Shape;109;p2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0" name="Google Shape;110;p2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114" name="Google Shape;114;p24"/>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p2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pPr marL="0" marR="0" lvl="0" indent="0" algn="l" rtl="0">
                <a:lnSpc>
                  <a:spcPct val="100000"/>
                </a:lnSpc>
                <a:spcBef>
                  <a:spcPts val="0"/>
                </a:spcBef>
                <a:spcAft>
                  <a:spcPts val="0"/>
                </a:spcAft>
                <a:buClr>
                  <a:srgbClr val="000000"/>
                </a:buClr>
                <a:buSzPts val="1500"/>
                <a:buFont typeface="Arial"/>
                <a:buNone/>
              </a:pPr>
              <a:t>‹#›</a:t>
            </a:fld>
            <a:r>
              <a:rPr lang="en-US"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116"/>
        <p:cNvGrpSpPr/>
        <p:nvPr/>
      </p:nvGrpSpPr>
      <p:grpSpPr>
        <a:xfrm>
          <a:off x="0" y="0"/>
          <a:ext cx="0" cy="0"/>
          <a:chOff x="0" y="0"/>
          <a:chExt cx="0" cy="0"/>
        </a:xfrm>
      </p:grpSpPr>
      <p:sp>
        <p:nvSpPr>
          <p:cNvPr id="117" name="Google Shape;117;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120" name="Google Shape;120;p25"/>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2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pPr marL="0" marR="0" lvl="0" indent="0" algn="l" rtl="0">
                <a:lnSpc>
                  <a:spcPct val="100000"/>
                </a:lnSpc>
                <a:spcBef>
                  <a:spcPts val="0"/>
                </a:spcBef>
                <a:spcAft>
                  <a:spcPts val="0"/>
                </a:spcAft>
                <a:buClr>
                  <a:srgbClr val="000000"/>
                </a:buClr>
                <a:buSzPts val="1500"/>
                <a:buFont typeface="Arial"/>
                <a:buNone/>
              </a:pPr>
              <a:t>‹#›</a:t>
            </a:fld>
            <a:r>
              <a:rPr lang="en-US"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122"/>
        <p:cNvGrpSpPr/>
        <p:nvPr/>
      </p:nvGrpSpPr>
      <p:grpSpPr>
        <a:xfrm>
          <a:off x="0" y="0"/>
          <a:ext cx="0" cy="0"/>
          <a:chOff x="0" y="0"/>
          <a:chExt cx="0" cy="0"/>
        </a:xfrm>
      </p:grpSpPr>
      <p:sp>
        <p:nvSpPr>
          <p:cNvPr id="123" name="Google Shape;123;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2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25" name="Google Shape;125;p2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26" name="Google Shape;126;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129" name="Google Shape;129;p26"/>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0" name="Google Shape;130;p26"/>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pPr marL="0" marR="0" lvl="0" indent="0" algn="l" rtl="0">
                <a:lnSpc>
                  <a:spcPct val="100000"/>
                </a:lnSpc>
                <a:spcBef>
                  <a:spcPts val="0"/>
                </a:spcBef>
                <a:spcAft>
                  <a:spcPts val="0"/>
                </a:spcAft>
                <a:buClr>
                  <a:srgbClr val="000000"/>
                </a:buClr>
                <a:buSzPts val="1500"/>
                <a:buFont typeface="Arial"/>
                <a:buNone/>
              </a:pPr>
              <a:t>‹#›</a:t>
            </a:fld>
            <a:r>
              <a:rPr lang="en-US"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131"/>
        <p:cNvGrpSpPr/>
        <p:nvPr/>
      </p:nvGrpSpPr>
      <p:grpSpPr>
        <a:xfrm>
          <a:off x="0" y="0"/>
          <a:ext cx="0" cy="0"/>
          <a:chOff x="0" y="0"/>
          <a:chExt cx="0" cy="0"/>
        </a:xfrm>
      </p:grpSpPr>
      <p:sp>
        <p:nvSpPr>
          <p:cNvPr id="132" name="Google Shape;132;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27"/>
          <p:cNvSpPr>
            <a:spLocks noGrp="1"/>
          </p:cNvSpPr>
          <p:nvPr>
            <p:ph type="pic" idx="2"/>
          </p:nvPr>
        </p:nvSpPr>
        <p:spPr>
          <a:xfrm>
            <a:off x="5183188" y="987425"/>
            <a:ext cx="6172200" cy="4873625"/>
          </a:xfrm>
          <a:prstGeom prst="rect">
            <a:avLst/>
          </a:prstGeom>
          <a:noFill/>
          <a:ln>
            <a:noFill/>
          </a:ln>
        </p:spPr>
      </p:sp>
      <p:sp>
        <p:nvSpPr>
          <p:cNvPr id="134" name="Google Shape;134;p2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5" name="Google Shape;135;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138" name="Google Shape;138;p27"/>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p2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pPr marL="0" marR="0" lvl="0" indent="0" algn="l" rtl="0">
                <a:lnSpc>
                  <a:spcPct val="100000"/>
                </a:lnSpc>
                <a:spcBef>
                  <a:spcPts val="0"/>
                </a:spcBef>
                <a:spcAft>
                  <a:spcPts val="0"/>
                </a:spcAft>
                <a:buClr>
                  <a:srgbClr val="000000"/>
                </a:buClr>
                <a:buSzPts val="1500"/>
                <a:buFont typeface="Arial"/>
                <a:buNone/>
              </a:pPr>
              <a:t>‹#›</a:t>
            </a:fld>
            <a:r>
              <a:rPr lang="en-US"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140"/>
        <p:cNvGrpSpPr/>
        <p:nvPr/>
      </p:nvGrpSpPr>
      <p:grpSpPr>
        <a:xfrm>
          <a:off x="0" y="0"/>
          <a:ext cx="0" cy="0"/>
          <a:chOff x="0" y="0"/>
          <a:chExt cx="0" cy="0"/>
        </a:xfrm>
      </p:grpSpPr>
      <p:sp>
        <p:nvSpPr>
          <p:cNvPr id="141" name="Google Shape;141;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2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146" name="Google Shape;146;p28"/>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2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pPr marL="0" marR="0" lvl="0" indent="0" algn="l" rtl="0">
                <a:lnSpc>
                  <a:spcPct val="100000"/>
                </a:lnSpc>
                <a:spcBef>
                  <a:spcPts val="0"/>
                </a:spcBef>
                <a:spcAft>
                  <a:spcPts val="0"/>
                </a:spcAft>
                <a:buClr>
                  <a:srgbClr val="000000"/>
                </a:buClr>
                <a:buSzPts val="1500"/>
                <a:buFont typeface="Arial"/>
                <a:buNone/>
              </a:pPr>
              <a:t>‹#›</a:t>
            </a:fld>
            <a:r>
              <a:rPr lang="en-US"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148"/>
        <p:cNvGrpSpPr/>
        <p:nvPr/>
      </p:nvGrpSpPr>
      <p:grpSpPr>
        <a:xfrm>
          <a:off x="0" y="0"/>
          <a:ext cx="0" cy="0"/>
          <a:chOff x="0" y="0"/>
          <a:chExt cx="0" cy="0"/>
        </a:xfrm>
      </p:grpSpPr>
      <p:sp>
        <p:nvSpPr>
          <p:cNvPr id="149" name="Google Shape;149;p2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2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3" name="Google Shape;1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154" name="Google Shape;154;p29"/>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29"/>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pPr marL="0" marR="0" lvl="0" indent="0" algn="l" rtl="0">
                <a:lnSpc>
                  <a:spcPct val="100000"/>
                </a:lnSpc>
                <a:spcBef>
                  <a:spcPts val="0"/>
                </a:spcBef>
                <a:spcAft>
                  <a:spcPts val="0"/>
                </a:spcAft>
                <a:buClr>
                  <a:srgbClr val="000000"/>
                </a:buClr>
                <a:buSzPts val="1500"/>
                <a:buFont typeface="Arial"/>
                <a:buNone/>
              </a:pPr>
              <a:t>‹#›</a:t>
            </a:fld>
            <a:r>
              <a:rPr lang="en-US" sz="1500" b="0" i="0" u="none" strike="noStrike" cap="none">
                <a:solidFill>
                  <a:schemeClr val="lt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DF8E0">
                <a:alpha val="89411"/>
              </a:srgbClr>
            </a:gs>
            <a:gs pos="72000">
              <a:srgbClr val="F4E9C2"/>
            </a:gs>
            <a:gs pos="100000">
              <a:srgbClr val="F7E09E"/>
            </a:gs>
          </a:gsLst>
          <a:lin ang="5400000" scaled="0"/>
        </a:grad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grpSp>
        <p:nvGrpSpPr>
          <p:cNvPr id="15" name="Google Shape;15;p16"/>
          <p:cNvGrpSpPr/>
          <p:nvPr/>
        </p:nvGrpSpPr>
        <p:grpSpPr>
          <a:xfrm>
            <a:off x="1" y="228600"/>
            <a:ext cx="1996775" cy="6638628"/>
            <a:chOff x="2487613" y="285750"/>
            <a:chExt cx="2428875" cy="5654676"/>
          </a:xfrm>
        </p:grpSpPr>
        <p:sp>
          <p:nvSpPr>
            <p:cNvPr id="16" name="Google Shape;16;p16"/>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16"/>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18;p16"/>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16"/>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6"/>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21;p16"/>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p16"/>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23;p16"/>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24;p16"/>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25;p16"/>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26;p16"/>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27;p16"/>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28" name="Google Shape;28;p16"/>
          <p:cNvGrpSpPr/>
          <p:nvPr/>
        </p:nvGrpSpPr>
        <p:grpSpPr>
          <a:xfrm>
            <a:off x="27222" y="-786"/>
            <a:ext cx="1539072" cy="6854039"/>
            <a:chOff x="6627813" y="194833"/>
            <a:chExt cx="1952625" cy="5678918"/>
          </a:xfrm>
        </p:grpSpPr>
        <p:sp>
          <p:nvSpPr>
            <p:cNvPr id="29" name="Google Shape;29;p16"/>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p16"/>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1;p16"/>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2;p16"/>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 name="Google Shape;33;p16"/>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4;p16"/>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16"/>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16"/>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6"/>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16"/>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16"/>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16"/>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1" name="Google Shape;41;p16"/>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2" name="Google Shape;42;p16"/>
          <p:cNvPicPr preferRelativeResize="0"/>
          <p:nvPr/>
        </p:nvPicPr>
        <p:blipFill rotWithShape="1">
          <a:blip r:embed="rId15">
            <a:alphaModFix/>
          </a:blip>
          <a:srcRect/>
          <a:stretch/>
        </p:blipFill>
        <p:spPr>
          <a:xfrm>
            <a:off x="253355" y="5295298"/>
            <a:ext cx="2509612" cy="1673074"/>
          </a:xfrm>
          <a:prstGeom prst="rect">
            <a:avLst/>
          </a:prstGeom>
          <a:noFill/>
          <a:ln>
            <a:noFill/>
          </a:ln>
        </p:spPr>
      </p:pic>
      <p:pic>
        <p:nvPicPr>
          <p:cNvPr id="43" name="Google Shape;43;p16"/>
          <p:cNvPicPr preferRelativeResize="0"/>
          <p:nvPr/>
        </p:nvPicPr>
        <p:blipFill rotWithShape="1">
          <a:blip r:embed="rId16">
            <a:alphaModFix/>
          </a:blip>
          <a:srcRect/>
          <a:stretch/>
        </p:blipFill>
        <p:spPr>
          <a:xfrm>
            <a:off x="2769343" y="6371409"/>
            <a:ext cx="1061484" cy="400384"/>
          </a:xfrm>
          <a:prstGeom prst="rect">
            <a:avLst/>
          </a:prstGeom>
          <a:noFill/>
          <a:ln>
            <a:noFill/>
          </a:ln>
        </p:spPr>
      </p:pic>
      <p:sp>
        <p:nvSpPr>
          <p:cNvPr id="44" name="Google Shape;44;p16"/>
          <p:cNvSpPr txBox="1"/>
          <p:nvPr/>
        </p:nvSpPr>
        <p:spPr>
          <a:xfrm>
            <a:off x="4193224" y="6266872"/>
            <a:ext cx="5015522" cy="818408"/>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chemeClr val="accent1"/>
              </a:buClr>
              <a:buSzPts val="900"/>
              <a:buFont typeface="Noto Sans Symbols"/>
              <a:buNone/>
            </a:pPr>
            <a:r>
              <a:rPr lang="en-US" sz="900" b="0" i="0" u="none" strike="noStrike" cap="non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rgbClr val="595959"/>
              </a:solidFill>
              <a:latin typeface="Calibri"/>
              <a:ea typeface="Calibri"/>
              <a:cs typeface="Calibri"/>
              <a:sym typeface="Calibri"/>
            </a:endParaRPr>
          </a:p>
          <a:p>
            <a:pPr marL="0" marR="0" lvl="0" indent="0" algn="ctr" rtl="0">
              <a:lnSpc>
                <a:spcPct val="100000"/>
              </a:lnSpc>
              <a:spcBef>
                <a:spcPts val="1000"/>
              </a:spcBef>
              <a:spcAft>
                <a:spcPts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45" name="Google Shape;45;p16"/>
          <p:cNvPicPr preferRelativeResize="0"/>
          <p:nvPr/>
        </p:nvPicPr>
        <p:blipFill rotWithShape="1">
          <a:blip r:embed="rId17">
            <a:alphaModFix/>
          </a:blip>
          <a:srcRect/>
          <a:stretch/>
        </p:blipFill>
        <p:spPr>
          <a:xfrm>
            <a:off x="9585046" y="6244739"/>
            <a:ext cx="1987550" cy="567690"/>
          </a:xfrm>
          <a:prstGeom prst="rect">
            <a:avLst/>
          </a:prstGeom>
          <a:noFill/>
          <a:ln>
            <a:noFill/>
          </a:ln>
        </p:spPr>
      </p:pic>
      <p:pic>
        <p:nvPicPr>
          <p:cNvPr id="46" name="Google Shape;46;p16"/>
          <p:cNvPicPr preferRelativeResize="0"/>
          <p:nvPr/>
        </p:nvPicPr>
        <p:blipFill rotWithShape="1">
          <a:blip r:embed="rId18">
            <a:alphaModFix/>
          </a:blip>
          <a:srcRect/>
          <a:stretch/>
        </p:blipFill>
        <p:spPr>
          <a:xfrm>
            <a:off x="10710917" y="94130"/>
            <a:ext cx="1453861" cy="128494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US"/>
              <a:t>Control of Geometric and Constructive Elements of Twist Drills</a:t>
            </a:r>
            <a:endParaRPr/>
          </a:p>
        </p:txBody>
      </p:sp>
      <p:sp>
        <p:nvSpPr>
          <p:cNvPr id="161" name="Google Shape;161;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a:t>STEM4inclusive schools</a:t>
            </a:r>
            <a:br>
              <a:rPr lang="en-US"/>
            </a:br>
            <a:r>
              <a:rPr lang="en-US"/>
              <a:t>WP2 – Toolbox</a:t>
            </a:r>
            <a:endParaRPr/>
          </a:p>
        </p:txBody>
      </p:sp>
      <p:sp>
        <p:nvSpPr>
          <p:cNvPr id="162" name="Google Shape;162;p1"/>
          <p:cNvSpPr txBox="1"/>
          <p:nvPr/>
        </p:nvSpPr>
        <p:spPr>
          <a:xfrm>
            <a:off x="137798" y="0"/>
            <a:ext cx="2086928"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STEM for Inclusive Schools</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Project no:</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KA220-NW-23-30-151162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
          <p:cNvSpPr txBox="1">
            <a:spLocks noGrp="1"/>
          </p:cNvSpPr>
          <p:nvPr>
            <p:ph type="title"/>
          </p:nvPr>
        </p:nvSpPr>
        <p:spPr>
          <a:xfrm>
            <a:off x="838200" y="365125"/>
            <a:ext cx="99038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Overview</a:t>
            </a:r>
            <a:endParaRPr/>
          </a:p>
        </p:txBody>
      </p:sp>
      <p:cxnSp>
        <p:nvCxnSpPr>
          <p:cNvPr id="168" name="Google Shape;168;p2"/>
          <p:cNvCxnSpPr/>
          <p:nvPr/>
        </p:nvCxnSpPr>
        <p:spPr>
          <a:xfrm rot="10800000">
            <a:off x="2354343" y="2628686"/>
            <a:ext cx="0" cy="1979695"/>
          </a:xfrm>
          <a:prstGeom prst="straightConnector1">
            <a:avLst/>
          </a:prstGeom>
          <a:noFill/>
          <a:ln w="76200" cap="flat" cmpd="sng">
            <a:solidFill>
              <a:schemeClr val="accent2"/>
            </a:solidFill>
            <a:prstDash val="solid"/>
            <a:round/>
            <a:headEnd type="none" w="sm" len="sm"/>
            <a:tailEnd type="none" w="sm" len="sm"/>
          </a:ln>
        </p:spPr>
      </p:cxnSp>
      <p:sp>
        <p:nvSpPr>
          <p:cNvPr id="169" name="Google Shape;169;p2"/>
          <p:cNvSpPr txBox="1"/>
          <p:nvPr/>
        </p:nvSpPr>
        <p:spPr>
          <a:xfrm>
            <a:off x="2461188" y="2518024"/>
            <a:ext cx="8751000" cy="267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The terminology of twist drills is given in SR ISO 5419:2012, the constructive elements and geometric parameters of the cutting part – in STAS R 1112/4-87, and the general quality conditions in STAS 6359-86.</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The drill can be assimilated to a tool consisting of two internal turning knives, solidified by a common core having helical channels for chip evacuation.</a:t>
            </a:r>
            <a:endParaRPr sz="1400" b="0" i="0" u="none" strike="noStrike" cap="none">
              <a:solidFill>
                <a:srgbClr val="000000"/>
              </a:solidFill>
              <a:latin typeface="Arial"/>
              <a:ea typeface="Arial"/>
              <a:cs typeface="Arial"/>
              <a:sym typeface="Arial"/>
            </a:endParaRPr>
          </a:p>
        </p:txBody>
      </p:sp>
      <p:sp>
        <p:nvSpPr>
          <p:cNvPr id="170" name="Google Shape;170;p2"/>
          <p:cNvSpPr txBox="1"/>
          <p:nvPr/>
        </p:nvSpPr>
        <p:spPr>
          <a:xfrm>
            <a:off x="184932" y="0"/>
            <a:ext cx="2096355"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STEM for Inclusive Schools</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Project no:</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KA220-NW-23-30-151162</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
          <p:cNvSpPr txBox="1"/>
          <p:nvPr/>
        </p:nvSpPr>
        <p:spPr>
          <a:xfrm>
            <a:off x="1831972" y="508510"/>
            <a:ext cx="6478500" cy="5262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The edges of the main cutting edges, resulting from the intersection of the clearance faces with the main seating faces, are joined in the central area by a transverse cutting edge. In a section N2 – N2 normal to the transverse cutting edge, a negative clearance angle γ2&lt;0 is found. The existence of the ground facets of the secondary seating faces is motivated by the need to guide the tool in the machined bore. In order to reduce friction, the drill has a slight reverse taper, which leads to the appearance of the secondary approach angle k2.</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The constructive geometric parameters of the drill will be defined as for an internal turning tool.</a:t>
            </a:r>
            <a:endParaRPr sz="1400" b="0" i="0" u="none" strike="noStrike" cap="none">
              <a:solidFill>
                <a:srgbClr val="000000"/>
              </a:solidFill>
              <a:latin typeface="Arial"/>
              <a:ea typeface="Arial"/>
              <a:cs typeface="Arial"/>
              <a:sym typeface="Arial"/>
            </a:endParaRPr>
          </a:p>
        </p:txBody>
      </p:sp>
      <p:pic>
        <p:nvPicPr>
          <p:cNvPr id="176" name="Google Shape;176;p3"/>
          <p:cNvPicPr preferRelativeResize="0"/>
          <p:nvPr/>
        </p:nvPicPr>
        <p:blipFill rotWithShape="1">
          <a:blip r:embed="rId3">
            <a:alphaModFix/>
          </a:blip>
          <a:srcRect/>
          <a:stretch/>
        </p:blipFill>
        <p:spPr>
          <a:xfrm>
            <a:off x="8093562" y="86498"/>
            <a:ext cx="2760198" cy="4713502"/>
          </a:xfrm>
          <a:prstGeom prst="rect">
            <a:avLst/>
          </a:prstGeom>
          <a:noFill/>
          <a:ln>
            <a:noFill/>
          </a:ln>
        </p:spPr>
      </p:pic>
      <p:sp>
        <p:nvSpPr>
          <p:cNvPr id="177" name="Google Shape;177;p3"/>
          <p:cNvSpPr txBox="1"/>
          <p:nvPr/>
        </p:nvSpPr>
        <p:spPr>
          <a:xfrm>
            <a:off x="7948284" y="4800000"/>
            <a:ext cx="4007400" cy="646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1"/>
                </a:solidFill>
                <a:latin typeface="Courier New"/>
                <a:ea typeface="Courier New"/>
                <a:cs typeface="Courier New"/>
                <a:sym typeface="Courier New"/>
              </a:rPr>
              <a:t>Cutting tool design – UDJG laboratory guide</a:t>
            </a:r>
            <a:endParaRPr sz="1400" b="0" i="0" u="none" strike="noStrike" cap="none">
              <a:solidFill>
                <a:srgbClr val="000000"/>
              </a:solidFill>
              <a:latin typeface="Arial"/>
              <a:ea typeface="Arial"/>
              <a:cs typeface="Arial"/>
              <a:sym typeface="Arial"/>
            </a:endParaRPr>
          </a:p>
        </p:txBody>
      </p:sp>
      <p:sp>
        <p:nvSpPr>
          <p:cNvPr id="178" name="Google Shape;178;p3"/>
          <p:cNvSpPr txBox="1"/>
          <p:nvPr/>
        </p:nvSpPr>
        <p:spPr>
          <a:xfrm>
            <a:off x="313629" y="0"/>
            <a:ext cx="2049221"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STEM for Inclusive Schools</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Project no:</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KA220-NW-23-30-151162</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4"/>
          <p:cNvSpPr txBox="1"/>
          <p:nvPr/>
        </p:nvSpPr>
        <p:spPr>
          <a:xfrm>
            <a:off x="1976950" y="903674"/>
            <a:ext cx="6648600" cy="4401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The constructive clearance angle is considered in the section plane N – N, and the constructive main seating angle in the section A – A (this coincides with the working plane).</a:t>
            </a: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The clearance angle γ is formed between the tangent to the clearance surface at a point M on the cutting edge and the normal at the same point to the surface generated by the cutting edge by rotating the drill around its axis.</a:t>
            </a: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The main seating angle α is measured between the tangent to the seating face at the considered point and the tangent at the same point M to the circle described by it by rotating around the drill axis.</a:t>
            </a: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The angle of inclination of the helical groove ω is formed between the tangent to the outer helical surface and the drill axis.</a:t>
            </a:r>
            <a:endParaRPr sz="2000" b="0" i="0" u="none" strike="noStrike" cap="none">
              <a:solidFill>
                <a:srgbClr val="000000"/>
              </a:solidFill>
              <a:latin typeface="Arial"/>
              <a:ea typeface="Arial"/>
              <a:cs typeface="Arial"/>
              <a:sym typeface="Arial"/>
            </a:endParaRPr>
          </a:p>
        </p:txBody>
      </p:sp>
      <p:pic>
        <p:nvPicPr>
          <p:cNvPr id="184" name="Google Shape;184;p4"/>
          <p:cNvPicPr preferRelativeResize="0"/>
          <p:nvPr/>
        </p:nvPicPr>
        <p:blipFill rotWithShape="1">
          <a:blip r:embed="rId3">
            <a:alphaModFix/>
          </a:blip>
          <a:srcRect/>
          <a:stretch/>
        </p:blipFill>
        <p:spPr>
          <a:xfrm>
            <a:off x="8076471" y="141493"/>
            <a:ext cx="2760198" cy="4713502"/>
          </a:xfrm>
          <a:prstGeom prst="rect">
            <a:avLst/>
          </a:prstGeom>
          <a:noFill/>
          <a:ln>
            <a:noFill/>
          </a:ln>
        </p:spPr>
      </p:pic>
      <p:sp>
        <p:nvSpPr>
          <p:cNvPr id="185" name="Google Shape;185;p4"/>
          <p:cNvSpPr txBox="1"/>
          <p:nvPr/>
        </p:nvSpPr>
        <p:spPr>
          <a:xfrm>
            <a:off x="7948284" y="4800000"/>
            <a:ext cx="400728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1"/>
                </a:solidFill>
                <a:latin typeface="Courier New"/>
                <a:ea typeface="Courier New"/>
                <a:cs typeface="Courier New"/>
                <a:sym typeface="Courier New"/>
              </a:rPr>
              <a:t>Cutting tool design – UDJG laboratory guide</a:t>
            </a:r>
            <a:endParaRPr sz="1400" b="0" i="0" u="none" strike="noStrike" cap="none">
              <a:solidFill>
                <a:srgbClr val="000000"/>
              </a:solidFill>
              <a:latin typeface="Arial"/>
              <a:ea typeface="Arial"/>
              <a:cs typeface="Arial"/>
              <a:sym typeface="Arial"/>
            </a:endParaRPr>
          </a:p>
        </p:txBody>
      </p:sp>
      <p:sp>
        <p:nvSpPr>
          <p:cNvPr id="186" name="Google Shape;186;p4"/>
          <p:cNvSpPr txBox="1"/>
          <p:nvPr/>
        </p:nvSpPr>
        <p:spPr>
          <a:xfrm>
            <a:off x="165751" y="0"/>
            <a:ext cx="219062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STEM for Inclusive Schools</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Project no:</a:t>
            </a:r>
            <a:endParaRPr/>
          </a:p>
          <a:p>
            <a:pPr marL="0" marR="0" lvl="0" indent="0" algn="ctr" rtl="0">
              <a:lnSpc>
                <a:spcPct val="100000"/>
              </a:lnSpc>
              <a:spcBef>
                <a:spcPts val="0"/>
              </a:spcBef>
              <a:spcAft>
                <a:spcPts val="0"/>
              </a:spcAft>
              <a:buNone/>
            </a:pPr>
            <a:r>
              <a:rPr lang="en-US" sz="1200" b="1" i="0" u="none" strike="noStrike" cap="none">
                <a:solidFill>
                  <a:srgbClr val="000000"/>
                </a:solidFill>
                <a:latin typeface="Arial"/>
                <a:ea typeface="Arial"/>
                <a:cs typeface="Arial"/>
                <a:sym typeface="Arial"/>
              </a:rPr>
              <a:t>KA220-NW-23-30-151162</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5"/>
          <p:cNvSpPr txBox="1"/>
          <p:nvPr/>
        </p:nvSpPr>
        <p:spPr>
          <a:xfrm>
            <a:off x="1809883" y="646331"/>
            <a:ext cx="6648628" cy="51706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1"/>
                </a:solidFill>
                <a:latin typeface="Calibri"/>
                <a:ea typeface="Calibri"/>
                <a:cs typeface="Calibri"/>
                <a:sym typeface="Calibri"/>
              </a:rPr>
              <a:t>On the cylinder corresponding to point M, the clearance angle γM plane A – A is equal to ωM.</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1"/>
                </a:solidFill>
                <a:latin typeface="Calibri"/>
                <a:ea typeface="Calibri"/>
                <a:cs typeface="Calibri"/>
                <a:sym typeface="Calibri"/>
              </a:rPr>
              <a:t>The constructive main angle of attack is defined between the projection of the main cutting edge on the base plane and the tool axis. The double of the angle of attack is called the tip angle of the drill.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1"/>
                </a:solidFill>
                <a:latin typeface="Calibri"/>
                <a:ea typeface="Calibri"/>
                <a:cs typeface="Calibri"/>
                <a:sym typeface="Calibri"/>
              </a:rPr>
              <a:t>The angle of inclination of the transverse cutting edge ψ is measured between the projections of the cutting edges of the main cutting edge and the transverse cutting edge, in a plane normal to the drill axis.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1"/>
                </a:solidFill>
                <a:latin typeface="Calibri"/>
                <a:ea typeface="Calibri"/>
                <a:cs typeface="Calibri"/>
                <a:sym typeface="Calibri"/>
              </a:rPr>
              <a:t>The secondary angle of attack k1 has very small values ​​(due to this angle, the drill becomes slightly conical).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1"/>
                </a:solidFill>
                <a:latin typeface="Calibri"/>
                <a:ea typeface="Calibri"/>
                <a:cs typeface="Calibri"/>
                <a:sym typeface="Calibri"/>
              </a:rPr>
              <a:t>The secondary landing angle α1 is zero due to the leading facet.</a:t>
            </a:r>
            <a:endParaRPr sz="1400" b="0" i="0" u="none" strike="noStrike" cap="none">
              <a:solidFill>
                <a:srgbClr val="000000"/>
              </a:solidFill>
              <a:latin typeface="Arial"/>
              <a:ea typeface="Arial"/>
              <a:cs typeface="Arial"/>
              <a:sym typeface="Arial"/>
            </a:endParaRPr>
          </a:p>
        </p:txBody>
      </p:sp>
      <p:pic>
        <p:nvPicPr>
          <p:cNvPr id="192" name="Google Shape;192;p5"/>
          <p:cNvPicPr preferRelativeResize="0"/>
          <p:nvPr/>
        </p:nvPicPr>
        <p:blipFill rotWithShape="1">
          <a:blip r:embed="rId3">
            <a:alphaModFix/>
          </a:blip>
          <a:srcRect/>
          <a:stretch/>
        </p:blipFill>
        <p:spPr>
          <a:xfrm>
            <a:off x="8247386" y="69405"/>
            <a:ext cx="2760198" cy="4713502"/>
          </a:xfrm>
          <a:prstGeom prst="rect">
            <a:avLst/>
          </a:prstGeom>
          <a:noFill/>
          <a:ln>
            <a:noFill/>
          </a:ln>
        </p:spPr>
      </p:pic>
      <p:sp>
        <p:nvSpPr>
          <p:cNvPr id="193" name="Google Shape;193;p5"/>
          <p:cNvSpPr txBox="1"/>
          <p:nvPr/>
        </p:nvSpPr>
        <p:spPr>
          <a:xfrm>
            <a:off x="7948284" y="4800000"/>
            <a:ext cx="400728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1"/>
                </a:solidFill>
                <a:latin typeface="Courier New"/>
                <a:ea typeface="Courier New"/>
                <a:cs typeface="Courier New"/>
                <a:sym typeface="Courier New"/>
              </a:rPr>
              <a:t>Cutting tool design – UDJG laboratory guide</a:t>
            </a:r>
            <a:endParaRPr sz="1400" b="0" i="0" u="none" strike="noStrike" cap="none">
              <a:solidFill>
                <a:srgbClr val="000000"/>
              </a:solidFill>
              <a:latin typeface="Arial"/>
              <a:ea typeface="Arial"/>
              <a:cs typeface="Arial"/>
              <a:sym typeface="Arial"/>
            </a:endParaRPr>
          </a:p>
        </p:txBody>
      </p:sp>
      <p:sp>
        <p:nvSpPr>
          <p:cNvPr id="194" name="Google Shape;194;p5"/>
          <p:cNvSpPr txBox="1"/>
          <p:nvPr/>
        </p:nvSpPr>
        <p:spPr>
          <a:xfrm>
            <a:off x="184932" y="0"/>
            <a:ext cx="218119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STEM for Inclusive Schools</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Project no:</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KA220-NW-23-30-151162</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6"/>
          <p:cNvSpPr txBox="1"/>
          <p:nvPr/>
        </p:nvSpPr>
        <p:spPr>
          <a:xfrm>
            <a:off x="1907386" y="1014348"/>
            <a:ext cx="6648628" cy="37856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The geometric parameters of the drill have the following relationship:</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where: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D is the diameter of the drill;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DM is the diameter of the circle on which point M is located;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d is the diameter of the drill core.</a:t>
            </a:r>
            <a:endParaRPr sz="1400" b="0" i="0" u="none" strike="noStrike" cap="none">
              <a:solidFill>
                <a:srgbClr val="000000"/>
              </a:solidFill>
              <a:latin typeface="Arial"/>
              <a:ea typeface="Arial"/>
              <a:cs typeface="Arial"/>
              <a:sym typeface="Arial"/>
            </a:endParaRPr>
          </a:p>
        </p:txBody>
      </p:sp>
      <p:pic>
        <p:nvPicPr>
          <p:cNvPr id="200" name="Google Shape;200;p6"/>
          <p:cNvPicPr preferRelativeResize="0"/>
          <p:nvPr/>
        </p:nvPicPr>
        <p:blipFill rotWithShape="1">
          <a:blip r:embed="rId3">
            <a:alphaModFix/>
          </a:blip>
          <a:srcRect/>
          <a:stretch/>
        </p:blipFill>
        <p:spPr>
          <a:xfrm>
            <a:off x="8345058" y="86498"/>
            <a:ext cx="2760198" cy="4713502"/>
          </a:xfrm>
          <a:prstGeom prst="rect">
            <a:avLst/>
          </a:prstGeom>
          <a:noFill/>
          <a:ln>
            <a:noFill/>
          </a:ln>
        </p:spPr>
      </p:pic>
      <p:pic>
        <p:nvPicPr>
          <p:cNvPr id="201" name="Google Shape;201;p6"/>
          <p:cNvPicPr preferRelativeResize="0"/>
          <p:nvPr/>
        </p:nvPicPr>
        <p:blipFill rotWithShape="1">
          <a:blip r:embed="rId4">
            <a:alphaModFix/>
          </a:blip>
          <a:srcRect/>
          <a:stretch/>
        </p:blipFill>
        <p:spPr>
          <a:xfrm>
            <a:off x="1901052" y="1946935"/>
            <a:ext cx="6047232" cy="822960"/>
          </a:xfrm>
          <a:prstGeom prst="rect">
            <a:avLst/>
          </a:prstGeom>
          <a:noFill/>
          <a:ln>
            <a:noFill/>
          </a:ln>
        </p:spPr>
      </p:pic>
      <p:pic>
        <p:nvPicPr>
          <p:cNvPr id="202" name="Google Shape;202;p6"/>
          <p:cNvPicPr preferRelativeResize="0"/>
          <p:nvPr/>
        </p:nvPicPr>
        <p:blipFill rotWithShape="1">
          <a:blip r:embed="rId5">
            <a:alphaModFix/>
          </a:blip>
          <a:srcRect/>
          <a:stretch/>
        </p:blipFill>
        <p:spPr>
          <a:xfrm>
            <a:off x="2714019" y="4662721"/>
            <a:ext cx="2265848" cy="822122"/>
          </a:xfrm>
          <a:prstGeom prst="rect">
            <a:avLst/>
          </a:prstGeom>
          <a:noFill/>
          <a:ln>
            <a:noFill/>
          </a:ln>
        </p:spPr>
      </p:pic>
      <p:pic>
        <p:nvPicPr>
          <p:cNvPr id="203" name="Google Shape;203;p6"/>
          <p:cNvPicPr preferRelativeResize="0"/>
          <p:nvPr/>
        </p:nvPicPr>
        <p:blipFill rotWithShape="1">
          <a:blip r:embed="rId6">
            <a:alphaModFix/>
          </a:blip>
          <a:srcRect/>
          <a:stretch/>
        </p:blipFill>
        <p:spPr>
          <a:xfrm>
            <a:off x="2694693" y="5484843"/>
            <a:ext cx="2025353" cy="843897"/>
          </a:xfrm>
          <a:prstGeom prst="rect">
            <a:avLst/>
          </a:prstGeom>
          <a:noFill/>
          <a:ln>
            <a:noFill/>
          </a:ln>
        </p:spPr>
      </p:pic>
      <p:sp>
        <p:nvSpPr>
          <p:cNvPr id="204" name="Google Shape;204;p6"/>
          <p:cNvSpPr txBox="1"/>
          <p:nvPr/>
        </p:nvSpPr>
        <p:spPr>
          <a:xfrm>
            <a:off x="7948284" y="4800000"/>
            <a:ext cx="400728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1"/>
                </a:solidFill>
                <a:latin typeface="Courier New"/>
                <a:ea typeface="Courier New"/>
                <a:cs typeface="Courier New"/>
                <a:sym typeface="Courier New"/>
              </a:rPr>
              <a:t>Cutting tool design – UDJG laboratory guide</a:t>
            </a:r>
            <a:endParaRPr sz="1400" b="0" i="0" u="none" strike="noStrike" cap="none">
              <a:solidFill>
                <a:srgbClr val="000000"/>
              </a:solidFill>
              <a:latin typeface="Arial"/>
              <a:ea typeface="Arial"/>
              <a:cs typeface="Arial"/>
              <a:sym typeface="Arial"/>
            </a:endParaRPr>
          </a:p>
        </p:txBody>
      </p:sp>
      <p:sp>
        <p:nvSpPr>
          <p:cNvPr id="205" name="Google Shape;205;p6"/>
          <p:cNvSpPr txBox="1"/>
          <p:nvPr/>
        </p:nvSpPr>
        <p:spPr>
          <a:xfrm>
            <a:off x="297890" y="15338"/>
            <a:ext cx="2237757"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STEM for Inclusive Schools</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Project no:</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KA220-NW-23-30-151162</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7"/>
          <p:cNvSpPr txBox="1"/>
          <p:nvPr/>
        </p:nvSpPr>
        <p:spPr>
          <a:xfrm>
            <a:off x="2383972" y="1151096"/>
            <a:ext cx="6109062" cy="35394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The seating angle has values ​​ranging from 6° ÷ 10° at the edge periphery, increasing towards the core of the drill up to 20° ÷ 30°.</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This variation is necessary because during the cutting process the functional seating angle decreases towards the drill axis.</a:t>
            </a:r>
            <a:endParaRPr sz="2800" b="0" i="0" u="none" strike="noStrike" cap="none">
              <a:solidFill>
                <a:schemeClr val="dk1"/>
              </a:solidFill>
              <a:latin typeface="Calibri"/>
              <a:ea typeface="Calibri"/>
              <a:cs typeface="Calibri"/>
              <a:sym typeface="Calibri"/>
            </a:endParaRPr>
          </a:p>
        </p:txBody>
      </p:sp>
      <p:sp>
        <p:nvSpPr>
          <p:cNvPr id="211" name="Google Shape;211;p7"/>
          <p:cNvSpPr txBox="1"/>
          <p:nvPr/>
        </p:nvSpPr>
        <p:spPr>
          <a:xfrm>
            <a:off x="184932" y="0"/>
            <a:ext cx="2350878"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STEM for Inclusive Schools</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Project no:</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KA220-NW-23-30-151162</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Relief angle control</a:t>
            </a:r>
            <a:endParaRPr/>
          </a:p>
        </p:txBody>
      </p:sp>
      <p:sp>
        <p:nvSpPr>
          <p:cNvPr id="217" name="Google Shape;217;p8"/>
          <p:cNvSpPr txBox="1"/>
          <p:nvPr/>
        </p:nvSpPr>
        <p:spPr>
          <a:xfrm>
            <a:off x="973182" y="1299141"/>
            <a:ext cx="9668691"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The relief angle is measured at several points on the drill bit, using the device in the figure.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For this purpose, the measuring drill bit is fixed on the cone of the device, which can be precisely rotated around its axis by the required angle.</a:t>
            </a:r>
            <a:endParaRPr sz="1400" b="0" i="0" u="none" strike="noStrike" cap="none">
              <a:solidFill>
                <a:srgbClr val="000000"/>
              </a:solidFill>
              <a:latin typeface="Arial"/>
              <a:ea typeface="Arial"/>
              <a:cs typeface="Arial"/>
              <a:sym typeface="Arial"/>
            </a:endParaRPr>
          </a:p>
        </p:txBody>
      </p:sp>
      <p:pic>
        <p:nvPicPr>
          <p:cNvPr id="218" name="Google Shape;218;p8"/>
          <p:cNvPicPr preferRelativeResize="0"/>
          <p:nvPr/>
        </p:nvPicPr>
        <p:blipFill rotWithShape="1">
          <a:blip r:embed="rId3">
            <a:alphaModFix/>
          </a:blip>
          <a:srcRect/>
          <a:stretch/>
        </p:blipFill>
        <p:spPr>
          <a:xfrm>
            <a:off x="2630123" y="2157382"/>
            <a:ext cx="6931753" cy="3609145"/>
          </a:xfrm>
          <a:prstGeom prst="rect">
            <a:avLst/>
          </a:prstGeom>
          <a:noFill/>
          <a:ln>
            <a:noFill/>
          </a:ln>
        </p:spPr>
      </p:pic>
      <p:sp>
        <p:nvSpPr>
          <p:cNvPr id="219" name="Google Shape;219;p8"/>
          <p:cNvSpPr txBox="1"/>
          <p:nvPr/>
        </p:nvSpPr>
        <p:spPr>
          <a:xfrm>
            <a:off x="9836208" y="3429000"/>
            <a:ext cx="1845891" cy="147732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1"/>
                </a:solidFill>
                <a:latin typeface="Courier New"/>
                <a:ea typeface="Courier New"/>
                <a:cs typeface="Courier New"/>
                <a:sym typeface="Courier New"/>
              </a:rPr>
              <a:t>Cutting tool design – UDJG laboratory guide</a:t>
            </a:r>
            <a:endParaRPr sz="1400" b="0" i="0" u="none" strike="noStrike" cap="none">
              <a:solidFill>
                <a:srgbClr val="000000"/>
              </a:solidFill>
              <a:latin typeface="Arial"/>
              <a:ea typeface="Arial"/>
              <a:cs typeface="Arial"/>
              <a:sym typeface="Arial"/>
            </a:endParaRPr>
          </a:p>
        </p:txBody>
      </p:sp>
      <p:sp>
        <p:nvSpPr>
          <p:cNvPr id="220" name="Google Shape;220;p8"/>
          <p:cNvSpPr txBox="1"/>
          <p:nvPr/>
        </p:nvSpPr>
        <p:spPr>
          <a:xfrm>
            <a:off x="156651" y="-11947"/>
            <a:ext cx="2360305"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STEM for Inclusive Schools</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Project no:</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KA220-NW-23-30-151162</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Relief angle control</a:t>
            </a:r>
            <a:endParaRPr/>
          </a:p>
        </p:txBody>
      </p:sp>
      <p:sp>
        <p:nvSpPr>
          <p:cNvPr id="226" name="Google Shape;226;p9"/>
          <p:cNvSpPr txBox="1"/>
          <p:nvPr/>
        </p:nvSpPr>
        <p:spPr>
          <a:xfrm>
            <a:off x="838200" y="1236779"/>
            <a:ext cx="8077200"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The measurement of the elements necessary to determine the relief angle is done with two comparators, mounted according to the diagram in the figure on two sleds, which can move in the plane in two perpendicular directions.</a:t>
            </a:r>
            <a:endParaRPr sz="2400" b="0" i="0" u="none" strike="noStrike" cap="none">
              <a:solidFill>
                <a:schemeClr val="dk1"/>
              </a:solidFill>
              <a:latin typeface="Calibri"/>
              <a:ea typeface="Calibri"/>
              <a:cs typeface="Calibri"/>
              <a:sym typeface="Calibri"/>
            </a:endParaRPr>
          </a:p>
        </p:txBody>
      </p:sp>
      <p:sp>
        <p:nvSpPr>
          <p:cNvPr id="227" name="Google Shape;227;p9"/>
          <p:cNvSpPr txBox="1"/>
          <p:nvPr/>
        </p:nvSpPr>
        <p:spPr>
          <a:xfrm>
            <a:off x="2348848" y="3464996"/>
            <a:ext cx="9616440"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The measurement method is based on the fact that the triangle A</a:t>
            </a:r>
            <a:r>
              <a:rPr lang="en-US" sz="1400" b="0" i="0" u="none" strike="noStrike" cap="none">
                <a:solidFill>
                  <a:schemeClr val="dk1"/>
                </a:solidFill>
                <a:latin typeface="Calibri"/>
                <a:ea typeface="Calibri"/>
                <a:cs typeface="Calibri"/>
                <a:sym typeface="Calibri"/>
              </a:rPr>
              <a:t>1</a:t>
            </a:r>
            <a:r>
              <a:rPr lang="en-US" sz="2400" b="0" i="0" u="none" strike="noStrike" cap="none">
                <a:solidFill>
                  <a:schemeClr val="dk1"/>
                </a:solidFill>
                <a:latin typeface="Calibri"/>
                <a:ea typeface="Calibri"/>
                <a:cs typeface="Calibri"/>
                <a:sym typeface="Calibri"/>
              </a:rPr>
              <a:t>CD is considered to be a right triangle. The error made by replacing the arc A</a:t>
            </a:r>
            <a:r>
              <a:rPr lang="en-US" sz="1400" b="0" i="0" u="none" strike="noStrike" cap="none">
                <a:solidFill>
                  <a:schemeClr val="dk1"/>
                </a:solidFill>
                <a:latin typeface="Calibri"/>
                <a:ea typeface="Calibri"/>
                <a:cs typeface="Calibri"/>
                <a:sym typeface="Calibri"/>
              </a:rPr>
              <a:t>1</a:t>
            </a:r>
            <a:r>
              <a:rPr lang="en-US" sz="2400" b="0" i="0" u="none" strike="noStrike" cap="none">
                <a:solidFill>
                  <a:schemeClr val="dk1"/>
                </a:solidFill>
                <a:latin typeface="Calibri"/>
                <a:ea typeface="Calibri"/>
                <a:cs typeface="Calibri"/>
                <a:sym typeface="Calibri"/>
              </a:rPr>
              <a:t>D with the respective chord is small.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The angle of inclination αM, corresponding to the diameter DM of the point considered M where the measurement is made, is given by the relationship:</a:t>
            </a:r>
            <a:endParaRPr sz="1400" b="0" i="0" u="none" strike="noStrike" cap="none">
              <a:solidFill>
                <a:srgbClr val="000000"/>
              </a:solidFill>
              <a:latin typeface="Arial"/>
              <a:ea typeface="Arial"/>
              <a:cs typeface="Arial"/>
              <a:sym typeface="Arial"/>
            </a:endParaRPr>
          </a:p>
        </p:txBody>
      </p:sp>
      <p:pic>
        <p:nvPicPr>
          <p:cNvPr id="228" name="Google Shape;228;p9"/>
          <p:cNvPicPr preferRelativeResize="0"/>
          <p:nvPr/>
        </p:nvPicPr>
        <p:blipFill rotWithShape="1">
          <a:blip r:embed="rId3">
            <a:alphaModFix/>
          </a:blip>
          <a:srcRect/>
          <a:stretch/>
        </p:blipFill>
        <p:spPr>
          <a:xfrm>
            <a:off x="9930024" y="5303519"/>
            <a:ext cx="2107399" cy="815768"/>
          </a:xfrm>
          <a:prstGeom prst="rect">
            <a:avLst/>
          </a:prstGeom>
          <a:noFill/>
          <a:ln>
            <a:noFill/>
          </a:ln>
        </p:spPr>
      </p:pic>
      <p:pic>
        <p:nvPicPr>
          <p:cNvPr id="229" name="Google Shape;229;p9"/>
          <p:cNvPicPr preferRelativeResize="0"/>
          <p:nvPr/>
        </p:nvPicPr>
        <p:blipFill rotWithShape="1">
          <a:blip r:embed="rId4">
            <a:alphaModFix/>
          </a:blip>
          <a:srcRect/>
          <a:stretch/>
        </p:blipFill>
        <p:spPr>
          <a:xfrm>
            <a:off x="8303913" y="1690688"/>
            <a:ext cx="3661375" cy="1774308"/>
          </a:xfrm>
          <a:prstGeom prst="rect">
            <a:avLst/>
          </a:prstGeom>
          <a:noFill/>
          <a:ln>
            <a:noFill/>
          </a:ln>
        </p:spPr>
      </p:pic>
      <p:pic>
        <p:nvPicPr>
          <p:cNvPr id="230" name="Google Shape;230;p9"/>
          <p:cNvPicPr preferRelativeResize="0"/>
          <p:nvPr/>
        </p:nvPicPr>
        <p:blipFill rotWithShape="1">
          <a:blip r:embed="rId5">
            <a:alphaModFix/>
          </a:blip>
          <a:srcRect/>
          <a:stretch/>
        </p:blipFill>
        <p:spPr>
          <a:xfrm>
            <a:off x="312924" y="2806439"/>
            <a:ext cx="1803259" cy="1460544"/>
          </a:xfrm>
          <a:prstGeom prst="rect">
            <a:avLst/>
          </a:prstGeom>
          <a:noFill/>
          <a:ln>
            <a:noFill/>
          </a:ln>
        </p:spPr>
      </p:pic>
      <p:sp>
        <p:nvSpPr>
          <p:cNvPr id="231" name="Google Shape;231;p9"/>
          <p:cNvSpPr txBox="1"/>
          <p:nvPr/>
        </p:nvSpPr>
        <p:spPr>
          <a:xfrm>
            <a:off x="2384207" y="2840923"/>
            <a:ext cx="400728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1"/>
                </a:solidFill>
                <a:latin typeface="Courier New"/>
                <a:ea typeface="Courier New"/>
                <a:cs typeface="Courier New"/>
                <a:sym typeface="Courier New"/>
              </a:rPr>
              <a:t>Cutting tool design – UDJG laboratory guide</a:t>
            </a:r>
            <a:endParaRPr sz="1400" b="0" i="0" u="none" strike="noStrike" cap="none">
              <a:solidFill>
                <a:srgbClr val="000000"/>
              </a:solidFill>
              <a:latin typeface="Arial"/>
              <a:ea typeface="Arial"/>
              <a:cs typeface="Arial"/>
              <a:sym typeface="Arial"/>
            </a:endParaRPr>
          </a:p>
        </p:txBody>
      </p:sp>
      <p:sp>
        <p:nvSpPr>
          <p:cNvPr id="232" name="Google Shape;232;p9"/>
          <p:cNvSpPr txBox="1"/>
          <p:nvPr/>
        </p:nvSpPr>
        <p:spPr>
          <a:xfrm>
            <a:off x="152235" y="0"/>
            <a:ext cx="2124635"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STEM for Inclusive Schools</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Project no:</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KA220-NW-23-30-151162</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0"/>
          <p:cNvSpPr txBox="1"/>
          <p:nvPr/>
        </p:nvSpPr>
        <p:spPr>
          <a:xfrm>
            <a:off x="1659454" y="1080515"/>
            <a:ext cx="9816736" cy="44012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For a better approximation, it is necessary that the angle is as small as possible (normally ε=5°). In this way, the calibration curves corresponding to each diameter DM can be determined.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In order to measure the seating angle, proceed as follows: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 fix the drill to be measured in the cone of the device, which allows rotation by the required angle;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 move the comparator to the diameter where the measurement is to be made, fixing the respective size with the scales of the device's slides;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 touch, with the comparator's feeler, the seating face of the tooth, adjusting the indicator needle to zero;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 rotate the drill by the angle ε and read the size Δk on the comparator's dial, this representing one of the legs of the curvilinear triangle A</a:t>
            </a:r>
            <a:r>
              <a:rPr lang="en-US" sz="1400" b="0" i="0" u="none" strike="noStrike" cap="none">
                <a:solidFill>
                  <a:schemeClr val="dk1"/>
                </a:solidFill>
                <a:latin typeface="Calibri"/>
                <a:ea typeface="Calibri"/>
                <a:cs typeface="Calibri"/>
                <a:sym typeface="Calibri"/>
              </a:rPr>
              <a:t>1</a:t>
            </a:r>
            <a:r>
              <a:rPr lang="en-US" sz="2000" b="0" i="0" u="none" strike="noStrike" cap="none">
                <a:solidFill>
                  <a:schemeClr val="dk1"/>
                </a:solidFill>
                <a:latin typeface="Calibri"/>
                <a:ea typeface="Calibri"/>
                <a:cs typeface="Calibri"/>
                <a:sym typeface="Calibri"/>
              </a:rPr>
              <a:t>CD.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 the other leg, being equal to the length of the arc of a circle, corresponding to the rotation angle, is calculated with the relation:</a:t>
            </a:r>
            <a:endParaRPr sz="1800" b="0" i="0" u="none" strike="noStrike" cap="none">
              <a:solidFill>
                <a:schemeClr val="dk1"/>
              </a:solidFill>
              <a:latin typeface="Calibri"/>
              <a:ea typeface="Calibri"/>
              <a:cs typeface="Calibri"/>
              <a:sym typeface="Calibri"/>
            </a:endParaRPr>
          </a:p>
        </p:txBody>
      </p:sp>
      <p:pic>
        <p:nvPicPr>
          <p:cNvPr id="238" name="Google Shape;238;p10"/>
          <p:cNvPicPr preferRelativeResize="0"/>
          <p:nvPr/>
        </p:nvPicPr>
        <p:blipFill rotWithShape="1">
          <a:blip r:embed="rId3">
            <a:alphaModFix/>
          </a:blip>
          <a:srcRect/>
          <a:stretch/>
        </p:blipFill>
        <p:spPr>
          <a:xfrm>
            <a:off x="3329298" y="5396485"/>
            <a:ext cx="1870364" cy="762000"/>
          </a:xfrm>
          <a:prstGeom prst="rect">
            <a:avLst/>
          </a:prstGeom>
          <a:noFill/>
          <a:ln>
            <a:noFill/>
          </a:ln>
        </p:spPr>
      </p:pic>
      <p:sp>
        <p:nvSpPr>
          <p:cNvPr id="239" name="Google Shape;239;p10"/>
          <p:cNvSpPr txBox="1"/>
          <p:nvPr/>
        </p:nvSpPr>
        <p:spPr>
          <a:xfrm>
            <a:off x="220064" y="0"/>
            <a:ext cx="2237757"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STEM for Inclusive Schools</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Project no:</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KA220-NW-23-30-151162</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Rake angle control</a:t>
            </a:r>
            <a:endParaRPr/>
          </a:p>
        </p:txBody>
      </p:sp>
      <p:sp>
        <p:nvSpPr>
          <p:cNvPr id="245" name="Google Shape;245;p11"/>
          <p:cNvSpPr txBox="1"/>
          <p:nvPr/>
        </p:nvSpPr>
        <p:spPr>
          <a:xfrm>
            <a:off x="838200" y="1314883"/>
            <a:ext cx="9050383" cy="18158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The rake angle is determined by calculation with the relationship below, in which the values ​​of the D</a:t>
            </a:r>
            <a:r>
              <a:rPr lang="en-US" sz="1400" b="0" i="0" u="none" strike="noStrike" cap="none">
                <a:solidFill>
                  <a:schemeClr val="dk1"/>
                </a:solidFill>
                <a:latin typeface="Calibri"/>
                <a:ea typeface="Calibri"/>
                <a:cs typeface="Calibri"/>
                <a:sym typeface="Calibri"/>
              </a:rPr>
              <a:t>M</a:t>
            </a:r>
            <a:r>
              <a:rPr lang="en-US" sz="2800" b="0" i="0" u="none" strike="noStrike" cap="none">
                <a:solidFill>
                  <a:schemeClr val="dk1"/>
                </a:solidFill>
                <a:latin typeface="Calibri"/>
                <a:ea typeface="Calibri"/>
                <a:cs typeface="Calibri"/>
                <a:sym typeface="Calibri"/>
              </a:rPr>
              <a:t> diameters are entered for the points where the seating angle measurement was made.</a:t>
            </a:r>
            <a:endParaRPr sz="1400" b="0" i="0" u="none" strike="noStrike" cap="none">
              <a:solidFill>
                <a:srgbClr val="000000"/>
              </a:solidFill>
              <a:latin typeface="Arial"/>
              <a:ea typeface="Arial"/>
              <a:cs typeface="Arial"/>
              <a:sym typeface="Arial"/>
            </a:endParaRPr>
          </a:p>
        </p:txBody>
      </p:sp>
      <p:pic>
        <p:nvPicPr>
          <p:cNvPr id="246" name="Google Shape;246;p11"/>
          <p:cNvPicPr preferRelativeResize="0"/>
          <p:nvPr/>
        </p:nvPicPr>
        <p:blipFill rotWithShape="1">
          <a:blip r:embed="rId3">
            <a:alphaModFix/>
          </a:blip>
          <a:srcRect/>
          <a:stretch/>
        </p:blipFill>
        <p:spPr>
          <a:xfrm>
            <a:off x="1907817" y="3429000"/>
            <a:ext cx="7074892" cy="962025"/>
          </a:xfrm>
          <a:prstGeom prst="rect">
            <a:avLst/>
          </a:prstGeom>
          <a:noFill/>
          <a:ln>
            <a:noFill/>
          </a:ln>
        </p:spPr>
      </p:pic>
      <p:sp>
        <p:nvSpPr>
          <p:cNvPr id="247" name="Google Shape;247;p11"/>
          <p:cNvSpPr txBox="1"/>
          <p:nvPr/>
        </p:nvSpPr>
        <p:spPr>
          <a:xfrm>
            <a:off x="241492" y="0"/>
            <a:ext cx="222833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STEM for Inclusive Schools</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Project no:</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KA220-NW-23-30-151162</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Main working angle control</a:t>
            </a:r>
            <a:endParaRPr/>
          </a:p>
        </p:txBody>
      </p:sp>
      <p:sp>
        <p:nvSpPr>
          <p:cNvPr id="253" name="Google Shape;253;p12"/>
          <p:cNvSpPr txBox="1"/>
          <p:nvPr/>
        </p:nvSpPr>
        <p:spPr>
          <a:xfrm>
            <a:off x="1748246" y="1228397"/>
            <a:ext cx="6109062" cy="44012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The determination of the main working angle k is done with the relation: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where: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ΔR is the difference in radii in two measured bridges;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Calibri"/>
                <a:ea typeface="Calibri"/>
                <a:cs typeface="Calibri"/>
                <a:sym typeface="Calibri"/>
              </a:rPr>
              <a:t>ΔL is the axial displacement of the probe, corresponding to the two measurement positions.</a:t>
            </a:r>
            <a:endParaRPr sz="1400" b="0" i="0" u="none" strike="noStrike" cap="none">
              <a:solidFill>
                <a:srgbClr val="000000"/>
              </a:solidFill>
              <a:latin typeface="Arial"/>
              <a:ea typeface="Arial"/>
              <a:cs typeface="Arial"/>
              <a:sym typeface="Arial"/>
            </a:endParaRPr>
          </a:p>
        </p:txBody>
      </p:sp>
      <p:pic>
        <p:nvPicPr>
          <p:cNvPr id="254" name="Google Shape;254;p12"/>
          <p:cNvPicPr preferRelativeResize="0"/>
          <p:nvPr/>
        </p:nvPicPr>
        <p:blipFill rotWithShape="1">
          <a:blip r:embed="rId3">
            <a:alphaModFix/>
          </a:blip>
          <a:srcRect/>
          <a:stretch/>
        </p:blipFill>
        <p:spPr>
          <a:xfrm>
            <a:off x="1859008" y="2172960"/>
            <a:ext cx="1245219" cy="762000"/>
          </a:xfrm>
          <a:prstGeom prst="rect">
            <a:avLst/>
          </a:prstGeom>
          <a:noFill/>
          <a:ln>
            <a:noFill/>
          </a:ln>
        </p:spPr>
      </p:pic>
      <p:pic>
        <p:nvPicPr>
          <p:cNvPr id="255" name="Google Shape;255;p12"/>
          <p:cNvPicPr preferRelativeResize="0"/>
          <p:nvPr/>
        </p:nvPicPr>
        <p:blipFill rotWithShape="1">
          <a:blip r:embed="rId4">
            <a:alphaModFix/>
          </a:blip>
          <a:srcRect/>
          <a:stretch/>
        </p:blipFill>
        <p:spPr>
          <a:xfrm>
            <a:off x="7968070" y="2267610"/>
            <a:ext cx="4139543" cy="2322777"/>
          </a:xfrm>
          <a:prstGeom prst="rect">
            <a:avLst/>
          </a:prstGeom>
          <a:noFill/>
          <a:ln>
            <a:noFill/>
          </a:ln>
        </p:spPr>
      </p:pic>
      <p:sp>
        <p:nvSpPr>
          <p:cNvPr id="256" name="Google Shape;256;p12"/>
          <p:cNvSpPr txBox="1"/>
          <p:nvPr/>
        </p:nvSpPr>
        <p:spPr>
          <a:xfrm>
            <a:off x="7948284" y="4800000"/>
            <a:ext cx="400728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1"/>
                </a:solidFill>
                <a:latin typeface="Courier New"/>
                <a:ea typeface="Courier New"/>
                <a:cs typeface="Courier New"/>
                <a:sym typeface="Courier New"/>
              </a:rPr>
              <a:t>Cutting tool design – UDJG laboratory guide</a:t>
            </a:r>
            <a:endParaRPr sz="1400" b="0" i="0" u="none" strike="noStrike" cap="none">
              <a:solidFill>
                <a:srgbClr val="000000"/>
              </a:solidFill>
              <a:latin typeface="Arial"/>
              <a:ea typeface="Arial"/>
              <a:cs typeface="Arial"/>
              <a:sym typeface="Arial"/>
            </a:endParaRPr>
          </a:p>
        </p:txBody>
      </p:sp>
      <p:sp>
        <p:nvSpPr>
          <p:cNvPr id="257" name="Google Shape;257;p12"/>
          <p:cNvSpPr txBox="1"/>
          <p:nvPr/>
        </p:nvSpPr>
        <p:spPr>
          <a:xfrm>
            <a:off x="161387" y="-26025"/>
            <a:ext cx="222833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STEM for Inclusive Schools</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Project no:</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KA220-NW-23-30-151162</a:t>
            </a:r>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pic>
        <p:nvPicPr>
          <p:cNvPr id="13" name="Picture 3"/>
          <p:cNvPicPr>
            <a:picLocks noChangeAspect="1" noChangeArrowheads="1"/>
          </p:cNvPicPr>
          <p:nvPr/>
        </p:nvPicPr>
        <p:blipFill>
          <a:blip r:embed="rId3"/>
          <a:srcRect/>
          <a:stretch>
            <a:fillRect/>
          </a:stretch>
        </p:blipFill>
        <p:spPr bwMode="auto">
          <a:xfrm>
            <a:off x="3352800" y="3979582"/>
            <a:ext cx="5414318" cy="1964018"/>
          </a:xfrm>
          <a:prstGeom prst="rect">
            <a:avLst/>
          </a:prstGeom>
          <a:noFill/>
          <a:ln w="9525">
            <a:noFill/>
            <a:miter lim="800000"/>
            <a:headEnd/>
            <a:tailEnd/>
          </a:ln>
          <a:effectLst/>
        </p:spPr>
      </p:pic>
      <p:sp>
        <p:nvSpPr>
          <p:cNvPr id="262" name="Google Shape;26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Helical flute inclination angle control</a:t>
            </a:r>
            <a:endParaRPr/>
          </a:p>
        </p:txBody>
      </p:sp>
      <p:sp>
        <p:nvSpPr>
          <p:cNvPr id="263" name="Google Shape;263;p13"/>
          <p:cNvSpPr txBox="1"/>
          <p:nvPr/>
        </p:nvSpPr>
        <p:spPr>
          <a:xfrm>
            <a:off x="838200" y="1623872"/>
            <a:ext cx="10676709" cy="132343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dk1"/>
                </a:solidFill>
                <a:latin typeface="Calibri"/>
                <a:ea typeface="Calibri"/>
                <a:cs typeface="Calibri"/>
                <a:sym typeface="Calibri"/>
              </a:rPr>
              <a:t>The angle ω is measured using a dial gauge, fixed so that in the initial position it touches the drill rake face with the probe at a point M. After the longitudinal movement of the gauge by the distance L, the drill is rotated until the probe touches the rake face again, noting the rotation angle φ.</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dk1"/>
                </a:solidFill>
                <a:latin typeface="Calibri"/>
                <a:ea typeface="Calibri"/>
                <a:cs typeface="Calibri"/>
                <a:sym typeface="Calibri"/>
              </a:rPr>
              <a:t>The value of the helical groove inclination angle ω is determined by the relationship:</a:t>
            </a:r>
            <a:endParaRPr sz="1400" b="0" i="0" u="none" strike="noStrike" cap="none">
              <a:solidFill>
                <a:srgbClr val="000000"/>
              </a:solidFill>
              <a:latin typeface="Arial"/>
              <a:ea typeface="Arial"/>
              <a:cs typeface="Arial"/>
              <a:sym typeface="Arial"/>
            </a:endParaRPr>
          </a:p>
        </p:txBody>
      </p:sp>
      <p:pic>
        <p:nvPicPr>
          <p:cNvPr id="264" name="Google Shape;264;p13"/>
          <p:cNvPicPr preferRelativeResize="0"/>
          <p:nvPr/>
        </p:nvPicPr>
        <p:blipFill rotWithShape="1">
          <a:blip r:embed="rId4">
            <a:alphaModFix/>
          </a:blip>
          <a:srcRect/>
          <a:stretch/>
        </p:blipFill>
        <p:spPr>
          <a:xfrm>
            <a:off x="6946220" y="3255088"/>
            <a:ext cx="4635500" cy="841375"/>
          </a:xfrm>
          <a:prstGeom prst="rect">
            <a:avLst/>
          </a:prstGeom>
          <a:noFill/>
          <a:ln>
            <a:noFill/>
          </a:ln>
        </p:spPr>
      </p:pic>
      <p:sp>
        <p:nvSpPr>
          <p:cNvPr id="266" name="Google Shape;266;p13"/>
          <p:cNvSpPr txBox="1"/>
          <p:nvPr/>
        </p:nvSpPr>
        <p:spPr>
          <a:xfrm>
            <a:off x="3607020" y="5748583"/>
            <a:ext cx="400728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dirty="0">
                <a:solidFill>
                  <a:schemeClr val="dk1"/>
                </a:solidFill>
                <a:latin typeface="Courier New"/>
                <a:ea typeface="Courier New"/>
                <a:cs typeface="Courier New"/>
                <a:sym typeface="Courier New"/>
              </a:rPr>
              <a:t>Cutting tool design – UDJG laboratory guide</a:t>
            </a:r>
            <a:endParaRPr sz="1400" b="0" i="0" u="none" strike="noStrike" cap="none">
              <a:solidFill>
                <a:srgbClr val="000000"/>
              </a:solidFill>
              <a:latin typeface="Arial"/>
              <a:ea typeface="Arial"/>
              <a:cs typeface="Arial"/>
              <a:sym typeface="Arial"/>
            </a:endParaRPr>
          </a:p>
        </p:txBody>
      </p:sp>
      <p:sp>
        <p:nvSpPr>
          <p:cNvPr id="267" name="Google Shape;267;p13"/>
          <p:cNvSpPr txBox="1"/>
          <p:nvPr/>
        </p:nvSpPr>
        <p:spPr>
          <a:xfrm>
            <a:off x="203786" y="0"/>
            <a:ext cx="239801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STEM for Inclusive Schools</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Project no:</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KA220-NW-23-30-151162</a:t>
            </a:r>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Checking the reverse taper of the drill bit</a:t>
            </a:r>
            <a:endParaRPr/>
          </a:p>
        </p:txBody>
      </p:sp>
      <p:sp>
        <p:nvSpPr>
          <p:cNvPr id="273" name="Google Shape;273;p14"/>
          <p:cNvSpPr txBox="1"/>
          <p:nvPr/>
        </p:nvSpPr>
        <p:spPr>
          <a:xfrm>
            <a:off x="1919809" y="1750992"/>
            <a:ext cx="10223863" cy="34163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The reverse taper of the drill is determined by the relationship:</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where: D is the diameter of the drill at the tip; D</a:t>
            </a:r>
            <a:r>
              <a:rPr lang="en-US" sz="1400" b="0" i="0" u="none" strike="noStrike" cap="none">
                <a:solidFill>
                  <a:schemeClr val="dk1"/>
                </a:solidFill>
                <a:latin typeface="Calibri"/>
                <a:ea typeface="Calibri"/>
                <a:cs typeface="Calibri"/>
                <a:sym typeface="Calibri"/>
              </a:rPr>
              <a:t>1</a:t>
            </a:r>
            <a:r>
              <a:rPr lang="en-US" sz="2400" b="0" i="0" u="none" strike="noStrike" cap="none">
                <a:solidFill>
                  <a:schemeClr val="dk1"/>
                </a:solidFill>
                <a:latin typeface="Calibri"/>
                <a:ea typeface="Calibri"/>
                <a:cs typeface="Calibri"/>
                <a:sym typeface="Calibri"/>
              </a:rPr>
              <a:t> the diameter of the drill near the tail; L the distance along the drill axis between the planes in which the two diameters were measured.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Calibri"/>
                <a:ea typeface="Calibri"/>
                <a:cs typeface="Calibri"/>
                <a:sym typeface="Calibri"/>
              </a:rPr>
              <a:t>The reverse taper of the drill leads to the appearance of the secondary angle of attack k</a:t>
            </a:r>
            <a:r>
              <a:rPr lang="en-US" sz="1400" b="0" i="0" u="none" strike="noStrike" cap="none">
                <a:solidFill>
                  <a:schemeClr val="dk1"/>
                </a:solidFill>
                <a:latin typeface="Calibri"/>
                <a:ea typeface="Calibri"/>
                <a:cs typeface="Calibri"/>
                <a:sym typeface="Calibri"/>
              </a:rPr>
              <a:t>1</a:t>
            </a:r>
            <a:r>
              <a:rPr lang="en-US" sz="2400" b="0" i="0" u="none" strike="noStrike" cap="none">
                <a:solidFill>
                  <a:schemeClr val="dk1"/>
                </a:solidFill>
                <a:latin typeface="Calibri"/>
                <a:ea typeface="Calibri"/>
                <a:cs typeface="Calibri"/>
                <a:sym typeface="Calibri"/>
              </a:rPr>
              <a:t>, which will have the value:</a:t>
            </a:r>
            <a:endParaRPr sz="1400" b="0" i="0" u="none" strike="noStrike" cap="none">
              <a:solidFill>
                <a:srgbClr val="000000"/>
              </a:solidFill>
              <a:latin typeface="Arial"/>
              <a:ea typeface="Arial"/>
              <a:cs typeface="Arial"/>
              <a:sym typeface="Arial"/>
            </a:endParaRPr>
          </a:p>
        </p:txBody>
      </p:sp>
      <p:pic>
        <p:nvPicPr>
          <p:cNvPr id="274" name="Google Shape;274;p14"/>
          <p:cNvPicPr preferRelativeResize="0"/>
          <p:nvPr/>
        </p:nvPicPr>
        <p:blipFill rotWithShape="1">
          <a:blip r:embed="rId3">
            <a:alphaModFix/>
          </a:blip>
          <a:srcRect/>
          <a:stretch/>
        </p:blipFill>
        <p:spPr>
          <a:xfrm>
            <a:off x="1919809" y="2317705"/>
            <a:ext cx="1725612" cy="982662"/>
          </a:xfrm>
          <a:prstGeom prst="rect">
            <a:avLst/>
          </a:prstGeom>
          <a:noFill/>
          <a:ln>
            <a:noFill/>
          </a:ln>
        </p:spPr>
      </p:pic>
      <p:pic>
        <p:nvPicPr>
          <p:cNvPr id="275" name="Google Shape;275;p14"/>
          <p:cNvPicPr preferRelativeResize="0"/>
          <p:nvPr/>
        </p:nvPicPr>
        <p:blipFill rotWithShape="1">
          <a:blip r:embed="rId4">
            <a:alphaModFix/>
          </a:blip>
          <a:srcRect/>
          <a:stretch/>
        </p:blipFill>
        <p:spPr>
          <a:xfrm>
            <a:off x="2319156" y="5167312"/>
            <a:ext cx="2206625" cy="952500"/>
          </a:xfrm>
          <a:prstGeom prst="rect">
            <a:avLst/>
          </a:prstGeom>
          <a:noFill/>
          <a:ln>
            <a:noFill/>
          </a:ln>
        </p:spPr>
      </p:pic>
      <p:sp>
        <p:nvSpPr>
          <p:cNvPr id="276" name="Google Shape;276;p14"/>
          <p:cNvSpPr txBox="1"/>
          <p:nvPr/>
        </p:nvSpPr>
        <p:spPr>
          <a:xfrm>
            <a:off x="147549" y="-18345"/>
            <a:ext cx="219062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STEM for Inclusive Schools</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Project no:</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KA220-NW-23-30-151162</a:t>
            </a:r>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Drill tooth facet control</a:t>
            </a:r>
            <a:endParaRPr/>
          </a:p>
        </p:txBody>
      </p:sp>
      <p:sp>
        <p:nvSpPr>
          <p:cNvPr id="282" name="Google Shape;282;p15"/>
          <p:cNvSpPr txBox="1"/>
          <p:nvPr/>
        </p:nvSpPr>
        <p:spPr>
          <a:xfrm>
            <a:off x="966652" y="1613118"/>
            <a:ext cx="9727474" cy="18158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2800"/>
              <a:buFont typeface="Calibri"/>
              <a:buNone/>
            </a:pPr>
            <a:r>
              <a:rPr lang="en-US" sz="2800" b="0" i="0" u="none" strike="noStrike" cap="none">
                <a:solidFill>
                  <a:schemeClr val="dk1"/>
                </a:solidFill>
                <a:latin typeface="Calibri"/>
                <a:ea typeface="Calibri"/>
                <a:cs typeface="Calibri"/>
                <a:sym typeface="Calibri"/>
              </a:rPr>
              <a:t>The tooth face is measured using a workshop microscope or a profile projector.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800"/>
              <a:buFont typeface="Calibri"/>
              <a:buNone/>
            </a:pPr>
            <a:r>
              <a:rPr lang="en-US" sz="2800" b="0" i="0" u="none" strike="noStrike" cap="none">
                <a:solidFill>
                  <a:schemeClr val="dk1"/>
                </a:solidFill>
                <a:latin typeface="Calibri"/>
                <a:ea typeface="Calibri"/>
                <a:cs typeface="Calibri"/>
                <a:sym typeface="Calibri"/>
              </a:rPr>
              <a:t>The control of the other construction elements is done with universal measuring instruments.</a:t>
            </a:r>
            <a:endParaRPr sz="2800" b="0" i="0" u="none" strike="noStrike" cap="none">
              <a:solidFill>
                <a:schemeClr val="dk1"/>
              </a:solidFill>
              <a:latin typeface="Calibri"/>
              <a:ea typeface="Calibri"/>
              <a:cs typeface="Calibri"/>
              <a:sym typeface="Calibri"/>
            </a:endParaRPr>
          </a:p>
        </p:txBody>
      </p:sp>
      <p:sp>
        <p:nvSpPr>
          <p:cNvPr id="283" name="Google Shape;283;p15"/>
          <p:cNvSpPr txBox="1"/>
          <p:nvPr/>
        </p:nvSpPr>
        <p:spPr>
          <a:xfrm>
            <a:off x="156652" y="0"/>
            <a:ext cx="2332025"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STEM for Inclusive Schools</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Project no:</a:t>
            </a:r>
            <a:endParaRPr/>
          </a:p>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KA220-NW-23-30-151162</a:t>
            </a:r>
            <a:endParaRPr/>
          </a:p>
        </p:txBody>
      </p:sp>
    </p:spTree>
  </p:cSld>
  <p:clrMapOvr>
    <a:masterClrMapping/>
  </p:clrMapOvr>
</p:sld>
</file>

<file path=ppt/theme/theme1.xml><?xml version="1.0" encoding="utf-8"?>
<a:theme xmlns:a="http://schemas.openxmlformats.org/drawingml/2006/main"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1368</Words>
  <PresentationFormat>Custom</PresentationFormat>
  <Paragraphs>115</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vt:lpstr>
      <vt:lpstr>Control of Geometric and Constructive Elements of Twist Drills</vt:lpstr>
      <vt:lpstr>Overview</vt:lpstr>
      <vt:lpstr>Slide 3</vt:lpstr>
      <vt:lpstr>Slide 4</vt:lpstr>
      <vt:lpstr>Slide 5</vt:lpstr>
      <vt:lpstr>Slide 6</vt:lpstr>
      <vt:lpstr>Slide 7</vt:lpstr>
      <vt:lpstr>Relief angle control</vt:lpstr>
      <vt:lpstr>Relief angle control</vt:lpstr>
      <vt:lpstr>Slide 10</vt:lpstr>
      <vt:lpstr>Rake angle control</vt:lpstr>
      <vt:lpstr>Main working angle control</vt:lpstr>
      <vt:lpstr>Helical flute inclination angle control</vt:lpstr>
      <vt:lpstr>Checking the reverse taper of the drill bit</vt:lpstr>
      <vt:lpstr>Drill tooth facet control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Control of Geometric and Constructive Elements of Twist Drills</dc:title>
  <dc:creator>Marc Beutner</dc:creator>
  <cp:lastModifiedBy>Razvan</cp:lastModifiedBy>
  <cp:revision>1</cp:revision>
  <dcterms:created xsi:type="dcterms:W3CDTF">2023-06-29T05:00:19Z</dcterms:created>
  <dcterms:modified xsi:type="dcterms:W3CDTF">2025-06-08T09:57:18Z</dcterms:modified>
</cp:coreProperties>
</file>