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hCNgQtNDdTYNjlabAlhE4OxVKbJQ=="/>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2686BFE8-F490-4D2F-A374-11F7769F0DD5}">
  <a:tblStyle styleId="{2686BFE8-F490-4D2F-A374-11F7769F0DD5}"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CF0E7"/>
          </a:solidFill>
        </a:fill>
      </a:tcStyle>
    </a:wholeTbl>
    <a:band1H>
      <a:tcTxStyle/>
      <a:tcStyle>
        <a:tcBdr/>
        <a:fill>
          <a:solidFill>
            <a:srgbClr val="F9DFCC"/>
          </a:solidFill>
        </a:fill>
      </a:tcStyle>
    </a:band1H>
    <a:band2H>
      <a:tcTxStyle/>
      <a:tcStyle>
        <a:tcBdr/>
      </a:tcStyle>
    </a:band2H>
    <a:band1V>
      <a:tcTxStyle/>
      <a:tcStyle>
        <a:tcBdr/>
        <a:fill>
          <a:solidFill>
            <a:srgbClr val="F9DFCC"/>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3" d="100"/>
          <a:sy n="83" d="100"/>
        </p:scale>
        <p:origin x="-629" y="-77"/>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o-RO"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47"/>
        <p:cNvGrpSpPr/>
        <p:nvPr/>
      </p:nvGrpSpPr>
      <p:grpSpPr>
        <a:xfrm>
          <a:off x="0" y="0"/>
          <a:ext cx="0" cy="0"/>
          <a:chOff x="0" y="0"/>
          <a:chExt cx="0" cy="0"/>
        </a:xfrm>
      </p:grpSpPr>
      <p:sp>
        <p:nvSpPr>
          <p:cNvPr id="48" name="Google Shape;4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0" name="Google Shape;5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53" name="Google Shape;53;p1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b="0" i="0" u="none" strike="noStrike" cap="none">
                <a:solidFill>
                  <a:schemeClr val="lt1"/>
                </a:solidFill>
                <a:latin typeface="Calibri"/>
                <a:ea typeface="Calibri"/>
                <a:cs typeface="Calibri"/>
                <a:sym typeface="Calibri"/>
              </a:rPr>
              <a:t>-</a:t>
            </a:r>
            <a:fld id="{00000000-1234-1234-1234-123412341234}" type="slidenum">
              <a:rPr lang="ro-RO" sz="1500" b="0" i="0" u="none" strike="noStrike" cap="none">
                <a:solidFill>
                  <a:schemeClr val="lt1"/>
                </a:solidFill>
                <a:latin typeface="Calibri"/>
                <a:ea typeface="Calibri"/>
                <a:cs typeface="Calibri"/>
                <a:sym typeface="Calibri"/>
              </a:rPr>
              <a:pPr marL="0" marR="0" lvl="0" indent="0" algn="l" rtl="0">
                <a:spcBef>
                  <a:spcPts val="0"/>
                </a:spcBef>
                <a:spcAft>
                  <a:spcPts val="0"/>
                </a:spcAft>
                <a:buNone/>
              </a:pPr>
              <a:t>‹#›</a:t>
            </a:fld>
            <a:r>
              <a:rPr lang="ro-RO" sz="1500" b="0" i="0" u="none" strike="noStrike" cap="non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5"/>
        <p:cNvGrpSpPr/>
        <p:nvPr/>
      </p:nvGrpSpPr>
      <p:grpSpPr>
        <a:xfrm>
          <a:off x="0" y="0"/>
          <a:ext cx="0" cy="0"/>
          <a:chOff x="0" y="0"/>
          <a:chExt cx="0" cy="0"/>
        </a:xfrm>
      </p:grpSpPr>
      <p:sp>
        <p:nvSpPr>
          <p:cNvPr id="56" name="Google Shape;5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60" name="Google Shape;60;p1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elfolie">
  <p:cSld name="2_Titelfolie">
    <p:spTree>
      <p:nvGrpSpPr>
        <p:cNvPr id="1" name="Shape 62"/>
        <p:cNvGrpSpPr/>
        <p:nvPr/>
      </p:nvGrpSpPr>
      <p:grpSpPr>
        <a:xfrm>
          <a:off x="0" y="0"/>
          <a:ext cx="0" cy="0"/>
          <a:chOff x="0" y="0"/>
          <a:chExt cx="0" cy="0"/>
        </a:xfrm>
      </p:grpSpPr>
      <p:sp>
        <p:nvSpPr>
          <p:cNvPr id="63" name="Google Shape;63;p16"/>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 name="Google Shape;64;p16"/>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6"/>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6" name="Google Shape;66;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69" name="Google Shape;69;p16"/>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ro-RO" sz="3600" b="1">
                <a:solidFill>
                  <a:schemeClr val="dk1"/>
                </a:solidFill>
                <a:latin typeface="Calibri"/>
                <a:ea typeface="Calibri"/>
                <a:cs typeface="Calibri"/>
                <a:sym typeface="Calibri"/>
              </a:rPr>
              <a:t>STEM</a:t>
            </a:r>
            <a:br>
              <a:rPr lang="ro-RO" sz="3600" b="1">
                <a:solidFill>
                  <a:schemeClr val="dk1"/>
                </a:solidFill>
                <a:latin typeface="Calibri"/>
                <a:ea typeface="Calibri"/>
                <a:cs typeface="Calibri"/>
                <a:sym typeface="Calibri"/>
              </a:rPr>
            </a:br>
            <a:r>
              <a:rPr lang="ro-RO" sz="3600" b="1">
                <a:solidFill>
                  <a:schemeClr val="dk1"/>
                </a:solidFill>
                <a:latin typeface="Calibri"/>
                <a:ea typeface="Calibri"/>
                <a:cs typeface="Calibri"/>
                <a:sym typeface="Calibri"/>
              </a:rPr>
              <a:t>for inclusive schools</a:t>
            </a:r>
            <a:endParaRPr/>
          </a:p>
        </p:txBody>
      </p:sp>
      <p:sp>
        <p:nvSpPr>
          <p:cNvPr id="70" name="Google Shape;70;p16"/>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1" name="Google Shape;71;p16"/>
          <p:cNvPicPr preferRelativeResize="0"/>
          <p:nvPr/>
        </p:nvPicPr>
        <p:blipFill rotWithShape="1">
          <a:blip r:embed="rId2">
            <a:alphaModFix/>
          </a:blip>
          <a:srcRect/>
          <a:stretch/>
        </p:blipFill>
        <p:spPr>
          <a:xfrm>
            <a:off x="10093469" y="148745"/>
            <a:ext cx="1453861" cy="128494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elfolie">
  <p:cSld name="1_Titelfolie">
    <p:spTree>
      <p:nvGrpSpPr>
        <p:cNvPr id="1" name="Shape 72"/>
        <p:cNvGrpSpPr/>
        <p:nvPr/>
      </p:nvGrpSpPr>
      <p:grpSpPr>
        <a:xfrm>
          <a:off x="0" y="0"/>
          <a:ext cx="0" cy="0"/>
          <a:chOff x="0" y="0"/>
          <a:chExt cx="0" cy="0"/>
        </a:xfrm>
      </p:grpSpPr>
      <p:sp>
        <p:nvSpPr>
          <p:cNvPr id="73" name="Google Shape;73;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5" name="Google Shape;7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78" name="Google Shape;78;p1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80"/>
        <p:cNvGrpSpPr/>
        <p:nvPr/>
      </p:nvGrpSpPr>
      <p:grpSpPr>
        <a:xfrm>
          <a:off x="0" y="0"/>
          <a:ext cx="0" cy="0"/>
          <a:chOff x="0" y="0"/>
          <a:chExt cx="0" cy="0"/>
        </a:xfrm>
      </p:grpSpPr>
      <p:sp>
        <p:nvSpPr>
          <p:cNvPr id="81" name="Google Shape;81;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86" name="Google Shape;86;p1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1" name="Google Shape;9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94" name="Google Shape;94;p19"/>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103" name="Google Shape;103;p20"/>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7" name="Google Shape;10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8" name="Google Shape;10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0" name="Google Shape;11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114" name="Google Shape;114;p21"/>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116"/>
        <p:cNvGrpSpPr/>
        <p:nvPr/>
      </p:nvGrpSpPr>
      <p:grpSpPr>
        <a:xfrm>
          <a:off x="0" y="0"/>
          <a:ext cx="0" cy="0"/>
          <a:chOff x="0" y="0"/>
          <a:chExt cx="0" cy="0"/>
        </a:xfrm>
      </p:grpSpPr>
      <p:sp>
        <p:nvSpPr>
          <p:cNvPr id="117" name="Google Shape;11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120" name="Google Shape;120;p22"/>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122"/>
        <p:cNvGrpSpPr/>
        <p:nvPr/>
      </p:nvGrpSpPr>
      <p:grpSpPr>
        <a:xfrm>
          <a:off x="0" y="0"/>
          <a:ext cx="0" cy="0"/>
          <a:chOff x="0" y="0"/>
          <a:chExt cx="0" cy="0"/>
        </a:xfrm>
      </p:grpSpPr>
      <p:sp>
        <p:nvSpPr>
          <p:cNvPr id="123" name="Google Shape;123;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4" name="Google Shape;124;p2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5" name="Google Shape;125;p2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6" name="Google Shape;126;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129" name="Google Shape;129;p2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31"/>
        <p:cNvGrpSpPr/>
        <p:nvPr/>
      </p:nvGrpSpPr>
      <p:grpSpPr>
        <a:xfrm>
          <a:off x="0" y="0"/>
          <a:ext cx="0" cy="0"/>
          <a:chOff x="0" y="0"/>
          <a:chExt cx="0" cy="0"/>
        </a:xfrm>
      </p:grpSpPr>
      <p:sp>
        <p:nvSpPr>
          <p:cNvPr id="132" name="Google Shape;132;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24"/>
          <p:cNvSpPr>
            <a:spLocks noGrp="1"/>
          </p:cNvSpPr>
          <p:nvPr>
            <p:ph type="pic" idx="2"/>
          </p:nvPr>
        </p:nvSpPr>
        <p:spPr>
          <a:xfrm>
            <a:off x="5183188" y="987425"/>
            <a:ext cx="6172200" cy="4873625"/>
          </a:xfrm>
          <a:prstGeom prst="rect">
            <a:avLst/>
          </a:prstGeom>
          <a:noFill/>
          <a:ln>
            <a:noFill/>
          </a:ln>
        </p:spPr>
      </p:sp>
      <p:sp>
        <p:nvSpPr>
          <p:cNvPr id="134" name="Google Shape;134;p2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138" name="Google Shape;138;p2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146" name="Google Shape;146;p2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48"/>
        <p:cNvGrpSpPr/>
        <p:nvPr/>
      </p:nvGrpSpPr>
      <p:grpSpPr>
        <a:xfrm>
          <a:off x="0" y="0"/>
          <a:ext cx="0" cy="0"/>
          <a:chOff x="0" y="0"/>
          <a:chExt cx="0" cy="0"/>
        </a:xfrm>
      </p:grpSpPr>
      <p:sp>
        <p:nvSpPr>
          <p:cNvPr id="149" name="Google Shape;149;p2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2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sp>
        <p:nvSpPr>
          <p:cNvPr id="154" name="Google Shape;154;p26"/>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6"/>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500">
                <a:solidFill>
                  <a:schemeClr val="lt1"/>
                </a:solidFill>
                <a:latin typeface="Calibri"/>
                <a:ea typeface="Calibri"/>
                <a:cs typeface="Calibri"/>
                <a:sym typeface="Calibri"/>
              </a:rPr>
              <a:t>-</a:t>
            </a:r>
            <a:fld id="{00000000-1234-1234-1234-123412341234}" type="slidenum">
              <a:rPr lang="ro-RO" sz="1500">
                <a:solidFill>
                  <a:schemeClr val="lt1"/>
                </a:solidFill>
                <a:latin typeface="Calibri"/>
                <a:ea typeface="Calibri"/>
                <a:cs typeface="Calibri"/>
                <a:sym typeface="Calibri"/>
              </a:rPr>
              <a:pPr marL="0" marR="0" lvl="0" indent="0" algn="l" rtl="0">
                <a:spcBef>
                  <a:spcPts val="0"/>
                </a:spcBef>
                <a:spcAft>
                  <a:spcPts val="0"/>
                </a:spcAft>
                <a:buNone/>
              </a:pPr>
              <a:t>‹#›</a:t>
            </a:fld>
            <a:r>
              <a:rPr lang="ro-RO"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DF8E0">
                <a:alpha val="89803"/>
              </a:srgbClr>
            </a:gs>
            <a:gs pos="72000">
              <a:srgbClr val="F4E9C2"/>
            </a:gs>
            <a:gs pos="100000">
              <a:srgbClr val="F7E09E"/>
            </a:gs>
          </a:gsLst>
          <a:lin ang="5400000" scaled="0"/>
        </a:gra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o-RO"/>
              <a:pPr marL="0" lvl="0" indent="0" algn="r" rtl="0">
                <a:spcBef>
                  <a:spcPts val="0"/>
                </a:spcBef>
                <a:spcAft>
                  <a:spcPts val="0"/>
                </a:spcAft>
                <a:buNone/>
              </a:pPr>
              <a:t>‹#›</a:t>
            </a:fld>
            <a:endParaRPr/>
          </a:p>
        </p:txBody>
      </p:sp>
      <p:grpSp>
        <p:nvGrpSpPr>
          <p:cNvPr id="15" name="Google Shape;15;p13"/>
          <p:cNvGrpSpPr/>
          <p:nvPr/>
        </p:nvGrpSpPr>
        <p:grpSpPr>
          <a:xfrm>
            <a:off x="1" y="228600"/>
            <a:ext cx="1996775" cy="6638628"/>
            <a:chOff x="2487613" y="285750"/>
            <a:chExt cx="2428875" cy="5654676"/>
          </a:xfrm>
        </p:grpSpPr>
        <p:sp>
          <p:nvSpPr>
            <p:cNvPr id="16" name="Google Shape;16;p13"/>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3"/>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3"/>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3"/>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3"/>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3"/>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3"/>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3"/>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3"/>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3"/>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3"/>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3"/>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Google Shape;28;p13"/>
          <p:cNvGrpSpPr/>
          <p:nvPr/>
        </p:nvGrpSpPr>
        <p:grpSpPr>
          <a:xfrm>
            <a:off x="27222" y="-786"/>
            <a:ext cx="1539072" cy="6854039"/>
            <a:chOff x="6627813" y="194833"/>
            <a:chExt cx="1952625" cy="5678918"/>
          </a:xfrm>
        </p:grpSpPr>
        <p:sp>
          <p:nvSpPr>
            <p:cNvPr id="29" name="Google Shape;29;p1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41;p13"/>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 name="Google Shape;42;p13"/>
          <p:cNvPicPr preferRelativeResize="0"/>
          <p:nvPr/>
        </p:nvPicPr>
        <p:blipFill rotWithShape="1">
          <a:blip r:embed="rId15">
            <a:alphaModFix/>
          </a:blip>
          <a:srcRect/>
          <a:stretch/>
        </p:blipFill>
        <p:spPr>
          <a:xfrm>
            <a:off x="253355" y="5295298"/>
            <a:ext cx="2509612" cy="1673074"/>
          </a:xfrm>
          <a:prstGeom prst="rect">
            <a:avLst/>
          </a:prstGeom>
          <a:noFill/>
          <a:ln>
            <a:noFill/>
          </a:ln>
        </p:spPr>
      </p:pic>
      <p:pic>
        <p:nvPicPr>
          <p:cNvPr id="43" name="Google Shape;43;p13"/>
          <p:cNvPicPr preferRelativeResize="0"/>
          <p:nvPr/>
        </p:nvPicPr>
        <p:blipFill rotWithShape="1">
          <a:blip r:embed="rId16">
            <a:alphaModFix/>
          </a:blip>
          <a:srcRect/>
          <a:stretch/>
        </p:blipFill>
        <p:spPr>
          <a:xfrm>
            <a:off x="2769343" y="6371409"/>
            <a:ext cx="1061484" cy="400384"/>
          </a:xfrm>
          <a:prstGeom prst="rect">
            <a:avLst/>
          </a:prstGeom>
          <a:noFill/>
          <a:ln>
            <a:noFill/>
          </a:ln>
        </p:spPr>
      </p:pic>
      <p:sp>
        <p:nvSpPr>
          <p:cNvPr id="44" name="Google Shape;44;p13"/>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900"/>
              <a:buFont typeface="Noto Sans Symbols"/>
              <a:buNone/>
            </a:pPr>
            <a:r>
              <a:rPr lang="ro-RO"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13"/>
          <p:cNvPicPr preferRelativeResize="0"/>
          <p:nvPr/>
        </p:nvPicPr>
        <p:blipFill rotWithShape="1">
          <a:blip r:embed="rId17">
            <a:alphaModFix/>
          </a:blip>
          <a:srcRect/>
          <a:stretch/>
        </p:blipFill>
        <p:spPr>
          <a:xfrm>
            <a:off x="9585046" y="6244739"/>
            <a:ext cx="1987550" cy="567690"/>
          </a:xfrm>
          <a:prstGeom prst="rect">
            <a:avLst/>
          </a:prstGeom>
          <a:noFill/>
          <a:ln>
            <a:noFill/>
          </a:ln>
        </p:spPr>
      </p:pic>
      <p:pic>
        <p:nvPicPr>
          <p:cNvPr id="46" name="Google Shape;46;p13"/>
          <p:cNvPicPr preferRelativeResize="0"/>
          <p:nvPr/>
        </p:nvPicPr>
        <p:blipFill rotWithShape="1">
          <a:blip r:embed="rId18">
            <a:alphaModFix/>
          </a:blip>
          <a:src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
          <p:cNvSpPr txBox="1">
            <a:spLocks noGrp="1"/>
          </p:cNvSpPr>
          <p:nvPr>
            <p:ph type="ctrTitle"/>
          </p:nvPr>
        </p:nvSpPr>
        <p:spPr>
          <a:xfrm>
            <a:off x="1524000" y="1122363"/>
            <a:ext cx="9144000" cy="151326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ro-RO"/>
              <a:t>Machining Accuracy</a:t>
            </a:r>
            <a:endParaRPr/>
          </a:p>
        </p:txBody>
      </p:sp>
      <p:sp>
        <p:nvSpPr>
          <p:cNvPr id="161" name="Google Shape;161;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ro-RO"/>
              <a:t>STEM4inclusive schools</a:t>
            </a:r>
            <a:br>
              <a:rPr lang="ro-RO"/>
            </a:br>
            <a:r>
              <a:rPr lang="ro-RO"/>
              <a:t>WP2 – Toolbox</a:t>
            </a:r>
            <a:endParaRPr/>
          </a:p>
        </p:txBody>
      </p:sp>
      <p:sp>
        <p:nvSpPr>
          <p:cNvPr id="162" name="Google Shape;162;p1"/>
          <p:cNvSpPr txBox="1"/>
          <p:nvPr/>
        </p:nvSpPr>
        <p:spPr>
          <a:xfrm>
            <a:off x="618565" y="224118"/>
            <a:ext cx="1927411"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
          <p:cNvSpPr txBox="1">
            <a:spLocks noGrp="1"/>
          </p:cNvSpPr>
          <p:nvPr>
            <p:ph type="title"/>
          </p:nvPr>
        </p:nvSpPr>
        <p:spPr>
          <a:xfrm>
            <a:off x="838200" y="365125"/>
            <a:ext cx="99038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ro-RO"/>
              <a:t>Mechanical processing</a:t>
            </a:r>
            <a:endParaRPr/>
          </a:p>
        </p:txBody>
      </p:sp>
      <p:cxnSp>
        <p:nvCxnSpPr>
          <p:cNvPr id="168" name="Google Shape;168;p2"/>
          <p:cNvCxnSpPr/>
          <p:nvPr/>
        </p:nvCxnSpPr>
        <p:spPr>
          <a:xfrm rot="10800000">
            <a:off x="2354343" y="2628686"/>
            <a:ext cx="0" cy="1979695"/>
          </a:xfrm>
          <a:prstGeom prst="straightConnector1">
            <a:avLst/>
          </a:prstGeom>
          <a:noFill/>
          <a:ln w="76200" cap="flat" cmpd="sng">
            <a:solidFill>
              <a:schemeClr val="accent2"/>
            </a:solidFill>
            <a:prstDash val="solid"/>
            <a:round/>
            <a:headEnd type="none" w="sm" len="sm"/>
            <a:tailEnd type="none" w="sm" len="sm"/>
          </a:ln>
        </p:spPr>
      </p:cxnSp>
      <p:sp>
        <p:nvSpPr>
          <p:cNvPr id="169" name="Google Shape;169;p2"/>
          <p:cNvSpPr txBox="1"/>
          <p:nvPr/>
        </p:nvSpPr>
        <p:spPr>
          <a:xfrm>
            <a:off x="2434294" y="2896960"/>
            <a:ext cx="8529600" cy="15696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400"/>
              <a:buFont typeface="Arial"/>
              <a:buChar char="•"/>
            </a:pPr>
            <a:r>
              <a:rPr lang="ro-RO" sz="2400">
                <a:solidFill>
                  <a:schemeClr val="dk1"/>
                </a:solidFill>
                <a:latin typeface="Calibri"/>
                <a:ea typeface="Calibri"/>
                <a:cs typeface="Calibri"/>
                <a:sym typeface="Calibri"/>
              </a:rPr>
              <a:t>The dimensions and shape of the parts cannot be obtained at the nominal values.</a:t>
            </a:r>
            <a:endParaRPr/>
          </a:p>
          <a:p>
            <a:pPr marL="342900" marR="0" lvl="0" indent="-342900" algn="l" rtl="0">
              <a:spcBef>
                <a:spcPts val="0"/>
              </a:spcBef>
              <a:spcAft>
                <a:spcPts val="0"/>
              </a:spcAft>
              <a:buClr>
                <a:schemeClr val="dk1"/>
              </a:buClr>
              <a:buSzPts val="2400"/>
              <a:buFont typeface="Arial"/>
              <a:buChar char="•"/>
            </a:pPr>
            <a:r>
              <a:rPr lang="ro-RO" sz="2400">
                <a:solidFill>
                  <a:schemeClr val="dk1"/>
                </a:solidFill>
                <a:latin typeface="Calibri"/>
                <a:ea typeface="Calibri"/>
                <a:cs typeface="Calibri"/>
                <a:sym typeface="Calibri"/>
              </a:rPr>
              <a:t>Deviations in dimensions and shape depend on the factors that generate them.</a:t>
            </a:r>
            <a:endParaRPr/>
          </a:p>
        </p:txBody>
      </p:sp>
      <p:sp>
        <p:nvSpPr>
          <p:cNvPr id="170" name="Google Shape;170;p2"/>
          <p:cNvSpPr txBox="1"/>
          <p:nvPr/>
        </p:nvSpPr>
        <p:spPr>
          <a:xfrm>
            <a:off x="98612" y="24466"/>
            <a:ext cx="1927411"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
          <p:cNvSpPr txBox="1"/>
          <p:nvPr/>
        </p:nvSpPr>
        <p:spPr>
          <a:xfrm>
            <a:off x="170846" y="0"/>
            <a:ext cx="204343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sp>
        <p:nvSpPr>
          <p:cNvPr id="176" name="Google Shape;176;p3"/>
          <p:cNvSpPr txBox="1"/>
          <p:nvPr/>
        </p:nvSpPr>
        <p:spPr>
          <a:xfrm>
            <a:off x="2061882" y="323165"/>
            <a:ext cx="8830236"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4400">
                <a:solidFill>
                  <a:schemeClr val="dk1"/>
                </a:solidFill>
                <a:latin typeface="Calibri"/>
                <a:ea typeface="Calibri"/>
                <a:cs typeface="Calibri"/>
                <a:sym typeface="Calibri"/>
              </a:rPr>
              <a:t>The main causes of deviations</a:t>
            </a:r>
            <a:endParaRPr/>
          </a:p>
        </p:txBody>
      </p:sp>
      <p:sp>
        <p:nvSpPr>
          <p:cNvPr id="177" name="Google Shape;177;p3"/>
          <p:cNvSpPr txBox="1"/>
          <p:nvPr/>
        </p:nvSpPr>
        <p:spPr>
          <a:xfrm>
            <a:off x="2214282" y="1489519"/>
            <a:ext cx="6109500" cy="26778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400"/>
              <a:buFont typeface="Arial"/>
              <a:buChar char="•"/>
            </a:pPr>
            <a:r>
              <a:rPr lang="ro-RO" sz="2400">
                <a:solidFill>
                  <a:schemeClr val="dk1"/>
                </a:solidFill>
                <a:latin typeface="Calibri"/>
                <a:ea typeface="Calibri"/>
                <a:cs typeface="Calibri"/>
                <a:sym typeface="Calibri"/>
              </a:rPr>
              <a:t>Precision of machine tools.</a:t>
            </a:r>
            <a:endParaRPr/>
          </a:p>
          <a:p>
            <a:pPr marL="342900" marR="0" lvl="0" indent="-342900" algn="l" rtl="0">
              <a:spcBef>
                <a:spcPts val="0"/>
              </a:spcBef>
              <a:spcAft>
                <a:spcPts val="0"/>
              </a:spcAft>
              <a:buClr>
                <a:schemeClr val="dk1"/>
              </a:buClr>
              <a:buSzPts val="2400"/>
              <a:buFont typeface="Arial"/>
              <a:buChar char="•"/>
            </a:pPr>
            <a:r>
              <a:rPr lang="ro-RO" sz="2400">
                <a:solidFill>
                  <a:schemeClr val="dk1"/>
                </a:solidFill>
                <a:latin typeface="Calibri"/>
                <a:ea typeface="Calibri"/>
                <a:cs typeface="Calibri"/>
                <a:sym typeface="Calibri"/>
              </a:rPr>
              <a:t>Precision of devices.</a:t>
            </a:r>
            <a:endParaRPr/>
          </a:p>
          <a:p>
            <a:pPr marL="342900" marR="0" lvl="0" indent="-342900" algn="l" rtl="0">
              <a:spcBef>
                <a:spcPts val="0"/>
              </a:spcBef>
              <a:spcAft>
                <a:spcPts val="0"/>
              </a:spcAft>
              <a:buClr>
                <a:schemeClr val="dk1"/>
              </a:buClr>
              <a:buSzPts val="2400"/>
              <a:buFont typeface="Arial"/>
              <a:buChar char="•"/>
            </a:pPr>
            <a:r>
              <a:rPr lang="ro-RO" sz="2400">
                <a:solidFill>
                  <a:schemeClr val="dk1"/>
                </a:solidFill>
                <a:latin typeface="Calibri"/>
                <a:ea typeface="Calibri"/>
                <a:cs typeface="Calibri"/>
                <a:sym typeface="Calibri"/>
              </a:rPr>
              <a:t>Precision of measuring instruments.</a:t>
            </a:r>
            <a:endParaRPr/>
          </a:p>
          <a:p>
            <a:pPr marL="342900" marR="0" lvl="0" indent="-342900" algn="l" rtl="0">
              <a:spcBef>
                <a:spcPts val="0"/>
              </a:spcBef>
              <a:spcAft>
                <a:spcPts val="0"/>
              </a:spcAft>
              <a:buClr>
                <a:schemeClr val="dk1"/>
              </a:buClr>
              <a:buSzPts val="2400"/>
              <a:buFont typeface="Arial"/>
              <a:buChar char="•"/>
            </a:pPr>
            <a:r>
              <a:rPr lang="ro-RO" sz="2400">
                <a:solidFill>
                  <a:schemeClr val="dk1"/>
                </a:solidFill>
                <a:latin typeface="Calibri"/>
                <a:ea typeface="Calibri"/>
                <a:cs typeface="Calibri"/>
                <a:sym typeface="Calibri"/>
              </a:rPr>
              <a:t>Tool wear.</a:t>
            </a:r>
            <a:endParaRPr/>
          </a:p>
          <a:p>
            <a:pPr marL="342900" marR="0" lvl="0" indent="-342900" algn="l" rtl="0">
              <a:spcBef>
                <a:spcPts val="0"/>
              </a:spcBef>
              <a:spcAft>
                <a:spcPts val="0"/>
              </a:spcAft>
              <a:buClr>
                <a:schemeClr val="dk1"/>
              </a:buClr>
              <a:buSzPts val="2400"/>
              <a:buFont typeface="Arial"/>
              <a:buChar char="•"/>
            </a:pPr>
            <a:r>
              <a:rPr lang="ro-RO" sz="2400">
                <a:solidFill>
                  <a:schemeClr val="dk1"/>
                </a:solidFill>
                <a:latin typeface="Calibri"/>
                <a:ea typeface="Calibri"/>
                <a:cs typeface="Calibri"/>
                <a:sym typeface="Calibri"/>
              </a:rPr>
              <a:t>Thermal gradient.</a:t>
            </a:r>
            <a:endParaRPr/>
          </a:p>
          <a:p>
            <a:pPr marL="342900" marR="0" lvl="0" indent="-342900" algn="l" rtl="0">
              <a:spcBef>
                <a:spcPts val="0"/>
              </a:spcBef>
              <a:spcAft>
                <a:spcPts val="0"/>
              </a:spcAft>
              <a:buClr>
                <a:schemeClr val="dk1"/>
              </a:buClr>
              <a:buSzPts val="2400"/>
              <a:buFont typeface="Arial"/>
              <a:buChar char="•"/>
            </a:pPr>
            <a:r>
              <a:rPr lang="ro-RO" sz="2400">
                <a:solidFill>
                  <a:schemeClr val="dk1"/>
                </a:solidFill>
                <a:latin typeface="Calibri"/>
                <a:ea typeface="Calibri"/>
                <a:cs typeface="Calibri"/>
                <a:sym typeface="Calibri"/>
              </a:rPr>
              <a:t>Unevenness of machining allowance.</a:t>
            </a:r>
            <a:endParaRPr/>
          </a:p>
          <a:p>
            <a:pPr marL="342900" marR="0" lvl="0" indent="-342900" algn="l" rtl="0">
              <a:spcBef>
                <a:spcPts val="0"/>
              </a:spcBef>
              <a:spcAft>
                <a:spcPts val="0"/>
              </a:spcAft>
              <a:buClr>
                <a:schemeClr val="dk1"/>
              </a:buClr>
              <a:buSzPts val="2400"/>
              <a:buFont typeface="Arial"/>
              <a:buChar char="•"/>
            </a:pPr>
            <a:r>
              <a:rPr lang="ro-RO" sz="2400">
                <a:solidFill>
                  <a:schemeClr val="dk1"/>
                </a:solidFill>
                <a:latin typeface="Calibri"/>
                <a:ea typeface="Calibri"/>
                <a:cs typeface="Calibri"/>
                <a:sym typeface="Calibri"/>
              </a:rPr>
              <a:t>Inhomogeneity of material.</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4"/>
          <p:cNvSpPr txBox="1"/>
          <p:nvPr/>
        </p:nvSpPr>
        <p:spPr>
          <a:xfrm>
            <a:off x="170846" y="0"/>
            <a:ext cx="204343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sp>
        <p:nvSpPr>
          <p:cNvPr id="183" name="Google Shape;183;p4"/>
          <p:cNvSpPr txBox="1"/>
          <p:nvPr/>
        </p:nvSpPr>
        <p:spPr>
          <a:xfrm>
            <a:off x="2061882" y="323165"/>
            <a:ext cx="5298000" cy="769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4400">
                <a:solidFill>
                  <a:schemeClr val="dk1"/>
                </a:solidFill>
                <a:latin typeface="Calibri"/>
                <a:ea typeface="Calibri"/>
                <a:cs typeface="Calibri"/>
                <a:sym typeface="Calibri"/>
              </a:rPr>
              <a:t>Statistical control</a:t>
            </a:r>
            <a:endParaRPr sz="4400">
              <a:solidFill>
                <a:schemeClr val="dk1"/>
              </a:solidFill>
              <a:latin typeface="Calibri"/>
              <a:ea typeface="Calibri"/>
              <a:cs typeface="Calibri"/>
              <a:sym typeface="Calibri"/>
            </a:endParaRPr>
          </a:p>
        </p:txBody>
      </p:sp>
      <p:sp>
        <p:nvSpPr>
          <p:cNvPr id="184" name="Google Shape;184;p4"/>
          <p:cNvSpPr txBox="1"/>
          <p:nvPr/>
        </p:nvSpPr>
        <p:spPr>
          <a:xfrm>
            <a:off x="2303928" y="2466672"/>
            <a:ext cx="8050200" cy="18159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800"/>
              <a:buFont typeface="Arial"/>
              <a:buChar char="•"/>
            </a:pPr>
            <a:r>
              <a:rPr lang="ro-RO" sz="2800">
                <a:solidFill>
                  <a:schemeClr val="dk1"/>
                </a:solidFill>
                <a:latin typeface="Calibri"/>
                <a:ea typeface="Calibri"/>
                <a:cs typeface="Calibri"/>
                <a:sym typeface="Calibri"/>
              </a:rPr>
              <a:t>Random deviations can be controlled using statistical and probability theory methods.</a:t>
            </a:r>
            <a:endParaRPr/>
          </a:p>
          <a:p>
            <a:pPr marL="342900" marR="0" lvl="0" indent="-342900" algn="l" rtl="0">
              <a:spcBef>
                <a:spcPts val="0"/>
              </a:spcBef>
              <a:spcAft>
                <a:spcPts val="0"/>
              </a:spcAft>
              <a:buClr>
                <a:schemeClr val="dk1"/>
              </a:buClr>
              <a:buSzPts val="2800"/>
              <a:buFont typeface="Arial"/>
              <a:buChar char="•"/>
            </a:pPr>
            <a:r>
              <a:rPr lang="ro-RO" sz="2800">
                <a:solidFill>
                  <a:schemeClr val="dk1"/>
                </a:solidFill>
                <a:latin typeface="Calibri"/>
                <a:ea typeface="Calibri"/>
                <a:cs typeface="Calibri"/>
                <a:sym typeface="Calibri"/>
              </a:rPr>
              <a:t>The limits of deviations resulting from the machining of a part can be calculated.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5"/>
          <p:cNvSpPr txBox="1"/>
          <p:nvPr/>
        </p:nvSpPr>
        <p:spPr>
          <a:xfrm>
            <a:off x="170846" y="0"/>
            <a:ext cx="204343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sp>
        <p:nvSpPr>
          <p:cNvPr id="190" name="Google Shape;190;p5"/>
          <p:cNvSpPr txBox="1"/>
          <p:nvPr/>
        </p:nvSpPr>
        <p:spPr>
          <a:xfrm>
            <a:off x="2061882" y="323165"/>
            <a:ext cx="8830236"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4400">
                <a:solidFill>
                  <a:schemeClr val="dk1"/>
                </a:solidFill>
                <a:latin typeface="Calibri"/>
                <a:ea typeface="Calibri"/>
                <a:cs typeface="Calibri"/>
                <a:sym typeface="Calibri"/>
              </a:rPr>
              <a:t>Tracking processing deviations</a:t>
            </a:r>
            <a:endParaRPr/>
          </a:p>
        </p:txBody>
      </p:sp>
      <p:sp>
        <p:nvSpPr>
          <p:cNvPr id="191" name="Google Shape;191;p5"/>
          <p:cNvSpPr txBox="1"/>
          <p:nvPr/>
        </p:nvSpPr>
        <p:spPr>
          <a:xfrm>
            <a:off x="2411504" y="1816352"/>
            <a:ext cx="8830200" cy="397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Calibri"/>
              <a:buNone/>
            </a:pPr>
            <a:r>
              <a:rPr lang="ro-RO" sz="2800">
                <a:solidFill>
                  <a:schemeClr val="dk1"/>
                </a:solidFill>
                <a:latin typeface="Calibri"/>
                <a:ea typeface="Calibri"/>
                <a:cs typeface="Calibri"/>
                <a:sym typeface="Calibri"/>
              </a:rPr>
              <a:t>Numerical characteristics of the distribution of processing deviations:</a:t>
            </a:r>
            <a:endParaRPr/>
          </a:p>
          <a:p>
            <a:pPr marL="457200" marR="0" lvl="0" indent="-457200" algn="l" rtl="0">
              <a:spcBef>
                <a:spcPts val="0"/>
              </a:spcBef>
              <a:spcAft>
                <a:spcPts val="0"/>
              </a:spcAft>
              <a:buClr>
                <a:schemeClr val="dk1"/>
              </a:buClr>
              <a:buSzPts val="2800"/>
              <a:buFont typeface="Arial"/>
              <a:buChar char="•"/>
            </a:pPr>
            <a:r>
              <a:rPr lang="ro-RO" sz="2800">
                <a:solidFill>
                  <a:schemeClr val="dk1"/>
                </a:solidFill>
                <a:latin typeface="Calibri"/>
                <a:ea typeface="Calibri"/>
                <a:cs typeface="Calibri"/>
                <a:sym typeface="Calibri"/>
              </a:rPr>
              <a:t>deviation amplitude</a:t>
            </a:r>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ro-RO" sz="2800">
                <a:solidFill>
                  <a:schemeClr val="dk1"/>
                </a:solidFill>
                <a:latin typeface="Calibri"/>
                <a:ea typeface="Calibri"/>
                <a:cs typeface="Calibri"/>
                <a:sym typeface="Calibri"/>
              </a:rPr>
              <a:t>weighted average value of dimensions</a:t>
            </a:r>
            <a:endParaRPr/>
          </a:p>
          <a:p>
            <a:pPr marL="0" marR="0" lvl="0" indent="0" algn="l" rtl="0">
              <a:spcBef>
                <a:spcPts val="0"/>
              </a:spcBef>
              <a:spcAft>
                <a:spcPts val="0"/>
              </a:spcAft>
              <a:buNone/>
            </a:pPr>
            <a:r>
              <a:rPr lang="ro-RO" sz="2800">
                <a:solidFill>
                  <a:schemeClr val="dk1"/>
                </a:solidFill>
                <a:latin typeface="Calibri"/>
                <a:ea typeface="Calibri"/>
                <a:cs typeface="Calibri"/>
                <a:sym typeface="Calibri"/>
              </a:rPr>
              <a:t>                      relative frequency of dimension xi.</a:t>
            </a:r>
            <a:endParaRPr/>
          </a:p>
          <a:p>
            <a:pPr marL="0" marR="0" lvl="0" indent="0" algn="l" rtl="0">
              <a:spcBef>
                <a:spcPts val="0"/>
              </a:spcBef>
              <a:spcAft>
                <a:spcPts val="0"/>
              </a:spcAft>
              <a:buNone/>
            </a:pPr>
            <a:endParaRPr sz="2800">
              <a:solidFill>
                <a:schemeClr val="dk1"/>
              </a:solidFill>
              <a:latin typeface="Calibri"/>
              <a:ea typeface="Calibri"/>
              <a:cs typeface="Calibri"/>
              <a:sym typeface="Calibri"/>
            </a:endParaRPr>
          </a:p>
          <a:p>
            <a:pPr marL="0" marR="0" lvl="0" indent="0" algn="l" rtl="0">
              <a:spcBef>
                <a:spcPts val="0"/>
              </a:spcBef>
              <a:spcAft>
                <a:spcPts val="0"/>
              </a:spcAft>
              <a:buNone/>
            </a:pPr>
            <a:endParaRPr sz="280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ro-RO" sz="2800">
                <a:solidFill>
                  <a:schemeClr val="dk1"/>
                </a:solidFill>
                <a:latin typeface="Calibri"/>
                <a:ea typeface="Calibri"/>
                <a:cs typeface="Calibri"/>
                <a:sym typeface="Calibri"/>
              </a:rPr>
              <a:t>root mean square deviation</a:t>
            </a:r>
            <a:endParaRPr sz="2800">
              <a:solidFill>
                <a:schemeClr val="dk1"/>
              </a:solidFill>
              <a:latin typeface="Calibri"/>
              <a:ea typeface="Calibri"/>
              <a:cs typeface="Calibri"/>
              <a:sym typeface="Calibri"/>
            </a:endParaRPr>
          </a:p>
        </p:txBody>
      </p:sp>
      <p:pic>
        <p:nvPicPr>
          <p:cNvPr id="192" name="Google Shape;192;p5"/>
          <p:cNvPicPr preferRelativeResize="0"/>
          <p:nvPr/>
        </p:nvPicPr>
        <p:blipFill rotWithShape="1">
          <a:blip r:embed="rId3">
            <a:alphaModFix/>
          </a:blip>
          <a:srcRect/>
          <a:stretch/>
        </p:blipFill>
        <p:spPr>
          <a:xfrm>
            <a:off x="5903259" y="2631142"/>
            <a:ext cx="2540000" cy="609600"/>
          </a:xfrm>
          <a:prstGeom prst="rect">
            <a:avLst/>
          </a:prstGeom>
          <a:noFill/>
          <a:ln>
            <a:noFill/>
          </a:ln>
        </p:spPr>
      </p:pic>
      <p:pic>
        <p:nvPicPr>
          <p:cNvPr id="193" name="Google Shape;193;p5"/>
          <p:cNvPicPr preferRelativeResize="0"/>
          <p:nvPr/>
        </p:nvPicPr>
        <p:blipFill rotWithShape="1">
          <a:blip r:embed="rId4">
            <a:alphaModFix/>
          </a:blip>
          <a:srcRect/>
          <a:stretch/>
        </p:blipFill>
        <p:spPr>
          <a:xfrm>
            <a:off x="8558914" y="3428999"/>
            <a:ext cx="2443163" cy="762000"/>
          </a:xfrm>
          <a:prstGeom prst="rect">
            <a:avLst/>
          </a:prstGeom>
          <a:noFill/>
          <a:ln>
            <a:noFill/>
          </a:ln>
        </p:spPr>
      </p:pic>
      <p:pic>
        <p:nvPicPr>
          <p:cNvPr id="194" name="Google Shape;194;p5"/>
          <p:cNvPicPr preferRelativeResize="0"/>
          <p:nvPr/>
        </p:nvPicPr>
        <p:blipFill rotWithShape="1">
          <a:blip r:embed="rId5">
            <a:alphaModFix/>
          </a:blip>
          <a:srcRect/>
          <a:stretch/>
        </p:blipFill>
        <p:spPr>
          <a:xfrm>
            <a:off x="2923708" y="3874292"/>
            <a:ext cx="1125537" cy="633413"/>
          </a:xfrm>
          <a:prstGeom prst="rect">
            <a:avLst/>
          </a:prstGeom>
          <a:noFill/>
          <a:ln>
            <a:noFill/>
          </a:ln>
        </p:spPr>
      </p:pic>
      <p:pic>
        <p:nvPicPr>
          <p:cNvPr id="195" name="Google Shape;195;p5"/>
          <p:cNvPicPr preferRelativeResize="0"/>
          <p:nvPr/>
        </p:nvPicPr>
        <p:blipFill rotWithShape="1">
          <a:blip r:embed="rId6">
            <a:alphaModFix/>
          </a:blip>
          <a:srcRect/>
          <a:stretch/>
        </p:blipFill>
        <p:spPr>
          <a:xfrm>
            <a:off x="7173259" y="4853389"/>
            <a:ext cx="2193925" cy="110966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6"/>
          <p:cNvSpPr txBox="1"/>
          <p:nvPr/>
        </p:nvSpPr>
        <p:spPr>
          <a:xfrm>
            <a:off x="170846" y="0"/>
            <a:ext cx="204343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sp>
        <p:nvSpPr>
          <p:cNvPr id="201" name="Google Shape;201;p6"/>
          <p:cNvSpPr txBox="1"/>
          <p:nvPr/>
        </p:nvSpPr>
        <p:spPr>
          <a:xfrm>
            <a:off x="2061882" y="323165"/>
            <a:ext cx="8830236"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4400">
                <a:solidFill>
                  <a:schemeClr val="dk1"/>
                </a:solidFill>
                <a:latin typeface="Calibri"/>
                <a:ea typeface="Calibri"/>
                <a:cs typeface="Calibri"/>
                <a:sym typeface="Calibri"/>
              </a:rPr>
              <a:t>Gauss distribution law</a:t>
            </a:r>
            <a:endParaRPr/>
          </a:p>
        </p:txBody>
      </p:sp>
      <p:pic>
        <p:nvPicPr>
          <p:cNvPr id="202" name="Google Shape;202;p6"/>
          <p:cNvPicPr preferRelativeResize="0"/>
          <p:nvPr/>
        </p:nvPicPr>
        <p:blipFill rotWithShape="1">
          <a:blip r:embed="rId3">
            <a:alphaModFix/>
          </a:blip>
          <a:srcRect/>
          <a:stretch/>
        </p:blipFill>
        <p:spPr>
          <a:xfrm>
            <a:off x="2214282" y="1092606"/>
            <a:ext cx="3721100" cy="1143000"/>
          </a:xfrm>
          <a:prstGeom prst="rect">
            <a:avLst/>
          </a:prstGeom>
          <a:noFill/>
          <a:ln>
            <a:noFill/>
          </a:ln>
        </p:spPr>
      </p:pic>
      <p:pic>
        <p:nvPicPr>
          <p:cNvPr id="1026" name="Picture 2" descr="C:\Users\Razvan\Desktop\STEM traduceri\UDJG, Romania\Activitatea 5.JPG"/>
          <p:cNvPicPr>
            <a:picLocks noChangeAspect="1" noChangeArrowheads="1"/>
          </p:cNvPicPr>
          <p:nvPr/>
        </p:nvPicPr>
        <p:blipFill>
          <a:blip r:embed="rId4"/>
          <a:srcRect/>
          <a:stretch>
            <a:fillRect/>
          </a:stretch>
        </p:blipFill>
        <p:spPr bwMode="auto">
          <a:xfrm>
            <a:off x="2743200" y="2302220"/>
            <a:ext cx="6649049" cy="379378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7"/>
          <p:cNvSpPr txBox="1"/>
          <p:nvPr/>
        </p:nvSpPr>
        <p:spPr>
          <a:xfrm>
            <a:off x="170846" y="0"/>
            <a:ext cx="204343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sp>
        <p:nvSpPr>
          <p:cNvPr id="209" name="Google Shape;209;p7"/>
          <p:cNvSpPr txBox="1"/>
          <p:nvPr/>
        </p:nvSpPr>
        <p:spPr>
          <a:xfrm>
            <a:off x="2061882" y="323165"/>
            <a:ext cx="8830236"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4400">
                <a:solidFill>
                  <a:schemeClr val="dk1"/>
                </a:solidFill>
                <a:latin typeface="Calibri"/>
                <a:ea typeface="Calibri"/>
                <a:cs typeface="Calibri"/>
                <a:sym typeface="Calibri"/>
              </a:rPr>
              <a:t>Interpreting the Gauss curve</a:t>
            </a:r>
            <a:endParaRPr/>
          </a:p>
        </p:txBody>
      </p:sp>
      <p:sp>
        <p:nvSpPr>
          <p:cNvPr id="210" name="Google Shape;210;p7"/>
          <p:cNvSpPr txBox="1"/>
          <p:nvPr/>
        </p:nvSpPr>
        <p:spPr>
          <a:xfrm>
            <a:off x="2357716" y="1215716"/>
            <a:ext cx="7897800" cy="2677800"/>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2800"/>
              <a:buFont typeface="Arial"/>
              <a:buChar char="•"/>
            </a:pPr>
            <a:r>
              <a:rPr lang="ro-RO" sz="2800">
                <a:solidFill>
                  <a:schemeClr val="dk1"/>
                </a:solidFill>
                <a:latin typeface="Calibri"/>
                <a:ea typeface="Calibri"/>
                <a:cs typeface="Calibri"/>
                <a:sym typeface="Calibri"/>
              </a:rPr>
              <a:t>Geometrically, σ represents the distance from the axis of symmetry of the curve to the point of inflection.</a:t>
            </a:r>
            <a:endParaRPr/>
          </a:p>
          <a:p>
            <a:pPr marL="457200" marR="0" lvl="0" indent="-457200" algn="l" rtl="0">
              <a:spcBef>
                <a:spcPts val="0"/>
              </a:spcBef>
              <a:spcAft>
                <a:spcPts val="0"/>
              </a:spcAft>
              <a:buClr>
                <a:schemeClr val="dk1"/>
              </a:buClr>
              <a:buSzPts val="2800"/>
              <a:buFont typeface="Arial"/>
              <a:buChar char="•"/>
            </a:pPr>
            <a:r>
              <a:rPr lang="ro-RO" sz="2800">
                <a:solidFill>
                  <a:schemeClr val="dk1"/>
                </a:solidFill>
                <a:latin typeface="Calibri"/>
                <a:ea typeface="Calibri"/>
                <a:cs typeface="Calibri"/>
                <a:sym typeface="Calibri"/>
              </a:rPr>
              <a:t>The area limited by the curve and the abscissa represents the total number of deviations of the dimensions and is equal to unity:</a:t>
            </a:r>
            <a:endParaRPr sz="2800">
              <a:solidFill>
                <a:schemeClr val="dk1"/>
              </a:solidFill>
              <a:latin typeface="Calibri"/>
              <a:ea typeface="Calibri"/>
              <a:cs typeface="Calibri"/>
              <a:sym typeface="Calibri"/>
            </a:endParaRPr>
          </a:p>
        </p:txBody>
      </p:sp>
      <p:pic>
        <p:nvPicPr>
          <p:cNvPr id="211" name="Google Shape;211;p7"/>
          <p:cNvPicPr preferRelativeResize="0"/>
          <p:nvPr/>
        </p:nvPicPr>
        <p:blipFill rotWithShape="1">
          <a:blip r:embed="rId3">
            <a:alphaModFix/>
          </a:blip>
          <a:srcRect/>
          <a:stretch/>
        </p:blipFill>
        <p:spPr>
          <a:xfrm>
            <a:off x="2788023" y="3751572"/>
            <a:ext cx="7685088" cy="189071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8"/>
          <p:cNvSpPr txBox="1"/>
          <p:nvPr/>
        </p:nvSpPr>
        <p:spPr>
          <a:xfrm>
            <a:off x="170846" y="0"/>
            <a:ext cx="204343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pic>
        <p:nvPicPr>
          <p:cNvPr id="217" name="Google Shape;217;p8"/>
          <p:cNvPicPr preferRelativeResize="0"/>
          <p:nvPr/>
        </p:nvPicPr>
        <p:blipFill rotWithShape="1">
          <a:blip r:embed="rId3">
            <a:alphaModFix/>
          </a:blip>
          <a:srcRect/>
          <a:stretch/>
        </p:blipFill>
        <p:spPr>
          <a:xfrm>
            <a:off x="3061447" y="1017494"/>
            <a:ext cx="2400300" cy="533400"/>
          </a:xfrm>
          <a:prstGeom prst="rect">
            <a:avLst/>
          </a:prstGeom>
          <a:noFill/>
          <a:ln>
            <a:noFill/>
          </a:ln>
        </p:spPr>
      </p:pic>
      <p:pic>
        <p:nvPicPr>
          <p:cNvPr id="2050" name="Picture 2" descr="C:\Users\Razvan\Desktop\STEM traduceri\UDJG, Romania\Activitatea 5_1.JPG"/>
          <p:cNvPicPr>
            <a:picLocks noChangeAspect="1" noChangeArrowheads="1"/>
          </p:cNvPicPr>
          <p:nvPr/>
        </p:nvPicPr>
        <p:blipFill>
          <a:blip r:embed="rId4"/>
          <a:srcRect/>
          <a:stretch>
            <a:fillRect/>
          </a:stretch>
        </p:blipFill>
        <p:spPr bwMode="auto">
          <a:xfrm>
            <a:off x="2438399" y="1524000"/>
            <a:ext cx="8193087" cy="4648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9"/>
          <p:cNvSpPr txBox="1"/>
          <p:nvPr/>
        </p:nvSpPr>
        <p:spPr>
          <a:xfrm>
            <a:off x="170846" y="0"/>
            <a:ext cx="204343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sp>
        <p:nvSpPr>
          <p:cNvPr id="224" name="Google Shape;224;p9"/>
          <p:cNvSpPr txBox="1"/>
          <p:nvPr/>
        </p:nvSpPr>
        <p:spPr>
          <a:xfrm>
            <a:off x="7635689" y="425840"/>
            <a:ext cx="3068100" cy="2031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800">
                <a:solidFill>
                  <a:schemeClr val="dk1"/>
                </a:solidFill>
                <a:latin typeface="Calibri"/>
                <a:ea typeface="Calibri"/>
                <a:cs typeface="Calibri"/>
                <a:sym typeface="Calibri"/>
              </a:rPr>
              <a:t>The condition T≥6σ is not sufficient.</a:t>
            </a:r>
            <a:endParaRPr/>
          </a:p>
          <a:p>
            <a:pPr marL="0" marR="0" lvl="0" indent="0" algn="l" rtl="0">
              <a:spcBef>
                <a:spcPts val="0"/>
              </a:spcBef>
              <a:spcAft>
                <a:spcPts val="0"/>
              </a:spcAft>
              <a:buNone/>
            </a:pPr>
            <a:r>
              <a:rPr lang="ro-RO" sz="1800">
                <a:solidFill>
                  <a:schemeClr val="dk1"/>
                </a:solidFill>
                <a:latin typeface="Calibri"/>
                <a:ea typeface="Calibri"/>
                <a:cs typeface="Calibri"/>
                <a:sym typeface="Calibri"/>
              </a:rPr>
              <a:t>In addition, the axis of symmetry of the error distribution curve must coincide with the middle of the tolerance field.</a:t>
            </a:r>
            <a:endParaRPr/>
          </a:p>
        </p:txBody>
      </p:sp>
      <p:sp>
        <p:nvSpPr>
          <p:cNvPr id="225" name="Google Shape;225;p9"/>
          <p:cNvSpPr txBox="1"/>
          <p:nvPr/>
        </p:nvSpPr>
        <p:spPr>
          <a:xfrm>
            <a:off x="2300567" y="3998260"/>
            <a:ext cx="3068100" cy="1754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1800">
                <a:solidFill>
                  <a:schemeClr val="dk1"/>
                </a:solidFill>
                <a:latin typeface="Calibri"/>
                <a:ea typeface="Calibri"/>
                <a:cs typeface="Calibri"/>
                <a:sym typeface="Calibri"/>
              </a:rPr>
              <a:t>If the axis of symmetry is shifted from the center of the tolerance field by an amount called the adjustment error, then a percentage of rejected parts, R[%], results.</a:t>
            </a:r>
            <a:endParaRPr/>
          </a:p>
        </p:txBody>
      </p:sp>
      <p:pic>
        <p:nvPicPr>
          <p:cNvPr id="3074" name="Picture 2" descr="C:\Users\Razvan\Desktop\STEM traduceri\UDJG, Romania\Activitatea 5_2.JPG"/>
          <p:cNvPicPr>
            <a:picLocks noChangeAspect="1" noChangeArrowheads="1"/>
          </p:cNvPicPr>
          <p:nvPr/>
        </p:nvPicPr>
        <p:blipFill>
          <a:blip r:embed="rId3"/>
          <a:srcRect/>
          <a:stretch>
            <a:fillRect/>
          </a:stretch>
        </p:blipFill>
        <p:spPr bwMode="auto">
          <a:xfrm>
            <a:off x="2133600" y="0"/>
            <a:ext cx="5579943" cy="2895600"/>
          </a:xfrm>
          <a:prstGeom prst="rect">
            <a:avLst/>
          </a:prstGeom>
          <a:noFill/>
        </p:spPr>
      </p:pic>
      <p:pic>
        <p:nvPicPr>
          <p:cNvPr id="3075" name="Picture 3" descr="C:\Users\Razvan\Desktop\STEM traduceri\UDJG, Romania\Activitatea 5_3.JPG"/>
          <p:cNvPicPr>
            <a:picLocks noChangeAspect="1" noChangeArrowheads="1"/>
          </p:cNvPicPr>
          <p:nvPr/>
        </p:nvPicPr>
        <p:blipFill>
          <a:blip r:embed="rId4"/>
          <a:srcRect/>
          <a:stretch>
            <a:fillRect/>
          </a:stretch>
        </p:blipFill>
        <p:spPr bwMode="auto">
          <a:xfrm>
            <a:off x="5562600" y="2895599"/>
            <a:ext cx="6629400" cy="330667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0"/>
          <p:cNvSpPr txBox="1"/>
          <p:nvPr/>
        </p:nvSpPr>
        <p:spPr>
          <a:xfrm>
            <a:off x="170846" y="0"/>
            <a:ext cx="204343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pic>
        <p:nvPicPr>
          <p:cNvPr id="233" name="Google Shape;233;p10"/>
          <p:cNvPicPr preferRelativeResize="0"/>
          <p:nvPr/>
        </p:nvPicPr>
        <p:blipFill rotWithShape="1">
          <a:blip r:embed="rId3">
            <a:alphaModFix/>
          </a:blip>
          <a:srcRect/>
          <a:stretch/>
        </p:blipFill>
        <p:spPr>
          <a:xfrm>
            <a:off x="2878137" y="164260"/>
            <a:ext cx="3217863" cy="1525587"/>
          </a:xfrm>
          <a:prstGeom prst="rect">
            <a:avLst/>
          </a:prstGeom>
          <a:noFill/>
          <a:ln>
            <a:noFill/>
          </a:ln>
        </p:spPr>
      </p:pic>
      <p:pic>
        <p:nvPicPr>
          <p:cNvPr id="234" name="Google Shape;234;p10"/>
          <p:cNvPicPr preferRelativeResize="0"/>
          <p:nvPr/>
        </p:nvPicPr>
        <p:blipFill rotWithShape="1">
          <a:blip r:embed="rId4">
            <a:alphaModFix/>
          </a:blip>
          <a:srcRect/>
          <a:stretch/>
        </p:blipFill>
        <p:spPr>
          <a:xfrm>
            <a:off x="2878137" y="1390837"/>
            <a:ext cx="7602537" cy="1527175"/>
          </a:xfrm>
          <a:prstGeom prst="rect">
            <a:avLst/>
          </a:prstGeom>
          <a:noFill/>
          <a:ln>
            <a:noFill/>
          </a:ln>
        </p:spPr>
      </p:pic>
      <p:sp>
        <p:nvSpPr>
          <p:cNvPr id="236" name="Google Shape;236;p10"/>
          <p:cNvSpPr txBox="1"/>
          <p:nvPr/>
        </p:nvSpPr>
        <p:spPr>
          <a:xfrm>
            <a:off x="8561294" y="3164541"/>
            <a:ext cx="3124200" cy="954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o-RO" sz="2800">
                <a:solidFill>
                  <a:schemeClr val="dk1"/>
                </a:solidFill>
                <a:latin typeface="Calibri"/>
                <a:ea typeface="Calibri"/>
                <a:cs typeface="Calibri"/>
                <a:sym typeface="Calibri"/>
              </a:rPr>
              <a:t>To avoid errors, is necessary that:</a:t>
            </a:r>
            <a:endParaRPr sz="2800">
              <a:solidFill>
                <a:schemeClr val="dk1"/>
              </a:solidFill>
              <a:latin typeface="Calibri"/>
              <a:ea typeface="Calibri"/>
              <a:cs typeface="Calibri"/>
              <a:sym typeface="Calibri"/>
            </a:endParaRPr>
          </a:p>
        </p:txBody>
      </p:sp>
      <p:pic>
        <p:nvPicPr>
          <p:cNvPr id="237" name="Google Shape;237;p10"/>
          <p:cNvPicPr preferRelativeResize="0"/>
          <p:nvPr/>
        </p:nvPicPr>
        <p:blipFill rotWithShape="1">
          <a:blip r:embed="rId5">
            <a:alphaModFix/>
          </a:blip>
          <a:srcRect/>
          <a:stretch/>
        </p:blipFill>
        <p:spPr>
          <a:xfrm>
            <a:off x="8630957" y="4186948"/>
            <a:ext cx="2405063" cy="1041400"/>
          </a:xfrm>
          <a:prstGeom prst="rect">
            <a:avLst/>
          </a:prstGeom>
          <a:noFill/>
          <a:ln>
            <a:noFill/>
          </a:ln>
        </p:spPr>
      </p:pic>
      <p:pic>
        <p:nvPicPr>
          <p:cNvPr id="4098" name="Picture 2" descr="C:\Users\Razvan\Desktop\STEM traduceri\UDJG, Romania\Activitatea 5_4.JPG"/>
          <p:cNvPicPr>
            <a:picLocks noChangeAspect="1" noChangeArrowheads="1"/>
          </p:cNvPicPr>
          <p:nvPr/>
        </p:nvPicPr>
        <p:blipFill>
          <a:blip r:embed="rId6"/>
          <a:srcRect/>
          <a:stretch>
            <a:fillRect/>
          </a:stretch>
        </p:blipFill>
        <p:spPr bwMode="auto">
          <a:xfrm>
            <a:off x="2436069" y="3138488"/>
            <a:ext cx="5945931" cy="310991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11"/>
          <p:cNvSpPr txBox="1"/>
          <p:nvPr/>
        </p:nvSpPr>
        <p:spPr>
          <a:xfrm>
            <a:off x="170846" y="0"/>
            <a:ext cx="204343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sp>
        <p:nvSpPr>
          <p:cNvPr id="243" name="Google Shape;243;p11"/>
          <p:cNvSpPr txBox="1"/>
          <p:nvPr/>
        </p:nvSpPr>
        <p:spPr>
          <a:xfrm>
            <a:off x="3547783" y="138063"/>
            <a:ext cx="6205800" cy="646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3600">
                <a:solidFill>
                  <a:schemeClr val="dk1"/>
                </a:solidFill>
                <a:latin typeface="Calibri"/>
                <a:ea typeface="Calibri"/>
                <a:cs typeface="Calibri"/>
                <a:sym typeface="Calibri"/>
              </a:rPr>
              <a:t>The values ​​of the function φ(z)</a:t>
            </a:r>
            <a:endParaRPr/>
          </a:p>
        </p:txBody>
      </p:sp>
      <p:graphicFrame>
        <p:nvGraphicFramePr>
          <p:cNvPr id="244" name="Google Shape;244;p11"/>
          <p:cNvGraphicFramePr/>
          <p:nvPr/>
        </p:nvGraphicFramePr>
        <p:xfrm>
          <a:off x="2008092" y="1990165"/>
          <a:ext cx="8839325" cy="3124200"/>
        </p:xfrm>
        <a:graphic>
          <a:graphicData uri="http://schemas.openxmlformats.org/drawingml/2006/table">
            <a:tbl>
              <a:tblPr firstRow="1" bandRow="1">
                <a:noFill/>
                <a:tableStyleId>{2686BFE8-F490-4D2F-A374-11F7769F0DD5}</a:tableStyleId>
              </a:tblPr>
              <a:tblGrid>
                <a:gridCol w="803575"/>
                <a:gridCol w="803575"/>
                <a:gridCol w="803575"/>
                <a:gridCol w="803575"/>
                <a:gridCol w="803575"/>
                <a:gridCol w="803575"/>
                <a:gridCol w="803575"/>
                <a:gridCol w="803575"/>
                <a:gridCol w="803575"/>
                <a:gridCol w="803575"/>
                <a:gridCol w="803575"/>
              </a:tblGrid>
              <a:tr h="520700">
                <a:tc>
                  <a:txBody>
                    <a:bodyPr/>
                    <a:lstStyle/>
                    <a:p>
                      <a:pPr marL="0" marR="0" lvl="0" indent="0" algn="ctr" rtl="0">
                        <a:spcBef>
                          <a:spcPts val="0"/>
                        </a:spcBef>
                        <a:spcAft>
                          <a:spcPts val="0"/>
                        </a:spcAft>
                        <a:buNone/>
                      </a:pPr>
                      <a:r>
                        <a:rPr lang="ro-RO" sz="1800" b="1" u="none" strike="noStrike" cap="none">
                          <a:solidFill>
                            <a:schemeClr val="lt1"/>
                          </a:solidFill>
                        </a:rPr>
                        <a:t>z</a:t>
                      </a:r>
                      <a:endParaRPr/>
                    </a:p>
                  </a:txBody>
                  <a:tcPr marL="91450" marR="91450" marT="45725" marB="45725" anchor="ctr">
                    <a:solidFill>
                      <a:schemeClr val="dk2"/>
                    </a:solidFill>
                  </a:tcPr>
                </a:tc>
                <a:tc>
                  <a:txBody>
                    <a:bodyPr/>
                    <a:lstStyle/>
                    <a:p>
                      <a:pPr marL="0" marR="0" lvl="0" indent="0" algn="r" rtl="0">
                        <a:spcBef>
                          <a:spcPts val="0"/>
                        </a:spcBef>
                        <a:spcAft>
                          <a:spcPts val="0"/>
                        </a:spcAft>
                        <a:buNone/>
                      </a:pPr>
                      <a:r>
                        <a:rPr lang="ro-RO" sz="1800" u="none" strike="noStrike" cap="none"/>
                        <a:t>0,1</a:t>
                      </a:r>
                      <a:endParaRPr/>
                    </a:p>
                  </a:txBody>
                  <a:tcPr marL="91450" marR="91450" marT="45725" marB="45725" anchor="ctr"/>
                </a:tc>
                <a:tc>
                  <a:txBody>
                    <a:bodyPr/>
                    <a:lstStyle/>
                    <a:p>
                      <a:pPr marL="0" marR="0" lvl="0" indent="0" algn="r" rtl="0">
                        <a:spcBef>
                          <a:spcPts val="0"/>
                        </a:spcBef>
                        <a:spcAft>
                          <a:spcPts val="0"/>
                        </a:spcAft>
                        <a:buNone/>
                      </a:pPr>
                      <a:r>
                        <a:rPr lang="ro-RO" sz="1800" u="none" strike="noStrike" cap="none"/>
                        <a:t>0,2</a:t>
                      </a:r>
                      <a:endParaRPr/>
                    </a:p>
                  </a:txBody>
                  <a:tcPr marL="91450" marR="91450" marT="45725" marB="45725" anchor="ctr"/>
                </a:tc>
                <a:tc>
                  <a:txBody>
                    <a:bodyPr/>
                    <a:lstStyle/>
                    <a:p>
                      <a:pPr marL="0" marR="0" lvl="0" indent="0" algn="r" rtl="0">
                        <a:spcBef>
                          <a:spcPts val="0"/>
                        </a:spcBef>
                        <a:spcAft>
                          <a:spcPts val="0"/>
                        </a:spcAft>
                        <a:buNone/>
                      </a:pPr>
                      <a:r>
                        <a:rPr lang="ro-RO" sz="1800" u="none" strike="noStrike" cap="none"/>
                        <a:t>0,3</a:t>
                      </a:r>
                      <a:endParaRPr/>
                    </a:p>
                  </a:txBody>
                  <a:tcPr marL="91450" marR="91450" marT="45725" marB="45725" anchor="ctr"/>
                </a:tc>
                <a:tc>
                  <a:txBody>
                    <a:bodyPr/>
                    <a:lstStyle/>
                    <a:p>
                      <a:pPr marL="0" marR="0" lvl="0" indent="0" algn="r" rtl="0">
                        <a:spcBef>
                          <a:spcPts val="0"/>
                        </a:spcBef>
                        <a:spcAft>
                          <a:spcPts val="0"/>
                        </a:spcAft>
                        <a:buNone/>
                      </a:pPr>
                      <a:r>
                        <a:rPr lang="ro-RO" sz="1800" u="none" strike="noStrike" cap="none"/>
                        <a:t>0,4</a:t>
                      </a:r>
                      <a:endParaRPr/>
                    </a:p>
                  </a:txBody>
                  <a:tcPr marL="91450" marR="91450" marT="45725" marB="45725" anchor="ctr"/>
                </a:tc>
                <a:tc>
                  <a:txBody>
                    <a:bodyPr/>
                    <a:lstStyle/>
                    <a:p>
                      <a:pPr marL="0" marR="0" lvl="0" indent="0" algn="r" rtl="0">
                        <a:spcBef>
                          <a:spcPts val="0"/>
                        </a:spcBef>
                        <a:spcAft>
                          <a:spcPts val="0"/>
                        </a:spcAft>
                        <a:buNone/>
                      </a:pPr>
                      <a:r>
                        <a:rPr lang="ro-RO" sz="1800" u="none" strike="noStrike" cap="none"/>
                        <a:t>0,5</a:t>
                      </a:r>
                      <a:endParaRPr/>
                    </a:p>
                  </a:txBody>
                  <a:tcPr marL="91450" marR="91450" marT="45725" marB="45725" anchor="ctr"/>
                </a:tc>
                <a:tc>
                  <a:txBody>
                    <a:bodyPr/>
                    <a:lstStyle/>
                    <a:p>
                      <a:pPr marL="0" marR="0" lvl="0" indent="0" algn="r" rtl="0">
                        <a:spcBef>
                          <a:spcPts val="0"/>
                        </a:spcBef>
                        <a:spcAft>
                          <a:spcPts val="0"/>
                        </a:spcAft>
                        <a:buNone/>
                      </a:pPr>
                      <a:r>
                        <a:rPr lang="ro-RO" sz="1800" u="none" strike="noStrike" cap="none"/>
                        <a:t>0,6</a:t>
                      </a:r>
                      <a:endParaRPr/>
                    </a:p>
                  </a:txBody>
                  <a:tcPr marL="91450" marR="91450" marT="45725" marB="45725" anchor="ctr"/>
                </a:tc>
                <a:tc>
                  <a:txBody>
                    <a:bodyPr/>
                    <a:lstStyle/>
                    <a:p>
                      <a:pPr marL="0" marR="0" lvl="0" indent="0" algn="r" rtl="0">
                        <a:spcBef>
                          <a:spcPts val="0"/>
                        </a:spcBef>
                        <a:spcAft>
                          <a:spcPts val="0"/>
                        </a:spcAft>
                        <a:buNone/>
                      </a:pPr>
                      <a:r>
                        <a:rPr lang="ro-RO" sz="1800" u="none" strike="noStrike" cap="none"/>
                        <a:t>0,7</a:t>
                      </a:r>
                      <a:endParaRPr/>
                    </a:p>
                  </a:txBody>
                  <a:tcPr marL="91450" marR="91450" marT="45725" marB="45725" anchor="ctr"/>
                </a:tc>
                <a:tc>
                  <a:txBody>
                    <a:bodyPr/>
                    <a:lstStyle/>
                    <a:p>
                      <a:pPr marL="0" marR="0" lvl="0" indent="0" algn="r" rtl="0">
                        <a:spcBef>
                          <a:spcPts val="0"/>
                        </a:spcBef>
                        <a:spcAft>
                          <a:spcPts val="0"/>
                        </a:spcAft>
                        <a:buNone/>
                      </a:pPr>
                      <a:r>
                        <a:rPr lang="ro-RO" sz="1800" u="none" strike="noStrike" cap="none"/>
                        <a:t>0,8</a:t>
                      </a:r>
                      <a:endParaRPr/>
                    </a:p>
                  </a:txBody>
                  <a:tcPr marL="91450" marR="91450" marT="45725" marB="45725" anchor="ctr"/>
                </a:tc>
                <a:tc>
                  <a:txBody>
                    <a:bodyPr/>
                    <a:lstStyle/>
                    <a:p>
                      <a:pPr marL="0" marR="0" lvl="0" indent="0" algn="r" rtl="0">
                        <a:spcBef>
                          <a:spcPts val="0"/>
                        </a:spcBef>
                        <a:spcAft>
                          <a:spcPts val="0"/>
                        </a:spcAft>
                        <a:buNone/>
                      </a:pPr>
                      <a:r>
                        <a:rPr lang="ro-RO" sz="1800" u="none" strike="noStrike" cap="none"/>
                        <a:t>0,9</a:t>
                      </a:r>
                      <a:endParaRPr/>
                    </a:p>
                  </a:txBody>
                  <a:tcPr marL="91450" marR="91450" marT="45725" marB="45725" anchor="ctr"/>
                </a:tc>
                <a:tc>
                  <a:txBody>
                    <a:bodyPr/>
                    <a:lstStyle/>
                    <a:p>
                      <a:pPr marL="0" marR="0" lvl="0" indent="0" algn="r" rtl="0">
                        <a:spcBef>
                          <a:spcPts val="0"/>
                        </a:spcBef>
                        <a:spcAft>
                          <a:spcPts val="0"/>
                        </a:spcAft>
                        <a:buNone/>
                      </a:pPr>
                      <a:r>
                        <a:rPr lang="ro-RO" sz="1800" u="none" strike="noStrike" cap="none"/>
                        <a:t>1,0</a:t>
                      </a:r>
                      <a:endParaRPr/>
                    </a:p>
                  </a:txBody>
                  <a:tcPr marL="91450" marR="91450" marT="45725" marB="45725" anchor="ctr"/>
                </a:tc>
              </a:tr>
              <a:tr h="520700">
                <a:tc>
                  <a:txBody>
                    <a:bodyPr/>
                    <a:lstStyle/>
                    <a:p>
                      <a:pPr marL="0" marR="0" lvl="0" indent="0" algn="ctr" rtl="0">
                        <a:spcBef>
                          <a:spcPts val="0"/>
                        </a:spcBef>
                        <a:spcAft>
                          <a:spcPts val="0"/>
                        </a:spcAft>
                        <a:buNone/>
                      </a:pPr>
                      <a:r>
                        <a:rPr lang="ro-RO" sz="1800" b="1" u="none" strike="noStrike" cap="none">
                          <a:solidFill>
                            <a:schemeClr val="lt1"/>
                          </a:solidFill>
                        </a:rPr>
                        <a:t>φ(z)</a:t>
                      </a:r>
                      <a:endParaRPr/>
                    </a:p>
                  </a:txBody>
                  <a:tcPr marL="91450" marR="91450" marT="45725" marB="45725" anchor="ctr">
                    <a:solidFill>
                      <a:schemeClr val="dk2"/>
                    </a:solidFill>
                  </a:tcPr>
                </a:tc>
                <a:tc>
                  <a:txBody>
                    <a:bodyPr/>
                    <a:lstStyle/>
                    <a:p>
                      <a:pPr marL="0" marR="0" lvl="0" indent="0" algn="r" rtl="0">
                        <a:spcBef>
                          <a:spcPts val="0"/>
                        </a:spcBef>
                        <a:spcAft>
                          <a:spcPts val="0"/>
                        </a:spcAft>
                        <a:buNone/>
                      </a:pPr>
                      <a:r>
                        <a:rPr lang="ro-RO" sz="1600" b="1" u="none" strike="noStrike" cap="none"/>
                        <a:t>0,0389</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0,0793</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0,1179</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0,1554</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0,1915</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0,2257</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0,2580</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0,2881</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0,3159</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0,3413</a:t>
                      </a:r>
                      <a:endParaRPr/>
                    </a:p>
                  </a:txBody>
                  <a:tcPr marL="91450" marR="91450" marT="45725" marB="45725" anchor="ctr"/>
                </a:tc>
              </a:tr>
              <a:tr h="520700">
                <a:tc>
                  <a:txBody>
                    <a:bodyPr/>
                    <a:lstStyle/>
                    <a:p>
                      <a:pPr marL="0" marR="0" lvl="0" indent="0" algn="ctr" rtl="0">
                        <a:spcBef>
                          <a:spcPts val="0"/>
                        </a:spcBef>
                        <a:spcAft>
                          <a:spcPts val="0"/>
                        </a:spcAft>
                        <a:buNone/>
                      </a:pPr>
                      <a:r>
                        <a:rPr lang="ro-RO" sz="1800" b="1" u="none" strike="noStrike" cap="none">
                          <a:solidFill>
                            <a:schemeClr val="lt1"/>
                          </a:solidFill>
                        </a:rPr>
                        <a:t>z</a:t>
                      </a:r>
                      <a:endParaRPr/>
                    </a:p>
                  </a:txBody>
                  <a:tcPr marL="91450" marR="91450" marT="45725" marB="45725" anchor="ctr">
                    <a:solidFill>
                      <a:schemeClr val="dk2"/>
                    </a:solidFill>
                  </a:tcPr>
                </a:tc>
                <a:tc>
                  <a:txBody>
                    <a:bodyPr/>
                    <a:lstStyle/>
                    <a:p>
                      <a:pPr marL="0" marR="0" lvl="0" indent="0" algn="r" rtl="0">
                        <a:spcBef>
                          <a:spcPts val="0"/>
                        </a:spcBef>
                        <a:spcAft>
                          <a:spcPts val="0"/>
                        </a:spcAft>
                        <a:buNone/>
                      </a:pPr>
                      <a:r>
                        <a:rPr lang="ro-RO" sz="1800" b="1" u="none" strike="noStrike" cap="none">
                          <a:solidFill>
                            <a:schemeClr val="lt1"/>
                          </a:solidFill>
                        </a:rPr>
                        <a:t>1,1</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1,2</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1,3</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1,4</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1,5</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1,6</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1,7</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1,8</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1,9</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2,0</a:t>
                      </a:r>
                      <a:endParaRPr/>
                    </a:p>
                  </a:txBody>
                  <a:tcPr marL="91450" marR="91450" marT="45725" marB="45725" anchor="ctr">
                    <a:solidFill>
                      <a:schemeClr val="accent1"/>
                    </a:solidFill>
                  </a:tcPr>
                </a:tc>
              </a:tr>
              <a:tr h="520700">
                <a:tc>
                  <a:txBody>
                    <a:bodyPr/>
                    <a:lstStyle/>
                    <a:p>
                      <a:pPr marL="0" marR="0" lvl="0" indent="0" algn="ctr" rtl="0">
                        <a:lnSpc>
                          <a:spcPct val="100000"/>
                        </a:lnSpc>
                        <a:spcBef>
                          <a:spcPts val="0"/>
                        </a:spcBef>
                        <a:spcAft>
                          <a:spcPts val="0"/>
                        </a:spcAft>
                        <a:buClr>
                          <a:schemeClr val="lt1"/>
                        </a:buClr>
                        <a:buSzPts val="1800"/>
                        <a:buFont typeface="Calibri"/>
                        <a:buNone/>
                      </a:pPr>
                      <a:r>
                        <a:rPr lang="ro-RO" sz="1800" b="1" u="none" strike="noStrike" cap="none">
                          <a:solidFill>
                            <a:schemeClr val="lt1"/>
                          </a:solidFill>
                        </a:rPr>
                        <a:t>φ(z)</a:t>
                      </a:r>
                      <a:endParaRPr/>
                    </a:p>
                  </a:txBody>
                  <a:tcPr marL="91450" marR="91450" marT="45725" marB="45725" anchor="ctr">
                    <a:solidFill>
                      <a:schemeClr val="dk2"/>
                    </a:solidFill>
                  </a:tcPr>
                </a:tc>
                <a:tc>
                  <a:txBody>
                    <a:bodyPr/>
                    <a:lstStyle/>
                    <a:p>
                      <a:pPr marL="0" marR="0" lvl="0" indent="0" algn="r" rtl="0">
                        <a:spcBef>
                          <a:spcPts val="0"/>
                        </a:spcBef>
                        <a:spcAft>
                          <a:spcPts val="0"/>
                        </a:spcAft>
                        <a:buNone/>
                      </a:pPr>
                      <a:r>
                        <a:rPr lang="ro-RO" sz="1600" b="1" u="none" strike="noStrike" cap="none"/>
                        <a:t>0,3643</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0,3849</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0,4032</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0,4192</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0,4332</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0,4452</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0,4554</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0,4641</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0,4713</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0,4772</a:t>
                      </a:r>
                      <a:endParaRPr/>
                    </a:p>
                  </a:txBody>
                  <a:tcPr marL="91450" marR="91450" marT="45725" marB="45725" anchor="ctr"/>
                </a:tc>
              </a:tr>
              <a:tr h="520700">
                <a:tc>
                  <a:txBody>
                    <a:bodyPr/>
                    <a:lstStyle/>
                    <a:p>
                      <a:pPr marL="0" marR="0" lvl="0" indent="0" algn="ctr" rtl="0">
                        <a:spcBef>
                          <a:spcPts val="0"/>
                        </a:spcBef>
                        <a:spcAft>
                          <a:spcPts val="0"/>
                        </a:spcAft>
                        <a:buNone/>
                      </a:pPr>
                      <a:r>
                        <a:rPr lang="ro-RO" sz="1800" b="1" u="none" strike="noStrike" cap="none">
                          <a:solidFill>
                            <a:schemeClr val="lt1"/>
                          </a:solidFill>
                        </a:rPr>
                        <a:t>z</a:t>
                      </a:r>
                      <a:endParaRPr/>
                    </a:p>
                  </a:txBody>
                  <a:tcPr marL="91450" marR="91450" marT="45725" marB="45725" anchor="ctr">
                    <a:solidFill>
                      <a:schemeClr val="dk2"/>
                    </a:solidFill>
                  </a:tcPr>
                </a:tc>
                <a:tc>
                  <a:txBody>
                    <a:bodyPr/>
                    <a:lstStyle/>
                    <a:p>
                      <a:pPr marL="0" marR="0" lvl="0" indent="0" algn="r" rtl="0">
                        <a:spcBef>
                          <a:spcPts val="0"/>
                        </a:spcBef>
                        <a:spcAft>
                          <a:spcPts val="0"/>
                        </a:spcAft>
                        <a:buNone/>
                      </a:pPr>
                      <a:r>
                        <a:rPr lang="ro-RO" sz="1800" b="1" u="none" strike="noStrike" cap="none">
                          <a:solidFill>
                            <a:schemeClr val="lt1"/>
                          </a:solidFill>
                        </a:rPr>
                        <a:t>2,1</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2,2</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2,3</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2,4</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2,5</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2,6</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2,7</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2,8</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2,9</a:t>
                      </a:r>
                      <a:endParaRPr/>
                    </a:p>
                  </a:txBody>
                  <a:tcPr marL="91450" marR="91450" marT="45725" marB="45725" anchor="ctr">
                    <a:solidFill>
                      <a:schemeClr val="accent1"/>
                    </a:solidFill>
                  </a:tcPr>
                </a:tc>
                <a:tc>
                  <a:txBody>
                    <a:bodyPr/>
                    <a:lstStyle/>
                    <a:p>
                      <a:pPr marL="0" marR="0" lvl="0" indent="0" algn="r" rtl="0">
                        <a:spcBef>
                          <a:spcPts val="0"/>
                        </a:spcBef>
                        <a:spcAft>
                          <a:spcPts val="0"/>
                        </a:spcAft>
                        <a:buNone/>
                      </a:pPr>
                      <a:r>
                        <a:rPr lang="ro-RO" sz="1800" b="1" u="none" strike="noStrike" cap="none">
                          <a:solidFill>
                            <a:schemeClr val="lt1"/>
                          </a:solidFill>
                        </a:rPr>
                        <a:t>3,0</a:t>
                      </a:r>
                      <a:endParaRPr/>
                    </a:p>
                  </a:txBody>
                  <a:tcPr marL="91450" marR="91450" marT="45725" marB="45725" anchor="ctr">
                    <a:solidFill>
                      <a:schemeClr val="accent1"/>
                    </a:solidFill>
                  </a:tcPr>
                </a:tc>
              </a:tr>
              <a:tr h="520700">
                <a:tc>
                  <a:txBody>
                    <a:bodyPr/>
                    <a:lstStyle/>
                    <a:p>
                      <a:pPr marL="0" marR="0" lvl="0" indent="0" algn="ctr" rtl="0">
                        <a:lnSpc>
                          <a:spcPct val="100000"/>
                        </a:lnSpc>
                        <a:spcBef>
                          <a:spcPts val="0"/>
                        </a:spcBef>
                        <a:spcAft>
                          <a:spcPts val="0"/>
                        </a:spcAft>
                        <a:buClr>
                          <a:schemeClr val="lt1"/>
                        </a:buClr>
                        <a:buSzPts val="1800"/>
                        <a:buFont typeface="Calibri"/>
                        <a:buNone/>
                      </a:pPr>
                      <a:r>
                        <a:rPr lang="ro-RO" sz="1800" b="1" u="none" strike="noStrike" cap="none">
                          <a:solidFill>
                            <a:schemeClr val="lt1"/>
                          </a:solidFill>
                        </a:rPr>
                        <a:t>φ(z)</a:t>
                      </a:r>
                      <a:endParaRPr/>
                    </a:p>
                  </a:txBody>
                  <a:tcPr marL="91450" marR="91450" marT="45725" marB="45725" anchor="ctr">
                    <a:solidFill>
                      <a:schemeClr val="dk2"/>
                    </a:solidFill>
                  </a:tcPr>
                </a:tc>
                <a:tc>
                  <a:txBody>
                    <a:bodyPr/>
                    <a:lstStyle/>
                    <a:p>
                      <a:pPr marL="0" marR="0" lvl="0" indent="0" algn="r" rtl="0">
                        <a:spcBef>
                          <a:spcPts val="0"/>
                        </a:spcBef>
                        <a:spcAft>
                          <a:spcPts val="0"/>
                        </a:spcAft>
                        <a:buNone/>
                      </a:pPr>
                      <a:r>
                        <a:rPr lang="ro-RO" sz="1600" b="1" u="none" strike="noStrike" cap="none"/>
                        <a:t>0,4821</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0,4861</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0,4893</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0,4918</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0,4938</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0,4953</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0,4965</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0,4974</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0,4974</a:t>
                      </a:r>
                      <a:endParaRPr/>
                    </a:p>
                  </a:txBody>
                  <a:tcPr marL="91450" marR="91450" marT="45725" marB="45725" anchor="ctr"/>
                </a:tc>
                <a:tc>
                  <a:txBody>
                    <a:bodyPr/>
                    <a:lstStyle/>
                    <a:p>
                      <a:pPr marL="0" marR="0" lvl="0" indent="0" algn="r" rtl="0">
                        <a:spcBef>
                          <a:spcPts val="0"/>
                        </a:spcBef>
                        <a:spcAft>
                          <a:spcPts val="0"/>
                        </a:spcAft>
                        <a:buNone/>
                      </a:pPr>
                      <a:r>
                        <a:rPr lang="ro-RO" sz="1600" b="1" u="none" strike="noStrike" cap="none"/>
                        <a:t>0,4986</a:t>
                      </a:r>
                      <a:endParaRPr/>
                    </a:p>
                  </a:txBody>
                  <a:tcPr marL="91450" marR="91450" marT="45725" marB="45725" anchor="ct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2"/>
          <p:cNvSpPr txBox="1"/>
          <p:nvPr/>
        </p:nvSpPr>
        <p:spPr>
          <a:xfrm>
            <a:off x="170846" y="0"/>
            <a:ext cx="204343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1200">
                <a:solidFill>
                  <a:schemeClr val="dk1"/>
                </a:solidFill>
                <a:latin typeface="Calibri"/>
                <a:ea typeface="Calibri"/>
                <a:cs typeface="Calibri"/>
                <a:sym typeface="Calibri"/>
              </a:rPr>
              <a:t>STEM for Inclusive Schools</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Project no:</a:t>
            </a:r>
            <a:endParaRPr/>
          </a:p>
          <a:p>
            <a:pPr marL="0" marR="0" lvl="0" indent="0" algn="ctr" rtl="0">
              <a:spcBef>
                <a:spcPts val="0"/>
              </a:spcBef>
              <a:spcAft>
                <a:spcPts val="0"/>
              </a:spcAft>
              <a:buNone/>
            </a:pPr>
            <a:r>
              <a:rPr lang="ro-RO" sz="1200">
                <a:solidFill>
                  <a:schemeClr val="dk1"/>
                </a:solidFill>
                <a:latin typeface="Calibri"/>
                <a:ea typeface="Calibri"/>
                <a:cs typeface="Calibri"/>
                <a:sym typeface="Calibri"/>
              </a:rPr>
              <a:t>KA220-NW-23-30-151162</a:t>
            </a:r>
            <a:endParaRPr/>
          </a:p>
        </p:txBody>
      </p:sp>
      <p:sp>
        <p:nvSpPr>
          <p:cNvPr id="250" name="Google Shape;250;p12"/>
          <p:cNvSpPr txBox="1"/>
          <p:nvPr/>
        </p:nvSpPr>
        <p:spPr>
          <a:xfrm>
            <a:off x="-132227" y="852082"/>
            <a:ext cx="4650439"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o-RO" sz="2800">
                <a:solidFill>
                  <a:schemeClr val="dk1"/>
                </a:solidFill>
                <a:latin typeface="Calibri"/>
                <a:ea typeface="Calibri"/>
                <a:cs typeface="Calibri"/>
                <a:sym typeface="Calibri"/>
              </a:rPr>
              <a:t>d=26 mm; T=21 μm.</a:t>
            </a:r>
            <a:endParaRPr sz="2800">
              <a:solidFill>
                <a:schemeClr val="dk1"/>
              </a:solidFill>
              <a:latin typeface="Calibri"/>
              <a:ea typeface="Calibri"/>
              <a:cs typeface="Calibri"/>
              <a:sym typeface="Calibri"/>
            </a:endParaRPr>
          </a:p>
        </p:txBody>
      </p:sp>
      <p:graphicFrame>
        <p:nvGraphicFramePr>
          <p:cNvPr id="251" name="Google Shape;251;p12"/>
          <p:cNvGraphicFramePr/>
          <p:nvPr/>
        </p:nvGraphicFramePr>
        <p:xfrm>
          <a:off x="4563036" y="278777"/>
          <a:ext cx="4177575" cy="5882800"/>
        </p:xfrm>
        <a:graphic>
          <a:graphicData uri="http://schemas.openxmlformats.org/drawingml/2006/table">
            <a:tbl>
              <a:tblPr firstRow="1" bandRow="1">
                <a:noFill/>
                <a:tableStyleId>{2686BFE8-F490-4D2F-A374-11F7769F0DD5}</a:tableStyleId>
              </a:tblPr>
              <a:tblGrid>
                <a:gridCol w="1392525"/>
                <a:gridCol w="1392525"/>
                <a:gridCol w="1392525"/>
              </a:tblGrid>
              <a:tr h="290225">
                <a:tc>
                  <a:txBody>
                    <a:bodyPr/>
                    <a:lstStyle/>
                    <a:p>
                      <a:pPr marL="0" marR="0" lvl="0" indent="0" algn="ctr" rtl="0">
                        <a:spcBef>
                          <a:spcPts val="0"/>
                        </a:spcBef>
                        <a:spcAft>
                          <a:spcPts val="0"/>
                        </a:spcAft>
                        <a:buNone/>
                      </a:pPr>
                      <a:r>
                        <a:rPr lang="ro-RO" sz="2000" u="none" strike="noStrike" cap="none"/>
                        <a:t>d</a:t>
                      </a:r>
                      <a:endParaRPr/>
                    </a:p>
                  </a:txBody>
                  <a:tcPr marL="91450" marR="91450" marT="45725" marB="45725"/>
                </a:tc>
                <a:tc>
                  <a:txBody>
                    <a:bodyPr/>
                    <a:lstStyle/>
                    <a:p>
                      <a:pPr marL="0" marR="0" lvl="0" indent="0" algn="ctr" rtl="0">
                        <a:spcBef>
                          <a:spcPts val="0"/>
                        </a:spcBef>
                        <a:spcAft>
                          <a:spcPts val="0"/>
                        </a:spcAft>
                        <a:buNone/>
                      </a:pPr>
                      <a:r>
                        <a:rPr lang="ro-RO" sz="2000" u="none" strike="noStrike" cap="none"/>
                        <a:t>d</a:t>
                      </a:r>
                      <a:endParaRPr/>
                    </a:p>
                  </a:txBody>
                  <a:tcPr marL="91450" marR="91450" marT="45725" marB="45725"/>
                </a:tc>
                <a:tc>
                  <a:txBody>
                    <a:bodyPr/>
                    <a:lstStyle/>
                    <a:p>
                      <a:pPr marL="0" marR="0" lvl="0" indent="0" algn="ctr" rtl="0">
                        <a:spcBef>
                          <a:spcPts val="0"/>
                        </a:spcBef>
                        <a:spcAft>
                          <a:spcPts val="0"/>
                        </a:spcAft>
                        <a:buNone/>
                      </a:pPr>
                      <a:r>
                        <a:rPr lang="ro-RO" sz="2000" u="none" strike="noStrike" cap="none"/>
                        <a:t>d</a:t>
                      </a:r>
                      <a:endParaRPr/>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r h="267900">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c>
                  <a:txBody>
                    <a:bodyPr/>
                    <a:lstStyle/>
                    <a:p>
                      <a:pPr marL="0" marR="0" lvl="0" indent="0" algn="r" rtl="0">
                        <a:spcBef>
                          <a:spcPts val="0"/>
                        </a:spcBef>
                        <a:spcAft>
                          <a:spcPts val="0"/>
                        </a:spcAft>
                        <a:buNone/>
                      </a:pPr>
                      <a:endParaRPr sz="1800" u="none" strike="noStrike" cap="none"/>
                    </a:p>
                  </a:txBody>
                  <a:tcPr marL="91450" marR="91450" marT="45725" marB="45725"/>
                </a:tc>
              </a:tr>
            </a:tbl>
          </a:graphicData>
        </a:graphic>
      </p:graphicFrame>
    </p:spTree>
  </p:cSld>
  <p:clrMapOvr>
    <a:masterClrMapping/>
  </p:clrMapOvr>
</p:sld>
</file>

<file path=ppt/theme/theme1.xml><?xml version="1.0" encoding="utf-8"?>
<a:theme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432</Words>
  <PresentationFormat>Custom</PresentationFormat>
  <Paragraphs>140</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vt:lpstr>
      <vt:lpstr>Machining Accuracy</vt:lpstr>
      <vt:lpstr>Mechanical processing</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Machining Accuracy</dc:title>
  <dc:creator>Marc Beutner</dc:creator>
  <cp:lastModifiedBy>Razvan</cp:lastModifiedBy>
  <cp:revision>1</cp:revision>
  <dcterms:created xsi:type="dcterms:W3CDTF">2023-06-29T05:00:19Z</dcterms:created>
  <dcterms:modified xsi:type="dcterms:W3CDTF">2025-06-08T09:41:33Z</dcterms:modified>
</cp:coreProperties>
</file>